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9" r:id="rId2"/>
    <p:sldId id="470" r:id="rId3"/>
    <p:sldId id="572" r:id="rId4"/>
    <p:sldId id="570" r:id="rId5"/>
    <p:sldId id="565" r:id="rId6"/>
    <p:sldId id="573" r:id="rId7"/>
    <p:sldId id="571" r:id="rId8"/>
    <p:sldId id="508" r:id="rId9"/>
    <p:sldId id="509" r:id="rId10"/>
    <p:sldId id="523" r:id="rId11"/>
    <p:sldId id="561" r:id="rId12"/>
    <p:sldId id="504" r:id="rId13"/>
    <p:sldId id="555" r:id="rId14"/>
    <p:sldId id="556" r:id="rId15"/>
    <p:sldId id="559" r:id="rId16"/>
    <p:sldId id="560" r:id="rId17"/>
    <p:sldId id="536" r:id="rId18"/>
    <p:sldId id="524" r:id="rId19"/>
    <p:sldId id="510" r:id="rId20"/>
    <p:sldId id="511" r:id="rId21"/>
    <p:sldId id="478" r:id="rId22"/>
    <p:sldId id="512" r:id="rId23"/>
    <p:sldId id="513" r:id="rId24"/>
    <p:sldId id="563" r:id="rId25"/>
    <p:sldId id="564" r:id="rId26"/>
    <p:sldId id="567" r:id="rId27"/>
    <p:sldId id="574" r:id="rId28"/>
    <p:sldId id="568" r:id="rId29"/>
    <p:sldId id="569" r:id="rId30"/>
    <p:sldId id="3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C37"/>
    <a:srgbClr val="1121FF"/>
    <a:srgbClr val="A10300"/>
    <a:srgbClr val="BE0400"/>
    <a:srgbClr val="A43234"/>
    <a:srgbClr val="A4622B"/>
    <a:srgbClr val="754720"/>
    <a:srgbClr val="4DB533"/>
    <a:srgbClr val="45B1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53"/>
  </p:normalViewPr>
  <p:slideViewPr>
    <p:cSldViewPr>
      <p:cViewPr varScale="1">
        <p:scale>
          <a:sx n="106" d="100"/>
          <a:sy n="106" d="100"/>
        </p:scale>
        <p:origin x="696"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ACD2D-9D3C-C64A-859E-6B59189044AB}" type="datetimeFigureOut">
              <a:rPr lang="en-US" smtClean="0"/>
              <a:t>2/28/20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BB5A8-15FB-2E4C-9DE5-EDF5F4EC4BC6}" type="slidenum">
              <a:rPr lang="en-US" smtClean="0"/>
              <a:t>‹#›</a:t>
            </a:fld>
            <a:endParaRPr lang="en-US" dirty="0"/>
          </a:p>
        </p:txBody>
      </p:sp>
    </p:spTree>
    <p:extLst>
      <p:ext uri="{BB962C8B-B14F-4D97-AF65-F5344CB8AC3E}">
        <p14:creationId xmlns:p14="http://schemas.microsoft.com/office/powerpoint/2010/main" val="621416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192F76-B62A-4272-B9CF-802524350C5C}"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332152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92F76-B62A-4272-B9CF-802524350C5C}"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4813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92F76-B62A-4272-B9CF-802524350C5C}"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13850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92F76-B62A-4272-B9CF-802524350C5C}"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35222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92F76-B62A-4272-B9CF-802524350C5C}"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173915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92F76-B62A-4272-B9CF-802524350C5C}" type="datetimeFigureOut">
              <a:rPr lang="en-US" smtClean="0"/>
              <a:t>2/28/20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144720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92F76-B62A-4272-B9CF-802524350C5C}" type="datetimeFigureOut">
              <a:rPr lang="en-US" smtClean="0"/>
              <a:t>2/28/20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19411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92F76-B62A-4272-B9CF-802524350C5C}" type="datetimeFigureOut">
              <a:rPr lang="en-US" smtClean="0"/>
              <a:t>2/28/20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96234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92F76-B62A-4272-B9CF-802524350C5C}" type="datetimeFigureOut">
              <a:rPr lang="en-US" smtClean="0"/>
              <a:t>2/28/20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383547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92F76-B62A-4272-B9CF-802524350C5C}" type="datetimeFigureOut">
              <a:rPr lang="en-US" smtClean="0"/>
              <a:t>2/28/20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46398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92F76-B62A-4272-B9CF-802524350C5C}" type="datetimeFigureOut">
              <a:rPr lang="en-US" smtClean="0"/>
              <a:t>2/28/20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46BAC7-C0A4-4A7F-A923-FDF02AC89E89}" type="slidenum">
              <a:rPr lang="en-US" smtClean="0"/>
              <a:t>‹#›</a:t>
            </a:fld>
            <a:endParaRPr lang="en-US" dirty="0"/>
          </a:p>
        </p:txBody>
      </p:sp>
    </p:spTree>
    <p:extLst>
      <p:ext uri="{BB962C8B-B14F-4D97-AF65-F5344CB8AC3E}">
        <p14:creationId xmlns:p14="http://schemas.microsoft.com/office/powerpoint/2010/main" val="154278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92F76-B62A-4272-B9CF-802524350C5C}" type="datetimeFigureOut">
              <a:rPr lang="en-US" smtClean="0"/>
              <a:t>2/28/20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6BAC7-C0A4-4A7F-A923-FDF02AC89E89}" type="slidenum">
              <a:rPr lang="en-US" smtClean="0"/>
              <a:t>‹#›</a:t>
            </a:fld>
            <a:endParaRPr lang="en-US" dirty="0"/>
          </a:p>
        </p:txBody>
      </p:sp>
    </p:spTree>
    <p:extLst>
      <p:ext uri="{BB962C8B-B14F-4D97-AF65-F5344CB8AC3E}">
        <p14:creationId xmlns:p14="http://schemas.microsoft.com/office/powerpoint/2010/main" val="73038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cs-cert.us-cert.gov/advisorie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lphaguardian.net" TargetMode="External"/><Relationship Id="rId2" Type="http://schemas.openxmlformats.org/officeDocument/2006/relationships/hyperlink" Target="mailto:info@alphaguardian.ne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981200" y="6553200"/>
            <a:ext cx="5638800" cy="307777"/>
          </a:xfrm>
          <a:prstGeom prst="rect">
            <a:avLst/>
          </a:prstGeom>
          <a:noFill/>
        </p:spPr>
        <p:txBody>
          <a:bodyPr wrap="square" rtlCol="0">
            <a:spAutoFit/>
          </a:bodyPr>
          <a:lstStyle/>
          <a:p>
            <a:r>
              <a:rPr lang="en-US" sz="1400" dirty="0">
                <a:solidFill>
                  <a:schemeClr val="bg1">
                    <a:lumMod val="75000"/>
                  </a:schemeClr>
                </a:solidFill>
              </a:rPr>
              <a:t>Copyright 2020 – AlphaGuardian Networks LLC.  All rights reserved</a:t>
            </a:r>
          </a:p>
        </p:txBody>
      </p:sp>
      <p:sp>
        <p:nvSpPr>
          <p:cNvPr id="2" name="TextBox 1">
            <a:extLst>
              <a:ext uri="{FF2B5EF4-FFF2-40B4-BE49-F238E27FC236}">
                <a16:creationId xmlns:a16="http://schemas.microsoft.com/office/drawing/2014/main" id="{B9012083-3BE8-D142-B417-8302C4D03696}"/>
              </a:ext>
            </a:extLst>
          </p:cNvPr>
          <p:cNvSpPr txBox="1"/>
          <p:nvPr/>
        </p:nvSpPr>
        <p:spPr>
          <a:xfrm>
            <a:off x="1219200" y="1361182"/>
            <a:ext cx="6781800" cy="1077218"/>
          </a:xfrm>
          <a:prstGeom prst="rect">
            <a:avLst/>
          </a:prstGeom>
          <a:noFill/>
        </p:spPr>
        <p:txBody>
          <a:bodyPr wrap="square" rtlCol="0">
            <a:spAutoFit/>
          </a:bodyPr>
          <a:lstStyle/>
          <a:p>
            <a:pPr algn="ctr"/>
            <a:r>
              <a:rPr lang="en-US" sz="3200" dirty="0"/>
              <a:t>The Legal Implications of SB327</a:t>
            </a:r>
          </a:p>
          <a:p>
            <a:pPr algn="ctr"/>
            <a:r>
              <a:rPr lang="en-US" sz="3200" dirty="0"/>
              <a:t>For Electrical &amp; Lighting Design Projects</a:t>
            </a:r>
          </a:p>
        </p:txBody>
      </p:sp>
      <p:pic>
        <p:nvPicPr>
          <p:cNvPr id="11" name="Picture 10">
            <a:extLst>
              <a:ext uri="{FF2B5EF4-FFF2-40B4-BE49-F238E27FC236}">
                <a16:creationId xmlns:a16="http://schemas.microsoft.com/office/drawing/2014/main" id="{DED41BEF-AFA4-7444-A13D-8A6A28AFA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745432"/>
            <a:ext cx="5943600" cy="1588568"/>
          </a:xfrm>
          <a:prstGeom prst="rect">
            <a:avLst/>
          </a:prstGeom>
        </p:spPr>
      </p:pic>
    </p:spTree>
    <p:extLst>
      <p:ext uri="{BB962C8B-B14F-4D97-AF65-F5344CB8AC3E}">
        <p14:creationId xmlns:p14="http://schemas.microsoft.com/office/powerpoint/2010/main" val="61316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05288" y="542339"/>
            <a:ext cx="9321783" cy="646331"/>
          </a:xfrm>
          <a:prstGeom prst="rect">
            <a:avLst/>
          </a:prstGeom>
        </p:spPr>
        <p:txBody>
          <a:bodyPr wrap="none">
            <a:spAutoFit/>
          </a:bodyPr>
          <a:lstStyle/>
          <a:p>
            <a:pPr algn="ctr"/>
            <a:r>
              <a:rPr lang="en-US" sz="3600" dirty="0">
                <a:solidFill>
                  <a:schemeClr val="bg1"/>
                </a:solidFill>
              </a:rPr>
              <a:t>Large Organizations: The Focus of Our Discussion</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8549"/>
            <a:ext cx="8458200" cy="4185761"/>
          </a:xfrm>
          <a:prstGeom prst="rect">
            <a:avLst/>
          </a:prstGeom>
        </p:spPr>
        <p:txBody>
          <a:bodyPr wrap="square">
            <a:spAutoFit/>
          </a:bodyPr>
          <a:lstStyle/>
          <a:p>
            <a:pPr marL="342900" indent="-342900">
              <a:buClr>
                <a:srgbClr val="56CC37"/>
              </a:buClr>
              <a:buFont typeface="Wingdings" pitchFamily="2" charset="2"/>
              <a:buChar char="§"/>
            </a:pPr>
            <a:r>
              <a:rPr lang="en-US" sz="1900" dirty="0"/>
              <a:t>Because most of your design projects are for larger organizations or, for medium sized organizations which have access to critical data, we will focus our discussion this morning on the features required for Implementation Group 3</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This is prudent for all of us because:</a:t>
            </a:r>
          </a:p>
          <a:p>
            <a:pPr marL="800100" lvl="1" indent="-342900">
              <a:buClr>
                <a:srgbClr val="56CC37"/>
              </a:buClr>
              <a:buFont typeface="Courier New" panose="02070309020205020404" pitchFamily="49" charset="0"/>
              <a:buChar char="o"/>
            </a:pPr>
            <a:r>
              <a:rPr lang="en-US" sz="1900" dirty="0">
                <a:latin typeface="+mj-lt"/>
              </a:rPr>
              <a:t>Lawsuits will always attempt to push the boundaries of each organization’s Implementation Group classification.</a:t>
            </a:r>
          </a:p>
          <a:p>
            <a:pPr marL="800100" lvl="1" indent="-342900">
              <a:buClr>
                <a:srgbClr val="56CC37"/>
              </a:buClr>
              <a:buFont typeface="Courier New" panose="02070309020205020404" pitchFamily="49" charset="0"/>
              <a:buChar char="o"/>
            </a:pPr>
            <a:r>
              <a:rPr lang="en-US" sz="1900" dirty="0">
                <a:latin typeface="+mj-lt"/>
              </a:rPr>
              <a:t>Even if IG2 is a logical conclusion for an organization, lawsuits will also push the boundaries of the Sub-Controls to the maximum </a:t>
            </a:r>
          </a:p>
          <a:p>
            <a:pPr marL="800100" lvl="1" indent="-342900">
              <a:buClr>
                <a:srgbClr val="56CC37"/>
              </a:buClr>
              <a:buFont typeface="Courier New" panose="02070309020205020404" pitchFamily="49" charset="0"/>
              <a:buChar char="o"/>
            </a:pPr>
            <a:r>
              <a:rPr lang="en-US" sz="1900" dirty="0">
                <a:latin typeface="+mj-lt"/>
              </a:rPr>
              <a:t>IG2 implements 82% of the 171 Controls in 20 Categories required by the CIS</a:t>
            </a:r>
          </a:p>
          <a:p>
            <a:pPr>
              <a:buClr>
                <a:srgbClr val="56CC37"/>
              </a:buCl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Tree>
    <p:extLst>
      <p:ext uri="{BB962C8B-B14F-4D97-AF65-F5344CB8AC3E}">
        <p14:creationId xmlns:p14="http://schemas.microsoft.com/office/powerpoint/2010/main" val="330192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2654535" y="542339"/>
            <a:ext cx="3802131" cy="646331"/>
          </a:xfrm>
          <a:prstGeom prst="rect">
            <a:avLst/>
          </a:prstGeom>
        </p:spPr>
        <p:txBody>
          <a:bodyPr wrap="none">
            <a:spAutoFit/>
          </a:bodyPr>
          <a:lstStyle/>
          <a:p>
            <a:pPr algn="ctr"/>
            <a:r>
              <a:rPr lang="en-US" sz="3600" dirty="0">
                <a:solidFill>
                  <a:schemeClr val="bg1"/>
                </a:solidFill>
              </a:rPr>
              <a:t>The 20 CIS Controls</a:t>
            </a:r>
          </a:p>
        </p:txBody>
      </p:sp>
      <p:pic>
        <p:nvPicPr>
          <p:cNvPr id="4" name="Picture 3">
            <a:extLst>
              <a:ext uri="{FF2B5EF4-FFF2-40B4-BE49-F238E27FC236}">
                <a16:creationId xmlns:a16="http://schemas.microsoft.com/office/drawing/2014/main" id="{47C79C34-42C4-C647-8539-2C2BD681C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7365"/>
            <a:ext cx="5486400" cy="5109210"/>
          </a:xfrm>
          <a:prstGeom prst="rect">
            <a:avLst/>
          </a:prstGeom>
        </p:spPr>
      </p:pic>
    </p:spTree>
    <p:extLst>
      <p:ext uri="{BB962C8B-B14F-4D97-AF65-F5344CB8AC3E}">
        <p14:creationId xmlns:p14="http://schemas.microsoft.com/office/powerpoint/2010/main" val="149666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2058607" y="542339"/>
            <a:ext cx="4993931" cy="646331"/>
          </a:xfrm>
          <a:prstGeom prst="rect">
            <a:avLst/>
          </a:prstGeom>
        </p:spPr>
        <p:txBody>
          <a:bodyPr wrap="none">
            <a:spAutoFit/>
          </a:bodyPr>
          <a:lstStyle/>
          <a:p>
            <a:pPr algn="ctr"/>
            <a:r>
              <a:rPr lang="en-US" sz="3600" dirty="0">
                <a:solidFill>
                  <a:schemeClr val="bg1"/>
                </a:solidFill>
              </a:rPr>
              <a:t>Simplifying CES Standards</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7620000" cy="4539704"/>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The fact that there are so many categories and so many individual requirements makes it difficult to get your mind around all the requirements.</a:t>
            </a:r>
          </a:p>
          <a:p>
            <a:pPr marL="342900" indent="-342900">
              <a:buClr>
                <a:srgbClr val="56CC37"/>
              </a:buClr>
              <a:buFont typeface="Wingdings" pitchFamily="2" charset="2"/>
              <a:buChar char="§"/>
            </a:pPr>
            <a:endParaRPr lang="en-US" sz="1900" dirty="0">
              <a:effectLst/>
              <a:latin typeface="+mj-lt"/>
            </a:endParaRPr>
          </a:p>
          <a:p>
            <a:pPr marL="342900" indent="-342900">
              <a:buClr>
                <a:srgbClr val="56CC37"/>
              </a:buClr>
              <a:buFont typeface="Wingdings" pitchFamily="2" charset="2"/>
              <a:buChar char="§"/>
            </a:pPr>
            <a:r>
              <a:rPr lang="en-US" sz="1900" dirty="0">
                <a:latin typeface="+mj-lt"/>
              </a:rPr>
              <a:t>But, fortunately, all of the standards implemented by the CIS are ultimately based on 3 security principals created by the National Institute for Standards and Technology (NIST).</a:t>
            </a:r>
          </a:p>
          <a:p>
            <a:pPr marL="342900" indent="-342900">
              <a:buClr>
                <a:srgbClr val="56CC37"/>
              </a:buClr>
              <a:buFont typeface="Wingdings" pitchFamily="2" charset="2"/>
              <a:buChar char="§"/>
            </a:pPr>
            <a:endParaRPr lang="en-US" sz="1900" dirty="0">
              <a:effectLst/>
              <a:latin typeface="+mj-lt"/>
            </a:endParaRPr>
          </a:p>
          <a:p>
            <a:pPr marL="342900" indent="-342900">
              <a:buClr>
                <a:srgbClr val="56CC37"/>
              </a:buClr>
              <a:buFont typeface="Wingdings" pitchFamily="2" charset="2"/>
              <a:buChar char="§"/>
            </a:pPr>
            <a:r>
              <a:rPr lang="en-US" sz="1900" dirty="0">
                <a:latin typeface="+mj-lt"/>
              </a:rPr>
              <a:t>NIST specifically states that ALL IT security and ALL Infrastructure security must include the ability to perform the following functions:</a:t>
            </a:r>
          </a:p>
          <a:p>
            <a:pPr marL="800100" lvl="1" indent="-342900">
              <a:buClr>
                <a:srgbClr val="56CC37"/>
              </a:buClr>
              <a:buFont typeface="Wingdings" pitchFamily="2" charset="2"/>
              <a:buChar char="ü"/>
            </a:pPr>
            <a:r>
              <a:rPr lang="en-US" sz="2200" b="1" dirty="0">
                <a:solidFill>
                  <a:srgbClr val="56CC37"/>
                </a:solidFill>
                <a:effectLst/>
                <a:latin typeface="+mj-lt"/>
              </a:rPr>
              <a:t>C</a:t>
            </a:r>
            <a:r>
              <a:rPr lang="en-US" sz="1900" dirty="0">
                <a:effectLst/>
                <a:latin typeface="+mj-lt"/>
              </a:rPr>
              <a:t>onfidentiality</a:t>
            </a:r>
          </a:p>
          <a:p>
            <a:pPr marL="800100" lvl="1" indent="-342900">
              <a:buClr>
                <a:srgbClr val="56CC37"/>
              </a:buClr>
              <a:buFont typeface="Wingdings" pitchFamily="2" charset="2"/>
              <a:buChar char="ü"/>
            </a:pPr>
            <a:r>
              <a:rPr lang="en-US" sz="2200" dirty="0">
                <a:solidFill>
                  <a:srgbClr val="56CC37"/>
                </a:solidFill>
                <a:effectLst/>
                <a:latin typeface="+mj-lt"/>
              </a:rPr>
              <a:t>I</a:t>
            </a:r>
            <a:r>
              <a:rPr lang="en-US" sz="1900" dirty="0">
                <a:effectLst/>
                <a:latin typeface="+mj-lt"/>
              </a:rPr>
              <a:t>ntegrity</a:t>
            </a:r>
          </a:p>
          <a:p>
            <a:pPr marL="800100" lvl="1" indent="-342900">
              <a:buClr>
                <a:srgbClr val="56CC37"/>
              </a:buClr>
              <a:buFont typeface="Wingdings" pitchFamily="2" charset="2"/>
              <a:buChar char="ü"/>
            </a:pPr>
            <a:r>
              <a:rPr lang="en-US" sz="2200" dirty="0">
                <a:solidFill>
                  <a:srgbClr val="56CC37"/>
                </a:solidFill>
                <a:latin typeface="+mj-lt"/>
              </a:rPr>
              <a:t>A</a:t>
            </a:r>
            <a:r>
              <a:rPr lang="en-US" sz="1900" dirty="0">
                <a:latin typeface="+mj-lt"/>
              </a:rPr>
              <a:t>vailability</a:t>
            </a:r>
          </a:p>
          <a:p>
            <a:pPr lvl="1">
              <a:buClr>
                <a:srgbClr val="56CC37"/>
              </a:buClr>
            </a:pPr>
            <a:endParaRPr lang="en-US" sz="900" dirty="0">
              <a:latin typeface="+mj-lt"/>
            </a:endParaRPr>
          </a:p>
          <a:p>
            <a:pPr lvl="1">
              <a:buClr>
                <a:srgbClr val="56CC37"/>
              </a:buClr>
            </a:pPr>
            <a:r>
              <a:rPr lang="en-US" sz="2400" dirty="0">
                <a:solidFill>
                  <a:srgbClr val="56CC37"/>
                </a:solidFill>
                <a:latin typeface="+mj-lt"/>
              </a:rPr>
              <a:t> </a:t>
            </a:r>
            <a:r>
              <a:rPr lang="en-US" dirty="0">
                <a:latin typeface="+mj-lt"/>
              </a:rPr>
              <a:t>or simply:</a:t>
            </a:r>
            <a:r>
              <a:rPr lang="en-US" sz="2400" dirty="0">
                <a:solidFill>
                  <a:srgbClr val="56CC37"/>
                </a:solidFill>
                <a:latin typeface="+mj-lt"/>
              </a:rPr>
              <a:t> C I A</a:t>
            </a:r>
          </a:p>
        </p:txBody>
      </p:sp>
    </p:spTree>
    <p:extLst>
      <p:ext uri="{BB962C8B-B14F-4D97-AF65-F5344CB8AC3E}">
        <p14:creationId xmlns:p14="http://schemas.microsoft.com/office/powerpoint/2010/main" val="3537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10" name="TextBox 9"/>
          <p:cNvSpPr txBox="1"/>
          <p:nvPr/>
        </p:nvSpPr>
        <p:spPr>
          <a:xfrm>
            <a:off x="990600" y="2305883"/>
            <a:ext cx="4953000" cy="923330"/>
          </a:xfrm>
          <a:prstGeom prst="rect">
            <a:avLst/>
          </a:prstGeom>
          <a:noFill/>
        </p:spPr>
        <p:txBody>
          <a:bodyPr wrap="square" rtlCol="0">
            <a:spAutoFit/>
          </a:bodyPr>
          <a:lstStyle/>
          <a:p>
            <a:pPr>
              <a:buClr>
                <a:srgbClr val="56CC37"/>
              </a:buClr>
            </a:pPr>
            <a:endParaRPr lang="en-US" dirty="0">
              <a:solidFill>
                <a:srgbClr val="000000"/>
              </a:solidFill>
            </a:endParaRPr>
          </a:p>
          <a:p>
            <a:pPr>
              <a:buClr>
                <a:srgbClr val="56CC37"/>
              </a:buClr>
            </a:pPr>
            <a:endParaRPr lang="en-US" dirty="0">
              <a:solidFill>
                <a:srgbClr val="000000"/>
              </a:solidFill>
            </a:endParaRPr>
          </a:p>
          <a:p>
            <a:pPr marL="285750" indent="-285750">
              <a:buClr>
                <a:srgbClr val="56CC37"/>
              </a:buClr>
              <a:buFont typeface="Wingdings" pitchFamily="2" charset="2"/>
              <a:buChar char="§"/>
            </a:pPr>
            <a:endParaRPr lang="en-US" dirty="0">
              <a:solidFill>
                <a:srgbClr val="000000"/>
              </a:solidFill>
            </a:endParaRPr>
          </a:p>
        </p:txBody>
      </p:sp>
      <p:sp>
        <p:nvSpPr>
          <p:cNvPr id="5" name="TextBox 4"/>
          <p:cNvSpPr txBox="1"/>
          <p:nvPr/>
        </p:nvSpPr>
        <p:spPr>
          <a:xfrm>
            <a:off x="4724400" y="2286000"/>
            <a:ext cx="4419600" cy="5016758"/>
          </a:xfrm>
          <a:prstGeom prst="rect">
            <a:avLst/>
          </a:prstGeom>
          <a:noFill/>
        </p:spPr>
        <p:txBody>
          <a:bodyPr wrap="square" rtlCol="0">
            <a:spAutoFit/>
          </a:bodyPr>
          <a:lstStyle/>
          <a:p>
            <a:pPr marL="914400" lvl="1" indent="-457200">
              <a:buClr>
                <a:srgbClr val="92D050"/>
              </a:buClr>
              <a:buFont typeface="Wingdings" charset="2"/>
              <a:buChar char="§"/>
            </a:pPr>
            <a:r>
              <a:rPr lang="en-US" sz="2600" b="1" u="sng" dirty="0">
                <a:solidFill>
                  <a:srgbClr val="00B050"/>
                </a:solidFill>
              </a:rPr>
              <a:t>C</a:t>
            </a:r>
            <a:r>
              <a:rPr lang="en-US" sz="2200" b="1" u="sng" dirty="0">
                <a:solidFill>
                  <a:srgbClr val="00B050"/>
                </a:solidFill>
              </a:rPr>
              <a:t>onfidentiality</a:t>
            </a:r>
            <a:r>
              <a:rPr lang="en-US" sz="2200" b="1" dirty="0">
                <a:solidFill>
                  <a:srgbClr val="00B050"/>
                </a:solidFill>
              </a:rPr>
              <a:t>: </a:t>
            </a:r>
          </a:p>
          <a:p>
            <a:pPr marL="914400" lvl="1" indent="-457200">
              <a:buClr>
                <a:schemeClr val="bg1"/>
              </a:buClr>
              <a:buFont typeface="Wingdings" charset="2"/>
              <a:buChar char="§"/>
            </a:pPr>
            <a:r>
              <a:rPr lang="en-US" sz="2200" b="1" dirty="0">
                <a:solidFill>
                  <a:srgbClr val="00B050"/>
                </a:solidFill>
              </a:rPr>
              <a:t>Authenticating users and Protecting Data Security</a:t>
            </a:r>
          </a:p>
          <a:p>
            <a:pPr marL="914400" lvl="1" indent="-457200">
              <a:buClr>
                <a:srgbClr val="92D050"/>
              </a:buClr>
              <a:buFont typeface="Wingdings" charset="2"/>
              <a:buChar char="§"/>
            </a:pPr>
            <a:endParaRPr lang="en-US" sz="2200" b="1" dirty="0">
              <a:solidFill>
                <a:srgbClr val="00B050"/>
              </a:solidFill>
            </a:endParaRPr>
          </a:p>
          <a:p>
            <a:pPr marL="914400" lvl="1" indent="-457200">
              <a:buClr>
                <a:srgbClr val="92D050"/>
              </a:buClr>
              <a:buFont typeface="Wingdings" charset="2"/>
              <a:buChar char="§"/>
            </a:pPr>
            <a:r>
              <a:rPr lang="en-US" sz="2600" b="1" u="sng" dirty="0">
                <a:solidFill>
                  <a:srgbClr val="00B050"/>
                </a:solidFill>
              </a:rPr>
              <a:t>I</a:t>
            </a:r>
            <a:r>
              <a:rPr lang="en-US" sz="2200" b="1" u="sng" dirty="0">
                <a:solidFill>
                  <a:srgbClr val="00B050"/>
                </a:solidFill>
              </a:rPr>
              <a:t>ntegrity</a:t>
            </a:r>
            <a:r>
              <a:rPr lang="en-US" sz="2200" b="1" dirty="0">
                <a:solidFill>
                  <a:srgbClr val="00B050"/>
                </a:solidFill>
              </a:rPr>
              <a:t>: </a:t>
            </a:r>
          </a:p>
          <a:p>
            <a:pPr marL="914400" lvl="1" indent="-457200">
              <a:buClr>
                <a:schemeClr val="bg1"/>
              </a:buClr>
              <a:buFont typeface="Wingdings" charset="2"/>
              <a:buChar char="§"/>
            </a:pPr>
            <a:r>
              <a:rPr lang="en-US" sz="2200" b="1" dirty="0">
                <a:solidFill>
                  <a:srgbClr val="00B050"/>
                </a:solidFill>
              </a:rPr>
              <a:t>Ensuring that all Data is Correct and Current</a:t>
            </a:r>
          </a:p>
          <a:p>
            <a:pPr marL="914400" lvl="1" indent="-457200">
              <a:buClr>
                <a:srgbClr val="92D050"/>
              </a:buClr>
              <a:buFont typeface="Wingdings" charset="2"/>
              <a:buChar char="§"/>
            </a:pPr>
            <a:endParaRPr lang="en-US" sz="2200" b="1" dirty="0">
              <a:solidFill>
                <a:srgbClr val="00B050"/>
              </a:solidFill>
            </a:endParaRPr>
          </a:p>
          <a:p>
            <a:pPr marL="914400" lvl="1" indent="-457200">
              <a:buClr>
                <a:srgbClr val="92D050"/>
              </a:buClr>
              <a:buFont typeface="Wingdings" charset="2"/>
              <a:buChar char="§"/>
            </a:pPr>
            <a:r>
              <a:rPr lang="en-US" sz="2600" b="1" u="sng" dirty="0">
                <a:solidFill>
                  <a:srgbClr val="00B050"/>
                </a:solidFill>
              </a:rPr>
              <a:t>A</a:t>
            </a:r>
            <a:r>
              <a:rPr lang="en-US" sz="2200" b="1" u="sng" dirty="0">
                <a:solidFill>
                  <a:srgbClr val="00B050"/>
                </a:solidFill>
              </a:rPr>
              <a:t>vailability</a:t>
            </a:r>
            <a:r>
              <a:rPr lang="en-US" sz="2200" b="1" dirty="0">
                <a:solidFill>
                  <a:srgbClr val="00B050"/>
                </a:solidFill>
              </a:rPr>
              <a:t>: </a:t>
            </a:r>
          </a:p>
          <a:p>
            <a:pPr marL="914400" lvl="1" indent="-457200">
              <a:buClr>
                <a:schemeClr val="bg1"/>
              </a:buClr>
              <a:buFont typeface="Wingdings" charset="2"/>
              <a:buChar char="§"/>
            </a:pPr>
            <a:r>
              <a:rPr lang="en-US" sz="2200" b="1" dirty="0">
                <a:solidFill>
                  <a:srgbClr val="00B050"/>
                </a:solidFill>
              </a:rPr>
              <a:t>Protecting the Uptime for each Device</a:t>
            </a:r>
          </a:p>
          <a:p>
            <a:pPr marL="914400" lvl="1" indent="-457200">
              <a:buClr>
                <a:srgbClr val="92D050"/>
              </a:buClr>
              <a:buFont typeface="Wingdings" charset="2"/>
              <a:buChar char="§"/>
            </a:pPr>
            <a:endParaRPr lang="en-US" sz="2200" b="1" dirty="0">
              <a:solidFill>
                <a:srgbClr val="A10300"/>
              </a:solidFill>
            </a:endParaRPr>
          </a:p>
          <a:p>
            <a:pPr lvl="1">
              <a:buClr>
                <a:srgbClr val="92D050"/>
              </a:buClr>
            </a:pPr>
            <a:endParaRPr lang="en-US" sz="2200" b="1" dirty="0">
              <a:solidFill>
                <a:srgbClr val="A10300"/>
              </a:solidFill>
            </a:endParaRPr>
          </a:p>
          <a:p>
            <a:pPr marL="914400" lvl="1" indent="-457200">
              <a:buClr>
                <a:srgbClr val="92D050"/>
              </a:buClr>
              <a:buFont typeface="Wingdings" charset="2"/>
              <a:buChar char="§"/>
            </a:pPr>
            <a:endParaRPr lang="en-US" sz="2200" b="1" dirty="0">
              <a:solidFill>
                <a:srgbClr val="A10300"/>
              </a:solidFill>
            </a:endParaRP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280853" y="542339"/>
            <a:ext cx="6549485" cy="646331"/>
          </a:xfrm>
          <a:prstGeom prst="rect">
            <a:avLst/>
          </a:prstGeom>
        </p:spPr>
        <p:txBody>
          <a:bodyPr wrap="none">
            <a:spAutoFit/>
          </a:bodyPr>
          <a:lstStyle/>
          <a:p>
            <a:pPr algn="ctr"/>
            <a:r>
              <a:rPr lang="en-US" sz="3600" dirty="0">
                <a:solidFill>
                  <a:schemeClr val="bg1"/>
                </a:solidFill>
              </a:rPr>
              <a:t>The NIST Standard for ICS Security</a:t>
            </a:r>
          </a:p>
        </p:txBody>
      </p:sp>
      <p:pic>
        <p:nvPicPr>
          <p:cNvPr id="6" name="Picture 5">
            <a:extLst>
              <a:ext uri="{FF2B5EF4-FFF2-40B4-BE49-F238E27FC236}">
                <a16:creationId xmlns:a16="http://schemas.microsoft.com/office/drawing/2014/main" id="{89D04C69-DF4D-D448-83F7-1BDC8D7521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1480" y="2133600"/>
            <a:ext cx="4846320" cy="4181323"/>
          </a:xfrm>
          <a:prstGeom prst="rect">
            <a:avLst/>
          </a:prstGeom>
        </p:spPr>
      </p:pic>
      <p:sp>
        <p:nvSpPr>
          <p:cNvPr id="2" name="Rectangle 1">
            <a:extLst>
              <a:ext uri="{FF2B5EF4-FFF2-40B4-BE49-F238E27FC236}">
                <a16:creationId xmlns:a16="http://schemas.microsoft.com/office/drawing/2014/main" id="{CA0B596E-B06D-A74C-86F0-97BD744BAD68}"/>
              </a:ext>
            </a:extLst>
          </p:cNvPr>
          <p:cNvSpPr/>
          <p:nvPr/>
        </p:nvSpPr>
        <p:spPr>
          <a:xfrm>
            <a:off x="662366" y="1362852"/>
            <a:ext cx="8077200" cy="738664"/>
          </a:xfrm>
          <a:prstGeom prst="rect">
            <a:avLst/>
          </a:prstGeom>
        </p:spPr>
        <p:txBody>
          <a:bodyPr wrap="square">
            <a:spAutoFit/>
          </a:bodyPr>
          <a:lstStyle/>
          <a:p>
            <a:pPr>
              <a:buClr>
                <a:srgbClr val="92D050"/>
              </a:buClr>
            </a:pPr>
            <a:r>
              <a:rPr lang="en-US" sz="2200" b="1" dirty="0"/>
              <a:t>NIST’s Standard for Infrastructure security is abbreviated as:  </a:t>
            </a:r>
            <a:r>
              <a:rPr lang="en-US" sz="2400" b="1" dirty="0">
                <a:solidFill>
                  <a:srgbClr val="00B050"/>
                </a:solidFill>
              </a:rPr>
              <a:t>C I A </a:t>
            </a:r>
          </a:p>
          <a:p>
            <a:pPr marL="457200" indent="-457200">
              <a:buClr>
                <a:srgbClr val="92D050"/>
              </a:buClr>
              <a:buFont typeface="Wingdings" charset="2"/>
              <a:buChar char="§"/>
            </a:pPr>
            <a:endParaRPr lang="en-US" b="1" dirty="0">
              <a:solidFill>
                <a:srgbClr val="00B050"/>
              </a:solidFill>
            </a:endParaRPr>
          </a:p>
        </p:txBody>
      </p:sp>
    </p:spTree>
    <p:extLst>
      <p:ext uri="{BB962C8B-B14F-4D97-AF65-F5344CB8AC3E}">
        <p14:creationId xmlns:p14="http://schemas.microsoft.com/office/powerpoint/2010/main" val="337148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10" name="TextBox 9"/>
          <p:cNvSpPr txBox="1"/>
          <p:nvPr/>
        </p:nvSpPr>
        <p:spPr>
          <a:xfrm>
            <a:off x="990600" y="2305883"/>
            <a:ext cx="4953000" cy="923330"/>
          </a:xfrm>
          <a:prstGeom prst="rect">
            <a:avLst/>
          </a:prstGeom>
          <a:noFill/>
        </p:spPr>
        <p:txBody>
          <a:bodyPr wrap="square" rtlCol="0">
            <a:spAutoFit/>
          </a:bodyPr>
          <a:lstStyle/>
          <a:p>
            <a:pPr>
              <a:buClr>
                <a:srgbClr val="56CC37"/>
              </a:buClr>
            </a:pPr>
            <a:endParaRPr lang="en-US" dirty="0">
              <a:solidFill>
                <a:srgbClr val="000000"/>
              </a:solidFill>
            </a:endParaRPr>
          </a:p>
          <a:p>
            <a:pPr>
              <a:buClr>
                <a:srgbClr val="56CC37"/>
              </a:buClr>
            </a:pPr>
            <a:endParaRPr lang="en-US" dirty="0">
              <a:solidFill>
                <a:srgbClr val="000000"/>
              </a:solidFill>
            </a:endParaRPr>
          </a:p>
          <a:p>
            <a:pPr marL="285750" indent="-285750">
              <a:buClr>
                <a:srgbClr val="56CC37"/>
              </a:buClr>
              <a:buFont typeface="Wingdings" pitchFamily="2" charset="2"/>
              <a:buChar char="§"/>
            </a:pPr>
            <a:endParaRPr lang="en-US" dirty="0">
              <a:solidFill>
                <a:srgbClr val="000000"/>
              </a:solidFill>
            </a:endParaRP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3092986" y="542339"/>
            <a:ext cx="2925224" cy="646331"/>
          </a:xfrm>
          <a:prstGeom prst="rect">
            <a:avLst/>
          </a:prstGeom>
        </p:spPr>
        <p:txBody>
          <a:bodyPr wrap="none">
            <a:spAutoFit/>
          </a:bodyPr>
          <a:lstStyle/>
          <a:p>
            <a:pPr algn="ctr"/>
            <a:r>
              <a:rPr lang="en-US" sz="3600" dirty="0">
                <a:solidFill>
                  <a:srgbClr val="56CC37"/>
                </a:solidFill>
              </a:rPr>
              <a:t>Confidentiality</a:t>
            </a:r>
          </a:p>
        </p:txBody>
      </p:sp>
      <p:sp>
        <p:nvSpPr>
          <p:cNvPr id="2" name="Rectangle 1">
            <a:extLst>
              <a:ext uri="{FF2B5EF4-FFF2-40B4-BE49-F238E27FC236}">
                <a16:creationId xmlns:a16="http://schemas.microsoft.com/office/drawing/2014/main" id="{CA0B596E-B06D-A74C-86F0-97BD744BAD68}"/>
              </a:ext>
            </a:extLst>
          </p:cNvPr>
          <p:cNvSpPr/>
          <p:nvPr/>
        </p:nvSpPr>
        <p:spPr>
          <a:xfrm>
            <a:off x="662366" y="1362852"/>
            <a:ext cx="8077200" cy="4154984"/>
          </a:xfrm>
          <a:prstGeom prst="rect">
            <a:avLst/>
          </a:prstGeom>
        </p:spPr>
        <p:txBody>
          <a:bodyPr wrap="square">
            <a:spAutoFit/>
          </a:bodyPr>
          <a:lstStyle/>
          <a:p>
            <a:pPr>
              <a:buClr>
                <a:srgbClr val="92D050"/>
              </a:buClr>
            </a:pPr>
            <a:r>
              <a:rPr lang="en-US" sz="2200" b="1" dirty="0"/>
              <a:t>NIST defines Confidentiality as follows:</a:t>
            </a:r>
          </a:p>
          <a:p>
            <a:pPr>
              <a:buClr>
                <a:srgbClr val="92D050"/>
              </a:buClr>
            </a:pPr>
            <a:endParaRPr lang="en-US" sz="2200" b="1" i="1" dirty="0"/>
          </a:p>
          <a:p>
            <a:pPr marL="342900" indent="-342900">
              <a:buClr>
                <a:srgbClr val="92D050"/>
              </a:buClr>
              <a:buFont typeface="Wingdings" pitchFamily="2" charset="2"/>
              <a:buChar char="§"/>
            </a:pPr>
            <a:r>
              <a:rPr lang="en-US" sz="2200" i="1" dirty="0"/>
              <a:t>“Preserving authorized restrictions on information access and disclosure, including means for protecting personal privacy and proprietary information.”</a:t>
            </a:r>
          </a:p>
          <a:p>
            <a:pPr marL="342900" indent="-342900">
              <a:buClr>
                <a:srgbClr val="92D050"/>
              </a:buClr>
              <a:buFont typeface="Wingdings" pitchFamily="2" charset="2"/>
              <a:buChar char="§"/>
            </a:pPr>
            <a:endParaRPr lang="en-US" sz="2200" i="1" dirty="0"/>
          </a:p>
          <a:p>
            <a:pPr marL="342900" indent="-342900">
              <a:buClr>
                <a:srgbClr val="92D050"/>
              </a:buClr>
              <a:buFont typeface="Wingdings" pitchFamily="2" charset="2"/>
              <a:buChar char="§"/>
            </a:pPr>
            <a:r>
              <a:rPr lang="en-US" sz="2200" dirty="0"/>
              <a:t>To keep data confidential, each device must offer the following:</a:t>
            </a:r>
          </a:p>
          <a:p>
            <a:pPr marL="800100" lvl="1" indent="-342900">
              <a:buClr>
                <a:srgbClr val="92D050"/>
              </a:buClr>
              <a:buFont typeface="Wingdings" pitchFamily="2" charset="2"/>
              <a:buChar char="ü"/>
            </a:pPr>
            <a:r>
              <a:rPr lang="en-US" sz="2200" dirty="0"/>
              <a:t>Provide an encrypted authentication means to ensure that any connection is made by an authorized source</a:t>
            </a:r>
          </a:p>
          <a:p>
            <a:pPr marL="800100" lvl="1" indent="-342900">
              <a:buClr>
                <a:srgbClr val="92D050"/>
              </a:buClr>
              <a:buFont typeface="Wingdings" pitchFamily="2" charset="2"/>
              <a:buChar char="ü"/>
            </a:pPr>
            <a:r>
              <a:rPr lang="en-US" sz="2200" dirty="0"/>
              <a:t>Provide encryption of all data to and from the device</a:t>
            </a:r>
            <a:endParaRPr lang="en-US" sz="2200" i="1" dirty="0"/>
          </a:p>
          <a:p>
            <a:pPr>
              <a:buClr>
                <a:srgbClr val="92D050"/>
              </a:buClr>
            </a:pPr>
            <a:endParaRPr lang="en-US" sz="2200" b="1" dirty="0"/>
          </a:p>
          <a:p>
            <a:pPr>
              <a:buClr>
                <a:srgbClr val="92D050"/>
              </a:buClr>
            </a:pPr>
            <a:r>
              <a:rPr lang="en-US" sz="2200" b="1" dirty="0"/>
              <a:t> </a:t>
            </a:r>
          </a:p>
        </p:txBody>
      </p:sp>
    </p:spTree>
    <p:extLst>
      <p:ext uri="{BB962C8B-B14F-4D97-AF65-F5344CB8AC3E}">
        <p14:creationId xmlns:p14="http://schemas.microsoft.com/office/powerpoint/2010/main" val="365439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10" name="TextBox 9"/>
          <p:cNvSpPr txBox="1"/>
          <p:nvPr/>
        </p:nvSpPr>
        <p:spPr>
          <a:xfrm>
            <a:off x="990600" y="2305883"/>
            <a:ext cx="4953000" cy="923330"/>
          </a:xfrm>
          <a:prstGeom prst="rect">
            <a:avLst/>
          </a:prstGeom>
          <a:noFill/>
        </p:spPr>
        <p:txBody>
          <a:bodyPr wrap="square" rtlCol="0">
            <a:spAutoFit/>
          </a:bodyPr>
          <a:lstStyle/>
          <a:p>
            <a:pPr>
              <a:buClr>
                <a:srgbClr val="56CC37"/>
              </a:buClr>
            </a:pPr>
            <a:endParaRPr lang="en-US" dirty="0">
              <a:solidFill>
                <a:srgbClr val="000000"/>
              </a:solidFill>
            </a:endParaRPr>
          </a:p>
          <a:p>
            <a:pPr>
              <a:buClr>
                <a:srgbClr val="56CC37"/>
              </a:buClr>
            </a:pPr>
            <a:endParaRPr lang="en-US" dirty="0">
              <a:solidFill>
                <a:srgbClr val="000000"/>
              </a:solidFill>
            </a:endParaRPr>
          </a:p>
          <a:p>
            <a:pPr marL="285750" indent="-285750">
              <a:buClr>
                <a:srgbClr val="56CC37"/>
              </a:buClr>
              <a:buFont typeface="Wingdings" pitchFamily="2" charset="2"/>
              <a:buChar char="§"/>
            </a:pPr>
            <a:endParaRPr lang="en-US" dirty="0">
              <a:solidFill>
                <a:srgbClr val="000000"/>
              </a:solidFill>
            </a:endParaRP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3673595" y="542339"/>
            <a:ext cx="1764009" cy="646331"/>
          </a:xfrm>
          <a:prstGeom prst="rect">
            <a:avLst/>
          </a:prstGeom>
        </p:spPr>
        <p:txBody>
          <a:bodyPr wrap="none">
            <a:spAutoFit/>
          </a:bodyPr>
          <a:lstStyle/>
          <a:p>
            <a:pPr algn="ctr"/>
            <a:r>
              <a:rPr lang="en-US" sz="3600" dirty="0">
                <a:solidFill>
                  <a:srgbClr val="56CC37"/>
                </a:solidFill>
              </a:rPr>
              <a:t>Integrity</a:t>
            </a:r>
          </a:p>
        </p:txBody>
      </p:sp>
      <p:sp>
        <p:nvSpPr>
          <p:cNvPr id="2" name="Rectangle 1">
            <a:extLst>
              <a:ext uri="{FF2B5EF4-FFF2-40B4-BE49-F238E27FC236}">
                <a16:creationId xmlns:a16="http://schemas.microsoft.com/office/drawing/2014/main" id="{CA0B596E-B06D-A74C-86F0-97BD744BAD68}"/>
              </a:ext>
            </a:extLst>
          </p:cNvPr>
          <p:cNvSpPr/>
          <p:nvPr/>
        </p:nvSpPr>
        <p:spPr>
          <a:xfrm>
            <a:off x="662366" y="1362852"/>
            <a:ext cx="8329234" cy="4832092"/>
          </a:xfrm>
          <a:prstGeom prst="rect">
            <a:avLst/>
          </a:prstGeom>
        </p:spPr>
        <p:txBody>
          <a:bodyPr wrap="square">
            <a:spAutoFit/>
          </a:bodyPr>
          <a:lstStyle/>
          <a:p>
            <a:pPr>
              <a:buClr>
                <a:srgbClr val="92D050"/>
              </a:buClr>
            </a:pPr>
            <a:r>
              <a:rPr lang="en-US" sz="2200" b="1" dirty="0"/>
              <a:t>NIST defines Integrity as follows:</a:t>
            </a:r>
          </a:p>
          <a:p>
            <a:pPr>
              <a:buClr>
                <a:srgbClr val="92D050"/>
              </a:buClr>
            </a:pPr>
            <a:endParaRPr lang="en-US" sz="2200" b="1" dirty="0"/>
          </a:p>
          <a:p>
            <a:pPr marL="342900" indent="-342900">
              <a:buClr>
                <a:srgbClr val="92D050"/>
              </a:buClr>
              <a:buFont typeface="Wingdings" pitchFamily="2" charset="2"/>
              <a:buChar char="§"/>
            </a:pPr>
            <a:r>
              <a:rPr lang="en-US" sz="2200" dirty="0"/>
              <a:t>“Guarding against improper information modification or destruction, and includes ensuring information non-repudiation and authenticity.”</a:t>
            </a:r>
          </a:p>
          <a:p>
            <a:pPr marL="342900" indent="-342900">
              <a:buClr>
                <a:srgbClr val="92D050"/>
              </a:buClr>
              <a:buFont typeface="Wingdings" pitchFamily="2" charset="2"/>
              <a:buChar char="§"/>
            </a:pPr>
            <a:endParaRPr lang="en-US" sz="2200" i="1" dirty="0"/>
          </a:p>
          <a:p>
            <a:pPr marL="342900" indent="-342900">
              <a:buClr>
                <a:srgbClr val="92D050"/>
              </a:buClr>
              <a:buFont typeface="Wingdings" pitchFamily="2" charset="2"/>
              <a:buChar char="§"/>
            </a:pPr>
            <a:r>
              <a:rPr lang="en-US" sz="2200" dirty="0"/>
              <a:t>To ensure data integrity, each device must offer the following:</a:t>
            </a:r>
          </a:p>
          <a:p>
            <a:pPr marL="800100" lvl="1" indent="-342900">
              <a:buClr>
                <a:srgbClr val="92D050"/>
              </a:buClr>
              <a:buFont typeface="Wingdings" pitchFamily="2" charset="2"/>
              <a:buChar char="ü"/>
            </a:pPr>
            <a:r>
              <a:rPr lang="en-US" sz="2200" dirty="0"/>
              <a:t>The ability to instantly identify a data value that may have been modified or altered for quick response to potential issues</a:t>
            </a:r>
          </a:p>
          <a:p>
            <a:pPr marL="800100" lvl="1" indent="-342900">
              <a:buClr>
                <a:srgbClr val="92D050"/>
              </a:buClr>
              <a:buFont typeface="Wingdings" pitchFamily="2" charset="2"/>
              <a:buChar char="ü"/>
            </a:pPr>
            <a:r>
              <a:rPr lang="en-US" sz="2200" dirty="0"/>
              <a:t>The ability to determine the origin of each data packet and to reject any data packet of unknown origin.</a:t>
            </a:r>
          </a:p>
          <a:p>
            <a:pPr>
              <a:buClr>
                <a:srgbClr val="92D050"/>
              </a:buClr>
            </a:pPr>
            <a:endParaRPr lang="en-US" sz="2200" i="1" dirty="0"/>
          </a:p>
          <a:p>
            <a:pPr>
              <a:buClr>
                <a:srgbClr val="92D050"/>
              </a:buClr>
            </a:pPr>
            <a:endParaRPr lang="en-US" sz="2200" b="1" dirty="0"/>
          </a:p>
          <a:p>
            <a:pPr>
              <a:buClr>
                <a:srgbClr val="92D050"/>
              </a:buClr>
            </a:pPr>
            <a:r>
              <a:rPr lang="en-US" sz="2200" b="1" dirty="0"/>
              <a:t> </a:t>
            </a:r>
          </a:p>
        </p:txBody>
      </p:sp>
    </p:spTree>
    <p:extLst>
      <p:ext uri="{BB962C8B-B14F-4D97-AF65-F5344CB8AC3E}">
        <p14:creationId xmlns:p14="http://schemas.microsoft.com/office/powerpoint/2010/main" val="186842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10" name="TextBox 9"/>
          <p:cNvSpPr txBox="1"/>
          <p:nvPr/>
        </p:nvSpPr>
        <p:spPr>
          <a:xfrm>
            <a:off x="990600" y="2305883"/>
            <a:ext cx="4953000" cy="923330"/>
          </a:xfrm>
          <a:prstGeom prst="rect">
            <a:avLst/>
          </a:prstGeom>
          <a:noFill/>
        </p:spPr>
        <p:txBody>
          <a:bodyPr wrap="square" rtlCol="0">
            <a:spAutoFit/>
          </a:bodyPr>
          <a:lstStyle/>
          <a:p>
            <a:pPr>
              <a:buClr>
                <a:srgbClr val="56CC37"/>
              </a:buClr>
            </a:pPr>
            <a:endParaRPr lang="en-US" dirty="0">
              <a:solidFill>
                <a:srgbClr val="000000"/>
              </a:solidFill>
            </a:endParaRPr>
          </a:p>
          <a:p>
            <a:pPr>
              <a:buClr>
                <a:srgbClr val="56CC37"/>
              </a:buClr>
            </a:pPr>
            <a:endParaRPr lang="en-US" dirty="0">
              <a:solidFill>
                <a:srgbClr val="000000"/>
              </a:solidFill>
            </a:endParaRPr>
          </a:p>
          <a:p>
            <a:pPr marL="285750" indent="-285750">
              <a:buClr>
                <a:srgbClr val="56CC37"/>
              </a:buClr>
              <a:buFont typeface="Wingdings" pitchFamily="2" charset="2"/>
              <a:buChar char="§"/>
            </a:pPr>
            <a:endParaRPr lang="en-US" dirty="0">
              <a:solidFill>
                <a:srgbClr val="000000"/>
              </a:solidFill>
            </a:endParaRP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3445007" y="542339"/>
            <a:ext cx="2221185" cy="646331"/>
          </a:xfrm>
          <a:prstGeom prst="rect">
            <a:avLst/>
          </a:prstGeom>
        </p:spPr>
        <p:txBody>
          <a:bodyPr wrap="none">
            <a:spAutoFit/>
          </a:bodyPr>
          <a:lstStyle/>
          <a:p>
            <a:pPr algn="ctr"/>
            <a:r>
              <a:rPr lang="en-US" sz="3600" dirty="0">
                <a:solidFill>
                  <a:srgbClr val="56CC37"/>
                </a:solidFill>
              </a:rPr>
              <a:t>Availability</a:t>
            </a:r>
          </a:p>
        </p:txBody>
      </p:sp>
      <p:sp>
        <p:nvSpPr>
          <p:cNvPr id="2" name="Rectangle 1">
            <a:extLst>
              <a:ext uri="{FF2B5EF4-FFF2-40B4-BE49-F238E27FC236}">
                <a16:creationId xmlns:a16="http://schemas.microsoft.com/office/drawing/2014/main" id="{CA0B596E-B06D-A74C-86F0-97BD744BAD68}"/>
              </a:ext>
            </a:extLst>
          </p:cNvPr>
          <p:cNvSpPr/>
          <p:nvPr/>
        </p:nvSpPr>
        <p:spPr>
          <a:xfrm>
            <a:off x="662366" y="1362852"/>
            <a:ext cx="8077200" cy="3477875"/>
          </a:xfrm>
          <a:prstGeom prst="rect">
            <a:avLst/>
          </a:prstGeom>
        </p:spPr>
        <p:txBody>
          <a:bodyPr wrap="square">
            <a:spAutoFit/>
          </a:bodyPr>
          <a:lstStyle/>
          <a:p>
            <a:pPr>
              <a:buClr>
                <a:srgbClr val="92D050"/>
              </a:buClr>
            </a:pPr>
            <a:r>
              <a:rPr lang="en-US" sz="2200" b="1" dirty="0"/>
              <a:t>NIST defines Availability as follows:</a:t>
            </a:r>
          </a:p>
          <a:p>
            <a:pPr>
              <a:buClr>
                <a:srgbClr val="92D050"/>
              </a:buClr>
            </a:pPr>
            <a:endParaRPr lang="en-US" sz="2200" b="1" i="1" dirty="0"/>
          </a:p>
          <a:p>
            <a:pPr marL="342900" indent="-342900">
              <a:buClr>
                <a:srgbClr val="92D050"/>
              </a:buClr>
              <a:buFont typeface="Wingdings" pitchFamily="2" charset="2"/>
              <a:buChar char="§"/>
            </a:pPr>
            <a:r>
              <a:rPr lang="en-US" sz="2200" i="1" dirty="0"/>
              <a:t>“</a:t>
            </a:r>
            <a:r>
              <a:rPr lang="en-US" sz="2200" dirty="0"/>
              <a:t>Ensuring timely and reliable access to and use of information</a:t>
            </a:r>
            <a:r>
              <a:rPr lang="en-US" sz="2200" i="1" dirty="0"/>
              <a:t>.”</a:t>
            </a:r>
          </a:p>
          <a:p>
            <a:pPr marL="342900" indent="-342900">
              <a:buClr>
                <a:srgbClr val="92D050"/>
              </a:buClr>
              <a:buFont typeface="Wingdings" pitchFamily="2" charset="2"/>
              <a:buChar char="§"/>
            </a:pPr>
            <a:endParaRPr lang="en-US" sz="2200" i="1" dirty="0"/>
          </a:p>
          <a:p>
            <a:pPr marL="342900" indent="-342900">
              <a:buClr>
                <a:srgbClr val="92D050"/>
              </a:buClr>
              <a:buFont typeface="Wingdings" pitchFamily="2" charset="2"/>
              <a:buChar char="§"/>
            </a:pPr>
            <a:r>
              <a:rPr lang="en-US" sz="2200" dirty="0"/>
              <a:t>To keep data available each device must offer the following:</a:t>
            </a:r>
          </a:p>
          <a:p>
            <a:pPr marL="800100" lvl="1" indent="-342900">
              <a:buClr>
                <a:srgbClr val="92D050"/>
              </a:buClr>
              <a:buFont typeface="Wingdings" pitchFamily="2" charset="2"/>
              <a:buChar char="ü"/>
            </a:pPr>
            <a:r>
              <a:rPr lang="en-US" sz="2200" dirty="0"/>
              <a:t>The ability to instantly determine if the device is non-responsive</a:t>
            </a:r>
          </a:p>
          <a:p>
            <a:pPr marL="800100" lvl="1" indent="-342900">
              <a:buClr>
                <a:srgbClr val="92D050"/>
              </a:buClr>
              <a:buFont typeface="Wingdings" pitchFamily="2" charset="2"/>
              <a:buChar char="ü"/>
            </a:pPr>
            <a:r>
              <a:rPr lang="en-US" sz="2200" dirty="0"/>
              <a:t>The ability to gather data as quickly and reliably as possible</a:t>
            </a:r>
          </a:p>
          <a:p>
            <a:pPr>
              <a:buClr>
                <a:srgbClr val="92D050"/>
              </a:buClr>
            </a:pPr>
            <a:endParaRPr lang="en-US" sz="2200" b="1" dirty="0"/>
          </a:p>
          <a:p>
            <a:pPr>
              <a:buClr>
                <a:srgbClr val="92D050"/>
              </a:buClr>
            </a:pPr>
            <a:r>
              <a:rPr lang="en-US" sz="2200" b="1" dirty="0"/>
              <a:t> </a:t>
            </a:r>
          </a:p>
        </p:txBody>
      </p:sp>
    </p:spTree>
    <p:extLst>
      <p:ext uri="{BB962C8B-B14F-4D97-AF65-F5344CB8AC3E}">
        <p14:creationId xmlns:p14="http://schemas.microsoft.com/office/powerpoint/2010/main" val="410379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524168" y="542339"/>
            <a:ext cx="6062943" cy="646331"/>
          </a:xfrm>
          <a:prstGeom prst="rect">
            <a:avLst/>
          </a:prstGeom>
        </p:spPr>
        <p:txBody>
          <a:bodyPr wrap="none">
            <a:spAutoFit/>
          </a:bodyPr>
          <a:lstStyle/>
          <a:p>
            <a:pPr algn="ctr"/>
            <a:r>
              <a:rPr lang="en-US" sz="3600" dirty="0">
                <a:solidFill>
                  <a:schemeClr val="bg1"/>
                </a:solidFill>
              </a:rPr>
              <a:t>How Devices Are Compromised</a:t>
            </a:r>
          </a:p>
        </p:txBody>
      </p:sp>
      <p:sp>
        <p:nvSpPr>
          <p:cNvPr id="7" name="Rectangle 6">
            <a:extLst>
              <a:ext uri="{FF2B5EF4-FFF2-40B4-BE49-F238E27FC236}">
                <a16:creationId xmlns:a16="http://schemas.microsoft.com/office/drawing/2014/main" id="{4AA42AEF-896D-F249-9121-FD02D6B5C742}"/>
              </a:ext>
            </a:extLst>
          </p:cNvPr>
          <p:cNvSpPr/>
          <p:nvPr/>
        </p:nvSpPr>
        <p:spPr>
          <a:xfrm>
            <a:off x="76200" y="1424255"/>
            <a:ext cx="4495800" cy="5586145"/>
          </a:xfrm>
          <a:prstGeom prst="rect">
            <a:avLst/>
          </a:prstGeom>
        </p:spPr>
        <p:txBody>
          <a:bodyPr wrap="square">
            <a:spAutoFit/>
          </a:bodyPr>
          <a:lstStyle/>
          <a:p>
            <a:pPr marL="285750" indent="-285750">
              <a:buClr>
                <a:srgbClr val="BE0400"/>
              </a:buClr>
              <a:buFont typeface="Wingdings" pitchFamily="2" charset="2"/>
              <a:buChar char="q"/>
            </a:pPr>
            <a:r>
              <a:rPr lang="en-US" sz="1700" b="1" dirty="0"/>
              <a:t>Most devices do not have any protection against Communications hacking, Data Integrity Spoofing or Device Availability targeting, opening up multiple attack vectors.</a:t>
            </a:r>
          </a:p>
          <a:p>
            <a:pPr marL="285750" indent="-285750">
              <a:buClr>
                <a:srgbClr val="BE0400"/>
              </a:buClr>
              <a:buFont typeface="Wingdings" pitchFamily="2" charset="2"/>
              <a:buChar char="q"/>
            </a:pPr>
            <a:endParaRPr lang="en-US" sz="1700" b="1" dirty="0"/>
          </a:p>
          <a:p>
            <a:pPr marL="285750" indent="-285750">
              <a:buClr>
                <a:srgbClr val="BE0400"/>
              </a:buClr>
              <a:buFont typeface="Wingdings" pitchFamily="2" charset="2"/>
              <a:buChar char="q"/>
            </a:pPr>
            <a:r>
              <a:rPr lang="en-US" sz="1700" b="1" dirty="0"/>
              <a:t>Data can still be captured and altered without the knowledge of users due to the </a:t>
            </a:r>
            <a:r>
              <a:rPr lang="en-US" sz="1700" b="1" u="sng" dirty="0"/>
              <a:t>lack of authentication necessary for Confidentiality</a:t>
            </a:r>
          </a:p>
          <a:p>
            <a:pPr marL="285750" indent="-285750">
              <a:buClr>
                <a:srgbClr val="92D050"/>
              </a:buClr>
              <a:buFont typeface="Wingdings" pitchFamily="2" charset="2"/>
              <a:buChar char="q"/>
            </a:pPr>
            <a:endParaRPr lang="en-US" sz="1700" b="1" u="sng" dirty="0"/>
          </a:p>
          <a:p>
            <a:pPr marL="285750" indent="-285750">
              <a:buClr>
                <a:srgbClr val="BE0400"/>
              </a:buClr>
              <a:buFont typeface="Wingdings" pitchFamily="2" charset="2"/>
              <a:buChar char="q"/>
            </a:pPr>
            <a:r>
              <a:rPr lang="en-US" sz="1700" b="1" dirty="0"/>
              <a:t>Devices can be disconnected, altered and reconnected without being discovered   </a:t>
            </a:r>
          </a:p>
          <a:p>
            <a:pPr>
              <a:buClr>
                <a:srgbClr val="BE0400"/>
              </a:buClr>
            </a:pPr>
            <a:r>
              <a:rPr lang="en-US" sz="1700" b="1" dirty="0"/>
              <a:t>     due to the slowness of device polling</a:t>
            </a:r>
          </a:p>
          <a:p>
            <a:pPr>
              <a:buClr>
                <a:srgbClr val="BE0400"/>
              </a:buClr>
            </a:pPr>
            <a:r>
              <a:rPr lang="en-US" sz="1700" b="1" dirty="0"/>
              <a:t>     </a:t>
            </a:r>
            <a:r>
              <a:rPr lang="en-US" sz="1700" b="1" u="sng" dirty="0"/>
              <a:t>causing a loss of data Integrity</a:t>
            </a:r>
            <a:r>
              <a:rPr lang="en-US" sz="1700" b="1" dirty="0"/>
              <a:t> </a:t>
            </a:r>
            <a:endParaRPr lang="en-US" sz="1700" b="1" u="sng" dirty="0"/>
          </a:p>
          <a:p>
            <a:pPr marL="285750" indent="-285750">
              <a:buClr>
                <a:srgbClr val="92D050"/>
              </a:buClr>
              <a:buFont typeface="Wingdings" pitchFamily="2" charset="2"/>
              <a:buChar char="q"/>
            </a:pPr>
            <a:endParaRPr lang="en-US" sz="1700" b="1" dirty="0"/>
          </a:p>
          <a:p>
            <a:pPr marL="285750" indent="-285750">
              <a:buClr>
                <a:srgbClr val="BE0400"/>
              </a:buClr>
              <a:buFont typeface="Wingdings" pitchFamily="2" charset="2"/>
              <a:buChar char="q"/>
            </a:pPr>
            <a:r>
              <a:rPr lang="en-US" sz="1700" b="1" dirty="0"/>
              <a:t>Devices can be attacked locally or remotely from multiple locations due to multiple points of contact causing </a:t>
            </a:r>
            <a:r>
              <a:rPr lang="en-US" sz="1700" b="1" u="sng" dirty="0"/>
              <a:t>loss of Availability</a:t>
            </a:r>
          </a:p>
          <a:p>
            <a:pPr>
              <a:buClr>
                <a:srgbClr val="92D050"/>
              </a:buClr>
            </a:pPr>
            <a:endParaRPr lang="en-US" sz="1700" b="1" dirty="0"/>
          </a:p>
          <a:p>
            <a:pPr>
              <a:buClr>
                <a:srgbClr val="92D050"/>
              </a:buClr>
            </a:pPr>
            <a:endParaRPr lang="en-US" sz="1700" b="1" dirty="0"/>
          </a:p>
        </p:txBody>
      </p:sp>
      <p:pic>
        <p:nvPicPr>
          <p:cNvPr id="3" name="Picture 2">
            <a:extLst>
              <a:ext uri="{FF2B5EF4-FFF2-40B4-BE49-F238E27FC236}">
                <a16:creationId xmlns:a16="http://schemas.microsoft.com/office/drawing/2014/main" id="{C624FBFB-3AFE-BB42-B4F5-41B0EDE77F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7680" y="2245416"/>
            <a:ext cx="4846320" cy="3621984"/>
          </a:xfrm>
          <a:prstGeom prst="rect">
            <a:avLst/>
          </a:prstGeom>
        </p:spPr>
      </p:pic>
    </p:spTree>
    <p:extLst>
      <p:ext uri="{BB962C8B-B14F-4D97-AF65-F5344CB8AC3E}">
        <p14:creationId xmlns:p14="http://schemas.microsoft.com/office/powerpoint/2010/main" val="293030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939484" y="542339"/>
            <a:ext cx="7232173" cy="646331"/>
          </a:xfrm>
          <a:prstGeom prst="rect">
            <a:avLst/>
          </a:prstGeom>
        </p:spPr>
        <p:txBody>
          <a:bodyPr wrap="none">
            <a:spAutoFit/>
          </a:bodyPr>
          <a:lstStyle/>
          <a:p>
            <a:pPr algn="ctr"/>
            <a:r>
              <a:rPr lang="en-US" sz="3600" dirty="0">
                <a:solidFill>
                  <a:schemeClr val="bg1"/>
                </a:solidFill>
              </a:rPr>
              <a:t>All Modbus Devices Fail CIS Standards</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7620000" cy="4088299"/>
          </a:xfrm>
          <a:prstGeom prst="rect">
            <a:avLst/>
          </a:prstGeom>
        </p:spPr>
        <p:txBody>
          <a:bodyPr wrap="square">
            <a:spAutoFit/>
          </a:bodyPr>
          <a:lstStyle/>
          <a:p>
            <a:pPr marL="342900" indent="-342900">
              <a:buClr>
                <a:srgbClr val="56CC37"/>
              </a:buClr>
              <a:buFont typeface="Wingdings" pitchFamily="2" charset="2"/>
              <a:buChar char="§"/>
            </a:pPr>
            <a:r>
              <a:rPr lang="en-US" sz="1900" i="1" dirty="0"/>
              <a:t>The Modbus protocol has become the de facto industrial communications standard…The Modbus protocol lacks the ability to authenticate a user and hence middle man </a:t>
            </a:r>
            <a:r>
              <a:rPr lang="en-US" sz="1900" b="1" i="1" dirty="0"/>
              <a:t>attacks can </a:t>
            </a:r>
            <a:r>
              <a:rPr lang="en-US" sz="1900" b="1" i="1" u="sng" dirty="0"/>
              <a:t>easily</a:t>
            </a:r>
            <a:r>
              <a:rPr lang="en-US" sz="1900" b="1" i="1" dirty="0"/>
              <a:t> take place in Modbus.  </a:t>
            </a:r>
            <a:r>
              <a:rPr lang="en-US" sz="1900" i="1" dirty="0"/>
              <a:t>California Energy Commission Cybersecurity White Paper</a:t>
            </a:r>
            <a:endParaRPr lang="en-US" sz="1900" baseline="30000" dirty="0"/>
          </a:p>
          <a:p>
            <a:pPr marL="342900" indent="-342900">
              <a:buClr>
                <a:srgbClr val="56CC37"/>
              </a:buClr>
              <a:buFont typeface="Wingdings" pitchFamily="2" charset="2"/>
              <a:buChar char="§"/>
            </a:pPr>
            <a:endParaRPr lang="en-US" sz="1900" baseline="300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endParaRPr lang="en-US" sz="1900" dirty="0">
              <a:effectLst/>
              <a:latin typeface="+mj-lt"/>
            </a:endParaRPr>
          </a:p>
          <a:p>
            <a:pPr marL="342900" indent="-342900">
              <a:buClr>
                <a:srgbClr val="56CC37"/>
              </a:buClr>
              <a:buFont typeface="Wingdings" pitchFamily="2" charset="2"/>
              <a:buChar char="§"/>
            </a:pPr>
            <a:r>
              <a:rPr lang="en-US" sz="1900" dirty="0">
                <a:effectLst/>
                <a:latin typeface="+mj-lt"/>
              </a:rPr>
              <a:t>All Modbus devices </a:t>
            </a:r>
            <a:r>
              <a:rPr lang="en-US" sz="1900" dirty="0">
                <a:latin typeface="+mj-lt"/>
              </a:rPr>
              <a:t>sold in California must therefore include external security to provide required reasonable security</a:t>
            </a:r>
            <a:endParaRPr lang="en-US" sz="1900" dirty="0">
              <a:effectLst/>
              <a:latin typeface="+mj-lt"/>
            </a:endParaRPr>
          </a:p>
        </p:txBody>
      </p:sp>
      <p:pic>
        <p:nvPicPr>
          <p:cNvPr id="4" name="Picture 3">
            <a:extLst>
              <a:ext uri="{FF2B5EF4-FFF2-40B4-BE49-F238E27FC236}">
                <a16:creationId xmlns:a16="http://schemas.microsoft.com/office/drawing/2014/main" id="{AC49B334-73EC-5540-B28C-04E8C204C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743200"/>
            <a:ext cx="5303520" cy="1878331"/>
          </a:xfrm>
          <a:prstGeom prst="rect">
            <a:avLst/>
          </a:prstGeom>
        </p:spPr>
      </p:pic>
    </p:spTree>
    <p:extLst>
      <p:ext uri="{BB962C8B-B14F-4D97-AF65-F5344CB8AC3E}">
        <p14:creationId xmlns:p14="http://schemas.microsoft.com/office/powerpoint/2010/main" val="134198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257394" y="542339"/>
            <a:ext cx="8596392" cy="646331"/>
          </a:xfrm>
          <a:prstGeom prst="rect">
            <a:avLst/>
          </a:prstGeom>
        </p:spPr>
        <p:txBody>
          <a:bodyPr wrap="none">
            <a:spAutoFit/>
          </a:bodyPr>
          <a:lstStyle/>
          <a:p>
            <a:pPr algn="ctr"/>
            <a:r>
              <a:rPr lang="en-US" sz="3600" dirty="0">
                <a:solidFill>
                  <a:schemeClr val="bg1"/>
                </a:solidFill>
              </a:rPr>
              <a:t>All Present BACnet Devices Fail CIS Standards</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7620000" cy="7386638"/>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The present generation of the BACnet protocol also lacks the authentication security.</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i="1" dirty="0"/>
              <a:t>“Network security in BACnet is optional.</a:t>
            </a:r>
            <a:r>
              <a:rPr lang="en-US" dirty="0"/>
              <a:t>  </a:t>
            </a:r>
            <a:r>
              <a:rPr lang="en-US" i="1" dirty="0"/>
              <a:t>The existing BACnet Network Security architecture defined in Clause 24 is based on the 56-bit DES cryptographic standard and needs to be updated to meet the needs of today’s security requirements.” – BACnet Secure Working Group Paper</a:t>
            </a:r>
            <a:endParaRPr lang="en-US" dirty="0"/>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marL="342900" indent="-342900">
              <a:buClr>
                <a:srgbClr val="56CC37"/>
              </a:buClr>
              <a:buFont typeface="Wingdings" pitchFamily="2" charset="2"/>
              <a:buChar char="§"/>
            </a:pPr>
            <a:r>
              <a:rPr lang="en-US" sz="1900" dirty="0">
                <a:latin typeface="+mj-lt"/>
              </a:rPr>
              <a:t>The BACnet Secure Working Group is in the process of developing a standard that will include all 3 key security features that California has made their standard but may not be available for 2 years or more.</a:t>
            </a:r>
          </a:p>
          <a:p>
            <a:pPr>
              <a:buClr>
                <a:srgbClr val="56CC37"/>
              </a:buClr>
            </a:pPr>
            <a:r>
              <a:rPr lang="en-US" sz="1200" dirty="0">
                <a:latin typeface="+mj-lt"/>
              </a:rPr>
              <a:t>         </a:t>
            </a:r>
            <a:endParaRPr lang="en-US" sz="1900" dirty="0">
              <a:latin typeface="+mj-lt"/>
            </a:endParaRPr>
          </a:p>
          <a:p>
            <a:pPr>
              <a:buClr>
                <a:srgbClr val="56CC37"/>
              </a:buClr>
            </a:pPr>
            <a:endParaRPr lang="en-US" sz="1900" dirty="0">
              <a:effectLst/>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a:buClr>
                <a:srgbClr val="56CC37"/>
              </a:buClr>
            </a:pPr>
            <a:endParaRPr lang="en-US" sz="1200" dirty="0">
              <a:effectLst/>
              <a:latin typeface="+mj-lt"/>
            </a:endParaRPr>
          </a:p>
          <a:p>
            <a:pPr>
              <a:buClr>
                <a:srgbClr val="56CC37"/>
              </a:buClr>
            </a:pPr>
            <a:endParaRPr lang="en-US" sz="1200" dirty="0">
              <a:latin typeface="+mj-lt"/>
            </a:endParaRPr>
          </a:p>
          <a:p>
            <a:pPr>
              <a:buClr>
                <a:srgbClr val="56CC37"/>
              </a:buClr>
            </a:pPr>
            <a:endParaRPr lang="en-US" sz="1200" dirty="0">
              <a:effectLst/>
              <a:latin typeface="+mj-lt"/>
            </a:endParaRPr>
          </a:p>
          <a:p>
            <a:pPr>
              <a:buClr>
                <a:srgbClr val="56CC37"/>
              </a:buClr>
            </a:pPr>
            <a:r>
              <a:rPr lang="en-US" sz="1200" dirty="0">
                <a:effectLst/>
                <a:latin typeface="+mj-lt"/>
              </a:rPr>
              <a:t>2 – BACnet secure working group document </a:t>
            </a: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pic>
        <p:nvPicPr>
          <p:cNvPr id="6" name="Picture 5">
            <a:extLst>
              <a:ext uri="{FF2B5EF4-FFF2-40B4-BE49-F238E27FC236}">
                <a16:creationId xmlns:a16="http://schemas.microsoft.com/office/drawing/2014/main" id="{948C37B7-7217-6345-8B2F-DC1B59050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2" y="3505200"/>
            <a:ext cx="5768438" cy="1976706"/>
          </a:xfrm>
          <a:prstGeom prst="rect">
            <a:avLst/>
          </a:prstGeom>
        </p:spPr>
      </p:pic>
    </p:spTree>
    <p:extLst>
      <p:ext uri="{BB962C8B-B14F-4D97-AF65-F5344CB8AC3E}">
        <p14:creationId xmlns:p14="http://schemas.microsoft.com/office/powerpoint/2010/main" val="32360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09600" y="1283256"/>
            <a:ext cx="8534400" cy="2492990"/>
          </a:xfrm>
          <a:prstGeom prst="rect">
            <a:avLst/>
          </a:prstGeom>
          <a:noFill/>
        </p:spPr>
        <p:txBody>
          <a:bodyPr wrap="square" rtlCol="0">
            <a:spAutoFit/>
          </a:bodyPr>
          <a:lstStyle/>
          <a:p>
            <a:pPr>
              <a:buClr>
                <a:srgbClr val="56CC37"/>
              </a:buClr>
            </a:pPr>
            <a:endParaRPr lang="en-US" sz="2400" dirty="0">
              <a:solidFill>
                <a:srgbClr val="000000"/>
              </a:solidFill>
            </a:endParaRPr>
          </a:p>
          <a:p>
            <a:pPr marL="342900" indent="-342900">
              <a:buClr>
                <a:srgbClr val="56CC37"/>
              </a:buClr>
              <a:buFont typeface="Wingdings" pitchFamily="2" charset="2"/>
              <a:buChar char="§"/>
            </a:pPr>
            <a:r>
              <a:rPr lang="en-US" sz="2200" dirty="0"/>
              <a:t>We live in an increasingly connected world.</a:t>
            </a:r>
          </a:p>
          <a:p>
            <a:pPr marL="342900" indent="-342900">
              <a:buClr>
                <a:srgbClr val="56CC37"/>
              </a:buClr>
              <a:buFont typeface="Wingdings" pitchFamily="2" charset="2"/>
              <a:buChar char="§"/>
            </a:pPr>
            <a:endParaRPr lang="en-US" sz="2200" dirty="0"/>
          </a:p>
          <a:p>
            <a:pPr marL="342900" indent="-342900">
              <a:buClr>
                <a:srgbClr val="56CC37"/>
              </a:buClr>
              <a:buFont typeface="Wingdings" pitchFamily="2" charset="2"/>
              <a:buChar char="§"/>
            </a:pPr>
            <a:r>
              <a:rPr lang="en-US" sz="2200" dirty="0"/>
              <a:t>The virtual distance between any two points on earth is now 0.</a:t>
            </a:r>
          </a:p>
          <a:p>
            <a:pPr marL="342900" indent="-342900">
              <a:buClr>
                <a:srgbClr val="56CC37"/>
              </a:buClr>
              <a:buFont typeface="Wingdings" pitchFamily="2" charset="2"/>
              <a:buChar char="§"/>
            </a:pPr>
            <a:endParaRPr lang="en-US" sz="2200" dirty="0"/>
          </a:p>
          <a:p>
            <a:pPr marL="342900" indent="-342900">
              <a:buClr>
                <a:srgbClr val="56CC37"/>
              </a:buClr>
              <a:buFont typeface="Wingdings" pitchFamily="2" charset="2"/>
              <a:buChar char="§"/>
            </a:pPr>
            <a:r>
              <a:rPr lang="en-US" sz="2200" dirty="0"/>
              <a:t>Anyone, in any location, can attempt to connect to your devices.</a:t>
            </a:r>
          </a:p>
          <a:p>
            <a:pPr marL="342900" indent="-342900">
              <a:buClr>
                <a:srgbClr val="56CC37"/>
              </a:buClr>
              <a:buFont typeface="Wingdings" pitchFamily="2" charset="2"/>
              <a:buChar char="§"/>
            </a:pPr>
            <a:endParaRPr lang="en-US" sz="2200" dirty="0"/>
          </a:p>
        </p:txBody>
      </p:sp>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57480"/>
            <a:ext cx="9144000" cy="661720"/>
          </a:xfrm>
          <a:prstGeom prst="rect">
            <a:avLst/>
          </a:prstGeom>
          <a:noFill/>
        </p:spPr>
        <p:txBody>
          <a:bodyPr wrap="square" rtlCol="0">
            <a:spAutoFit/>
          </a:bodyPr>
          <a:lstStyle/>
          <a:p>
            <a:pPr algn="ctr"/>
            <a:r>
              <a:rPr lang="en-US" sz="3700" dirty="0">
                <a:solidFill>
                  <a:schemeClr val="bg1"/>
                </a:solidFill>
              </a:rPr>
              <a:t>What Things Brought About SB327?</a:t>
            </a:r>
          </a:p>
        </p:txBody>
      </p:sp>
      <p:pic>
        <p:nvPicPr>
          <p:cNvPr id="4" name="Picture 3">
            <a:extLst>
              <a:ext uri="{FF2B5EF4-FFF2-40B4-BE49-F238E27FC236}">
                <a16:creationId xmlns:a16="http://schemas.microsoft.com/office/drawing/2014/main" id="{15E746A2-CED3-6249-9424-465FA3C38A92}"/>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Layer>
                </a14:imgProps>
              </a:ext>
            </a:extLst>
          </a:blip>
          <a:stretch>
            <a:fillRect/>
          </a:stretch>
        </p:blipFill>
        <p:spPr>
          <a:xfrm>
            <a:off x="1600200" y="3886200"/>
            <a:ext cx="5943600" cy="2897966"/>
          </a:xfrm>
          <a:prstGeom prst="rect">
            <a:avLst/>
          </a:prstGeom>
        </p:spPr>
      </p:pic>
    </p:spTree>
    <p:extLst>
      <p:ext uri="{BB962C8B-B14F-4D97-AF65-F5344CB8AC3E}">
        <p14:creationId xmlns:p14="http://schemas.microsoft.com/office/powerpoint/2010/main" val="6202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896414" y="542339"/>
            <a:ext cx="7318350" cy="646331"/>
          </a:xfrm>
          <a:prstGeom prst="rect">
            <a:avLst/>
          </a:prstGeom>
        </p:spPr>
        <p:txBody>
          <a:bodyPr wrap="none">
            <a:spAutoFit/>
          </a:bodyPr>
          <a:lstStyle/>
          <a:p>
            <a:pPr algn="ctr"/>
            <a:r>
              <a:rPr lang="en-US" sz="3600" dirty="0">
                <a:solidFill>
                  <a:schemeClr val="bg1"/>
                </a:solidFill>
              </a:rPr>
              <a:t>Most SNMP Devices Fail CIS Standards</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153400" cy="5847755"/>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SNMPv1 and v2 lacks reasonable authentication security.</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i="1" dirty="0"/>
              <a:t>“Unauthorized users can read all SNMP information on SNMPv1 and SNMPv2 because the access password is not secure.  SNMPv1 and SNMPv2 are now designated as obsolete.” Crestron filing in response SNMP security advisory</a:t>
            </a:r>
          </a:p>
          <a:p>
            <a:pPr marL="342900" indent="-342900">
              <a:buClr>
                <a:srgbClr val="56CC37"/>
              </a:buClr>
              <a:buFont typeface="Wingdings" pitchFamily="2" charset="2"/>
              <a:buChar char="§"/>
            </a:pPr>
            <a:endParaRPr lang="en-US" i="1" dirty="0"/>
          </a:p>
          <a:p>
            <a:pPr marL="342900" indent="-342900">
              <a:buClr>
                <a:srgbClr val="56CC37"/>
              </a:buClr>
              <a:buFont typeface="Wingdings" pitchFamily="2" charset="2"/>
              <a:buChar char="§"/>
            </a:pPr>
            <a:endParaRPr lang="en-US" i="1" dirty="0"/>
          </a:p>
          <a:p>
            <a:pPr marL="342900" indent="-342900">
              <a:buClr>
                <a:srgbClr val="56CC37"/>
              </a:buClr>
              <a:buFont typeface="Wingdings" pitchFamily="2" charset="2"/>
              <a:buChar char="§"/>
            </a:pPr>
            <a:endParaRPr lang="en-US" i="1" dirty="0"/>
          </a:p>
          <a:p>
            <a:pPr marL="342900" indent="-342900">
              <a:buClr>
                <a:srgbClr val="56CC37"/>
              </a:buClr>
              <a:buFont typeface="Wingdings" pitchFamily="2" charset="2"/>
              <a:buChar char="§"/>
            </a:pPr>
            <a:endParaRPr lang="en-US" i="1" dirty="0"/>
          </a:p>
          <a:p>
            <a:pPr>
              <a:buClr>
                <a:srgbClr val="56CC37"/>
              </a:buClr>
            </a:pPr>
            <a:endParaRPr lang="en-US" dirty="0"/>
          </a:p>
          <a:p>
            <a:pPr>
              <a:buClr>
                <a:srgbClr val="56CC37"/>
              </a:buClr>
            </a:pPr>
            <a:endParaRPr lang="en-US" sz="1900" dirty="0">
              <a:effectLst/>
              <a:latin typeface="+mj-lt"/>
            </a:endParaRPr>
          </a:p>
          <a:p>
            <a:pPr marL="342900" indent="-342900">
              <a:buClr>
                <a:srgbClr val="56CC37"/>
              </a:buClr>
              <a:buFont typeface="Wingdings" pitchFamily="2" charset="2"/>
              <a:buChar char="§"/>
            </a:pPr>
            <a:r>
              <a:rPr lang="en-US" sz="1900" dirty="0">
                <a:latin typeface="+mj-lt"/>
              </a:rPr>
              <a:t>SNMPv3 does provide encrypted authentication but, it also has been shown to be easily fooled in the authentication process.</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i="1" dirty="0"/>
              <a:t>“SNMPv3 fails to provide its advertised security guarantees…These vulnerabilities are implementation agnostic and demonstrate a fundamental flaw in the current protocol” – Dr. Patrick Traynor, Georgia Institute of Technology</a:t>
            </a:r>
            <a:endParaRPr lang="en-US" dirty="0"/>
          </a:p>
          <a:p>
            <a:pPr>
              <a:buClr>
                <a:srgbClr val="56CC37"/>
              </a:buClr>
            </a:pPr>
            <a:endParaRPr lang="en-US" sz="12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pic>
        <p:nvPicPr>
          <p:cNvPr id="4" name="Picture 3">
            <a:extLst>
              <a:ext uri="{FF2B5EF4-FFF2-40B4-BE49-F238E27FC236}">
                <a16:creationId xmlns:a16="http://schemas.microsoft.com/office/drawing/2014/main" id="{B9313749-7122-6541-8903-299B1F885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104090"/>
            <a:ext cx="7040880" cy="1163110"/>
          </a:xfrm>
          <a:prstGeom prst="rect">
            <a:avLst/>
          </a:prstGeom>
        </p:spPr>
      </p:pic>
    </p:spTree>
    <p:extLst>
      <p:ext uri="{BB962C8B-B14F-4D97-AF65-F5344CB8AC3E}">
        <p14:creationId xmlns:p14="http://schemas.microsoft.com/office/powerpoint/2010/main" val="352046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572000" y="1219200"/>
            <a:ext cx="4572000" cy="5262979"/>
          </a:xfrm>
          <a:prstGeom prst="rect">
            <a:avLst/>
          </a:prstGeom>
          <a:noFill/>
        </p:spPr>
        <p:txBody>
          <a:bodyPr wrap="square" rtlCol="0">
            <a:spAutoFit/>
          </a:bodyPr>
          <a:lstStyle/>
          <a:p>
            <a:pPr>
              <a:buClr>
                <a:srgbClr val="56CC37"/>
              </a:buClr>
            </a:pPr>
            <a:endParaRPr lang="en-US" sz="2400" dirty="0">
              <a:solidFill>
                <a:srgbClr val="000000"/>
              </a:solidFill>
            </a:endParaRPr>
          </a:p>
          <a:p>
            <a:pPr marL="342900" indent="-342900">
              <a:buClr>
                <a:srgbClr val="56CC37"/>
              </a:buClr>
              <a:buFont typeface="Wingdings" charset="2"/>
              <a:buChar char="§"/>
            </a:pPr>
            <a:r>
              <a:rPr lang="en-US" sz="2400" dirty="0"/>
              <a:t>IIoT security problems are so pervasive that the Department of Homeland Security has set up a special division just to deal with cybersecurity problems for Industrial Systems: </a:t>
            </a:r>
            <a:r>
              <a:rPr lang="en-US" sz="2400" dirty="0">
                <a:hlinkClick r:id="rId2"/>
              </a:rPr>
              <a:t>ICS-CERT</a:t>
            </a:r>
            <a:endParaRPr lang="en-US" sz="2400" dirty="0"/>
          </a:p>
          <a:p>
            <a:pPr marL="342900" indent="-342900">
              <a:buClr>
                <a:srgbClr val="56CC37"/>
              </a:buClr>
              <a:buFont typeface="Wingdings" charset="2"/>
              <a:buChar char="§"/>
            </a:pPr>
            <a:endParaRPr lang="en-US" sz="2400" dirty="0"/>
          </a:p>
          <a:p>
            <a:pPr marL="342900" indent="-342900">
              <a:buClr>
                <a:srgbClr val="56CC37"/>
              </a:buClr>
              <a:buFont typeface="Wingdings" charset="2"/>
              <a:buChar char="§"/>
            </a:pPr>
            <a:r>
              <a:rPr lang="en-US" sz="2400" dirty="0"/>
              <a:t>ICS-CERT has issued nearly one new alert per business day last year!</a:t>
            </a:r>
          </a:p>
          <a:p>
            <a:pPr>
              <a:buClr>
                <a:srgbClr val="56CC37"/>
              </a:buClr>
            </a:pPr>
            <a:endParaRPr lang="en-US" sz="2400" dirty="0"/>
          </a:p>
          <a:p>
            <a:pPr>
              <a:buClr>
                <a:srgbClr val="56CC37"/>
              </a:buClr>
              <a:buFont typeface="Wingdings" charset="2"/>
              <a:buChar char="§"/>
            </a:pPr>
            <a:endParaRPr lang="en-US" sz="2400" dirty="0">
              <a:solidFill>
                <a:srgbClr val="000000"/>
              </a:solidFill>
            </a:endParaRPr>
          </a:p>
          <a:p>
            <a:pPr>
              <a:buClr>
                <a:srgbClr val="56CC37"/>
              </a:buClr>
            </a:pPr>
            <a:endParaRPr lang="en-US" sz="2400" dirty="0">
              <a:solidFill>
                <a:srgbClr val="000000"/>
              </a:solidFill>
            </a:endParaRPr>
          </a:p>
        </p:txBody>
      </p:sp>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33400"/>
            <a:ext cx="9144000" cy="661720"/>
          </a:xfrm>
          <a:prstGeom prst="rect">
            <a:avLst/>
          </a:prstGeom>
          <a:noFill/>
        </p:spPr>
        <p:txBody>
          <a:bodyPr wrap="square" rtlCol="0">
            <a:spAutoFit/>
          </a:bodyPr>
          <a:lstStyle/>
          <a:p>
            <a:pPr algn="ctr"/>
            <a:r>
              <a:rPr lang="en-US" sz="3700" dirty="0">
                <a:solidFill>
                  <a:schemeClr val="bg1"/>
                </a:solidFill>
              </a:rPr>
              <a:t>This is Not Just a State of California Concern</a:t>
            </a:r>
          </a:p>
        </p:txBody>
      </p:sp>
      <p:pic>
        <p:nvPicPr>
          <p:cNvPr id="3" name="Picture 2">
            <a:extLst>
              <a:ext uri="{FF2B5EF4-FFF2-40B4-BE49-F238E27FC236}">
                <a16:creationId xmlns:a16="http://schemas.microsoft.com/office/drawing/2014/main" id="{40FF99D2-7FCD-D947-AFA1-41AD62DD1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17075"/>
            <a:ext cx="4572000" cy="5236125"/>
          </a:xfrm>
          <a:prstGeom prst="rect">
            <a:avLst/>
          </a:prstGeom>
        </p:spPr>
      </p:pic>
    </p:spTree>
    <p:extLst>
      <p:ext uri="{BB962C8B-B14F-4D97-AF65-F5344CB8AC3E}">
        <p14:creationId xmlns:p14="http://schemas.microsoft.com/office/powerpoint/2010/main" val="234610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816583" y="542339"/>
            <a:ext cx="7478009" cy="646331"/>
          </a:xfrm>
          <a:prstGeom prst="rect">
            <a:avLst/>
          </a:prstGeom>
        </p:spPr>
        <p:txBody>
          <a:bodyPr wrap="none">
            <a:spAutoFit/>
          </a:bodyPr>
          <a:lstStyle/>
          <a:p>
            <a:pPr algn="ctr"/>
            <a:r>
              <a:rPr lang="en-US" sz="3600" dirty="0">
                <a:solidFill>
                  <a:schemeClr val="bg1"/>
                </a:solidFill>
              </a:rPr>
              <a:t>Let’s Summarize What We Know So Far</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7620000" cy="5909310"/>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Cybersecurity is a major issue that is being addressed at both the State and National level.</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SB327 requires secured authentication for devices all devices that connect to a network beginning January 1, 2020</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Modbus, BACnet and SNMPv1 and v2 lack necessary security to be compliant with SB327.</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dirty="0"/>
              <a:t>The Center for Internet Security’s 20 Security Controls are the legal enforcement code for SB327</a:t>
            </a:r>
          </a:p>
          <a:p>
            <a:pPr>
              <a:buClr>
                <a:srgbClr val="56CC37"/>
              </a:buClr>
            </a:pPr>
            <a:endParaRPr lang="en-US" sz="1900" dirty="0">
              <a:latin typeface="+mj-lt"/>
            </a:endParaRPr>
          </a:p>
          <a:p>
            <a:pPr marL="342900" indent="-342900">
              <a:buClr>
                <a:srgbClr val="56CC37"/>
              </a:buClr>
              <a:buFont typeface="Wingdings" pitchFamily="2" charset="2"/>
              <a:buChar char="§"/>
            </a:pPr>
            <a:r>
              <a:rPr lang="en-US" sz="1900" dirty="0">
                <a:latin typeface="+mj-lt"/>
              </a:rPr>
              <a:t>All 20 of the CIS Controls have as their basis just 3 principals created by NIST:</a:t>
            </a:r>
          </a:p>
          <a:p>
            <a:pPr marL="800100" lvl="1" indent="-342900">
              <a:buClr>
                <a:srgbClr val="56CC37"/>
              </a:buClr>
              <a:buFont typeface="Wingdings" pitchFamily="2" charset="2"/>
              <a:buChar char="ü"/>
            </a:pPr>
            <a:r>
              <a:rPr lang="en-US" sz="1900" dirty="0">
                <a:latin typeface="+mj-lt"/>
              </a:rPr>
              <a:t>Confidentiality</a:t>
            </a:r>
          </a:p>
          <a:p>
            <a:pPr marL="800100" lvl="1" indent="-342900">
              <a:buClr>
                <a:srgbClr val="56CC37"/>
              </a:buClr>
              <a:buFont typeface="Wingdings" pitchFamily="2" charset="2"/>
              <a:buChar char="ü"/>
            </a:pPr>
            <a:r>
              <a:rPr lang="en-US" sz="1900" dirty="0">
                <a:latin typeface="+mj-lt"/>
              </a:rPr>
              <a:t>Integrity</a:t>
            </a:r>
          </a:p>
          <a:p>
            <a:pPr marL="800100" lvl="1" indent="-342900">
              <a:buClr>
                <a:srgbClr val="56CC37"/>
              </a:buClr>
              <a:buFont typeface="Wingdings" pitchFamily="2" charset="2"/>
              <a:buChar char="ü"/>
            </a:pPr>
            <a:r>
              <a:rPr lang="en-US" sz="1900" dirty="0">
                <a:latin typeface="+mj-lt"/>
              </a:rPr>
              <a:t>Availability</a:t>
            </a:r>
          </a:p>
          <a:p>
            <a:pPr>
              <a:buClr>
                <a:srgbClr val="56CC37"/>
              </a:buCl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Tree>
    <p:extLst>
      <p:ext uri="{BB962C8B-B14F-4D97-AF65-F5344CB8AC3E}">
        <p14:creationId xmlns:p14="http://schemas.microsoft.com/office/powerpoint/2010/main" val="203010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324450" y="542339"/>
            <a:ext cx="8462318" cy="646331"/>
          </a:xfrm>
          <a:prstGeom prst="rect">
            <a:avLst/>
          </a:prstGeom>
        </p:spPr>
        <p:txBody>
          <a:bodyPr wrap="none">
            <a:spAutoFit/>
          </a:bodyPr>
          <a:lstStyle/>
          <a:p>
            <a:pPr algn="ctr"/>
            <a:r>
              <a:rPr lang="en-US" sz="3600" dirty="0">
                <a:solidFill>
                  <a:schemeClr val="bg1"/>
                </a:solidFill>
              </a:rPr>
              <a:t>OK – We Know the Facts.  What Can We Do?</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4770537"/>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For each device, you must specify an external security system that provides:</a:t>
            </a:r>
          </a:p>
          <a:p>
            <a:pPr marL="914400" lvl="1" indent="-457200">
              <a:buClr>
                <a:srgbClr val="56CC37"/>
              </a:buClr>
              <a:buFont typeface="+mj-lt"/>
              <a:buAutoNum type="arabicPeriod"/>
            </a:pPr>
            <a:r>
              <a:rPr lang="en-US" sz="1900" dirty="0">
                <a:solidFill>
                  <a:srgbClr val="56CC37"/>
                </a:solidFill>
                <a:latin typeface="+mj-lt"/>
              </a:rPr>
              <a:t>Confidentiality</a:t>
            </a:r>
            <a:r>
              <a:rPr lang="en-US" sz="1900" dirty="0">
                <a:latin typeface="+mj-lt"/>
              </a:rPr>
              <a:t> of communications by authenticating and encrypting all communications to and from a device</a:t>
            </a:r>
          </a:p>
          <a:p>
            <a:pPr marL="914400" lvl="1" indent="-457200">
              <a:buClr>
                <a:srgbClr val="56CC37"/>
              </a:buClr>
              <a:buFont typeface="+mj-lt"/>
              <a:buAutoNum type="arabicPeriod"/>
            </a:pPr>
            <a:r>
              <a:rPr lang="en-US" sz="1900" dirty="0">
                <a:solidFill>
                  <a:srgbClr val="56CC37"/>
                </a:solidFill>
                <a:latin typeface="+mj-lt"/>
              </a:rPr>
              <a:t>Integrity</a:t>
            </a:r>
            <a:r>
              <a:rPr lang="en-US" sz="1900" dirty="0">
                <a:latin typeface="+mj-lt"/>
              </a:rPr>
              <a:t> of communications by employing analytics to ensure that all data transmitted from a device is correct and accurate</a:t>
            </a:r>
          </a:p>
          <a:p>
            <a:pPr marL="914400" lvl="1" indent="-457200">
              <a:buClr>
                <a:srgbClr val="56CC37"/>
              </a:buClr>
              <a:buFont typeface="+mj-lt"/>
              <a:buAutoNum type="arabicPeriod"/>
            </a:pPr>
            <a:r>
              <a:rPr lang="en-US" sz="1900" dirty="0">
                <a:solidFill>
                  <a:srgbClr val="56CC37"/>
                </a:solidFill>
                <a:latin typeface="+mj-lt"/>
              </a:rPr>
              <a:t>Availability</a:t>
            </a:r>
            <a:r>
              <a:rPr lang="en-US" sz="1900" dirty="0">
                <a:latin typeface="+mj-lt"/>
              </a:rPr>
              <a:t> of the device by protecting each device with a firewall which prevents unauthenticated users from taking control of that device</a:t>
            </a:r>
          </a:p>
          <a:p>
            <a:pPr>
              <a:buClr>
                <a:srgbClr val="56CC37"/>
              </a:buClr>
            </a:pPr>
            <a:endParaRPr lang="en-US" sz="1900" dirty="0">
              <a:latin typeface="+mj-lt"/>
            </a:endParaRPr>
          </a:p>
          <a:p>
            <a:pPr marL="342900" indent="-342900">
              <a:buClr>
                <a:srgbClr val="56CC37"/>
              </a:buClr>
              <a:buFont typeface="Wingdings" pitchFamily="2" charset="2"/>
              <a:buChar char="§"/>
            </a:pPr>
            <a:r>
              <a:rPr lang="en-US" sz="1900" dirty="0">
                <a:latin typeface="+mj-lt"/>
              </a:rPr>
              <a:t>Let’s have a look at the specifics of CIA for each device</a:t>
            </a:r>
          </a:p>
          <a:p>
            <a:pPr marL="342900" indent="-342900">
              <a:buClr>
                <a:srgbClr val="56CC37"/>
              </a:buClr>
              <a:buFont typeface="Wingdings" pitchFamily="2" charset="2"/>
              <a:buChar cha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Tree>
    <p:extLst>
      <p:ext uri="{BB962C8B-B14F-4D97-AF65-F5344CB8AC3E}">
        <p14:creationId xmlns:p14="http://schemas.microsoft.com/office/powerpoint/2010/main" val="276880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605609" y="542339"/>
            <a:ext cx="5900013" cy="646331"/>
          </a:xfrm>
          <a:prstGeom prst="rect">
            <a:avLst/>
          </a:prstGeom>
        </p:spPr>
        <p:txBody>
          <a:bodyPr wrap="none">
            <a:spAutoFit/>
          </a:bodyPr>
          <a:lstStyle/>
          <a:p>
            <a:pPr algn="ctr"/>
            <a:r>
              <a:rPr lang="en-US" sz="3600" dirty="0">
                <a:solidFill>
                  <a:srgbClr val="56CC37"/>
                </a:solidFill>
              </a:rPr>
              <a:t>Confidentiality</a:t>
            </a:r>
            <a:r>
              <a:rPr lang="en-US" sz="3600" dirty="0">
                <a:solidFill>
                  <a:schemeClr val="bg1"/>
                </a:solidFill>
              </a:rPr>
              <a:t> for Each Device</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5893921"/>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We know that Modbus, BACnet and most SNMP and many other devices do not provide Confidentiality.  They can easily be sniffed and taken-over</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Must provide a system which can do the following:</a:t>
            </a:r>
          </a:p>
          <a:p>
            <a:pPr marL="800100" lvl="1" indent="-342900">
              <a:buClr>
                <a:srgbClr val="92D050"/>
              </a:buClr>
              <a:buFont typeface="Wingdings" pitchFamily="2" charset="2"/>
              <a:buChar char="ü"/>
            </a:pPr>
            <a:r>
              <a:rPr lang="en-US" dirty="0"/>
              <a:t>Provide an encrypted authentication means to ensure that any connection is made by an authorized source</a:t>
            </a:r>
          </a:p>
          <a:p>
            <a:pPr marL="800100" lvl="1" indent="-342900">
              <a:buClr>
                <a:srgbClr val="92D050"/>
              </a:buClr>
              <a:buFont typeface="Wingdings" pitchFamily="2" charset="2"/>
              <a:buChar char="ü"/>
            </a:pPr>
            <a:r>
              <a:rPr lang="en-US" dirty="0"/>
              <a:t>Provide encryption of all data to and from the device</a:t>
            </a:r>
            <a:endParaRPr lang="en-US" i="1" dirty="0"/>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A Firewall is a means to provide encrypted authentication </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But most firewalls do not encrypt the authentication procedure. You must therefore specify a firewall that also provides encryption for all data going to and from each device with an IIoT network</a:t>
            </a: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Tree>
    <p:extLst>
      <p:ext uri="{BB962C8B-B14F-4D97-AF65-F5344CB8AC3E}">
        <p14:creationId xmlns:p14="http://schemas.microsoft.com/office/powerpoint/2010/main" val="190782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02885" y="542339"/>
            <a:ext cx="8905515" cy="646331"/>
          </a:xfrm>
          <a:prstGeom prst="rect">
            <a:avLst/>
          </a:prstGeom>
        </p:spPr>
        <p:txBody>
          <a:bodyPr wrap="none">
            <a:spAutoFit/>
          </a:bodyPr>
          <a:lstStyle/>
          <a:p>
            <a:pPr algn="ctr"/>
            <a:r>
              <a:rPr lang="en-US" sz="3600" dirty="0">
                <a:solidFill>
                  <a:schemeClr val="bg1"/>
                </a:solidFill>
              </a:rPr>
              <a:t>A Firewall and Encryption for each IIoT Device</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2139047"/>
          </a:xfrm>
          <a:prstGeom prst="rect">
            <a:avLst/>
          </a:prstGeom>
        </p:spPr>
        <p:txBody>
          <a:bodyPr wrap="square">
            <a:spAutoFit/>
          </a:bodyPr>
          <a:lstStyle/>
          <a:p>
            <a:pPr marL="342900" indent="-342900">
              <a:buClr>
                <a:srgbClr val="56CC37"/>
              </a:buClr>
              <a:buFont typeface="Wingdings" pitchFamily="2" charset="2"/>
              <a:buChar cha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pic>
        <p:nvPicPr>
          <p:cNvPr id="7" name="Picture 6">
            <a:extLst>
              <a:ext uri="{FF2B5EF4-FFF2-40B4-BE49-F238E27FC236}">
                <a16:creationId xmlns:a16="http://schemas.microsoft.com/office/drawing/2014/main" id="{3A86B3CE-250D-E14D-A1FC-E2BE97EF5DC1}"/>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contrast="-40000"/>
                    </a14:imgEffect>
                  </a14:imgLayer>
                </a14:imgProps>
              </a:ext>
            </a:extLst>
          </a:blip>
          <a:stretch>
            <a:fillRect/>
          </a:stretch>
        </p:blipFill>
        <p:spPr>
          <a:xfrm>
            <a:off x="5029200" y="2286000"/>
            <a:ext cx="3657600" cy="3340100"/>
          </a:xfrm>
          <a:prstGeom prst="rect">
            <a:avLst/>
          </a:prstGeom>
        </p:spPr>
      </p:pic>
      <p:pic>
        <p:nvPicPr>
          <p:cNvPr id="10" name="Picture 9">
            <a:extLst>
              <a:ext uri="{FF2B5EF4-FFF2-40B4-BE49-F238E27FC236}">
                <a16:creationId xmlns:a16="http://schemas.microsoft.com/office/drawing/2014/main" id="{D312E756-182B-B141-AA3A-2674D0875699}"/>
              </a:ext>
            </a:extLst>
          </p:cNvPr>
          <p:cNvPicPr>
            <a:picLocks noChangeAspect="1"/>
          </p:cNvPicPr>
          <p:nvPr/>
        </p:nvPicPr>
        <p:blipFill>
          <a:blip r:embed="rId4"/>
          <a:stretch>
            <a:fillRect/>
          </a:stretch>
        </p:blipFill>
        <p:spPr>
          <a:xfrm>
            <a:off x="1752600" y="3352800"/>
            <a:ext cx="1562100" cy="1562100"/>
          </a:xfrm>
          <a:prstGeom prst="rect">
            <a:avLst/>
          </a:prstGeom>
        </p:spPr>
      </p:pic>
      <p:cxnSp>
        <p:nvCxnSpPr>
          <p:cNvPr id="4" name="Straight Connector 3">
            <a:extLst>
              <a:ext uri="{FF2B5EF4-FFF2-40B4-BE49-F238E27FC236}">
                <a16:creationId xmlns:a16="http://schemas.microsoft.com/office/drawing/2014/main" id="{1D516B00-8128-2147-8AA3-FCD9ABAB19EB}"/>
              </a:ext>
            </a:extLst>
          </p:cNvPr>
          <p:cNvCxnSpPr>
            <a:cxnSpLocks/>
            <a:stCxn id="7" idx="1"/>
          </p:cNvCxnSpPr>
          <p:nvPr/>
        </p:nvCxnSpPr>
        <p:spPr>
          <a:xfrm flipH="1">
            <a:off x="2971800" y="3956050"/>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92E358-2CE2-AB45-9167-7B36F6721294}"/>
              </a:ext>
            </a:extLst>
          </p:cNvPr>
          <p:cNvSpPr txBox="1"/>
          <p:nvPr/>
        </p:nvSpPr>
        <p:spPr>
          <a:xfrm>
            <a:off x="2057400" y="4876800"/>
            <a:ext cx="1066800" cy="369332"/>
          </a:xfrm>
          <a:prstGeom prst="rect">
            <a:avLst/>
          </a:prstGeom>
          <a:noFill/>
        </p:spPr>
        <p:txBody>
          <a:bodyPr wrap="square" rtlCol="0">
            <a:spAutoFit/>
          </a:bodyPr>
          <a:lstStyle/>
          <a:p>
            <a:r>
              <a:rPr lang="en-US" dirty="0"/>
              <a:t>Server</a:t>
            </a:r>
          </a:p>
        </p:txBody>
      </p:sp>
      <p:sp>
        <p:nvSpPr>
          <p:cNvPr id="15" name="TextBox 14">
            <a:extLst>
              <a:ext uri="{FF2B5EF4-FFF2-40B4-BE49-F238E27FC236}">
                <a16:creationId xmlns:a16="http://schemas.microsoft.com/office/drawing/2014/main" id="{632113D2-2383-AA47-998E-35F654CC38DC}"/>
              </a:ext>
            </a:extLst>
          </p:cNvPr>
          <p:cNvSpPr txBox="1"/>
          <p:nvPr/>
        </p:nvSpPr>
        <p:spPr>
          <a:xfrm>
            <a:off x="6629400" y="1828800"/>
            <a:ext cx="1565179" cy="369332"/>
          </a:xfrm>
          <a:prstGeom prst="rect">
            <a:avLst/>
          </a:prstGeom>
          <a:noFill/>
        </p:spPr>
        <p:txBody>
          <a:bodyPr wrap="square" rtlCol="0">
            <a:spAutoFit/>
          </a:bodyPr>
          <a:lstStyle/>
          <a:p>
            <a:r>
              <a:rPr lang="en-US" dirty="0"/>
              <a:t>IIoT Devices</a:t>
            </a:r>
          </a:p>
        </p:txBody>
      </p:sp>
    </p:spTree>
    <p:extLst>
      <p:ext uri="{BB962C8B-B14F-4D97-AF65-F5344CB8AC3E}">
        <p14:creationId xmlns:p14="http://schemas.microsoft.com/office/powerpoint/2010/main" val="412476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2186218" y="542339"/>
            <a:ext cx="4738798" cy="646331"/>
          </a:xfrm>
          <a:prstGeom prst="rect">
            <a:avLst/>
          </a:prstGeom>
        </p:spPr>
        <p:txBody>
          <a:bodyPr wrap="none">
            <a:spAutoFit/>
          </a:bodyPr>
          <a:lstStyle/>
          <a:p>
            <a:pPr algn="ctr"/>
            <a:r>
              <a:rPr lang="en-US" sz="3600" dirty="0">
                <a:solidFill>
                  <a:srgbClr val="56CC37"/>
                </a:solidFill>
              </a:rPr>
              <a:t>Integrity</a:t>
            </a:r>
            <a:r>
              <a:rPr lang="en-US" sz="3600" dirty="0">
                <a:solidFill>
                  <a:schemeClr val="bg1"/>
                </a:solidFill>
              </a:rPr>
              <a:t> for Each Device</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6463308"/>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Must know that all data received from a device is reasonable and logical</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Must provide a system which can do the following:</a:t>
            </a:r>
          </a:p>
          <a:p>
            <a:pPr marL="800100" lvl="1" indent="-342900">
              <a:buClr>
                <a:srgbClr val="92D050"/>
              </a:buClr>
              <a:buFont typeface="Wingdings" pitchFamily="2" charset="2"/>
              <a:buChar char="ü"/>
            </a:pPr>
            <a:r>
              <a:rPr lang="en-US" dirty="0"/>
              <a:t>The ability to instantly identify a data value that may have been modified or altered for quick response to potential issues</a:t>
            </a:r>
          </a:p>
          <a:p>
            <a:pPr marL="800100" lvl="1" indent="-342900">
              <a:buClr>
                <a:srgbClr val="92D050"/>
              </a:buClr>
              <a:buFont typeface="Wingdings" pitchFamily="2" charset="2"/>
              <a:buChar char="ü"/>
            </a:pPr>
            <a:r>
              <a:rPr lang="en-US" dirty="0"/>
              <a:t>The ability to determine the origin of each data packet and to reject any data packet of unknown origin.</a:t>
            </a:r>
          </a:p>
          <a:p>
            <a:pPr lvl="1">
              <a:buClr>
                <a:srgbClr val="92D050"/>
              </a:buClr>
            </a:pPr>
            <a:endParaRPr lang="en-US" sz="1900" dirty="0">
              <a:latin typeface="+mj-lt"/>
            </a:endParaRPr>
          </a:p>
          <a:p>
            <a:pPr marL="342900" indent="-342900">
              <a:buClr>
                <a:srgbClr val="56CC37"/>
              </a:buClr>
              <a:buFont typeface="Wingdings" pitchFamily="2" charset="2"/>
              <a:buChar char="§"/>
            </a:pPr>
            <a:r>
              <a:rPr lang="en-US" sz="1900" dirty="0">
                <a:latin typeface="+mj-lt"/>
              </a:rPr>
              <a:t>You may use the alarm management within your BMS/EMS/SCADA system to ensure the integrity of the data.  But must ensure that the polling rate is reasonable to catch any error.</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You must have authentication keys between your server and IoT </a:t>
            </a:r>
            <a:r>
              <a:rPr lang="en-US" sz="1900" dirty="0" err="1">
                <a:latin typeface="+mj-lt"/>
              </a:rPr>
              <a:t>devicesfor</a:t>
            </a:r>
            <a:r>
              <a:rPr lang="en-US" sz="1900" dirty="0">
                <a:latin typeface="+mj-lt"/>
              </a:rPr>
              <a:t> packet authentication for each piece of data from an IoT device to the Server</a:t>
            </a: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
        <p:nvSpPr>
          <p:cNvPr id="3" name="TextBox 2">
            <a:extLst>
              <a:ext uri="{FF2B5EF4-FFF2-40B4-BE49-F238E27FC236}">
                <a16:creationId xmlns:a16="http://schemas.microsoft.com/office/drawing/2014/main" id="{824ADF4A-03CA-A942-8779-88BF3BEA6791}"/>
              </a:ext>
            </a:extLst>
          </p:cNvPr>
          <p:cNvSpPr txBox="1"/>
          <p:nvPr/>
        </p:nvSpPr>
        <p:spPr>
          <a:xfrm>
            <a:off x="9926053" y="54984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275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02885" y="542339"/>
            <a:ext cx="8905515" cy="646331"/>
          </a:xfrm>
          <a:prstGeom prst="rect">
            <a:avLst/>
          </a:prstGeom>
        </p:spPr>
        <p:txBody>
          <a:bodyPr wrap="none">
            <a:spAutoFit/>
          </a:bodyPr>
          <a:lstStyle/>
          <a:p>
            <a:pPr algn="ctr"/>
            <a:r>
              <a:rPr lang="en-US" sz="3600" dirty="0">
                <a:solidFill>
                  <a:schemeClr val="bg1"/>
                </a:solidFill>
              </a:rPr>
              <a:t>A Firewall and Encryption for each IIoT Device</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2139047"/>
          </a:xfrm>
          <a:prstGeom prst="rect">
            <a:avLst/>
          </a:prstGeom>
        </p:spPr>
        <p:txBody>
          <a:bodyPr wrap="square">
            <a:spAutoFit/>
          </a:bodyPr>
          <a:lstStyle/>
          <a:p>
            <a:pPr marL="342900" indent="-342900">
              <a:buClr>
                <a:srgbClr val="56CC37"/>
              </a:buClr>
              <a:buFont typeface="Wingdings" pitchFamily="2" charset="2"/>
              <a:buChar cha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pic>
        <p:nvPicPr>
          <p:cNvPr id="7" name="Picture 6">
            <a:extLst>
              <a:ext uri="{FF2B5EF4-FFF2-40B4-BE49-F238E27FC236}">
                <a16:creationId xmlns:a16="http://schemas.microsoft.com/office/drawing/2014/main" id="{3A86B3CE-250D-E14D-A1FC-E2BE97EF5DC1}"/>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contrast="-40000"/>
                    </a14:imgEffect>
                  </a14:imgLayer>
                </a14:imgProps>
              </a:ext>
            </a:extLst>
          </a:blip>
          <a:stretch>
            <a:fillRect/>
          </a:stretch>
        </p:blipFill>
        <p:spPr>
          <a:xfrm>
            <a:off x="5029200" y="2286000"/>
            <a:ext cx="3657600" cy="3340100"/>
          </a:xfrm>
          <a:prstGeom prst="rect">
            <a:avLst/>
          </a:prstGeom>
        </p:spPr>
      </p:pic>
      <p:pic>
        <p:nvPicPr>
          <p:cNvPr id="10" name="Picture 9">
            <a:extLst>
              <a:ext uri="{FF2B5EF4-FFF2-40B4-BE49-F238E27FC236}">
                <a16:creationId xmlns:a16="http://schemas.microsoft.com/office/drawing/2014/main" id="{D312E756-182B-B141-AA3A-2674D0875699}"/>
              </a:ext>
            </a:extLst>
          </p:cNvPr>
          <p:cNvPicPr>
            <a:picLocks noChangeAspect="1"/>
          </p:cNvPicPr>
          <p:nvPr/>
        </p:nvPicPr>
        <p:blipFill>
          <a:blip r:embed="rId4"/>
          <a:stretch>
            <a:fillRect/>
          </a:stretch>
        </p:blipFill>
        <p:spPr>
          <a:xfrm>
            <a:off x="1752600" y="3352800"/>
            <a:ext cx="1562100" cy="1562100"/>
          </a:xfrm>
          <a:prstGeom prst="rect">
            <a:avLst/>
          </a:prstGeom>
        </p:spPr>
      </p:pic>
      <p:cxnSp>
        <p:nvCxnSpPr>
          <p:cNvPr id="4" name="Straight Connector 3">
            <a:extLst>
              <a:ext uri="{FF2B5EF4-FFF2-40B4-BE49-F238E27FC236}">
                <a16:creationId xmlns:a16="http://schemas.microsoft.com/office/drawing/2014/main" id="{1D516B00-8128-2147-8AA3-FCD9ABAB19EB}"/>
              </a:ext>
            </a:extLst>
          </p:cNvPr>
          <p:cNvCxnSpPr>
            <a:cxnSpLocks/>
            <a:stCxn id="7" idx="1"/>
          </p:cNvCxnSpPr>
          <p:nvPr/>
        </p:nvCxnSpPr>
        <p:spPr>
          <a:xfrm flipH="1">
            <a:off x="2971800" y="3956050"/>
            <a:ext cx="2057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A1C00D6-507E-474D-8566-9281F88C36E6}"/>
              </a:ext>
            </a:extLst>
          </p:cNvPr>
          <p:cNvPicPr>
            <a:picLocks noChangeAspect="1"/>
          </p:cNvPicPr>
          <p:nvPr/>
        </p:nvPicPr>
        <p:blipFill>
          <a:blip r:embed="rId5"/>
          <a:stretch>
            <a:fillRect/>
          </a:stretch>
        </p:blipFill>
        <p:spPr>
          <a:xfrm rot="16200000">
            <a:off x="1219200" y="2895600"/>
            <a:ext cx="822960" cy="822960"/>
          </a:xfrm>
          <a:prstGeom prst="rect">
            <a:avLst/>
          </a:prstGeom>
        </p:spPr>
      </p:pic>
      <p:sp>
        <p:nvSpPr>
          <p:cNvPr id="12" name="TextBox 11">
            <a:extLst>
              <a:ext uri="{FF2B5EF4-FFF2-40B4-BE49-F238E27FC236}">
                <a16:creationId xmlns:a16="http://schemas.microsoft.com/office/drawing/2014/main" id="{73E711CC-88D3-274A-8E75-388702B34C50}"/>
              </a:ext>
            </a:extLst>
          </p:cNvPr>
          <p:cNvSpPr txBox="1"/>
          <p:nvPr/>
        </p:nvSpPr>
        <p:spPr>
          <a:xfrm>
            <a:off x="847399" y="2588404"/>
            <a:ext cx="1583382" cy="369332"/>
          </a:xfrm>
          <a:prstGeom prst="rect">
            <a:avLst/>
          </a:prstGeom>
          <a:noFill/>
        </p:spPr>
        <p:txBody>
          <a:bodyPr wrap="none" rtlCol="0">
            <a:spAutoFit/>
          </a:bodyPr>
          <a:lstStyle/>
          <a:p>
            <a:r>
              <a:rPr lang="en-US" dirty="0"/>
              <a:t>Encryption Key</a:t>
            </a:r>
          </a:p>
        </p:txBody>
      </p:sp>
      <p:sp>
        <p:nvSpPr>
          <p:cNvPr id="14" name="TextBox 13">
            <a:extLst>
              <a:ext uri="{FF2B5EF4-FFF2-40B4-BE49-F238E27FC236}">
                <a16:creationId xmlns:a16="http://schemas.microsoft.com/office/drawing/2014/main" id="{D892E358-2CE2-AB45-9167-7B36F6721294}"/>
              </a:ext>
            </a:extLst>
          </p:cNvPr>
          <p:cNvSpPr txBox="1"/>
          <p:nvPr/>
        </p:nvSpPr>
        <p:spPr>
          <a:xfrm>
            <a:off x="2057400" y="4876800"/>
            <a:ext cx="1066800" cy="369332"/>
          </a:xfrm>
          <a:prstGeom prst="rect">
            <a:avLst/>
          </a:prstGeom>
          <a:noFill/>
        </p:spPr>
        <p:txBody>
          <a:bodyPr wrap="square" rtlCol="0">
            <a:spAutoFit/>
          </a:bodyPr>
          <a:lstStyle/>
          <a:p>
            <a:r>
              <a:rPr lang="en-US" dirty="0"/>
              <a:t>Server</a:t>
            </a:r>
          </a:p>
        </p:txBody>
      </p:sp>
      <p:sp>
        <p:nvSpPr>
          <p:cNvPr id="15" name="TextBox 14">
            <a:extLst>
              <a:ext uri="{FF2B5EF4-FFF2-40B4-BE49-F238E27FC236}">
                <a16:creationId xmlns:a16="http://schemas.microsoft.com/office/drawing/2014/main" id="{632113D2-2383-AA47-998E-35F654CC38DC}"/>
              </a:ext>
            </a:extLst>
          </p:cNvPr>
          <p:cNvSpPr txBox="1"/>
          <p:nvPr/>
        </p:nvSpPr>
        <p:spPr>
          <a:xfrm>
            <a:off x="6629400" y="1828800"/>
            <a:ext cx="1565179" cy="369332"/>
          </a:xfrm>
          <a:prstGeom prst="rect">
            <a:avLst/>
          </a:prstGeom>
          <a:noFill/>
        </p:spPr>
        <p:txBody>
          <a:bodyPr wrap="square" rtlCol="0">
            <a:spAutoFit/>
          </a:bodyPr>
          <a:lstStyle/>
          <a:p>
            <a:r>
              <a:rPr lang="en-US" dirty="0"/>
              <a:t>IIoT Devices</a:t>
            </a:r>
          </a:p>
        </p:txBody>
      </p:sp>
      <p:sp>
        <p:nvSpPr>
          <p:cNvPr id="16" name="TextBox 15">
            <a:extLst>
              <a:ext uri="{FF2B5EF4-FFF2-40B4-BE49-F238E27FC236}">
                <a16:creationId xmlns:a16="http://schemas.microsoft.com/office/drawing/2014/main" id="{686AA420-D0D8-B84A-909F-C5B1D693FDAD}"/>
              </a:ext>
            </a:extLst>
          </p:cNvPr>
          <p:cNvSpPr txBox="1"/>
          <p:nvPr/>
        </p:nvSpPr>
        <p:spPr>
          <a:xfrm>
            <a:off x="3124200" y="3620869"/>
            <a:ext cx="1828800" cy="646331"/>
          </a:xfrm>
          <a:prstGeom prst="rect">
            <a:avLst/>
          </a:prstGeom>
          <a:noFill/>
        </p:spPr>
        <p:txBody>
          <a:bodyPr wrap="square" rtlCol="0">
            <a:spAutoFit/>
          </a:bodyPr>
          <a:lstStyle/>
          <a:p>
            <a:pPr algn="ctr"/>
            <a:r>
              <a:rPr lang="en-US" dirty="0"/>
              <a:t>Communications</a:t>
            </a:r>
          </a:p>
          <a:p>
            <a:pPr algn="ctr"/>
            <a:r>
              <a:rPr lang="en-US" dirty="0"/>
              <a:t>Integrity</a:t>
            </a:r>
          </a:p>
        </p:txBody>
      </p:sp>
    </p:spTree>
    <p:extLst>
      <p:ext uri="{BB962C8B-B14F-4D97-AF65-F5344CB8AC3E}">
        <p14:creationId xmlns:p14="http://schemas.microsoft.com/office/powerpoint/2010/main" val="268015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1957631" y="542339"/>
            <a:ext cx="5195974" cy="646331"/>
          </a:xfrm>
          <a:prstGeom prst="rect">
            <a:avLst/>
          </a:prstGeom>
        </p:spPr>
        <p:txBody>
          <a:bodyPr wrap="none">
            <a:spAutoFit/>
          </a:bodyPr>
          <a:lstStyle/>
          <a:p>
            <a:pPr algn="ctr"/>
            <a:r>
              <a:rPr lang="en-US" sz="3600" dirty="0">
                <a:solidFill>
                  <a:srgbClr val="56CC37"/>
                </a:solidFill>
              </a:rPr>
              <a:t>Availability</a:t>
            </a:r>
            <a:r>
              <a:rPr lang="en-US" sz="3600" dirty="0">
                <a:solidFill>
                  <a:schemeClr val="bg1"/>
                </a:solidFill>
              </a:rPr>
              <a:t> for Each Device</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6494085"/>
          </a:xfrm>
          <a:prstGeom prst="rect">
            <a:avLst/>
          </a:prstGeom>
        </p:spPr>
        <p:txBody>
          <a:bodyPr wrap="square">
            <a:spAutoFit/>
          </a:bodyPr>
          <a:lstStyle/>
          <a:p>
            <a:pPr marL="342900" indent="-342900">
              <a:buClr>
                <a:srgbClr val="56CC37"/>
              </a:buClr>
              <a:buFont typeface="Wingdings" pitchFamily="2" charset="2"/>
              <a:buChar char="§"/>
            </a:pPr>
            <a:r>
              <a:rPr lang="en-US" sz="1900" dirty="0">
                <a:latin typeface="+mj-lt"/>
              </a:rPr>
              <a:t>Must ensure that each Device remains available for all hours intended and, if interrupted for any reason, must have instant notification for the event.</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Must provide a system which can do the following:</a:t>
            </a:r>
          </a:p>
          <a:p>
            <a:pPr marL="800100" lvl="1" indent="-342900">
              <a:buClr>
                <a:srgbClr val="92D050"/>
              </a:buClr>
              <a:buFont typeface="Wingdings" pitchFamily="2" charset="2"/>
              <a:buChar char="ü"/>
            </a:pPr>
            <a:r>
              <a:rPr lang="en-US" dirty="0"/>
              <a:t>The ability to instantly determine if the device is non-responsive</a:t>
            </a:r>
          </a:p>
          <a:p>
            <a:pPr marL="800100" lvl="1" indent="-342900">
              <a:buClr>
                <a:srgbClr val="92D050"/>
              </a:buClr>
              <a:buFont typeface="Wingdings" pitchFamily="2" charset="2"/>
              <a:buChar char="ü"/>
            </a:pPr>
            <a:r>
              <a:rPr lang="en-US" dirty="0"/>
              <a:t>The ability to gather data as quickly and reliably as possible</a:t>
            </a:r>
          </a:p>
          <a:p>
            <a:pPr lvl="1">
              <a:buClr>
                <a:srgbClr val="92D050"/>
              </a:buClr>
            </a:pPr>
            <a:endParaRPr lang="en-US" sz="1900" dirty="0">
              <a:latin typeface="+mj-lt"/>
            </a:endParaRPr>
          </a:p>
          <a:p>
            <a:pPr marL="342900" indent="-342900">
              <a:buClr>
                <a:srgbClr val="56CC37"/>
              </a:buClr>
              <a:buFont typeface="Wingdings" pitchFamily="2" charset="2"/>
              <a:buChar char="§"/>
            </a:pPr>
            <a:r>
              <a:rPr lang="en-US" sz="1900" dirty="0">
                <a:latin typeface="+mj-lt"/>
              </a:rPr>
              <a:t>You may choose to use your BMS/EMS/SCADA to flag any downed device but, doing so in a long polling cycle brings the reasonableness argument into place.  If a device is truly mission critical, can you wait to be notified for a minute…2 minutes…5 minutes?</a:t>
            </a:r>
          </a:p>
          <a:p>
            <a:pPr marL="342900" indent="-342900">
              <a:buClr>
                <a:srgbClr val="56CC37"/>
              </a:buClr>
              <a:buFont typeface="Wingdings" pitchFamily="2" charset="2"/>
              <a:buChar char="§"/>
            </a:pPr>
            <a:endParaRPr lang="en-US" sz="1900" dirty="0">
              <a:latin typeface="+mj-lt"/>
            </a:endParaRPr>
          </a:p>
          <a:p>
            <a:pPr marL="342900" indent="-342900">
              <a:buClr>
                <a:srgbClr val="56CC37"/>
              </a:buClr>
              <a:buFont typeface="Wingdings" pitchFamily="2" charset="2"/>
              <a:buChar char="§"/>
            </a:pPr>
            <a:r>
              <a:rPr lang="en-US" sz="1900" dirty="0">
                <a:latin typeface="+mj-lt"/>
              </a:rPr>
              <a:t>You should consider a separate alarm management system to handle Availability for any mission critical device or task to ensure that you are making a reasonable effort to ensure Device availability</a:t>
            </a: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spTree>
    <p:extLst>
      <p:ext uri="{BB962C8B-B14F-4D97-AF65-F5344CB8AC3E}">
        <p14:creationId xmlns:p14="http://schemas.microsoft.com/office/powerpoint/2010/main" val="142985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811906" y="542339"/>
            <a:ext cx="7487499" cy="646331"/>
          </a:xfrm>
          <a:prstGeom prst="rect">
            <a:avLst/>
          </a:prstGeom>
        </p:spPr>
        <p:txBody>
          <a:bodyPr wrap="none">
            <a:spAutoFit/>
          </a:bodyPr>
          <a:lstStyle/>
          <a:p>
            <a:pPr algn="ctr"/>
            <a:r>
              <a:rPr lang="en-US" sz="3600" dirty="0">
                <a:solidFill>
                  <a:schemeClr val="bg1"/>
                </a:solidFill>
              </a:rPr>
              <a:t>A Separate Alarm Management System</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1487964"/>
            <a:ext cx="8001000" cy="2139047"/>
          </a:xfrm>
          <a:prstGeom prst="rect">
            <a:avLst/>
          </a:prstGeom>
        </p:spPr>
        <p:txBody>
          <a:bodyPr wrap="square">
            <a:spAutoFit/>
          </a:bodyPr>
          <a:lstStyle/>
          <a:p>
            <a:pPr marL="342900" indent="-342900">
              <a:buClr>
                <a:srgbClr val="56CC37"/>
              </a:buClr>
              <a:buFont typeface="Wingdings" pitchFamily="2" charset="2"/>
              <a:buChar char="§"/>
            </a:pPr>
            <a:endParaRPr lang="en-US" sz="1900" dirty="0">
              <a:latin typeface="+mj-lt"/>
            </a:endParaRPr>
          </a:p>
          <a:p>
            <a:pPr>
              <a:buClr>
                <a:srgbClr val="56CC37"/>
              </a:buClr>
            </a:pPr>
            <a:endParaRPr lang="en-US" sz="1900" dirty="0">
              <a:latin typeface="+mj-lt"/>
            </a:endParaRPr>
          </a:p>
          <a:p>
            <a:pPr>
              <a:buClr>
                <a:srgbClr val="56CC37"/>
              </a:buClr>
            </a:pPr>
            <a:endParaRPr lang="en-US" sz="1900" dirty="0">
              <a:latin typeface="+mj-lt"/>
            </a:endParaRPr>
          </a:p>
          <a:p>
            <a:pPr>
              <a:buClr>
                <a:srgbClr val="56CC37"/>
              </a:buClr>
            </a:pPr>
            <a:endParaRPr lang="en-US" sz="1900" dirty="0">
              <a:effectLst/>
              <a:latin typeface="+mj-lt"/>
            </a:endParaRPr>
          </a:p>
          <a:p>
            <a:pPr marL="342900" indent="-342900">
              <a:buClr>
                <a:srgbClr val="56CC37"/>
              </a:buClr>
              <a:buFont typeface="Wingdings" pitchFamily="2" charset="2"/>
              <a:buChar char="§"/>
            </a:pPr>
            <a:endParaRPr lang="en-US" sz="1900" dirty="0">
              <a:effectLst/>
              <a:latin typeface="+mj-lt"/>
            </a:endParaRPr>
          </a:p>
          <a:p>
            <a:pPr marL="342900" indent="-342900">
              <a:buFont typeface="Wingdings" pitchFamily="2" charset="2"/>
              <a:buChar char="§"/>
            </a:pPr>
            <a:endParaRPr lang="en-US" sz="1900" dirty="0">
              <a:latin typeface="+mj-lt"/>
            </a:endParaRPr>
          </a:p>
          <a:p>
            <a:pPr marL="342900" indent="-342900">
              <a:buFont typeface="Wingdings" pitchFamily="2" charset="2"/>
              <a:buChar char="§"/>
            </a:pPr>
            <a:endParaRPr lang="en-US" sz="1900" dirty="0">
              <a:effectLst/>
              <a:latin typeface="+mj-lt"/>
            </a:endParaRPr>
          </a:p>
        </p:txBody>
      </p:sp>
      <p:pic>
        <p:nvPicPr>
          <p:cNvPr id="7" name="Picture 6">
            <a:extLst>
              <a:ext uri="{FF2B5EF4-FFF2-40B4-BE49-F238E27FC236}">
                <a16:creationId xmlns:a16="http://schemas.microsoft.com/office/drawing/2014/main" id="{3A86B3CE-250D-E14D-A1FC-E2BE97EF5DC1}"/>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contrast="-40000"/>
                    </a14:imgEffect>
                  </a14:imgLayer>
                </a14:imgProps>
              </a:ext>
            </a:extLst>
          </a:blip>
          <a:stretch>
            <a:fillRect/>
          </a:stretch>
        </p:blipFill>
        <p:spPr>
          <a:xfrm>
            <a:off x="5791200" y="1979057"/>
            <a:ext cx="2743200" cy="2505075"/>
          </a:xfrm>
          <a:prstGeom prst="rect">
            <a:avLst/>
          </a:prstGeom>
        </p:spPr>
      </p:pic>
      <p:pic>
        <p:nvPicPr>
          <p:cNvPr id="10" name="Picture 9">
            <a:extLst>
              <a:ext uri="{FF2B5EF4-FFF2-40B4-BE49-F238E27FC236}">
                <a16:creationId xmlns:a16="http://schemas.microsoft.com/office/drawing/2014/main" id="{D312E756-182B-B141-AA3A-2674D0875699}"/>
              </a:ext>
            </a:extLst>
          </p:cNvPr>
          <p:cNvPicPr>
            <a:picLocks noChangeAspect="1"/>
          </p:cNvPicPr>
          <p:nvPr/>
        </p:nvPicPr>
        <p:blipFill>
          <a:blip r:embed="rId4"/>
          <a:stretch>
            <a:fillRect/>
          </a:stretch>
        </p:blipFill>
        <p:spPr>
          <a:xfrm>
            <a:off x="3048000" y="2655332"/>
            <a:ext cx="1371600" cy="1371600"/>
          </a:xfrm>
          <a:prstGeom prst="rect">
            <a:avLst/>
          </a:prstGeom>
        </p:spPr>
      </p:pic>
      <p:cxnSp>
        <p:nvCxnSpPr>
          <p:cNvPr id="4" name="Straight Connector 3">
            <a:extLst>
              <a:ext uri="{FF2B5EF4-FFF2-40B4-BE49-F238E27FC236}">
                <a16:creationId xmlns:a16="http://schemas.microsoft.com/office/drawing/2014/main" id="{1D516B00-8128-2147-8AA3-FCD9ABAB19EB}"/>
              </a:ext>
            </a:extLst>
          </p:cNvPr>
          <p:cNvCxnSpPr>
            <a:cxnSpLocks/>
          </p:cNvCxnSpPr>
          <p:nvPr/>
        </p:nvCxnSpPr>
        <p:spPr>
          <a:xfrm flipH="1">
            <a:off x="4114800" y="3188732"/>
            <a:ext cx="1676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A1C00D6-507E-474D-8566-9281F88C36E6}"/>
              </a:ext>
            </a:extLst>
          </p:cNvPr>
          <p:cNvPicPr>
            <a:picLocks noChangeAspect="1"/>
          </p:cNvPicPr>
          <p:nvPr/>
        </p:nvPicPr>
        <p:blipFill>
          <a:blip r:embed="rId5"/>
          <a:stretch>
            <a:fillRect/>
          </a:stretch>
        </p:blipFill>
        <p:spPr>
          <a:xfrm rot="16200000">
            <a:off x="3200400" y="2198131"/>
            <a:ext cx="457200" cy="457200"/>
          </a:xfrm>
          <a:prstGeom prst="rect">
            <a:avLst/>
          </a:prstGeom>
        </p:spPr>
      </p:pic>
      <p:sp>
        <p:nvSpPr>
          <p:cNvPr id="12" name="TextBox 11">
            <a:extLst>
              <a:ext uri="{FF2B5EF4-FFF2-40B4-BE49-F238E27FC236}">
                <a16:creationId xmlns:a16="http://schemas.microsoft.com/office/drawing/2014/main" id="{73E711CC-88D3-274A-8E75-388702B34C50}"/>
              </a:ext>
            </a:extLst>
          </p:cNvPr>
          <p:cNvSpPr txBox="1"/>
          <p:nvPr/>
        </p:nvSpPr>
        <p:spPr>
          <a:xfrm>
            <a:off x="2667000" y="1817132"/>
            <a:ext cx="1583382" cy="369332"/>
          </a:xfrm>
          <a:prstGeom prst="rect">
            <a:avLst/>
          </a:prstGeom>
          <a:noFill/>
        </p:spPr>
        <p:txBody>
          <a:bodyPr wrap="none" rtlCol="0">
            <a:spAutoFit/>
          </a:bodyPr>
          <a:lstStyle/>
          <a:p>
            <a:r>
              <a:rPr lang="en-US" dirty="0"/>
              <a:t>Encryption Key</a:t>
            </a:r>
          </a:p>
        </p:txBody>
      </p:sp>
      <p:sp>
        <p:nvSpPr>
          <p:cNvPr id="14" name="TextBox 13">
            <a:extLst>
              <a:ext uri="{FF2B5EF4-FFF2-40B4-BE49-F238E27FC236}">
                <a16:creationId xmlns:a16="http://schemas.microsoft.com/office/drawing/2014/main" id="{D892E358-2CE2-AB45-9167-7B36F6721294}"/>
              </a:ext>
            </a:extLst>
          </p:cNvPr>
          <p:cNvSpPr txBox="1"/>
          <p:nvPr/>
        </p:nvSpPr>
        <p:spPr>
          <a:xfrm>
            <a:off x="3276600" y="3962400"/>
            <a:ext cx="1066800" cy="369332"/>
          </a:xfrm>
          <a:prstGeom prst="rect">
            <a:avLst/>
          </a:prstGeom>
          <a:noFill/>
        </p:spPr>
        <p:txBody>
          <a:bodyPr wrap="square" rtlCol="0">
            <a:spAutoFit/>
          </a:bodyPr>
          <a:lstStyle/>
          <a:p>
            <a:r>
              <a:rPr lang="en-US" dirty="0"/>
              <a:t>Server</a:t>
            </a:r>
          </a:p>
        </p:txBody>
      </p:sp>
      <p:sp>
        <p:nvSpPr>
          <p:cNvPr id="15" name="TextBox 14">
            <a:extLst>
              <a:ext uri="{FF2B5EF4-FFF2-40B4-BE49-F238E27FC236}">
                <a16:creationId xmlns:a16="http://schemas.microsoft.com/office/drawing/2014/main" id="{632113D2-2383-AA47-998E-35F654CC38DC}"/>
              </a:ext>
            </a:extLst>
          </p:cNvPr>
          <p:cNvSpPr txBox="1"/>
          <p:nvPr/>
        </p:nvSpPr>
        <p:spPr>
          <a:xfrm>
            <a:off x="6858000" y="1524000"/>
            <a:ext cx="1565179" cy="369332"/>
          </a:xfrm>
          <a:prstGeom prst="rect">
            <a:avLst/>
          </a:prstGeom>
          <a:noFill/>
        </p:spPr>
        <p:txBody>
          <a:bodyPr wrap="square" rtlCol="0">
            <a:spAutoFit/>
          </a:bodyPr>
          <a:lstStyle/>
          <a:p>
            <a:r>
              <a:rPr lang="en-US" dirty="0"/>
              <a:t>IIoT Devices</a:t>
            </a:r>
          </a:p>
        </p:txBody>
      </p:sp>
      <p:sp>
        <p:nvSpPr>
          <p:cNvPr id="16" name="TextBox 15">
            <a:extLst>
              <a:ext uri="{FF2B5EF4-FFF2-40B4-BE49-F238E27FC236}">
                <a16:creationId xmlns:a16="http://schemas.microsoft.com/office/drawing/2014/main" id="{686AA420-D0D8-B84A-909F-C5B1D693FDAD}"/>
              </a:ext>
            </a:extLst>
          </p:cNvPr>
          <p:cNvSpPr txBox="1"/>
          <p:nvPr/>
        </p:nvSpPr>
        <p:spPr>
          <a:xfrm>
            <a:off x="4038600" y="2895600"/>
            <a:ext cx="1828800" cy="646331"/>
          </a:xfrm>
          <a:prstGeom prst="rect">
            <a:avLst/>
          </a:prstGeom>
          <a:noFill/>
        </p:spPr>
        <p:txBody>
          <a:bodyPr wrap="square" rtlCol="0">
            <a:spAutoFit/>
          </a:bodyPr>
          <a:lstStyle/>
          <a:p>
            <a:pPr algn="ctr"/>
            <a:r>
              <a:rPr lang="en-US" dirty="0"/>
              <a:t>Secured</a:t>
            </a:r>
          </a:p>
          <a:p>
            <a:pPr algn="ctr"/>
            <a:r>
              <a:rPr lang="en-US" dirty="0"/>
              <a:t>Communications</a:t>
            </a:r>
          </a:p>
        </p:txBody>
      </p:sp>
      <p:pic>
        <p:nvPicPr>
          <p:cNvPr id="5" name="Picture 4">
            <a:extLst>
              <a:ext uri="{FF2B5EF4-FFF2-40B4-BE49-F238E27FC236}">
                <a16:creationId xmlns:a16="http://schemas.microsoft.com/office/drawing/2014/main" id="{85774E45-35EF-9643-A1D0-6DCF5D8C8A2E}"/>
              </a:ext>
            </a:extLst>
          </p:cNvPr>
          <p:cNvPicPr>
            <a:picLocks noChangeAspect="1"/>
          </p:cNvPicPr>
          <p:nvPr/>
        </p:nvPicPr>
        <p:blipFill>
          <a:blip r:embed="rId6"/>
          <a:stretch>
            <a:fillRect/>
          </a:stretch>
        </p:blipFill>
        <p:spPr>
          <a:xfrm flipH="1">
            <a:off x="838200" y="2720604"/>
            <a:ext cx="1077728" cy="1077728"/>
          </a:xfrm>
          <a:prstGeom prst="rect">
            <a:avLst/>
          </a:prstGeom>
        </p:spPr>
      </p:pic>
      <p:cxnSp>
        <p:nvCxnSpPr>
          <p:cNvPr id="17" name="Straight Connector 16">
            <a:extLst>
              <a:ext uri="{FF2B5EF4-FFF2-40B4-BE49-F238E27FC236}">
                <a16:creationId xmlns:a16="http://schemas.microsoft.com/office/drawing/2014/main" id="{A11D6373-E2DF-A84C-BD3E-A21EE0C495EB}"/>
              </a:ext>
            </a:extLst>
          </p:cNvPr>
          <p:cNvCxnSpPr>
            <a:cxnSpLocks/>
          </p:cNvCxnSpPr>
          <p:nvPr/>
        </p:nvCxnSpPr>
        <p:spPr>
          <a:xfrm flipH="1">
            <a:off x="1905000" y="3264932"/>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8A50BD-214D-0541-8C24-DB35FBF41CED}"/>
              </a:ext>
            </a:extLst>
          </p:cNvPr>
          <p:cNvSpPr txBox="1"/>
          <p:nvPr/>
        </p:nvSpPr>
        <p:spPr>
          <a:xfrm>
            <a:off x="914400" y="3962400"/>
            <a:ext cx="1066800" cy="369332"/>
          </a:xfrm>
          <a:prstGeom prst="rect">
            <a:avLst/>
          </a:prstGeom>
          <a:noFill/>
        </p:spPr>
        <p:txBody>
          <a:bodyPr wrap="square" rtlCol="0">
            <a:spAutoFit/>
          </a:bodyPr>
          <a:lstStyle/>
          <a:p>
            <a:r>
              <a:rPr lang="en-US" dirty="0"/>
              <a:t>Firewall</a:t>
            </a:r>
          </a:p>
        </p:txBody>
      </p:sp>
      <p:pic>
        <p:nvPicPr>
          <p:cNvPr id="3" name="Picture 2">
            <a:extLst>
              <a:ext uri="{FF2B5EF4-FFF2-40B4-BE49-F238E27FC236}">
                <a16:creationId xmlns:a16="http://schemas.microsoft.com/office/drawing/2014/main" id="{D90CFE6E-EE4B-394B-9A98-0C79D47B5C4E}"/>
              </a:ext>
            </a:extLst>
          </p:cNvPr>
          <p:cNvPicPr>
            <a:picLocks noChangeAspect="1"/>
          </p:cNvPicPr>
          <p:nvPr/>
        </p:nvPicPr>
        <p:blipFill>
          <a:blip r:embed="rId7"/>
          <a:stretch>
            <a:fillRect/>
          </a:stretch>
        </p:blipFill>
        <p:spPr>
          <a:xfrm>
            <a:off x="3219450" y="4953000"/>
            <a:ext cx="2933700" cy="1490133"/>
          </a:xfrm>
          <a:prstGeom prst="rect">
            <a:avLst/>
          </a:prstGeom>
        </p:spPr>
      </p:pic>
      <p:cxnSp>
        <p:nvCxnSpPr>
          <p:cNvPr id="21" name="Straight Connector 20">
            <a:extLst>
              <a:ext uri="{FF2B5EF4-FFF2-40B4-BE49-F238E27FC236}">
                <a16:creationId xmlns:a16="http://schemas.microsoft.com/office/drawing/2014/main" id="{42191EC3-FC26-F84D-AB41-38EE66E74194}"/>
              </a:ext>
            </a:extLst>
          </p:cNvPr>
          <p:cNvCxnSpPr>
            <a:cxnSpLocks/>
          </p:cNvCxnSpPr>
          <p:nvPr/>
        </p:nvCxnSpPr>
        <p:spPr>
          <a:xfrm flipV="1">
            <a:off x="5638800" y="4104809"/>
            <a:ext cx="1428750" cy="848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57A99A-392C-6A46-94BB-807DC13114E4}"/>
              </a:ext>
            </a:extLst>
          </p:cNvPr>
          <p:cNvCxnSpPr>
            <a:cxnSpLocks/>
          </p:cNvCxnSpPr>
          <p:nvPr/>
        </p:nvCxnSpPr>
        <p:spPr>
          <a:xfrm flipV="1">
            <a:off x="5467350" y="3458478"/>
            <a:ext cx="1619250" cy="1504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0EE9DF-2FAC-BE40-A018-6D4A7287953E}"/>
              </a:ext>
            </a:extLst>
          </p:cNvPr>
          <p:cNvCxnSpPr>
            <a:cxnSpLocks/>
          </p:cNvCxnSpPr>
          <p:nvPr/>
        </p:nvCxnSpPr>
        <p:spPr>
          <a:xfrm flipV="1">
            <a:off x="5334000" y="2962133"/>
            <a:ext cx="1733550" cy="1969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617153-70E3-924A-822F-225AF8C44CA8}"/>
              </a:ext>
            </a:extLst>
          </p:cNvPr>
          <p:cNvCxnSpPr>
            <a:cxnSpLocks/>
          </p:cNvCxnSpPr>
          <p:nvPr/>
        </p:nvCxnSpPr>
        <p:spPr>
          <a:xfrm flipV="1">
            <a:off x="5198418" y="2320266"/>
            <a:ext cx="1869132" cy="2611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11CA47-F3CB-3141-B100-07E3F4329BB4}"/>
              </a:ext>
            </a:extLst>
          </p:cNvPr>
          <p:cNvCxnSpPr/>
          <p:nvPr/>
        </p:nvCxnSpPr>
        <p:spPr>
          <a:xfrm flipH="1" flipV="1">
            <a:off x="3942234" y="3782199"/>
            <a:ext cx="477366" cy="114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D617AD-5C2D-5B4C-B4A6-9FAA56FC0584}"/>
              </a:ext>
            </a:extLst>
          </p:cNvPr>
          <p:cNvCxnSpPr/>
          <p:nvPr/>
        </p:nvCxnSpPr>
        <p:spPr>
          <a:xfrm>
            <a:off x="8991600" y="569806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A5F1AD5-293D-2C4D-853D-81E893AE5DCE}"/>
              </a:ext>
            </a:extLst>
          </p:cNvPr>
          <p:cNvSpPr txBox="1"/>
          <p:nvPr/>
        </p:nvSpPr>
        <p:spPr>
          <a:xfrm>
            <a:off x="3657600" y="6464262"/>
            <a:ext cx="2142725" cy="369332"/>
          </a:xfrm>
          <a:prstGeom prst="rect">
            <a:avLst/>
          </a:prstGeom>
          <a:noFill/>
        </p:spPr>
        <p:txBody>
          <a:bodyPr wrap="square" rtlCol="0">
            <a:spAutoFit/>
          </a:bodyPr>
          <a:lstStyle/>
          <a:p>
            <a:r>
              <a:rPr lang="en-US" dirty="0"/>
              <a:t>Alarm Management</a:t>
            </a:r>
          </a:p>
        </p:txBody>
      </p:sp>
    </p:spTree>
    <p:extLst>
      <p:ext uri="{BB962C8B-B14F-4D97-AF65-F5344CB8AC3E}">
        <p14:creationId xmlns:p14="http://schemas.microsoft.com/office/powerpoint/2010/main" val="202402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57480"/>
            <a:ext cx="9144000" cy="646331"/>
          </a:xfrm>
          <a:prstGeom prst="rect">
            <a:avLst/>
          </a:prstGeom>
          <a:noFill/>
        </p:spPr>
        <p:txBody>
          <a:bodyPr wrap="square" rtlCol="0">
            <a:spAutoFit/>
          </a:bodyPr>
          <a:lstStyle/>
          <a:p>
            <a:pPr algn="ctr"/>
            <a:r>
              <a:rPr lang="en-US" sz="3600" dirty="0">
                <a:solidFill>
                  <a:schemeClr val="bg1"/>
                </a:solidFill>
              </a:rPr>
              <a:t>IoT is the Fastest Growing Connection Group</a:t>
            </a:r>
          </a:p>
        </p:txBody>
      </p:sp>
      <p:pic>
        <p:nvPicPr>
          <p:cNvPr id="3" name="Picture 2">
            <a:extLst>
              <a:ext uri="{FF2B5EF4-FFF2-40B4-BE49-F238E27FC236}">
                <a16:creationId xmlns:a16="http://schemas.microsoft.com/office/drawing/2014/main" id="{FCE55859-46C3-3549-AAC9-F2897C6E1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8382000" cy="5375353"/>
          </a:xfrm>
          <a:prstGeom prst="rect">
            <a:avLst/>
          </a:prstGeom>
        </p:spPr>
      </p:pic>
    </p:spTree>
    <p:extLst>
      <p:ext uri="{BB962C8B-B14F-4D97-AF65-F5344CB8AC3E}">
        <p14:creationId xmlns:p14="http://schemas.microsoft.com/office/powerpoint/2010/main" val="198560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429000" y="4570273"/>
            <a:ext cx="4953000" cy="2585323"/>
          </a:xfrm>
          <a:prstGeom prst="rect">
            <a:avLst/>
          </a:prstGeom>
          <a:noFill/>
        </p:spPr>
        <p:txBody>
          <a:bodyPr wrap="square" rtlCol="0">
            <a:spAutoFit/>
          </a:bodyPr>
          <a:lstStyle/>
          <a:p>
            <a:r>
              <a:rPr lang="en-US" dirty="0"/>
              <a:t>+1-925-421-0030</a:t>
            </a:r>
          </a:p>
          <a:p>
            <a:endParaRPr lang="en-US" dirty="0"/>
          </a:p>
          <a:p>
            <a:r>
              <a:rPr lang="en-US" dirty="0"/>
              <a:t>111 Deerwood Road, suite 200</a:t>
            </a:r>
          </a:p>
          <a:p>
            <a:r>
              <a:rPr lang="en-US" dirty="0"/>
              <a:t>San Ramon, CA. 94583</a:t>
            </a:r>
          </a:p>
          <a:p>
            <a:endParaRPr lang="en-US" dirty="0"/>
          </a:p>
          <a:p>
            <a:r>
              <a:rPr lang="en-US" dirty="0">
                <a:hlinkClick r:id="rId2"/>
              </a:rPr>
              <a:t>bhunter@alphaguardian.net</a:t>
            </a:r>
            <a:endParaRPr lang="en-US"/>
          </a:p>
          <a:p>
            <a:endParaRPr lang="en-US" dirty="0"/>
          </a:p>
          <a:p>
            <a:r>
              <a:rPr lang="en-US" dirty="0">
                <a:hlinkClick r:id="rId3"/>
              </a:rPr>
              <a:t>www.alphaguardian.net</a:t>
            </a:r>
            <a:endParaRPr lang="en-US"/>
          </a:p>
          <a:p>
            <a:endParaRPr lang="en-US" dirty="0"/>
          </a:p>
        </p:txBody>
      </p:sp>
      <p:sp>
        <p:nvSpPr>
          <p:cNvPr id="2" name="TextBox 1"/>
          <p:cNvSpPr txBox="1"/>
          <p:nvPr/>
        </p:nvSpPr>
        <p:spPr>
          <a:xfrm>
            <a:off x="3429000" y="4038600"/>
            <a:ext cx="5257800" cy="369332"/>
          </a:xfrm>
          <a:prstGeom prst="rect">
            <a:avLst/>
          </a:prstGeom>
          <a:noFill/>
        </p:spPr>
        <p:txBody>
          <a:bodyPr wrap="square" rtlCol="0">
            <a:spAutoFit/>
          </a:bodyPr>
          <a:lstStyle/>
          <a:p>
            <a:r>
              <a:rPr lang="en-US" dirty="0"/>
              <a:t>Contact: Bob Hunter</a:t>
            </a:r>
          </a:p>
        </p:txBody>
      </p:sp>
      <p:pic>
        <p:nvPicPr>
          <p:cNvPr id="6" name="Picture 5">
            <a:extLst>
              <a:ext uri="{FF2B5EF4-FFF2-40B4-BE49-F238E27FC236}">
                <a16:creationId xmlns:a16="http://schemas.microsoft.com/office/drawing/2014/main" id="{60526018-068B-F64F-A469-0ABB4DDC26C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213637"/>
            <a:ext cx="7406640" cy="1979603"/>
          </a:xfrm>
          <a:prstGeom prst="rect">
            <a:avLst/>
          </a:prstGeom>
        </p:spPr>
      </p:pic>
    </p:spTree>
    <p:extLst>
      <p:ext uri="{BB962C8B-B14F-4D97-AF65-F5344CB8AC3E}">
        <p14:creationId xmlns:p14="http://schemas.microsoft.com/office/powerpoint/2010/main" val="357133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09600" y="1219200"/>
            <a:ext cx="8229600" cy="2139047"/>
          </a:xfrm>
          <a:prstGeom prst="rect">
            <a:avLst/>
          </a:prstGeom>
          <a:noFill/>
        </p:spPr>
        <p:txBody>
          <a:bodyPr wrap="square" rtlCol="0">
            <a:spAutoFit/>
          </a:bodyPr>
          <a:lstStyle/>
          <a:p>
            <a:pPr>
              <a:buClr>
                <a:srgbClr val="56CC37"/>
              </a:buClr>
            </a:pPr>
            <a:endParaRPr lang="en-US" sz="2400" dirty="0">
              <a:solidFill>
                <a:srgbClr val="000000"/>
              </a:solidFill>
            </a:endParaRPr>
          </a:p>
          <a:p>
            <a:pPr marL="342900" indent="-342900">
              <a:buClr>
                <a:srgbClr val="56CC37"/>
              </a:buClr>
              <a:buFont typeface="Wingdings" pitchFamily="2" charset="2"/>
              <a:buChar char="§"/>
            </a:pPr>
            <a:r>
              <a:rPr lang="en-US" sz="2200" dirty="0"/>
              <a:t>The attacks on IoT devices surged 300% in 2019 </a:t>
            </a:r>
            <a:r>
              <a:rPr lang="en-US" dirty="0"/>
              <a:t>– </a:t>
            </a:r>
            <a:r>
              <a:rPr lang="en-US" b="1" i="1" dirty="0"/>
              <a:t>Forbes Magazine</a:t>
            </a:r>
            <a:endParaRPr lang="en-US" dirty="0"/>
          </a:p>
          <a:p>
            <a:pPr marL="342900" indent="-342900">
              <a:buClr>
                <a:srgbClr val="56CC37"/>
              </a:buClr>
              <a:buFont typeface="Wingdings" charset="2"/>
              <a:buChar char="§"/>
            </a:pPr>
            <a:endParaRPr lang="en-US" sz="2400" dirty="0">
              <a:solidFill>
                <a:srgbClr val="000000"/>
              </a:solidFill>
            </a:endParaRPr>
          </a:p>
          <a:p>
            <a:pPr marL="285750" indent="-285750">
              <a:buClr>
                <a:srgbClr val="56CC37"/>
              </a:buClr>
              <a:buFont typeface="Wingdings" pitchFamily="2" charset="2"/>
              <a:buChar char="§"/>
            </a:pPr>
            <a:r>
              <a:rPr lang="en-US" sz="2200" dirty="0"/>
              <a:t>Attackers are increasingly able to shut down or corrupt the actions of IoT devices that control equipment </a:t>
            </a:r>
            <a:r>
              <a:rPr lang="en-US" b="1" i="1" dirty="0"/>
              <a:t>– Symantec</a:t>
            </a:r>
          </a:p>
          <a:p>
            <a:pPr>
              <a:buClr>
                <a:srgbClr val="56CC37"/>
              </a:buClr>
            </a:pPr>
            <a:endParaRPr lang="en-US" sz="1900" dirty="0"/>
          </a:p>
        </p:txBody>
      </p:sp>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57480"/>
            <a:ext cx="9144000" cy="661720"/>
          </a:xfrm>
          <a:prstGeom prst="rect">
            <a:avLst/>
          </a:prstGeom>
          <a:noFill/>
        </p:spPr>
        <p:txBody>
          <a:bodyPr wrap="square" rtlCol="0">
            <a:spAutoFit/>
          </a:bodyPr>
          <a:lstStyle/>
          <a:p>
            <a:pPr algn="ctr"/>
            <a:r>
              <a:rPr lang="en-US" sz="3700" dirty="0">
                <a:solidFill>
                  <a:schemeClr val="bg1"/>
                </a:solidFill>
              </a:rPr>
              <a:t>Connected Devices Can Be Compromised</a:t>
            </a:r>
          </a:p>
        </p:txBody>
      </p:sp>
      <p:pic>
        <p:nvPicPr>
          <p:cNvPr id="2" name="Picture 1">
            <a:extLst>
              <a:ext uri="{FF2B5EF4-FFF2-40B4-BE49-F238E27FC236}">
                <a16:creationId xmlns:a16="http://schemas.microsoft.com/office/drawing/2014/main" id="{F07C44E2-AC0B-A44D-A1F0-819FB28CD7E2}"/>
              </a:ext>
            </a:extLst>
          </p:cNvPr>
          <p:cNvPicPr>
            <a:picLocks noChangeAspect="1"/>
          </p:cNvPicPr>
          <p:nvPr/>
        </p:nvPicPr>
        <p:blipFill>
          <a:blip r:embed="rId3"/>
          <a:stretch>
            <a:fillRect/>
          </a:stretch>
        </p:blipFill>
        <p:spPr>
          <a:xfrm>
            <a:off x="1755213" y="3265914"/>
            <a:ext cx="5788587" cy="3505200"/>
          </a:xfrm>
          <a:prstGeom prst="rect">
            <a:avLst/>
          </a:prstGeom>
        </p:spPr>
      </p:pic>
    </p:spTree>
    <p:extLst>
      <p:ext uri="{BB962C8B-B14F-4D97-AF65-F5344CB8AC3E}">
        <p14:creationId xmlns:p14="http://schemas.microsoft.com/office/powerpoint/2010/main" val="146108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10" name="TextBox 9"/>
          <p:cNvSpPr txBox="1"/>
          <p:nvPr/>
        </p:nvSpPr>
        <p:spPr>
          <a:xfrm>
            <a:off x="990600" y="2305883"/>
            <a:ext cx="4953000" cy="4462760"/>
          </a:xfrm>
          <a:prstGeom prst="rect">
            <a:avLst/>
          </a:prstGeom>
          <a:noFill/>
        </p:spPr>
        <p:txBody>
          <a:bodyPr wrap="square" rtlCol="0">
            <a:spAutoFit/>
          </a:bodyPr>
          <a:lstStyle/>
          <a:p>
            <a:pPr>
              <a:buClr>
                <a:srgbClr val="56CC37"/>
              </a:buClr>
            </a:pPr>
            <a:endParaRPr lang="en-US" dirty="0">
              <a:solidFill>
                <a:srgbClr val="000000"/>
              </a:solidFill>
            </a:endParaRPr>
          </a:p>
          <a:p>
            <a:pPr marL="342900" indent="-342900">
              <a:buClr>
                <a:srgbClr val="56CC37"/>
              </a:buClr>
              <a:buFont typeface="Arial" charset="0"/>
              <a:buChar char="•"/>
            </a:pPr>
            <a:r>
              <a:rPr lang="en-US" dirty="0">
                <a:solidFill>
                  <a:srgbClr val="000000"/>
                </a:solidFill>
              </a:rPr>
              <a:t>UPS ICS-CERT issued an Alert stating that a Pipeline Company was hit with Ransomware causing the loss of polling to IIoT devices. </a:t>
            </a:r>
          </a:p>
          <a:p>
            <a:pPr>
              <a:buClr>
                <a:srgbClr val="56CC37"/>
              </a:buClr>
            </a:pPr>
            <a:r>
              <a:rPr lang="en-US" sz="1600" b="1" dirty="0">
                <a:solidFill>
                  <a:srgbClr val="000000"/>
                </a:solidFill>
              </a:rPr>
              <a:t>       - ICS-CERT, Feb 18, 2020</a:t>
            </a:r>
          </a:p>
          <a:p>
            <a:pPr>
              <a:buClr>
                <a:srgbClr val="56CC37"/>
              </a:buClr>
            </a:pPr>
            <a:endParaRPr lang="en-US" dirty="0">
              <a:solidFill>
                <a:srgbClr val="000000"/>
              </a:solidFill>
            </a:endParaRPr>
          </a:p>
          <a:p>
            <a:pPr marL="285750" indent="-285750">
              <a:buClr>
                <a:srgbClr val="56CC37"/>
              </a:buClr>
              <a:buFont typeface="Arial" panose="020B0604020202020204" pitchFamily="34" charset="0"/>
              <a:buChar char="•"/>
            </a:pPr>
            <a:r>
              <a:rPr lang="en-US" dirty="0">
                <a:solidFill>
                  <a:srgbClr val="000000"/>
                </a:solidFill>
              </a:rPr>
              <a:t>Nortek Security and Controls, a major access controls vendor, has unpatched vulnerabilities in their access systems that allow hackers easy access to any room without detection.  </a:t>
            </a:r>
          </a:p>
          <a:p>
            <a:pPr>
              <a:buClr>
                <a:srgbClr val="56CC37"/>
              </a:buClr>
            </a:pPr>
            <a:r>
              <a:rPr lang="en-US" b="1" dirty="0">
                <a:solidFill>
                  <a:srgbClr val="000000"/>
                </a:solidFill>
              </a:rPr>
              <a:t>     - </a:t>
            </a:r>
            <a:r>
              <a:rPr lang="en-US" sz="1600" b="1" dirty="0">
                <a:solidFill>
                  <a:srgbClr val="000000"/>
                </a:solidFill>
              </a:rPr>
              <a:t>ZDNet, Feb 2, 2020 </a:t>
            </a:r>
          </a:p>
          <a:p>
            <a:pPr marL="285750" indent="-285750">
              <a:buClr>
                <a:srgbClr val="56CC37"/>
              </a:buClr>
              <a:buFont typeface="Arial" panose="020B0604020202020204" pitchFamily="34" charset="0"/>
              <a:buChar char="•"/>
            </a:pPr>
            <a:endParaRPr lang="en-US" sz="1600" dirty="0">
              <a:solidFill>
                <a:srgbClr val="000000"/>
              </a:solidFill>
            </a:endParaRPr>
          </a:p>
          <a:p>
            <a:pPr marL="342900" indent="-342900">
              <a:buClr>
                <a:srgbClr val="56CC37"/>
              </a:buClr>
              <a:buFont typeface="Arial" charset="0"/>
              <a:buChar char="•"/>
            </a:pPr>
            <a:r>
              <a:rPr lang="en-US" dirty="0">
                <a:solidFill>
                  <a:srgbClr val="000000"/>
                </a:solidFill>
              </a:rPr>
              <a:t>A new Industrial Control System malware, EKANS, is causing major ICS problems.  The code kills software processes and hides key information from view</a:t>
            </a:r>
            <a:r>
              <a:rPr lang="en-US" sz="1600" b="1" dirty="0">
                <a:solidFill>
                  <a:srgbClr val="000000"/>
                </a:solidFill>
              </a:rPr>
              <a:t>.  - Wired, Feb 3, 2020</a:t>
            </a:r>
            <a:endParaRPr lang="en-US" b="1" dirty="0">
              <a:solidFill>
                <a:srgbClr val="000000"/>
              </a:solidFill>
            </a:endParaRPr>
          </a:p>
        </p:txBody>
      </p:sp>
      <p:sp>
        <p:nvSpPr>
          <p:cNvPr id="5" name="TextBox 4"/>
          <p:cNvSpPr txBox="1"/>
          <p:nvPr/>
        </p:nvSpPr>
        <p:spPr>
          <a:xfrm>
            <a:off x="533400" y="1600200"/>
            <a:ext cx="8610600" cy="769441"/>
          </a:xfrm>
          <a:prstGeom prst="rect">
            <a:avLst/>
          </a:prstGeom>
          <a:noFill/>
        </p:spPr>
        <p:txBody>
          <a:bodyPr wrap="square" rtlCol="0">
            <a:spAutoFit/>
          </a:bodyPr>
          <a:lstStyle/>
          <a:p>
            <a:pPr>
              <a:buClr>
                <a:srgbClr val="92D050"/>
              </a:buClr>
            </a:pPr>
            <a:r>
              <a:rPr lang="en-US" sz="2200" b="1" dirty="0"/>
              <a:t>Major cyberattacks are targeting critical IIoT and endangering mission critical operations</a:t>
            </a:r>
            <a:endParaRPr lang="en-US" sz="2200" dirty="0"/>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464086" y="542339"/>
            <a:ext cx="8183010" cy="646331"/>
          </a:xfrm>
          <a:prstGeom prst="rect">
            <a:avLst/>
          </a:prstGeom>
        </p:spPr>
        <p:txBody>
          <a:bodyPr wrap="none">
            <a:spAutoFit/>
          </a:bodyPr>
          <a:lstStyle/>
          <a:p>
            <a:pPr algn="ctr"/>
            <a:r>
              <a:rPr lang="en-US" sz="3600" dirty="0">
                <a:solidFill>
                  <a:schemeClr val="bg1"/>
                </a:solidFill>
              </a:rPr>
              <a:t>Serious Attacks Are Occurring on IoT Units</a:t>
            </a:r>
          </a:p>
        </p:txBody>
      </p:sp>
      <p:pic>
        <p:nvPicPr>
          <p:cNvPr id="4" name="Picture 3">
            <a:extLst>
              <a:ext uri="{FF2B5EF4-FFF2-40B4-BE49-F238E27FC236}">
                <a16:creationId xmlns:a16="http://schemas.microsoft.com/office/drawing/2014/main" id="{4D62D2B3-6857-C744-BA10-27037019FD36}"/>
              </a:ext>
            </a:extLst>
          </p:cNvPr>
          <p:cNvPicPr>
            <a:picLocks noChangeAspect="1"/>
          </p:cNvPicPr>
          <p:nvPr/>
        </p:nvPicPr>
        <p:blipFill>
          <a:blip r:embed="rId3"/>
          <a:stretch>
            <a:fillRect/>
          </a:stretch>
        </p:blipFill>
        <p:spPr>
          <a:xfrm>
            <a:off x="6180627" y="5486400"/>
            <a:ext cx="2112855" cy="1097059"/>
          </a:xfrm>
          <a:prstGeom prst="rect">
            <a:avLst/>
          </a:prstGeom>
        </p:spPr>
      </p:pic>
      <p:pic>
        <p:nvPicPr>
          <p:cNvPr id="11" name="Picture 10">
            <a:extLst>
              <a:ext uri="{FF2B5EF4-FFF2-40B4-BE49-F238E27FC236}">
                <a16:creationId xmlns:a16="http://schemas.microsoft.com/office/drawing/2014/main" id="{C46136BF-5B05-F14A-93E4-11078FF6FE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8400" y="3738307"/>
            <a:ext cx="1737360" cy="1367093"/>
          </a:xfrm>
          <a:prstGeom prst="rect">
            <a:avLst/>
          </a:prstGeom>
        </p:spPr>
      </p:pic>
      <p:pic>
        <p:nvPicPr>
          <p:cNvPr id="2" name="Picture 1">
            <a:extLst>
              <a:ext uri="{FF2B5EF4-FFF2-40B4-BE49-F238E27FC236}">
                <a16:creationId xmlns:a16="http://schemas.microsoft.com/office/drawing/2014/main" id="{9208840E-162E-D348-88C2-ACF1DE284DC0}"/>
              </a:ext>
            </a:extLst>
          </p:cNvPr>
          <p:cNvPicPr>
            <a:picLocks noChangeAspect="1"/>
          </p:cNvPicPr>
          <p:nvPr/>
        </p:nvPicPr>
        <p:blipFill>
          <a:blip r:embed="rId5"/>
          <a:stretch>
            <a:fillRect/>
          </a:stretch>
        </p:blipFill>
        <p:spPr>
          <a:xfrm>
            <a:off x="6050280" y="2565652"/>
            <a:ext cx="2103120" cy="1015748"/>
          </a:xfrm>
          <a:prstGeom prst="rect">
            <a:avLst/>
          </a:prstGeom>
        </p:spPr>
      </p:pic>
    </p:spTree>
    <p:extLst>
      <p:ext uri="{BB962C8B-B14F-4D97-AF65-F5344CB8AC3E}">
        <p14:creationId xmlns:p14="http://schemas.microsoft.com/office/powerpoint/2010/main" val="179934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09600" y="1219200"/>
            <a:ext cx="8229600" cy="3431709"/>
          </a:xfrm>
          <a:prstGeom prst="rect">
            <a:avLst/>
          </a:prstGeom>
          <a:noFill/>
        </p:spPr>
        <p:txBody>
          <a:bodyPr wrap="square" rtlCol="0">
            <a:spAutoFit/>
          </a:bodyPr>
          <a:lstStyle/>
          <a:p>
            <a:pPr>
              <a:buClr>
                <a:srgbClr val="56CC37"/>
              </a:buClr>
            </a:pPr>
            <a:endParaRPr lang="en-US" sz="2400" dirty="0">
              <a:solidFill>
                <a:srgbClr val="000000"/>
              </a:solidFill>
            </a:endParaRPr>
          </a:p>
          <a:p>
            <a:pPr marL="342900" indent="-342900">
              <a:buClr>
                <a:srgbClr val="56CC37"/>
              </a:buClr>
              <a:buFont typeface="Wingdings" pitchFamily="2" charset="2"/>
              <a:buChar char="§"/>
            </a:pPr>
            <a:r>
              <a:rPr lang="en-US" sz="2200" dirty="0"/>
              <a:t>Known malware and viruses are targeting IoT devices</a:t>
            </a:r>
            <a:endParaRPr lang="en-US" dirty="0"/>
          </a:p>
          <a:p>
            <a:pPr marL="342900" indent="-342900">
              <a:buClr>
                <a:srgbClr val="56CC37"/>
              </a:buClr>
              <a:buFont typeface="Wingdings" charset="2"/>
              <a:buChar char="§"/>
            </a:pPr>
            <a:endParaRPr lang="en-US" sz="2400" dirty="0">
              <a:solidFill>
                <a:srgbClr val="000000"/>
              </a:solidFill>
            </a:endParaRPr>
          </a:p>
          <a:p>
            <a:pPr marL="285750" indent="-285750">
              <a:buClr>
                <a:srgbClr val="56CC37"/>
              </a:buClr>
              <a:buFont typeface="Wingdings" pitchFamily="2" charset="2"/>
              <a:buChar char="§"/>
            </a:pPr>
            <a:r>
              <a:rPr lang="en-US" sz="2200" dirty="0"/>
              <a:t>Most IoT devices are not secured from attacks </a:t>
            </a:r>
          </a:p>
          <a:p>
            <a:pPr marL="285750" indent="-285750">
              <a:buClr>
                <a:srgbClr val="56CC37"/>
              </a:buClr>
              <a:buFont typeface="Wingdings" pitchFamily="2" charset="2"/>
              <a:buChar char="§"/>
            </a:pPr>
            <a:endParaRPr lang="en-US" sz="2200" dirty="0"/>
          </a:p>
          <a:p>
            <a:pPr marL="285750" indent="-285750">
              <a:buClr>
                <a:srgbClr val="56CC37"/>
              </a:buClr>
              <a:buFont typeface="Wingdings" pitchFamily="2" charset="2"/>
              <a:buChar char="§"/>
            </a:pPr>
            <a:r>
              <a:rPr lang="en-US" sz="2200" dirty="0"/>
              <a:t>”You can affect the course of this disease but, it takes a very aggressive program.” </a:t>
            </a:r>
            <a:r>
              <a:rPr lang="en-US" b="1" i="1" dirty="0"/>
              <a:t>– World Health Organization</a:t>
            </a:r>
            <a:endParaRPr lang="en-US" sz="2200" dirty="0"/>
          </a:p>
          <a:p>
            <a:pPr marL="285750" indent="-285750">
              <a:buClr>
                <a:srgbClr val="56CC37"/>
              </a:buClr>
              <a:buFont typeface="Wingdings" pitchFamily="2" charset="2"/>
              <a:buChar char="§"/>
            </a:pPr>
            <a:endParaRPr lang="en-US" sz="2200" b="1" i="1" dirty="0"/>
          </a:p>
          <a:p>
            <a:pPr marL="285750" indent="-285750">
              <a:buClr>
                <a:srgbClr val="56CC37"/>
              </a:buClr>
              <a:buFont typeface="Wingdings" pitchFamily="2" charset="2"/>
              <a:buChar char="§"/>
            </a:pPr>
            <a:endParaRPr lang="en-US" b="1" i="1" dirty="0"/>
          </a:p>
          <a:p>
            <a:pPr>
              <a:buClr>
                <a:srgbClr val="56CC37"/>
              </a:buClr>
            </a:pPr>
            <a:endParaRPr lang="en-US" sz="1900" dirty="0"/>
          </a:p>
        </p:txBody>
      </p:sp>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57480"/>
            <a:ext cx="9144000" cy="661720"/>
          </a:xfrm>
          <a:prstGeom prst="rect">
            <a:avLst/>
          </a:prstGeom>
          <a:noFill/>
        </p:spPr>
        <p:txBody>
          <a:bodyPr wrap="square" rtlCol="0">
            <a:spAutoFit/>
          </a:bodyPr>
          <a:lstStyle/>
          <a:p>
            <a:pPr algn="ctr"/>
            <a:r>
              <a:rPr lang="en-US" sz="3700" dirty="0">
                <a:solidFill>
                  <a:schemeClr val="bg1"/>
                </a:solidFill>
              </a:rPr>
              <a:t>Does This Sound Familiar?</a:t>
            </a:r>
          </a:p>
        </p:txBody>
      </p:sp>
      <p:pic>
        <p:nvPicPr>
          <p:cNvPr id="3" name="Picture 2">
            <a:extLst>
              <a:ext uri="{FF2B5EF4-FFF2-40B4-BE49-F238E27FC236}">
                <a16:creationId xmlns:a16="http://schemas.microsoft.com/office/drawing/2014/main" id="{AD94AD5C-E783-4847-BD7B-123066714190}"/>
              </a:ext>
            </a:extLst>
          </p:cNvPr>
          <p:cNvPicPr>
            <a:picLocks noChangeAspect="1"/>
          </p:cNvPicPr>
          <p:nvPr/>
        </p:nvPicPr>
        <p:blipFill>
          <a:blip r:embed="rId3"/>
          <a:stretch>
            <a:fillRect/>
          </a:stretch>
        </p:blipFill>
        <p:spPr>
          <a:xfrm>
            <a:off x="2819400" y="3897608"/>
            <a:ext cx="3778250" cy="2830041"/>
          </a:xfrm>
          <a:prstGeom prst="rect">
            <a:avLst/>
          </a:prstGeom>
        </p:spPr>
      </p:pic>
      <p:sp>
        <p:nvSpPr>
          <p:cNvPr id="4" name="TextBox 3">
            <a:extLst>
              <a:ext uri="{FF2B5EF4-FFF2-40B4-BE49-F238E27FC236}">
                <a16:creationId xmlns:a16="http://schemas.microsoft.com/office/drawing/2014/main" id="{49439E90-733C-1F4E-9511-06B4143BDDF2}"/>
              </a:ext>
            </a:extLst>
          </p:cNvPr>
          <p:cNvSpPr txBox="1"/>
          <p:nvPr/>
        </p:nvSpPr>
        <p:spPr>
          <a:xfrm>
            <a:off x="3886200" y="6336268"/>
            <a:ext cx="1981200" cy="369332"/>
          </a:xfrm>
          <a:prstGeom prst="rect">
            <a:avLst/>
          </a:prstGeom>
          <a:noFill/>
        </p:spPr>
        <p:txBody>
          <a:bodyPr wrap="square" rtlCol="0">
            <a:spAutoFit/>
          </a:bodyPr>
          <a:lstStyle/>
          <a:p>
            <a:r>
              <a:rPr lang="en-US" dirty="0">
                <a:solidFill>
                  <a:schemeClr val="bg1"/>
                </a:solidFill>
              </a:rPr>
              <a:t>The Corona Virus</a:t>
            </a:r>
          </a:p>
        </p:txBody>
      </p:sp>
    </p:spTree>
    <p:extLst>
      <p:ext uri="{BB962C8B-B14F-4D97-AF65-F5344CB8AC3E}">
        <p14:creationId xmlns:p14="http://schemas.microsoft.com/office/powerpoint/2010/main" val="209512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09600" y="1219200"/>
            <a:ext cx="8229600" cy="4170372"/>
          </a:xfrm>
          <a:prstGeom prst="rect">
            <a:avLst/>
          </a:prstGeom>
          <a:noFill/>
        </p:spPr>
        <p:txBody>
          <a:bodyPr wrap="square" rtlCol="0">
            <a:spAutoFit/>
          </a:bodyPr>
          <a:lstStyle/>
          <a:p>
            <a:pPr>
              <a:buClr>
                <a:srgbClr val="56CC37"/>
              </a:buClr>
            </a:pPr>
            <a:endParaRPr lang="en-US" sz="2400" dirty="0">
              <a:solidFill>
                <a:srgbClr val="000000"/>
              </a:solidFill>
            </a:endParaRPr>
          </a:p>
          <a:p>
            <a:pPr marL="342900" indent="-342900">
              <a:buClr>
                <a:srgbClr val="56CC37"/>
              </a:buClr>
              <a:buFont typeface="Wingdings" pitchFamily="2" charset="2"/>
              <a:buChar char="§"/>
            </a:pPr>
            <a:r>
              <a:rPr lang="en-US" sz="2200" dirty="0"/>
              <a:t>California’s Senate Bill 327 is Titled: Security of Connected Devices.</a:t>
            </a:r>
          </a:p>
          <a:p>
            <a:pPr marL="342900" indent="-342900">
              <a:buClr>
                <a:srgbClr val="56CC37"/>
              </a:buClr>
              <a:buFont typeface="Wingdings" charset="2"/>
              <a:buChar char="§"/>
            </a:pPr>
            <a:endParaRPr lang="en-US" sz="2400" dirty="0">
              <a:solidFill>
                <a:srgbClr val="000000"/>
              </a:solidFill>
            </a:endParaRPr>
          </a:p>
          <a:p>
            <a:pPr marL="285750" indent="-285750">
              <a:buClr>
                <a:srgbClr val="56CC37"/>
              </a:buClr>
              <a:buFont typeface="Wingdings" pitchFamily="2" charset="2"/>
              <a:buChar char="§"/>
            </a:pPr>
            <a:r>
              <a:rPr lang="en-US" sz="1900" dirty="0"/>
              <a:t>Beginning on January 1, 2020, a manufacturer of a connected device must:</a:t>
            </a:r>
          </a:p>
          <a:p>
            <a:pPr>
              <a:buClr>
                <a:srgbClr val="56CC37"/>
              </a:buClr>
            </a:pPr>
            <a:endParaRPr lang="en-US" sz="1900" dirty="0"/>
          </a:p>
          <a:p>
            <a:pPr marL="285750" indent="-285750">
              <a:buClr>
                <a:srgbClr val="56CC37"/>
              </a:buClr>
              <a:buFont typeface="Wingdings" pitchFamily="2" charset="2"/>
              <a:buChar char="§"/>
            </a:pPr>
            <a:r>
              <a:rPr lang="en-US" sz="1900" dirty="0"/>
              <a:t>Subdivision(a); Equip the device with a </a:t>
            </a:r>
            <a:r>
              <a:rPr lang="en-US" sz="1900" b="1" i="1" dirty="0"/>
              <a:t>reasonable security </a:t>
            </a:r>
            <a:r>
              <a:rPr lang="en-US" sz="1900" dirty="0"/>
              <a:t>feature or features that are:</a:t>
            </a:r>
          </a:p>
          <a:p>
            <a:pPr marL="800100" lvl="1" indent="-342900">
              <a:buClr>
                <a:srgbClr val="56CC37"/>
              </a:buClr>
              <a:buFont typeface="+mj-lt"/>
              <a:buAutoNum type="arabicPeriod"/>
            </a:pPr>
            <a:r>
              <a:rPr lang="en-US" sz="1900" dirty="0"/>
              <a:t>Appropriate to the nature and function of the device, </a:t>
            </a:r>
          </a:p>
          <a:p>
            <a:pPr marL="800100" lvl="1" indent="-342900">
              <a:buClr>
                <a:srgbClr val="56CC37"/>
              </a:buClr>
              <a:buFont typeface="+mj-lt"/>
              <a:buAutoNum type="arabicPeriod"/>
            </a:pPr>
            <a:r>
              <a:rPr lang="en-US" sz="1900" dirty="0"/>
              <a:t>Appropriate to the information it may collect, contain, or transmit, and</a:t>
            </a:r>
          </a:p>
          <a:p>
            <a:pPr marL="800100" lvl="1" indent="-342900">
              <a:buClr>
                <a:srgbClr val="56CC37"/>
              </a:buClr>
              <a:buFont typeface="+mj-lt"/>
              <a:buAutoNum type="arabicPeriod"/>
            </a:pPr>
            <a:r>
              <a:rPr lang="en-US" sz="1900" dirty="0"/>
              <a:t>Designed to protect the device and any information contained therein from unauthorized access, destruction, use, modification, or disclosure, as specified.</a:t>
            </a:r>
          </a:p>
          <a:p>
            <a:pPr marL="342900" indent="-342900">
              <a:buClr>
                <a:srgbClr val="56CC37"/>
              </a:buClr>
              <a:buFont typeface="Wingdings" charset="2"/>
              <a:buChar char="§"/>
            </a:pPr>
            <a:endParaRPr lang="en-US" sz="2400" dirty="0"/>
          </a:p>
        </p:txBody>
      </p:sp>
      <p:pic>
        <p:nvPicPr>
          <p:cNvPr id="11" name="Picture 10">
            <a:extLst>
              <a:ext uri="{FF2B5EF4-FFF2-40B4-BE49-F238E27FC236}">
                <a16:creationId xmlns:a16="http://schemas.microsoft.com/office/drawing/2014/main" id="{2475F18E-CC4E-464A-969C-BE8E7A9EE48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TextBox 8">
            <a:extLst>
              <a:ext uri="{FF2B5EF4-FFF2-40B4-BE49-F238E27FC236}">
                <a16:creationId xmlns:a16="http://schemas.microsoft.com/office/drawing/2014/main" id="{5A2E492C-205F-DD46-9954-185E29D78600}"/>
              </a:ext>
            </a:extLst>
          </p:cNvPr>
          <p:cNvSpPr txBox="1"/>
          <p:nvPr/>
        </p:nvSpPr>
        <p:spPr>
          <a:xfrm>
            <a:off x="0" y="557480"/>
            <a:ext cx="9144000" cy="600164"/>
          </a:xfrm>
          <a:prstGeom prst="rect">
            <a:avLst/>
          </a:prstGeom>
          <a:noFill/>
        </p:spPr>
        <p:txBody>
          <a:bodyPr wrap="square" rtlCol="0">
            <a:spAutoFit/>
          </a:bodyPr>
          <a:lstStyle/>
          <a:p>
            <a:pPr algn="ctr"/>
            <a:r>
              <a:rPr lang="en-US" sz="3300" dirty="0">
                <a:solidFill>
                  <a:schemeClr val="bg1"/>
                </a:solidFill>
              </a:rPr>
              <a:t>SB327 Was Created to Stop the Spread of Infections</a:t>
            </a:r>
          </a:p>
        </p:txBody>
      </p:sp>
    </p:spTree>
    <p:extLst>
      <p:ext uri="{BB962C8B-B14F-4D97-AF65-F5344CB8AC3E}">
        <p14:creationId xmlns:p14="http://schemas.microsoft.com/office/powerpoint/2010/main" val="52012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sp>
        <p:nvSpPr>
          <p:cNvPr id="5" name="TextBox 4"/>
          <p:cNvSpPr txBox="1"/>
          <p:nvPr/>
        </p:nvSpPr>
        <p:spPr>
          <a:xfrm>
            <a:off x="685800" y="1524000"/>
            <a:ext cx="8305800" cy="4478149"/>
          </a:xfrm>
          <a:prstGeom prst="rect">
            <a:avLst/>
          </a:prstGeom>
          <a:noFill/>
        </p:spPr>
        <p:txBody>
          <a:bodyPr wrap="square" rtlCol="0">
            <a:spAutoFit/>
          </a:bodyPr>
          <a:lstStyle/>
          <a:p>
            <a:pPr marL="342900" indent="-342900">
              <a:buClr>
                <a:srgbClr val="92D050"/>
              </a:buClr>
              <a:buFont typeface="Wingdings" pitchFamily="2" charset="2"/>
              <a:buChar char="§"/>
            </a:pPr>
            <a:r>
              <a:rPr lang="en-US" sz="1900" dirty="0"/>
              <a:t>Reasonable Security must be compliant to all requirements of Subdivision(a) that reasonable security is “</a:t>
            </a:r>
            <a:r>
              <a:rPr lang="en-US" sz="1900" u="sng" dirty="0"/>
              <a:t>appropriate to the nature and function of the device</a:t>
            </a:r>
            <a:r>
              <a:rPr lang="en-US" sz="1900" dirty="0"/>
              <a:t>.”</a:t>
            </a:r>
          </a:p>
          <a:p>
            <a:pPr marL="342900" indent="-342900">
              <a:buClr>
                <a:srgbClr val="92D050"/>
              </a:buClr>
              <a:buFont typeface="Wingdings" pitchFamily="2" charset="2"/>
              <a:buChar char="§"/>
            </a:pPr>
            <a:endParaRPr lang="en-US" sz="1900" dirty="0"/>
          </a:p>
          <a:p>
            <a:pPr marL="342900" indent="-342900">
              <a:buClr>
                <a:srgbClr val="92D050"/>
              </a:buClr>
              <a:buFont typeface="Wingdings" pitchFamily="2" charset="2"/>
              <a:buChar char="§"/>
            </a:pPr>
            <a:r>
              <a:rPr lang="en-US" sz="1900" dirty="0"/>
              <a:t>For example, the nature and function of a building power system has a higher level of security threshold than an Internet-connected refrigerator.</a:t>
            </a:r>
          </a:p>
          <a:p>
            <a:pPr marL="342900" indent="-342900">
              <a:buClr>
                <a:srgbClr val="92D050"/>
              </a:buClr>
              <a:buFont typeface="Wingdings" pitchFamily="2" charset="2"/>
              <a:buChar char="§"/>
            </a:pPr>
            <a:endParaRPr lang="en-US" sz="1900" dirty="0"/>
          </a:p>
          <a:p>
            <a:pPr marL="342900" indent="-342900">
              <a:buClr>
                <a:srgbClr val="92D050"/>
              </a:buClr>
              <a:buFont typeface="Wingdings" pitchFamily="2" charset="2"/>
              <a:buChar char="§"/>
            </a:pPr>
            <a:r>
              <a:rPr lang="en-US" sz="1900" dirty="0"/>
              <a:t>But how do we quantify what security features are are appropriate for a product?</a:t>
            </a:r>
          </a:p>
          <a:p>
            <a:pPr marL="342900" indent="-342900">
              <a:buClr>
                <a:srgbClr val="92D050"/>
              </a:buClr>
              <a:buFont typeface="Wingdings" pitchFamily="2" charset="2"/>
              <a:buChar char="§"/>
            </a:pPr>
            <a:endParaRPr lang="en-US" sz="1900" dirty="0"/>
          </a:p>
          <a:p>
            <a:pPr marL="342900" indent="-342900">
              <a:buClr>
                <a:srgbClr val="92D050"/>
              </a:buClr>
              <a:buFont typeface="Wingdings" pitchFamily="2" charset="2"/>
              <a:buChar char="§"/>
            </a:pPr>
            <a:r>
              <a:rPr lang="en-US" sz="1900" dirty="0"/>
              <a:t>Fortunately, we are not in the dark at all.  California has now codified the standards of reasonable security with the </a:t>
            </a:r>
            <a:r>
              <a:rPr lang="en-US" sz="1900" u="sng" dirty="0"/>
              <a:t>Controls established by the Center for Internet Security</a:t>
            </a:r>
          </a:p>
          <a:p>
            <a:pPr lvl="1">
              <a:buClr>
                <a:srgbClr val="92D050"/>
              </a:buClr>
            </a:pPr>
            <a:endParaRPr lang="en-US" sz="1900" dirty="0"/>
          </a:p>
          <a:p>
            <a:pPr>
              <a:buClr>
                <a:srgbClr val="92D050"/>
              </a:buClr>
            </a:pPr>
            <a:endParaRPr lang="en-US" sz="1900" dirty="0"/>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734971" y="542339"/>
            <a:ext cx="7641195" cy="646331"/>
          </a:xfrm>
          <a:prstGeom prst="rect">
            <a:avLst/>
          </a:prstGeom>
        </p:spPr>
        <p:txBody>
          <a:bodyPr wrap="none">
            <a:spAutoFit/>
          </a:bodyPr>
          <a:lstStyle/>
          <a:p>
            <a:pPr algn="ctr"/>
            <a:r>
              <a:rPr lang="en-US" sz="3600" dirty="0">
                <a:solidFill>
                  <a:schemeClr val="bg1"/>
                </a:solidFill>
              </a:rPr>
              <a:t>So We Must Define Reasonable Security</a:t>
            </a:r>
          </a:p>
        </p:txBody>
      </p:sp>
    </p:spTree>
    <p:extLst>
      <p:ext uri="{BB962C8B-B14F-4D97-AF65-F5344CB8AC3E}">
        <p14:creationId xmlns:p14="http://schemas.microsoft.com/office/powerpoint/2010/main" val="97936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81000" y="3505200"/>
            <a:ext cx="609600" cy="369332"/>
          </a:xfrm>
          <a:prstGeom prst="rect">
            <a:avLst/>
          </a:prstGeom>
          <a:noFill/>
        </p:spPr>
        <p:txBody>
          <a:bodyPr wrap="square" rtlCol="0">
            <a:spAutoFit/>
          </a:bodyPr>
          <a:lstStyle/>
          <a:p>
            <a:r>
              <a:rPr lang="en-US" dirty="0">
                <a:solidFill>
                  <a:schemeClr val="bg1"/>
                </a:solidFill>
              </a:rPr>
              <a:t>UPS</a:t>
            </a:r>
          </a:p>
        </p:txBody>
      </p:sp>
      <p:pic>
        <p:nvPicPr>
          <p:cNvPr id="13" name="Picture 12">
            <a:extLst>
              <a:ext uri="{FF2B5EF4-FFF2-40B4-BE49-F238E27FC236}">
                <a16:creationId xmlns:a16="http://schemas.microsoft.com/office/drawing/2014/main" id="{24F62A39-74D1-944A-833B-AC2A350768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1219200"/>
          </a:xfrm>
          <a:prstGeom prst="rect">
            <a:avLst/>
          </a:prstGeom>
        </p:spPr>
      </p:pic>
      <p:sp>
        <p:nvSpPr>
          <p:cNvPr id="9" name="Rectangle 8">
            <a:extLst>
              <a:ext uri="{FF2B5EF4-FFF2-40B4-BE49-F238E27FC236}">
                <a16:creationId xmlns:a16="http://schemas.microsoft.com/office/drawing/2014/main" id="{F2624825-841F-6C4B-AC5D-77D66BF6A141}"/>
              </a:ext>
            </a:extLst>
          </p:cNvPr>
          <p:cNvSpPr/>
          <p:nvPr/>
        </p:nvSpPr>
        <p:spPr>
          <a:xfrm>
            <a:off x="917862" y="542339"/>
            <a:ext cx="7275453" cy="646331"/>
          </a:xfrm>
          <a:prstGeom prst="rect">
            <a:avLst/>
          </a:prstGeom>
        </p:spPr>
        <p:txBody>
          <a:bodyPr wrap="none">
            <a:spAutoFit/>
          </a:bodyPr>
          <a:lstStyle/>
          <a:p>
            <a:pPr algn="ctr"/>
            <a:r>
              <a:rPr lang="en-US" sz="3600" dirty="0">
                <a:solidFill>
                  <a:schemeClr val="bg1"/>
                </a:solidFill>
              </a:rPr>
              <a:t>Center for Internet Security Standards</a:t>
            </a:r>
          </a:p>
        </p:txBody>
      </p:sp>
      <p:sp>
        <p:nvSpPr>
          <p:cNvPr id="2" name="Rectangle 1">
            <a:extLst>
              <a:ext uri="{FF2B5EF4-FFF2-40B4-BE49-F238E27FC236}">
                <a16:creationId xmlns:a16="http://schemas.microsoft.com/office/drawing/2014/main" id="{639B8E1B-D31B-0846-895D-BDB8D245A718}"/>
              </a:ext>
            </a:extLst>
          </p:cNvPr>
          <p:cNvSpPr/>
          <p:nvPr/>
        </p:nvSpPr>
        <p:spPr>
          <a:xfrm>
            <a:off x="685800" y="3155990"/>
            <a:ext cx="8458200" cy="3016210"/>
          </a:xfrm>
          <a:prstGeom prst="rect">
            <a:avLst/>
          </a:prstGeom>
        </p:spPr>
        <p:txBody>
          <a:bodyPr wrap="square">
            <a:spAutoFit/>
          </a:bodyPr>
          <a:lstStyle/>
          <a:p>
            <a:pPr marL="342900" indent="-342900">
              <a:buClr>
                <a:srgbClr val="56CC37"/>
              </a:buClr>
              <a:buFont typeface="Wingdings" pitchFamily="2" charset="2"/>
              <a:buChar char="§"/>
            </a:pPr>
            <a:r>
              <a:rPr lang="en-US" sz="1900" dirty="0"/>
              <a:t>The Center For Internet Security provides a well-defined set of standards that are based upon the size of the organization installing the device.</a:t>
            </a:r>
          </a:p>
          <a:p>
            <a:pPr>
              <a:buClr>
                <a:srgbClr val="56CC37"/>
              </a:buClr>
            </a:pPr>
            <a:endParaRPr lang="en-US" sz="1900" dirty="0"/>
          </a:p>
          <a:p>
            <a:pPr marL="342900" indent="-342900">
              <a:buClr>
                <a:srgbClr val="56CC37"/>
              </a:buClr>
              <a:buFont typeface="Wingdings" pitchFamily="2" charset="2"/>
              <a:buChar char="§"/>
            </a:pPr>
            <a:r>
              <a:rPr lang="en-US" sz="1900" dirty="0"/>
              <a:t>The size is defined by “Implementation Groups” or “IG"</a:t>
            </a:r>
          </a:p>
          <a:p>
            <a:pPr marL="800100" lvl="1" indent="-342900">
              <a:buClr>
                <a:srgbClr val="56CC37"/>
              </a:buClr>
              <a:buFont typeface="Wingdings" pitchFamily="2" charset="2"/>
              <a:buChar char="ü"/>
            </a:pPr>
            <a:r>
              <a:rPr lang="en-US" sz="1900" dirty="0"/>
              <a:t>IG1 - Family-owed business with &lt; 10 employees</a:t>
            </a:r>
          </a:p>
          <a:p>
            <a:pPr marL="800100" lvl="1" indent="-342900">
              <a:buClr>
                <a:srgbClr val="56CC37"/>
              </a:buClr>
              <a:buFont typeface="Wingdings" pitchFamily="2" charset="2"/>
              <a:buChar char="ü"/>
            </a:pPr>
            <a:r>
              <a:rPr lang="en-US" sz="1900" dirty="0"/>
              <a:t>IG2 – Regional organization providing a service, generally &lt;1000 employees</a:t>
            </a:r>
          </a:p>
          <a:p>
            <a:pPr marL="800100" lvl="1" indent="-342900">
              <a:buClr>
                <a:srgbClr val="56CC37"/>
              </a:buClr>
              <a:buFont typeface="Wingdings" pitchFamily="2" charset="2"/>
              <a:buChar char="ü"/>
            </a:pPr>
            <a:r>
              <a:rPr lang="en-US" sz="1900" dirty="0"/>
              <a:t>IG3 – Larger organization with more than 1000 employees</a:t>
            </a:r>
          </a:p>
          <a:p>
            <a:endParaRPr lang="en-US" sz="1900" dirty="0">
              <a:latin typeface="+mj-lt"/>
            </a:endParaRPr>
          </a:p>
          <a:p>
            <a:pPr marL="342900" indent="-342900">
              <a:buClr>
                <a:srgbClr val="56CC37"/>
              </a:buClr>
              <a:buFont typeface="Wingdings" pitchFamily="2" charset="2"/>
              <a:buChar char="§"/>
            </a:pPr>
            <a:r>
              <a:rPr lang="en-US" sz="1900" dirty="0">
                <a:latin typeface="+mj-lt"/>
              </a:rPr>
              <a:t>So, SB327 provides some leeway of implementation based upon the size of a business or organization</a:t>
            </a:r>
            <a:endParaRPr lang="en-US" sz="1900" dirty="0">
              <a:effectLst/>
              <a:latin typeface="+mj-lt"/>
            </a:endParaRPr>
          </a:p>
        </p:txBody>
      </p:sp>
      <p:pic>
        <p:nvPicPr>
          <p:cNvPr id="3" name="Picture 2">
            <a:extLst>
              <a:ext uri="{FF2B5EF4-FFF2-40B4-BE49-F238E27FC236}">
                <a16:creationId xmlns:a16="http://schemas.microsoft.com/office/drawing/2014/main" id="{C3C10EFD-9F54-3547-A933-D0B664B159BB}"/>
              </a:ext>
            </a:extLst>
          </p:cNvPr>
          <p:cNvPicPr>
            <a:picLocks noChangeAspect="1"/>
          </p:cNvPicPr>
          <p:nvPr/>
        </p:nvPicPr>
        <p:blipFill>
          <a:blip r:embed="rId3"/>
          <a:stretch>
            <a:fillRect/>
          </a:stretch>
        </p:blipFill>
        <p:spPr>
          <a:xfrm>
            <a:off x="2744108" y="1219200"/>
            <a:ext cx="3949700" cy="2057400"/>
          </a:xfrm>
          <a:prstGeom prst="rect">
            <a:avLst/>
          </a:prstGeom>
        </p:spPr>
      </p:pic>
    </p:spTree>
    <p:extLst>
      <p:ext uri="{BB962C8B-B14F-4D97-AF65-F5344CB8AC3E}">
        <p14:creationId xmlns:p14="http://schemas.microsoft.com/office/powerpoint/2010/main" val="1782738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52775</TotalTime>
  <Words>2096</Words>
  <Application>Microsoft Macintosh PowerPoint</Application>
  <PresentationFormat>On-screen Show (4:3)</PresentationFormat>
  <Paragraphs>322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CloudOn</dc:creator>
  <cp:lastModifiedBy>Microsoft Office User</cp:lastModifiedBy>
  <cp:revision>836</cp:revision>
  <dcterms:created xsi:type="dcterms:W3CDTF">2012-09-05T18:52:56Z</dcterms:created>
  <dcterms:modified xsi:type="dcterms:W3CDTF">2020-03-01T04:39:14Z</dcterms:modified>
</cp:coreProperties>
</file>