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45"/>
  </p:notesMasterIdLst>
  <p:sldIdLst>
    <p:sldId id="333" r:id="rId5"/>
    <p:sldId id="271" r:id="rId6"/>
    <p:sldId id="334" r:id="rId7"/>
    <p:sldId id="383" r:id="rId8"/>
    <p:sldId id="335" r:id="rId9"/>
    <p:sldId id="336" r:id="rId10"/>
    <p:sldId id="337" r:id="rId11"/>
    <p:sldId id="338" r:id="rId12"/>
    <p:sldId id="385" r:id="rId13"/>
    <p:sldId id="339" r:id="rId14"/>
    <p:sldId id="340" r:id="rId15"/>
    <p:sldId id="406" r:id="rId16"/>
    <p:sldId id="341" r:id="rId17"/>
    <p:sldId id="388" r:id="rId18"/>
    <p:sldId id="344" r:id="rId19"/>
    <p:sldId id="343" r:id="rId20"/>
    <p:sldId id="345" r:id="rId21"/>
    <p:sldId id="347" r:id="rId22"/>
    <p:sldId id="351" r:id="rId23"/>
    <p:sldId id="350" r:id="rId24"/>
    <p:sldId id="374" r:id="rId25"/>
    <p:sldId id="353" r:id="rId26"/>
    <p:sldId id="390" r:id="rId27"/>
    <p:sldId id="355" r:id="rId28"/>
    <p:sldId id="356" r:id="rId29"/>
    <p:sldId id="357" r:id="rId30"/>
    <p:sldId id="359" r:id="rId31"/>
    <p:sldId id="360" r:id="rId32"/>
    <p:sldId id="405" r:id="rId33"/>
    <p:sldId id="370" r:id="rId34"/>
    <p:sldId id="371" r:id="rId35"/>
    <p:sldId id="372" r:id="rId36"/>
    <p:sldId id="362" r:id="rId37"/>
    <p:sldId id="408" r:id="rId38"/>
    <p:sldId id="409" r:id="rId39"/>
    <p:sldId id="367" r:id="rId40"/>
    <p:sldId id="366" r:id="rId41"/>
    <p:sldId id="404" r:id="rId42"/>
    <p:sldId id="411" r:id="rId43"/>
    <p:sldId id="2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8SvvpiqeJRr4QIy/6itPQ==" hashData="RN2aKIftj9LeRLm3OjgLVaHAGmZV5+CogPUaZyNuaHNatjOAp8h8Ed8ll3uEEz/tH6Kr/5nNIBDbW9F5+5aOoA=="/>
  <p:extLst>
    <p:ext uri="{521415D9-36F7-43E2-AB2F-B90AF26B5E84}">
      <p14:sectionLst xmlns:p14="http://schemas.microsoft.com/office/powerpoint/2010/main">
        <p14:section name="Default Section" id="{D48E4C75-74FD-421F-B481-26EA1BFC72AD}">
          <p14:sldIdLst>
            <p14:sldId id="333"/>
            <p14:sldId id="271"/>
            <p14:sldId id="334"/>
            <p14:sldId id="383"/>
            <p14:sldId id="335"/>
            <p14:sldId id="336"/>
            <p14:sldId id="337"/>
            <p14:sldId id="338"/>
            <p14:sldId id="385"/>
            <p14:sldId id="339"/>
            <p14:sldId id="340"/>
            <p14:sldId id="406"/>
            <p14:sldId id="341"/>
            <p14:sldId id="388"/>
            <p14:sldId id="344"/>
            <p14:sldId id="343"/>
            <p14:sldId id="345"/>
            <p14:sldId id="347"/>
            <p14:sldId id="351"/>
            <p14:sldId id="350"/>
          </p14:sldIdLst>
        </p14:section>
        <p14:section name="Untitled Section" id="{0B2633E2-17D7-4469-A80B-DF84CCB81ED6}">
          <p14:sldIdLst>
            <p14:sldId id="374"/>
            <p14:sldId id="353"/>
            <p14:sldId id="390"/>
            <p14:sldId id="355"/>
            <p14:sldId id="356"/>
            <p14:sldId id="357"/>
            <p14:sldId id="359"/>
            <p14:sldId id="360"/>
            <p14:sldId id="405"/>
            <p14:sldId id="370"/>
            <p14:sldId id="371"/>
            <p14:sldId id="372"/>
            <p14:sldId id="362"/>
            <p14:sldId id="408"/>
            <p14:sldId id="409"/>
            <p14:sldId id="367"/>
            <p14:sldId id="366"/>
            <p14:sldId id="404"/>
            <p14:sldId id="411"/>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5DD34D"/>
    <a:srgbClr val="F1F8DC"/>
    <a:srgbClr val="DA281C"/>
    <a:srgbClr val="F9F9F9"/>
    <a:srgbClr val="FFDE75"/>
    <a:srgbClr val="FFFF00"/>
    <a:srgbClr val="459F8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9A62F-3CF9-4FFA-BDA1-C34F4DD0384A}" v="66" dt="2020-03-02T23:19:25.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68526" autoAdjust="0"/>
  </p:normalViewPr>
  <p:slideViewPr>
    <p:cSldViewPr snapToGrid="0">
      <p:cViewPr varScale="1">
        <p:scale>
          <a:sx n="79" d="100"/>
          <a:sy n="79" d="100"/>
        </p:scale>
        <p:origin x="1692" y="90"/>
      </p:cViewPr>
      <p:guideLst/>
    </p:cSldViewPr>
  </p:slideViewPr>
  <p:outlineViewPr>
    <p:cViewPr>
      <p:scale>
        <a:sx n="33" d="100"/>
        <a:sy n="33" d="100"/>
      </p:scale>
      <p:origin x="0" y="-39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08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0.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3/3/2020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dirty="0"/>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a:t>
            </a:fld>
            <a:endParaRPr lang="en-US" dirty="0"/>
          </a:p>
        </p:txBody>
      </p:sp>
    </p:spTree>
    <p:extLst>
      <p:ext uri="{BB962C8B-B14F-4D97-AF65-F5344CB8AC3E}">
        <p14:creationId xmlns:p14="http://schemas.microsoft.com/office/powerpoint/2010/main" val="322580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11</a:t>
            </a:fld>
            <a:endParaRPr lang="en-US" dirty="0"/>
          </a:p>
        </p:txBody>
      </p:sp>
    </p:spTree>
    <p:extLst>
      <p:ext uri="{BB962C8B-B14F-4D97-AF65-F5344CB8AC3E}">
        <p14:creationId xmlns:p14="http://schemas.microsoft.com/office/powerpoint/2010/main" val="157975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12</a:t>
            </a:fld>
            <a:endParaRPr lang="en-US" dirty="0"/>
          </a:p>
        </p:txBody>
      </p:sp>
    </p:spTree>
    <p:extLst>
      <p:ext uri="{BB962C8B-B14F-4D97-AF65-F5344CB8AC3E}">
        <p14:creationId xmlns:p14="http://schemas.microsoft.com/office/powerpoint/2010/main" val="224898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13</a:t>
            </a:fld>
            <a:endParaRPr lang="en-US" dirty="0"/>
          </a:p>
        </p:txBody>
      </p:sp>
    </p:spTree>
    <p:extLst>
      <p:ext uri="{BB962C8B-B14F-4D97-AF65-F5344CB8AC3E}">
        <p14:creationId xmlns:p14="http://schemas.microsoft.com/office/powerpoint/2010/main" val="401078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14</a:t>
            </a:fld>
            <a:endParaRPr lang="en-US" dirty="0"/>
          </a:p>
        </p:txBody>
      </p:sp>
    </p:spTree>
    <p:extLst>
      <p:ext uri="{BB962C8B-B14F-4D97-AF65-F5344CB8AC3E}">
        <p14:creationId xmlns:p14="http://schemas.microsoft.com/office/powerpoint/2010/main" val="425284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15</a:t>
            </a:fld>
            <a:endParaRPr lang="en-US" dirty="0"/>
          </a:p>
        </p:txBody>
      </p:sp>
    </p:spTree>
    <p:extLst>
      <p:ext uri="{BB962C8B-B14F-4D97-AF65-F5344CB8AC3E}">
        <p14:creationId xmlns:p14="http://schemas.microsoft.com/office/powerpoint/2010/main" val="249035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16</a:t>
            </a:fld>
            <a:endParaRPr lang="en-US" dirty="0"/>
          </a:p>
        </p:txBody>
      </p:sp>
    </p:spTree>
    <p:extLst>
      <p:ext uri="{BB962C8B-B14F-4D97-AF65-F5344CB8AC3E}">
        <p14:creationId xmlns:p14="http://schemas.microsoft.com/office/powerpoint/2010/main" val="166432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17</a:t>
            </a:fld>
            <a:endParaRPr lang="en-US" dirty="0"/>
          </a:p>
        </p:txBody>
      </p:sp>
    </p:spTree>
    <p:extLst>
      <p:ext uri="{BB962C8B-B14F-4D97-AF65-F5344CB8AC3E}">
        <p14:creationId xmlns:p14="http://schemas.microsoft.com/office/powerpoint/2010/main" val="27791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18</a:t>
            </a:fld>
            <a:endParaRPr lang="en-US" dirty="0"/>
          </a:p>
        </p:txBody>
      </p:sp>
    </p:spTree>
    <p:extLst>
      <p:ext uri="{BB962C8B-B14F-4D97-AF65-F5344CB8AC3E}">
        <p14:creationId xmlns:p14="http://schemas.microsoft.com/office/powerpoint/2010/main" val="418718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19</a:t>
            </a:fld>
            <a:endParaRPr lang="en-US" dirty="0"/>
          </a:p>
        </p:txBody>
      </p:sp>
    </p:spTree>
    <p:extLst>
      <p:ext uri="{BB962C8B-B14F-4D97-AF65-F5344CB8AC3E}">
        <p14:creationId xmlns:p14="http://schemas.microsoft.com/office/powerpoint/2010/main" val="187272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20</a:t>
            </a:fld>
            <a:endParaRPr lang="en-US" dirty="0"/>
          </a:p>
        </p:txBody>
      </p:sp>
    </p:spTree>
    <p:extLst>
      <p:ext uri="{BB962C8B-B14F-4D97-AF65-F5344CB8AC3E}">
        <p14:creationId xmlns:p14="http://schemas.microsoft.com/office/powerpoint/2010/main" val="117956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3</a:t>
            </a:fld>
            <a:endParaRPr lang="en-US" dirty="0"/>
          </a:p>
        </p:txBody>
      </p:sp>
    </p:spTree>
    <p:extLst>
      <p:ext uri="{BB962C8B-B14F-4D97-AF65-F5344CB8AC3E}">
        <p14:creationId xmlns:p14="http://schemas.microsoft.com/office/powerpoint/2010/main" val="2184537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21</a:t>
            </a:fld>
            <a:endParaRPr lang="en-US" dirty="0"/>
          </a:p>
        </p:txBody>
      </p:sp>
    </p:spTree>
    <p:extLst>
      <p:ext uri="{BB962C8B-B14F-4D97-AF65-F5344CB8AC3E}">
        <p14:creationId xmlns:p14="http://schemas.microsoft.com/office/powerpoint/2010/main" val="104688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22</a:t>
            </a:fld>
            <a:endParaRPr lang="en-US" dirty="0"/>
          </a:p>
        </p:txBody>
      </p:sp>
    </p:spTree>
    <p:extLst>
      <p:ext uri="{BB962C8B-B14F-4D97-AF65-F5344CB8AC3E}">
        <p14:creationId xmlns:p14="http://schemas.microsoft.com/office/powerpoint/2010/main" val="1357523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23</a:t>
            </a:fld>
            <a:endParaRPr lang="en-US" dirty="0"/>
          </a:p>
        </p:txBody>
      </p:sp>
    </p:spTree>
    <p:extLst>
      <p:ext uri="{BB962C8B-B14F-4D97-AF65-F5344CB8AC3E}">
        <p14:creationId xmlns:p14="http://schemas.microsoft.com/office/powerpoint/2010/main" val="233880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24</a:t>
            </a:fld>
            <a:endParaRPr lang="en-US" dirty="0"/>
          </a:p>
        </p:txBody>
      </p:sp>
    </p:spTree>
    <p:extLst>
      <p:ext uri="{BB962C8B-B14F-4D97-AF65-F5344CB8AC3E}">
        <p14:creationId xmlns:p14="http://schemas.microsoft.com/office/powerpoint/2010/main" val="332086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25</a:t>
            </a:fld>
            <a:endParaRPr lang="en-US" dirty="0"/>
          </a:p>
        </p:txBody>
      </p:sp>
    </p:spTree>
    <p:extLst>
      <p:ext uri="{BB962C8B-B14F-4D97-AF65-F5344CB8AC3E}">
        <p14:creationId xmlns:p14="http://schemas.microsoft.com/office/powerpoint/2010/main" val="433082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26</a:t>
            </a:fld>
            <a:endParaRPr lang="en-US" dirty="0"/>
          </a:p>
        </p:txBody>
      </p:sp>
    </p:spTree>
    <p:extLst>
      <p:ext uri="{BB962C8B-B14F-4D97-AF65-F5344CB8AC3E}">
        <p14:creationId xmlns:p14="http://schemas.microsoft.com/office/powerpoint/2010/main" val="3862849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27</a:t>
            </a:fld>
            <a:endParaRPr lang="en-US" dirty="0"/>
          </a:p>
        </p:txBody>
      </p:sp>
    </p:spTree>
    <p:extLst>
      <p:ext uri="{BB962C8B-B14F-4D97-AF65-F5344CB8AC3E}">
        <p14:creationId xmlns:p14="http://schemas.microsoft.com/office/powerpoint/2010/main" val="4044587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28</a:t>
            </a:fld>
            <a:endParaRPr lang="en-US" dirty="0"/>
          </a:p>
        </p:txBody>
      </p:sp>
    </p:spTree>
    <p:extLst>
      <p:ext uri="{BB962C8B-B14F-4D97-AF65-F5344CB8AC3E}">
        <p14:creationId xmlns:p14="http://schemas.microsoft.com/office/powerpoint/2010/main" val="189409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29</a:t>
            </a:fld>
            <a:endParaRPr lang="en-US"/>
          </a:p>
        </p:txBody>
      </p:sp>
    </p:spTree>
    <p:extLst>
      <p:ext uri="{BB962C8B-B14F-4D97-AF65-F5344CB8AC3E}">
        <p14:creationId xmlns:p14="http://schemas.microsoft.com/office/powerpoint/2010/main" val="82012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D6179-7C92-4F73-8BB8-12FDFF794E52}" type="slidenum">
              <a:rPr lang="en-US" smtClean="0"/>
              <a:t>30</a:t>
            </a:fld>
            <a:endParaRPr lang="en-US" dirty="0"/>
          </a:p>
        </p:txBody>
      </p:sp>
    </p:spTree>
    <p:extLst>
      <p:ext uri="{BB962C8B-B14F-4D97-AF65-F5344CB8AC3E}">
        <p14:creationId xmlns:p14="http://schemas.microsoft.com/office/powerpoint/2010/main" val="147158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4</a:t>
            </a:fld>
            <a:endParaRPr lang="en-US" dirty="0"/>
          </a:p>
        </p:txBody>
      </p:sp>
    </p:spTree>
    <p:extLst>
      <p:ext uri="{BB962C8B-B14F-4D97-AF65-F5344CB8AC3E}">
        <p14:creationId xmlns:p14="http://schemas.microsoft.com/office/powerpoint/2010/main" val="2152556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D6179-7C92-4F73-8BB8-12FDFF794E52}" type="slidenum">
              <a:rPr lang="en-US" smtClean="0"/>
              <a:t>31</a:t>
            </a:fld>
            <a:endParaRPr lang="en-US" dirty="0"/>
          </a:p>
        </p:txBody>
      </p:sp>
    </p:spTree>
    <p:extLst>
      <p:ext uri="{BB962C8B-B14F-4D97-AF65-F5344CB8AC3E}">
        <p14:creationId xmlns:p14="http://schemas.microsoft.com/office/powerpoint/2010/main" val="3032627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D6179-7C92-4F73-8BB8-12FDFF794E52}" type="slidenum">
              <a:rPr lang="en-US" smtClean="0"/>
              <a:t>32</a:t>
            </a:fld>
            <a:endParaRPr lang="en-US" dirty="0"/>
          </a:p>
        </p:txBody>
      </p:sp>
    </p:spTree>
    <p:extLst>
      <p:ext uri="{BB962C8B-B14F-4D97-AF65-F5344CB8AC3E}">
        <p14:creationId xmlns:p14="http://schemas.microsoft.com/office/powerpoint/2010/main" val="1894484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D9D992-FA68-4C8A-B280-BAC0668459BC}" type="slidenum">
              <a:rPr lang="en-US" smtClean="0"/>
              <a:pPr>
                <a:defRPr/>
              </a:pPr>
              <a:t>34</a:t>
            </a:fld>
            <a:endParaRPr lang="en-US" dirty="0"/>
          </a:p>
        </p:txBody>
      </p:sp>
    </p:spTree>
    <p:extLst>
      <p:ext uri="{BB962C8B-B14F-4D97-AF65-F5344CB8AC3E}">
        <p14:creationId xmlns:p14="http://schemas.microsoft.com/office/powerpoint/2010/main" val="3132027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D9D992-FA68-4C8A-B280-BAC0668459BC}" type="slidenum">
              <a:rPr lang="en-US" smtClean="0"/>
              <a:pPr>
                <a:defRPr/>
              </a:pPr>
              <a:t>35</a:t>
            </a:fld>
            <a:endParaRPr lang="en-US" dirty="0"/>
          </a:p>
        </p:txBody>
      </p:sp>
    </p:spTree>
    <p:extLst>
      <p:ext uri="{BB962C8B-B14F-4D97-AF65-F5344CB8AC3E}">
        <p14:creationId xmlns:p14="http://schemas.microsoft.com/office/powerpoint/2010/main" val="127312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D6179-7C92-4F73-8BB8-12FDFF794E52}" type="slidenum">
              <a:rPr lang="en-US" smtClean="0"/>
              <a:t>38</a:t>
            </a:fld>
            <a:endParaRPr lang="en-US" dirty="0"/>
          </a:p>
        </p:txBody>
      </p:sp>
    </p:spTree>
    <p:extLst>
      <p:ext uri="{BB962C8B-B14F-4D97-AF65-F5344CB8AC3E}">
        <p14:creationId xmlns:p14="http://schemas.microsoft.com/office/powerpoint/2010/main" val="4059593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549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72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5</a:t>
            </a:fld>
            <a:endParaRPr lang="en-US" dirty="0"/>
          </a:p>
        </p:txBody>
      </p:sp>
    </p:spTree>
    <p:extLst>
      <p:ext uri="{BB962C8B-B14F-4D97-AF65-F5344CB8AC3E}">
        <p14:creationId xmlns:p14="http://schemas.microsoft.com/office/powerpoint/2010/main" val="279675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6</a:t>
            </a:fld>
            <a:endParaRPr lang="en-US" dirty="0"/>
          </a:p>
        </p:txBody>
      </p:sp>
    </p:spTree>
    <p:extLst>
      <p:ext uri="{BB962C8B-B14F-4D97-AF65-F5344CB8AC3E}">
        <p14:creationId xmlns:p14="http://schemas.microsoft.com/office/powerpoint/2010/main" val="69679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7</a:t>
            </a:fld>
            <a:endParaRPr lang="en-US" dirty="0"/>
          </a:p>
        </p:txBody>
      </p:sp>
    </p:spTree>
    <p:extLst>
      <p:ext uri="{BB962C8B-B14F-4D97-AF65-F5344CB8AC3E}">
        <p14:creationId xmlns:p14="http://schemas.microsoft.com/office/powerpoint/2010/main" val="396053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8</a:t>
            </a:fld>
            <a:endParaRPr lang="en-US" dirty="0"/>
          </a:p>
        </p:txBody>
      </p:sp>
    </p:spTree>
    <p:extLst>
      <p:ext uri="{BB962C8B-B14F-4D97-AF65-F5344CB8AC3E}">
        <p14:creationId xmlns:p14="http://schemas.microsoft.com/office/powerpoint/2010/main" val="281221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9</a:t>
            </a:fld>
            <a:endParaRPr lang="en-US" dirty="0"/>
          </a:p>
        </p:txBody>
      </p:sp>
    </p:spTree>
    <p:extLst>
      <p:ext uri="{BB962C8B-B14F-4D97-AF65-F5344CB8AC3E}">
        <p14:creationId xmlns:p14="http://schemas.microsoft.com/office/powerpoint/2010/main" val="400587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D6179-7C92-4F73-8BB8-12FDFF794E52}" type="slidenum">
              <a:rPr lang="en-US" smtClean="0"/>
              <a:t>10</a:t>
            </a:fld>
            <a:endParaRPr lang="en-US" dirty="0"/>
          </a:p>
        </p:txBody>
      </p:sp>
    </p:spTree>
    <p:extLst>
      <p:ext uri="{BB962C8B-B14F-4D97-AF65-F5344CB8AC3E}">
        <p14:creationId xmlns:p14="http://schemas.microsoft.com/office/powerpoint/2010/main" val="22125892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7E2143-BA81-44F4-A7E5-F81409A28382}"/>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4610" b="95471" l="9996" r="94139">
                        <a14:foregroundMark x1="16620" y1="11403" x2="16620" y2="11403"/>
                        <a14:foregroundMark x1="18828" y1="6470" x2="18828" y2="6470"/>
                        <a14:foregroundMark x1="23806" y1="5742" x2="23806" y2="5742"/>
                        <a14:foregroundMark x1="31634" y1="4610" x2="31634" y2="4610"/>
                        <a14:foregroundMark x1="82818" y1="11120" x2="82818" y2="11120"/>
                        <a14:foregroundMark x1="82738" y1="20744" x2="88077" y2="30125"/>
                        <a14:foregroundMark x1="88077" y1="30125" x2="89803" y2="45815"/>
                        <a14:foregroundMark x1="89803" y1="45815" x2="86190" y2="72139"/>
                        <a14:foregroundMark x1="86190" y1="72139" x2="83380" y2="77760"/>
                        <a14:foregroundMark x1="88238" y1="12980" x2="88238" y2="12980"/>
                        <a14:foregroundMark x1="91008" y1="23251" x2="89482" y2="16175"/>
                        <a14:foregroundMark x1="89482" y1="16175" x2="84183" y2="11929"/>
                        <a14:foregroundMark x1="94219" y1="13991" x2="94219" y2="13991"/>
                        <a14:foregroundMark x1="51546" y1="86211" x2="45644" y2="91225"/>
                        <a14:foregroundMark x1="45644" y1="91225" x2="30149" y2="94460"/>
                        <a14:foregroundMark x1="30149" y1="94460" x2="22923" y2="93813"/>
                        <a14:foregroundMark x1="22923" y1="93813" x2="16499" y2="90619"/>
                        <a14:foregroundMark x1="16499" y1="90619" x2="16098" y2="87222"/>
                        <a14:foregroundMark x1="22682" y1="89648" x2="29225" y2="95471"/>
                        <a14:foregroundMark x1="29225" y1="95471" x2="29225" y2="95471"/>
                        <a14:foregroundMark x1="33079" y1="95390" x2="33079" y2="95390"/>
                      </a14:backgroundRemoval>
                    </a14:imgEffect>
                  </a14:imgLayer>
                </a14:imgProps>
              </a:ext>
              <a:ext uri="{28A0092B-C50C-407E-A947-70E740481C1C}">
                <a14:useLocalDpi xmlns:a14="http://schemas.microsoft.com/office/drawing/2010/main" val="0"/>
              </a:ext>
            </a:extLst>
          </a:blip>
          <a:srcRect l="19645"/>
          <a:stretch/>
        </p:blipFill>
        <p:spPr>
          <a:xfrm>
            <a:off x="0" y="234949"/>
            <a:ext cx="3477724" cy="4296659"/>
          </a:xfrm>
          <a:prstGeom prst="rect">
            <a:avLst/>
          </a:prstGeom>
        </p:spPr>
      </p:pic>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pic>
        <p:nvPicPr>
          <p:cNvPr id="16" name="Picture 15">
            <a:extLst>
              <a:ext uri="{FF2B5EF4-FFF2-40B4-BE49-F238E27FC236}">
                <a16:creationId xmlns:a16="http://schemas.microsoft.com/office/drawing/2014/main" id="{A7223796-9D27-D842-A6F6-90F61BB1E658}"/>
              </a:ext>
            </a:extLst>
          </p:cNvPr>
          <p:cNvPicPr>
            <a:picLocks noChangeAspect="1"/>
          </p:cNvPicPr>
          <p:nvPr userDrawn="1"/>
        </p:nvPicPr>
        <p:blipFill rotWithShape="1">
          <a:blip r:embed="rId4"/>
          <a:srcRect r="57290"/>
          <a:stretch/>
        </p:blipFill>
        <p:spPr>
          <a:xfrm>
            <a:off x="10654360" y="336550"/>
            <a:ext cx="1067740" cy="806450"/>
          </a:xfrm>
          <a:prstGeom prst="rect">
            <a:avLst/>
          </a:prstGeom>
        </p:spPr>
      </p:pic>
      <p:pic>
        <p:nvPicPr>
          <p:cNvPr id="10" name="Picture 9">
            <a:extLst>
              <a:ext uri="{FF2B5EF4-FFF2-40B4-BE49-F238E27FC236}">
                <a16:creationId xmlns:a16="http://schemas.microsoft.com/office/drawing/2014/main" id="{4E37F208-1629-4B2A-AAFA-B62276BEF4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480" y="900106"/>
            <a:ext cx="5136871" cy="4640307"/>
          </a:xfrm>
          <a:prstGeom prst="rect">
            <a:avLst/>
          </a:prstGeom>
        </p:spPr>
      </p:pic>
      <p:pic>
        <p:nvPicPr>
          <p:cNvPr id="21" name="Picture 20">
            <a:extLst>
              <a:ext uri="{FF2B5EF4-FFF2-40B4-BE49-F238E27FC236}">
                <a16:creationId xmlns:a16="http://schemas.microsoft.com/office/drawing/2014/main" id="{4EE324BC-B5E9-42FA-93BF-05C95AA8C88E}"/>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3761" b="98666" l="4027" r="93139">
                        <a14:foregroundMark x1="7979" y1="81318" x2="7979" y2="81318"/>
                        <a14:foregroundMark x1="4027" y1="89729" x2="4027" y2="89729"/>
                        <a14:foregroundMark x1="4027" y1="60210" x2="4027" y2="60210"/>
                        <a14:foregroundMark x1="7830" y1="90457" x2="7830" y2="90457"/>
                        <a14:foregroundMark x1="4996" y1="85402" x2="4996" y2="85402"/>
                        <a14:foregroundMark x1="38479" y1="63283" x2="14243" y2="82046"/>
                        <a14:foregroundMark x1="17077" y1="87262" x2="31842" y2="89203"/>
                        <a14:foregroundMark x1="67562" y1="88395" x2="79120" y2="93045"/>
                        <a14:foregroundMark x1="79120" y1="93045" x2="81954" y2="92277"/>
                        <a14:foregroundMark x1="77256" y1="98746" x2="85831" y2="92155"/>
                        <a14:foregroundMark x1="85831" y1="92155" x2="88814" y2="87788"/>
                        <a14:foregroundMark x1="88814" y1="92196" x2="87099" y2="11848"/>
                        <a14:foregroundMark x1="87099" y1="11848" x2="79120" y2="5257"/>
                        <a14:foregroundMark x1="79120" y1="5257" x2="66667" y2="6551"/>
                        <a14:foregroundMark x1="33706" y1="3801" x2="33706" y2="3801"/>
                        <a14:foregroundMark x1="10067" y1="11969" x2="10067" y2="11969"/>
                        <a14:foregroundMark x1="11931" y1="18641" x2="11931" y2="18641"/>
                        <a14:foregroundMark x1="13647" y1="12495" x2="13647" y2="12495"/>
                        <a14:foregroundMark x1="8725" y1="23777" x2="8725" y2="23777"/>
                        <a14:foregroundMark x1="8576" y1="16903" x2="8576" y2="16903"/>
                        <a14:foregroundMark x1="15362" y1="9300" x2="9843" y2="23494"/>
                        <a14:foregroundMark x1="44668" y1="6672" x2="59881" y2="8087"/>
                        <a14:foregroundMark x1="59881" y1="8087" x2="49814" y2="11363"/>
                        <a14:foregroundMark x1="93139" y1="6551" x2="93139" y2="6551"/>
                        <a14:foregroundMark x1="75168" y1="90255" x2="64355" y2="91791"/>
                        <a14:foregroundMark x1="26547" y1="86979" x2="57942" y2="90336"/>
                      </a14:backgroundRemoval>
                    </a14:imgEffect>
                  </a14:imgLayer>
                </a14:imgProps>
              </a:ext>
              <a:ext uri="{28A0092B-C50C-407E-A947-70E740481C1C}">
                <a14:useLocalDpi xmlns:a14="http://schemas.microsoft.com/office/drawing/2010/main" val="0"/>
              </a:ext>
            </a:extLst>
          </a:blip>
          <a:stretch>
            <a:fillRect/>
          </a:stretch>
        </p:blipFill>
        <p:spPr>
          <a:xfrm>
            <a:off x="4031160" y="4034896"/>
            <a:ext cx="1308074" cy="2413077"/>
          </a:xfrm>
          <a:prstGeom prst="rect">
            <a:avLst/>
          </a:prstGeom>
        </p:spPr>
      </p:pic>
    </p:spTree>
    <p:extLst>
      <p:ext uri="{BB962C8B-B14F-4D97-AF65-F5344CB8AC3E}">
        <p14:creationId xmlns:p14="http://schemas.microsoft.com/office/powerpoint/2010/main" val="256635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5" name="Text Placeholder 4">
            <a:extLst>
              <a:ext uri="{FF2B5EF4-FFF2-40B4-BE49-F238E27FC236}">
                <a16:creationId xmlns:a16="http://schemas.microsoft.com/office/drawing/2014/main" id="{E0A9BBED-EEBB-48E7-B25F-3525E8E78D5A}"/>
              </a:ext>
            </a:extLst>
          </p:cNvPr>
          <p:cNvSpPr>
            <a:spLocks noGrp="1"/>
          </p:cNvSpPr>
          <p:nvPr>
            <p:ph type="body" sz="quarter" idx="10"/>
          </p:nvPr>
        </p:nvSpPr>
        <p:spPr>
          <a:xfrm>
            <a:off x="609600" y="1917700"/>
            <a:ext cx="5632450" cy="4622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2286B0E3-2B00-4461-A233-3AE496CCD925}"/>
              </a:ext>
            </a:extLst>
          </p:cNvPr>
          <p:cNvSpPr>
            <a:spLocks noGrp="1"/>
          </p:cNvSpPr>
          <p:nvPr>
            <p:ph type="pic" sz="quarter" idx="11"/>
          </p:nvPr>
        </p:nvSpPr>
        <p:spPr>
          <a:xfrm>
            <a:off x="6337300" y="1917700"/>
            <a:ext cx="5086350" cy="4349750"/>
          </a:xfrm>
          <a:prstGeom prst="rect">
            <a:avLst/>
          </a:prstGeom>
        </p:spPr>
        <p:txBody>
          <a:bodyPr/>
          <a:lstStyle/>
          <a:p>
            <a:endParaRPr lang="en-US" dirty="0"/>
          </a:p>
        </p:txBody>
      </p:sp>
    </p:spTree>
    <p:extLst>
      <p:ext uri="{BB962C8B-B14F-4D97-AF65-F5344CB8AC3E}">
        <p14:creationId xmlns:p14="http://schemas.microsoft.com/office/powerpoint/2010/main" val="24474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6" name="Text Placeholder 5">
            <a:extLst>
              <a:ext uri="{FF2B5EF4-FFF2-40B4-BE49-F238E27FC236}">
                <a16:creationId xmlns:a16="http://schemas.microsoft.com/office/drawing/2014/main" id="{FEFA9F48-32A9-47C1-BC2B-BBFAC4A269D0}"/>
              </a:ext>
            </a:extLst>
          </p:cNvPr>
          <p:cNvSpPr>
            <a:spLocks noGrp="1"/>
          </p:cNvSpPr>
          <p:nvPr>
            <p:ph type="body" sz="quarter" idx="10"/>
          </p:nvPr>
        </p:nvSpPr>
        <p:spPr>
          <a:xfrm>
            <a:off x="609600" y="1917700"/>
            <a:ext cx="10744200" cy="4413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87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414689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63863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179586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9817100" y="6472862"/>
            <a:ext cx="2380840"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dirty="0"/>
              <a:t>Click to edit Master title style</a:t>
            </a:r>
          </a:p>
        </p:txBody>
      </p:sp>
      <p:sp>
        <p:nvSpPr>
          <p:cNvPr id="2" name="TextBox 1">
            <a:extLst>
              <a:ext uri="{FF2B5EF4-FFF2-40B4-BE49-F238E27FC236}">
                <a16:creationId xmlns:a16="http://schemas.microsoft.com/office/drawing/2014/main" id="{8D006262-AF62-4B71-96BA-03F5502E4C46}"/>
              </a:ext>
            </a:extLst>
          </p:cNvPr>
          <p:cNvSpPr txBox="1"/>
          <p:nvPr userDrawn="1"/>
        </p:nvSpPr>
        <p:spPr>
          <a:xfrm>
            <a:off x="10117439" y="6540604"/>
            <a:ext cx="885179" cy="276999"/>
          </a:xfrm>
          <a:prstGeom prst="rect">
            <a:avLst/>
          </a:prstGeom>
          <a:noFill/>
        </p:spPr>
        <p:txBody>
          <a:bodyPr wrap="none" rtlCol="0">
            <a:spAutoFit/>
          </a:bodyPr>
          <a:lstStyle/>
          <a:p>
            <a:r>
              <a:rPr lang="en-US" sz="1200" b="1" dirty="0">
                <a:solidFill>
                  <a:schemeClr val="bg1"/>
                </a:solidFill>
              </a:rPr>
              <a:t>Cummins</a:t>
            </a:r>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84" r:id="rId1"/>
    <p:sldLayoutId id="2147483665" r:id="rId2"/>
    <p:sldLayoutId id="2147483666" r:id="rId3"/>
    <p:sldLayoutId id="2147483667" r:id="rId4"/>
    <p:sldLayoutId id="2147483686" r:id="rId5"/>
    <p:sldLayoutId id="2147483687" r:id="rId6"/>
    <p:sldLayoutId id="2147483689" r:id="rId7"/>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Visio_Drawing1.vsdx"/><Relationship Id="rId13" Type="http://schemas.openxmlformats.org/officeDocument/2006/relationships/package" Target="../embeddings/Microsoft_Visio_Drawing4.vsdx"/><Relationship Id="rId3" Type="http://schemas.openxmlformats.org/officeDocument/2006/relationships/notesSlide" Target="../notesSlides/notesSlide11.xml"/><Relationship Id="rId7" Type="http://schemas.openxmlformats.org/officeDocument/2006/relationships/image" Target="../media/image24.emf"/><Relationship Id="rId12" Type="http://schemas.openxmlformats.org/officeDocument/2006/relationships/package" Target="../embeddings/Microsoft_Visio_Drawing11.vsdx"/><Relationship Id="rId17" Type="http://schemas.openxmlformats.org/officeDocument/2006/relationships/image" Target="../media/image28.emf"/><Relationship Id="rId2" Type="http://schemas.openxmlformats.org/officeDocument/2006/relationships/slideLayout" Target="../slideLayouts/slideLayout3.xml"/><Relationship Id="rId16" Type="http://schemas.openxmlformats.org/officeDocument/2006/relationships/package" Target="../embeddings/Microsoft_Visio_Drawing6.vsdx"/><Relationship Id="rId1" Type="http://schemas.openxmlformats.org/officeDocument/2006/relationships/vmlDrawing" Target="../drawings/vmlDrawing4.vml"/><Relationship Id="rId6" Type="http://schemas.openxmlformats.org/officeDocument/2006/relationships/package" Target="../embeddings/Microsoft_Visio_Drawing.vsdx"/><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package" Target="../embeddings/Microsoft_Visio_Drawing22.vsdx"/><Relationship Id="rId10" Type="http://schemas.openxmlformats.org/officeDocument/2006/relationships/package" Target="../embeddings/Microsoft_Visio_Drawing2.vsdx"/><Relationship Id="rId4" Type="http://schemas.openxmlformats.org/officeDocument/2006/relationships/oleObject" Target="../embeddings/oleObject2.bin"/><Relationship Id="rId9" Type="http://schemas.openxmlformats.org/officeDocument/2006/relationships/image" Target="../media/image25.emf"/><Relationship Id="rId14" Type="http://schemas.openxmlformats.org/officeDocument/2006/relationships/image" Target="../media/image2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Visio_Drawing8.vsdx"/><Relationship Id="rId3" Type="http://schemas.openxmlformats.org/officeDocument/2006/relationships/notesSlide" Target="../notesSlides/notesSlide18.xml"/><Relationship Id="rId7" Type="http://schemas.openxmlformats.org/officeDocument/2006/relationships/image" Target="../media/image34.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package" Target="../embeddings/Microsoft_Visio_Drawing7.vsdx"/><Relationship Id="rId5" Type="http://schemas.openxmlformats.org/officeDocument/2006/relationships/image" Target="../media/image33.emf"/><Relationship Id="rId4" Type="http://schemas.openxmlformats.org/officeDocument/2006/relationships/oleObject" Target="../embeddings/oleObject5.bin"/><Relationship Id="rId9"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7.e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36.emf"/><Relationship Id="rId4" Type="http://schemas.openxmlformats.org/officeDocument/2006/relationships/package" Target="../embeddings/Microsoft_Visio_Drawing9.vsd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package" Target="../embeddings/Microsoft_Visio_Drawing10.vsdx"/></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2.emf"/><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 Id="rId9" Type="http://schemas.openxmlformats.org/officeDocument/2006/relationships/image" Target="../media/image49.emf"/></Relationships>
</file>

<file path=ppt/slides/_rels/slide3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 Id="rId9" Type="http://schemas.openxmlformats.org/officeDocument/2006/relationships/image" Target="../media/image49.emf"/></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2.xml"/><Relationship Id="rId7" Type="http://schemas.openxmlformats.org/officeDocument/2006/relationships/image" Target="../media/image54.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package" Target="../embeddings/Microsoft_Visio_Drawing12.vsdx"/><Relationship Id="rId5" Type="http://schemas.openxmlformats.org/officeDocument/2006/relationships/image" Target="../media/image53.emf"/><Relationship Id="rId4" Type="http://schemas.openxmlformats.org/officeDocument/2006/relationships/package" Target="../embeddings/Microsoft_Visio_Drawing113.vsdx"/></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3.xml"/><Relationship Id="rId7" Type="http://schemas.openxmlformats.org/officeDocument/2006/relationships/image" Target="../media/image54.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package" Target="../embeddings/Microsoft_Visio_Drawing124.vsdx"/><Relationship Id="rId5" Type="http://schemas.openxmlformats.org/officeDocument/2006/relationships/image" Target="../media/image53.emf"/><Relationship Id="rId4" Type="http://schemas.openxmlformats.org/officeDocument/2006/relationships/package" Target="../embeddings/Microsoft_Visio_Drawing1133.vsd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E4B2C6-5A72-4150-AD6C-844FE643E8FA}"/>
              </a:ext>
            </a:extLst>
          </p:cNvPr>
          <p:cNvSpPr>
            <a:spLocks noGrp="1"/>
          </p:cNvSpPr>
          <p:nvPr>
            <p:ph type="ctrTitle"/>
          </p:nvPr>
        </p:nvSpPr>
        <p:spPr/>
        <p:txBody>
          <a:bodyPr>
            <a:normAutofit/>
          </a:bodyPr>
          <a:lstStyle/>
          <a:p>
            <a:r>
              <a:rPr lang="en-US" sz="3600" dirty="0"/>
              <a:t>Grounding Recommendations for On Site Power Systems</a:t>
            </a:r>
          </a:p>
        </p:txBody>
      </p:sp>
      <p:sp>
        <p:nvSpPr>
          <p:cNvPr id="5" name="Text Placeholder 4">
            <a:extLst>
              <a:ext uri="{FF2B5EF4-FFF2-40B4-BE49-F238E27FC236}">
                <a16:creationId xmlns:a16="http://schemas.microsoft.com/office/drawing/2014/main" id="{5C154615-EA8D-4E97-8281-3B013DFCD687}"/>
              </a:ext>
            </a:extLst>
          </p:cNvPr>
          <p:cNvSpPr>
            <a:spLocks noGrp="1"/>
          </p:cNvSpPr>
          <p:nvPr>
            <p:ph type="body" sz="quarter" idx="16"/>
          </p:nvPr>
        </p:nvSpPr>
        <p:spPr>
          <a:xfrm>
            <a:off x="6309359" y="5670367"/>
            <a:ext cx="5210175" cy="610880"/>
          </a:xfrm>
        </p:spPr>
        <p:txBody>
          <a:bodyPr/>
          <a:lstStyle/>
          <a:p>
            <a:r>
              <a:rPr lang="en-US" sz="2800" b="1" dirty="0">
                <a:solidFill>
                  <a:srgbClr val="FF0000"/>
                </a:solidFill>
              </a:rPr>
              <a:t>Brian Pumphrey</a:t>
            </a:r>
          </a:p>
        </p:txBody>
      </p:sp>
    </p:spTree>
    <p:extLst>
      <p:ext uri="{BB962C8B-B14F-4D97-AF65-F5344CB8AC3E}">
        <p14:creationId xmlns:p14="http://schemas.microsoft.com/office/powerpoint/2010/main" val="43168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02059" y="325552"/>
            <a:ext cx="10744200" cy="789305"/>
          </a:xfrm>
        </p:spPr>
        <p:txBody>
          <a:bodyPr>
            <a:normAutofit/>
          </a:bodyPr>
          <a:lstStyle/>
          <a:p>
            <a:r>
              <a:rPr lang="en-US" sz="3600" dirty="0"/>
              <a:t>System Grounding - Solidly Grounded</a:t>
            </a:r>
          </a:p>
        </p:txBody>
      </p:sp>
      <p:sp>
        <p:nvSpPr>
          <p:cNvPr id="4" name="Content Placeholder 2">
            <a:extLst>
              <a:ext uri="{FF2B5EF4-FFF2-40B4-BE49-F238E27FC236}">
                <a16:creationId xmlns:a16="http://schemas.microsoft.com/office/drawing/2014/main" id="{E577396E-4813-4428-BBD2-C6BA7944D913}"/>
              </a:ext>
            </a:extLst>
          </p:cNvPr>
          <p:cNvSpPr txBox="1">
            <a:spLocks/>
          </p:cNvSpPr>
          <p:nvPr/>
        </p:nvSpPr>
        <p:spPr>
          <a:xfrm>
            <a:off x="402059" y="1772815"/>
            <a:ext cx="7931713" cy="3629609"/>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Direct electrical connection to ground, most common grounding method for </a:t>
            </a:r>
            <a:r>
              <a:rPr lang="en-US" sz="2000" b="1" dirty="0"/>
              <a:t>low voltage </a:t>
            </a:r>
            <a:r>
              <a:rPr lang="en-US" sz="2000" dirty="0"/>
              <a:t>generator sets as there is no impedance in the circuit</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most common configuration is the solidly-grounded wye as it supports single-phase (3 wire) to neutral loads</a:t>
            </a:r>
          </a:p>
          <a:p>
            <a:pPr>
              <a:buFont typeface="Arial" panose="020B0604020202020204" pitchFamily="34" charset="0"/>
              <a:buChar char="•"/>
            </a:pPr>
            <a:endParaRPr lang="en-US" sz="2000" dirty="0"/>
          </a:p>
          <a:p>
            <a:pPr>
              <a:buFont typeface="Arial" panose="020B0604020202020204" pitchFamily="34" charset="0"/>
              <a:buChar char="•"/>
            </a:pPr>
            <a:r>
              <a:rPr lang="en-US" sz="2000" dirty="0"/>
              <a:t>Enables ground fault detection and thus activation of ground fault protection equipment</a:t>
            </a:r>
          </a:p>
          <a:p>
            <a:pPr>
              <a:buFont typeface="Arial" panose="020B0604020202020204" pitchFamily="34" charset="0"/>
              <a:buChar char="•"/>
            </a:pPr>
            <a:endParaRPr lang="en-US" sz="2000" dirty="0"/>
          </a:p>
          <a:p>
            <a:pPr>
              <a:buFont typeface="Arial" panose="020B0604020202020204" pitchFamily="34" charset="0"/>
              <a:buChar char="•"/>
            </a:pPr>
            <a:r>
              <a:rPr lang="en-US" sz="2000" dirty="0"/>
              <a:t>Detection of a fault is easy and immediate, however a high level fault could potentially damage the equipment</a:t>
            </a:r>
          </a:p>
        </p:txBody>
      </p:sp>
      <p:graphicFrame>
        <p:nvGraphicFramePr>
          <p:cNvPr id="5" name="Object 2">
            <a:extLst>
              <a:ext uri="{FF2B5EF4-FFF2-40B4-BE49-F238E27FC236}">
                <a16:creationId xmlns:a16="http://schemas.microsoft.com/office/drawing/2014/main" id="{CFDF5C2B-6A0A-44EE-A6B7-736F84ADCB62}"/>
              </a:ext>
            </a:extLst>
          </p:cNvPr>
          <p:cNvGraphicFramePr>
            <a:graphicFrameLocks noChangeAspect="1"/>
          </p:cNvGraphicFramePr>
          <p:nvPr>
            <p:extLst>
              <p:ext uri="{D42A27DB-BD31-4B8C-83A1-F6EECF244321}">
                <p14:modId xmlns:p14="http://schemas.microsoft.com/office/powerpoint/2010/main" val="444491842"/>
              </p:ext>
            </p:extLst>
          </p:nvPr>
        </p:nvGraphicFramePr>
        <p:xfrm>
          <a:off x="8912506" y="1686435"/>
          <a:ext cx="2695937" cy="4326513"/>
        </p:xfrm>
        <a:graphic>
          <a:graphicData uri="http://schemas.openxmlformats.org/presentationml/2006/ole">
            <mc:AlternateContent xmlns:mc="http://schemas.openxmlformats.org/markup-compatibility/2006">
              <mc:Choice xmlns:v="urn:schemas-microsoft-com:vml" Requires="v">
                <p:oleObj spid="_x0000_s2052" name="Visio" r:id="rId4" imgW="1181025" imgH="1775606" progId="Visio.Drawing.11">
                  <p:embed/>
                </p:oleObj>
              </mc:Choice>
              <mc:Fallback>
                <p:oleObj name="Visio" r:id="rId4" imgW="1181025" imgH="1775606" progId="Visio.Drawing.11">
                  <p:embed/>
                  <p:pic>
                    <p:nvPicPr>
                      <p:cNvPr id="5" name="Object 2">
                        <a:extLst>
                          <a:ext uri="{FF2B5EF4-FFF2-40B4-BE49-F238E27FC236}">
                            <a16:creationId xmlns:a16="http://schemas.microsoft.com/office/drawing/2014/main" id="{CFDF5C2B-6A0A-44EE-A6B7-736F84ADCB62}"/>
                          </a:ext>
                        </a:extLst>
                      </p:cNvPr>
                      <p:cNvPicPr>
                        <a:picLocks noChangeAspect="1" noChangeArrowheads="1"/>
                      </p:cNvPicPr>
                      <p:nvPr/>
                    </p:nvPicPr>
                    <p:blipFill>
                      <a:blip r:embed="rId5"/>
                      <a:srcRect/>
                      <a:stretch>
                        <a:fillRect/>
                      </a:stretch>
                    </p:blipFill>
                    <p:spPr bwMode="auto">
                      <a:xfrm>
                        <a:off x="8912506" y="1686435"/>
                        <a:ext cx="2695937" cy="4326513"/>
                      </a:xfrm>
                      <a:prstGeom prst="rect">
                        <a:avLst/>
                      </a:prstGeom>
                      <a:noFill/>
                      <a:ln>
                        <a:noFill/>
                      </a:ln>
                      <a:effectLst/>
                      <a:extLst/>
                    </p:spPr>
                  </p:pic>
                </p:oleObj>
              </mc:Fallback>
            </mc:AlternateContent>
          </a:graphicData>
        </a:graphic>
      </p:graphicFrame>
      <p:sp>
        <p:nvSpPr>
          <p:cNvPr id="7" name="Title 5">
            <a:extLst>
              <a:ext uri="{FF2B5EF4-FFF2-40B4-BE49-F238E27FC236}">
                <a16:creationId xmlns:a16="http://schemas.microsoft.com/office/drawing/2014/main" id="{2FF0BE70-1762-47DD-9F96-EF17A79484F3}"/>
              </a:ext>
            </a:extLst>
          </p:cNvPr>
          <p:cNvSpPr txBox="1">
            <a:spLocks/>
          </p:cNvSpPr>
          <p:nvPr/>
        </p:nvSpPr>
        <p:spPr>
          <a:xfrm>
            <a:off x="65316" y="6189874"/>
            <a:ext cx="3384697" cy="789305"/>
          </a:xfrm>
          <a:prstGeom prst="rect">
            <a:avLst/>
          </a:prstGeom>
        </p:spPr>
        <p:txBody>
          <a:bodyPr vert="horz" lIns="91440" tIns="45720" rIns="91440" bIns="45720" rtlCol="0" anchor="t">
            <a:normAutofit fontScale="85000" lnSpcReduction="10000"/>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1400" dirty="0"/>
              <a:t>National Electrical Code (NEC)  Article 250</a:t>
            </a:r>
          </a:p>
        </p:txBody>
      </p:sp>
      <p:sp>
        <p:nvSpPr>
          <p:cNvPr id="2" name="TextBox 1">
            <a:extLst>
              <a:ext uri="{FF2B5EF4-FFF2-40B4-BE49-F238E27FC236}">
                <a16:creationId xmlns:a16="http://schemas.microsoft.com/office/drawing/2014/main" id="{03FD7562-6EB5-4F4F-BD30-18382C512E3D}"/>
              </a:ext>
            </a:extLst>
          </p:cNvPr>
          <p:cNvSpPr txBox="1"/>
          <p:nvPr/>
        </p:nvSpPr>
        <p:spPr>
          <a:xfrm>
            <a:off x="11111327" y="3107871"/>
            <a:ext cx="431800" cy="369332"/>
          </a:xfrm>
          <a:prstGeom prst="rect">
            <a:avLst/>
          </a:prstGeom>
          <a:noFill/>
        </p:spPr>
        <p:txBody>
          <a:bodyPr wrap="square" rtlCol="0">
            <a:spAutoFit/>
          </a:bodyPr>
          <a:lstStyle/>
          <a:p>
            <a:r>
              <a:rPr lang="en-US" dirty="0"/>
              <a:t>N</a:t>
            </a:r>
          </a:p>
        </p:txBody>
      </p:sp>
      <p:sp>
        <p:nvSpPr>
          <p:cNvPr id="8" name="TextBox 7">
            <a:extLst>
              <a:ext uri="{FF2B5EF4-FFF2-40B4-BE49-F238E27FC236}">
                <a16:creationId xmlns:a16="http://schemas.microsoft.com/office/drawing/2014/main" id="{0152351D-6EEF-41B9-BDC4-EFEF9B31EA7B}"/>
              </a:ext>
            </a:extLst>
          </p:cNvPr>
          <p:cNvSpPr txBox="1"/>
          <p:nvPr/>
        </p:nvSpPr>
        <p:spPr>
          <a:xfrm>
            <a:off x="9467585" y="1686434"/>
            <a:ext cx="656130" cy="369332"/>
          </a:xfrm>
          <a:prstGeom prst="rect">
            <a:avLst/>
          </a:prstGeom>
          <a:noFill/>
        </p:spPr>
        <p:txBody>
          <a:bodyPr wrap="square" rtlCol="0">
            <a:spAutoFit/>
          </a:bodyPr>
          <a:lstStyle/>
          <a:p>
            <a:r>
              <a:rPr lang="en-US" dirty="0"/>
              <a:t>L1</a:t>
            </a:r>
          </a:p>
        </p:txBody>
      </p:sp>
      <p:sp>
        <p:nvSpPr>
          <p:cNvPr id="9" name="TextBox 8">
            <a:extLst>
              <a:ext uri="{FF2B5EF4-FFF2-40B4-BE49-F238E27FC236}">
                <a16:creationId xmlns:a16="http://schemas.microsoft.com/office/drawing/2014/main" id="{00A7EFA7-6556-49FB-9727-4AC8744B4B55}"/>
              </a:ext>
            </a:extLst>
          </p:cNvPr>
          <p:cNvSpPr txBox="1"/>
          <p:nvPr/>
        </p:nvSpPr>
        <p:spPr>
          <a:xfrm>
            <a:off x="10350729" y="1686434"/>
            <a:ext cx="656130" cy="369332"/>
          </a:xfrm>
          <a:prstGeom prst="rect">
            <a:avLst/>
          </a:prstGeom>
          <a:noFill/>
        </p:spPr>
        <p:txBody>
          <a:bodyPr wrap="square" rtlCol="0">
            <a:spAutoFit/>
          </a:bodyPr>
          <a:lstStyle/>
          <a:p>
            <a:r>
              <a:rPr lang="en-US" dirty="0"/>
              <a:t>L2</a:t>
            </a:r>
          </a:p>
        </p:txBody>
      </p:sp>
      <p:sp>
        <p:nvSpPr>
          <p:cNvPr id="10" name="TextBox 9">
            <a:extLst>
              <a:ext uri="{FF2B5EF4-FFF2-40B4-BE49-F238E27FC236}">
                <a16:creationId xmlns:a16="http://schemas.microsoft.com/office/drawing/2014/main" id="{684B2EBE-0A2F-4F1D-88FC-D7955B3E1063}"/>
              </a:ext>
            </a:extLst>
          </p:cNvPr>
          <p:cNvSpPr txBox="1"/>
          <p:nvPr/>
        </p:nvSpPr>
        <p:spPr>
          <a:xfrm>
            <a:off x="9553072" y="2944976"/>
            <a:ext cx="656130" cy="369332"/>
          </a:xfrm>
          <a:prstGeom prst="rect">
            <a:avLst/>
          </a:prstGeom>
          <a:noFill/>
        </p:spPr>
        <p:txBody>
          <a:bodyPr wrap="square" rtlCol="0">
            <a:spAutoFit/>
          </a:bodyPr>
          <a:lstStyle/>
          <a:p>
            <a:r>
              <a:rPr lang="en-US" dirty="0"/>
              <a:t>L3</a:t>
            </a:r>
          </a:p>
        </p:txBody>
      </p:sp>
    </p:spTree>
    <p:extLst>
      <p:ext uri="{BB962C8B-B14F-4D97-AF65-F5344CB8AC3E}">
        <p14:creationId xmlns:p14="http://schemas.microsoft.com/office/powerpoint/2010/main" val="79827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B6C404F4-E8B9-4FD0-9242-594EB8AFC09F}"/>
              </a:ext>
            </a:extLst>
          </p:cNvPr>
          <p:cNvGraphicFramePr>
            <a:graphicFrameLocks noChangeAspect="1"/>
          </p:cNvGraphicFramePr>
          <p:nvPr>
            <p:extLst>
              <p:ext uri="{D42A27DB-BD31-4B8C-83A1-F6EECF244321}">
                <p14:modId xmlns:p14="http://schemas.microsoft.com/office/powerpoint/2010/main" val="2260261193"/>
              </p:ext>
            </p:extLst>
          </p:nvPr>
        </p:nvGraphicFramePr>
        <p:xfrm>
          <a:off x="8969112" y="1633241"/>
          <a:ext cx="2883477" cy="4682498"/>
        </p:xfrm>
        <a:graphic>
          <a:graphicData uri="http://schemas.openxmlformats.org/presentationml/2006/ole">
            <mc:AlternateContent xmlns:mc="http://schemas.openxmlformats.org/markup-compatibility/2006">
              <mc:Choice xmlns:v="urn:schemas-microsoft-com:vml" Requires="v">
                <p:oleObj spid="_x0000_s3076" name="Visio" r:id="rId4" imgW="1180927" imgH="1765344" progId="Visio.Drawing.15">
                  <p:embed/>
                </p:oleObj>
              </mc:Choice>
              <mc:Fallback>
                <p:oleObj name="Visio" r:id="rId4" imgW="1180927" imgH="1765344" progId="Visio.Drawing.15">
                  <p:embed/>
                  <p:pic>
                    <p:nvPicPr>
                      <p:cNvPr id="7" name="Object 6">
                        <a:extLst>
                          <a:ext uri="{FF2B5EF4-FFF2-40B4-BE49-F238E27FC236}">
                            <a16:creationId xmlns:a16="http://schemas.microsoft.com/office/drawing/2014/main" id="{B6C404F4-E8B9-4FD0-9242-594EB8AFC09F}"/>
                          </a:ext>
                        </a:extLst>
                      </p:cNvPr>
                      <p:cNvPicPr/>
                      <p:nvPr/>
                    </p:nvPicPr>
                    <p:blipFill>
                      <a:blip r:embed="rId5"/>
                      <a:stretch>
                        <a:fillRect/>
                      </a:stretch>
                    </p:blipFill>
                    <p:spPr>
                      <a:xfrm>
                        <a:off x="8969112" y="1633241"/>
                        <a:ext cx="2883477" cy="4682498"/>
                      </a:xfrm>
                      <a:prstGeom prst="rect">
                        <a:avLst/>
                      </a:prstGeom>
                    </p:spPr>
                  </p:pic>
                </p:oleObj>
              </mc:Fallback>
            </mc:AlternateContent>
          </a:graphicData>
        </a:graphic>
      </p:graphicFrame>
      <p:sp>
        <p:nvSpPr>
          <p:cNvPr id="5" name="Content Placeholder 3">
            <a:extLst>
              <a:ext uri="{FF2B5EF4-FFF2-40B4-BE49-F238E27FC236}">
                <a16:creationId xmlns:a16="http://schemas.microsoft.com/office/drawing/2014/main" id="{59955363-8868-47B1-BEA0-AE9FA3BB62E2}"/>
              </a:ext>
            </a:extLst>
          </p:cNvPr>
          <p:cNvSpPr txBox="1">
            <a:spLocks/>
          </p:cNvSpPr>
          <p:nvPr/>
        </p:nvSpPr>
        <p:spPr>
          <a:xfrm>
            <a:off x="402059" y="1587500"/>
            <a:ext cx="8386237" cy="4728239"/>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Grounded through resistance</a:t>
            </a:r>
          </a:p>
          <a:p>
            <a:pPr>
              <a:buFont typeface="Arial" panose="020B0604020202020204" pitchFamily="34" charset="0"/>
              <a:buChar char="•"/>
            </a:pPr>
            <a:r>
              <a:rPr lang="en-US" dirty="0"/>
              <a:t>Commonly used with </a:t>
            </a:r>
            <a:r>
              <a:rPr lang="en-US" b="1" dirty="0"/>
              <a:t>medium voltage </a:t>
            </a:r>
            <a:r>
              <a:rPr lang="en-US" dirty="0"/>
              <a:t>generator sets to limit the level of ground fault current -&gt; GF detection needed</a:t>
            </a:r>
          </a:p>
          <a:p>
            <a:pPr marL="0" indent="0">
              <a:buNone/>
            </a:pPr>
            <a:r>
              <a:rPr lang="en-US" b="1" dirty="0"/>
              <a:t>Low Resistance Grounding (LRG)</a:t>
            </a:r>
          </a:p>
          <a:p>
            <a:pPr lvl="2">
              <a:buFont typeface="Arial" panose="020B0604020202020204" pitchFamily="34" charset="0"/>
              <a:buChar char="•"/>
            </a:pPr>
            <a:r>
              <a:rPr lang="en-US" dirty="0"/>
              <a:t>Fault current usually limited to </a:t>
            </a:r>
            <a:r>
              <a:rPr lang="en-US" b="1" dirty="0"/>
              <a:t>200-800 amps</a:t>
            </a:r>
          </a:p>
          <a:p>
            <a:pPr lvl="2">
              <a:buFont typeface="Arial" panose="020B0604020202020204" pitchFamily="34" charset="0"/>
              <a:buChar char="•"/>
            </a:pPr>
            <a:r>
              <a:rPr lang="en-US" dirty="0"/>
              <a:t>Easily detectable with conventional CT’s</a:t>
            </a:r>
          </a:p>
          <a:p>
            <a:pPr lvl="2">
              <a:buFont typeface="Arial" panose="020B0604020202020204" pitchFamily="34" charset="0"/>
              <a:buChar char="•"/>
            </a:pPr>
            <a:r>
              <a:rPr lang="en-US" dirty="0"/>
              <a:t>Sufficient to </a:t>
            </a:r>
            <a:r>
              <a:rPr lang="en-US" b="1" dirty="0"/>
              <a:t>trip circuit breakers</a:t>
            </a:r>
            <a:endParaRPr lang="en-US" dirty="0"/>
          </a:p>
          <a:p>
            <a:pPr marL="0" indent="0">
              <a:buNone/>
            </a:pPr>
            <a:r>
              <a:rPr lang="en-US" b="1" dirty="0"/>
              <a:t>High Resistance Grounding (HRG)</a:t>
            </a:r>
          </a:p>
          <a:p>
            <a:pPr lvl="2">
              <a:buFont typeface="Arial" panose="020B0604020202020204" pitchFamily="34" charset="0"/>
              <a:buChar char="•"/>
            </a:pPr>
            <a:r>
              <a:rPr lang="en-US" dirty="0"/>
              <a:t>Fault current usually limited to </a:t>
            </a:r>
            <a:r>
              <a:rPr lang="en-US" b="1" dirty="0"/>
              <a:t>1-10 amps</a:t>
            </a:r>
          </a:p>
          <a:p>
            <a:pPr lvl="2">
              <a:buFont typeface="Arial" panose="020B0604020202020204" pitchFamily="34" charset="0"/>
              <a:buChar char="•"/>
            </a:pPr>
            <a:r>
              <a:rPr lang="en-US" dirty="0"/>
              <a:t>Intended to limit fault current to a level that is low enough to run safely but high enough so that ground fault relays can detect the fault</a:t>
            </a:r>
          </a:p>
          <a:p>
            <a:pPr lvl="2">
              <a:buFont typeface="Arial" panose="020B0604020202020204" pitchFamily="34" charset="0"/>
              <a:buChar char="•"/>
            </a:pPr>
            <a:r>
              <a:rPr lang="en-US" dirty="0"/>
              <a:t>Typically used in critical facilities</a:t>
            </a:r>
          </a:p>
        </p:txBody>
      </p:sp>
      <p:sp>
        <p:nvSpPr>
          <p:cNvPr id="10" name="Title 5">
            <a:extLst>
              <a:ext uri="{FF2B5EF4-FFF2-40B4-BE49-F238E27FC236}">
                <a16:creationId xmlns:a16="http://schemas.microsoft.com/office/drawing/2014/main" id="{9C129C2C-EBF3-458B-BB0E-7DD0920A5577}"/>
              </a:ext>
            </a:extLst>
          </p:cNvPr>
          <p:cNvSpPr>
            <a:spLocks noGrp="1"/>
          </p:cNvSpPr>
          <p:nvPr>
            <p:ph type="title"/>
          </p:nvPr>
        </p:nvSpPr>
        <p:spPr>
          <a:xfrm>
            <a:off x="402059" y="325552"/>
            <a:ext cx="10744200" cy="789305"/>
          </a:xfrm>
        </p:spPr>
        <p:txBody>
          <a:bodyPr>
            <a:normAutofit/>
          </a:bodyPr>
          <a:lstStyle/>
          <a:p>
            <a:r>
              <a:rPr lang="en-US" sz="3600" dirty="0"/>
              <a:t>System Grounding – Resistance (Impedance)</a:t>
            </a:r>
          </a:p>
        </p:txBody>
      </p:sp>
      <p:sp>
        <p:nvSpPr>
          <p:cNvPr id="11" name="TextBox 10">
            <a:extLst>
              <a:ext uri="{FF2B5EF4-FFF2-40B4-BE49-F238E27FC236}">
                <a16:creationId xmlns:a16="http://schemas.microsoft.com/office/drawing/2014/main" id="{B44B9295-E2A7-42E2-8549-4545CDAB1F10}"/>
              </a:ext>
            </a:extLst>
          </p:cNvPr>
          <p:cNvSpPr txBox="1"/>
          <p:nvPr/>
        </p:nvSpPr>
        <p:spPr>
          <a:xfrm>
            <a:off x="10917429" y="2549751"/>
            <a:ext cx="431800" cy="369332"/>
          </a:xfrm>
          <a:prstGeom prst="rect">
            <a:avLst/>
          </a:prstGeom>
          <a:noFill/>
        </p:spPr>
        <p:txBody>
          <a:bodyPr wrap="square" rtlCol="0">
            <a:spAutoFit/>
          </a:bodyPr>
          <a:lstStyle/>
          <a:p>
            <a:r>
              <a:rPr lang="en-US" dirty="0"/>
              <a:t>N</a:t>
            </a:r>
          </a:p>
        </p:txBody>
      </p:sp>
      <p:sp>
        <p:nvSpPr>
          <p:cNvPr id="12" name="TextBox 11">
            <a:extLst>
              <a:ext uri="{FF2B5EF4-FFF2-40B4-BE49-F238E27FC236}">
                <a16:creationId xmlns:a16="http://schemas.microsoft.com/office/drawing/2014/main" id="{F1D4E62D-722A-4DF4-A3C4-85E11C298C1D}"/>
              </a:ext>
            </a:extLst>
          </p:cNvPr>
          <p:cNvSpPr txBox="1"/>
          <p:nvPr/>
        </p:nvSpPr>
        <p:spPr>
          <a:xfrm>
            <a:off x="9594055" y="1633241"/>
            <a:ext cx="656130" cy="369332"/>
          </a:xfrm>
          <a:prstGeom prst="rect">
            <a:avLst/>
          </a:prstGeom>
          <a:noFill/>
        </p:spPr>
        <p:txBody>
          <a:bodyPr wrap="square" rtlCol="0">
            <a:spAutoFit/>
          </a:bodyPr>
          <a:lstStyle/>
          <a:p>
            <a:r>
              <a:rPr lang="en-US" dirty="0"/>
              <a:t>L1</a:t>
            </a:r>
          </a:p>
        </p:txBody>
      </p:sp>
      <p:sp>
        <p:nvSpPr>
          <p:cNvPr id="13" name="TextBox 12">
            <a:extLst>
              <a:ext uri="{FF2B5EF4-FFF2-40B4-BE49-F238E27FC236}">
                <a16:creationId xmlns:a16="http://schemas.microsoft.com/office/drawing/2014/main" id="{8F3D13AC-F34C-4D1F-A21A-D17086E2D54E}"/>
              </a:ext>
            </a:extLst>
          </p:cNvPr>
          <p:cNvSpPr txBox="1"/>
          <p:nvPr/>
        </p:nvSpPr>
        <p:spPr>
          <a:xfrm>
            <a:off x="10477199" y="1633241"/>
            <a:ext cx="656130" cy="369332"/>
          </a:xfrm>
          <a:prstGeom prst="rect">
            <a:avLst/>
          </a:prstGeom>
          <a:noFill/>
        </p:spPr>
        <p:txBody>
          <a:bodyPr wrap="square" rtlCol="0">
            <a:spAutoFit/>
          </a:bodyPr>
          <a:lstStyle/>
          <a:p>
            <a:r>
              <a:rPr lang="en-US" dirty="0"/>
              <a:t>L2</a:t>
            </a:r>
          </a:p>
        </p:txBody>
      </p:sp>
      <p:sp>
        <p:nvSpPr>
          <p:cNvPr id="14" name="TextBox 13">
            <a:extLst>
              <a:ext uri="{FF2B5EF4-FFF2-40B4-BE49-F238E27FC236}">
                <a16:creationId xmlns:a16="http://schemas.microsoft.com/office/drawing/2014/main" id="{2BAADD44-7A6E-481A-984B-BC77E3767EE8}"/>
              </a:ext>
            </a:extLst>
          </p:cNvPr>
          <p:cNvSpPr txBox="1"/>
          <p:nvPr/>
        </p:nvSpPr>
        <p:spPr>
          <a:xfrm>
            <a:off x="9679542" y="2891783"/>
            <a:ext cx="656130" cy="369332"/>
          </a:xfrm>
          <a:prstGeom prst="rect">
            <a:avLst/>
          </a:prstGeom>
          <a:noFill/>
        </p:spPr>
        <p:txBody>
          <a:bodyPr wrap="square" rtlCol="0">
            <a:spAutoFit/>
          </a:bodyPr>
          <a:lstStyle/>
          <a:p>
            <a:r>
              <a:rPr lang="en-US" dirty="0"/>
              <a:t>L3</a:t>
            </a:r>
          </a:p>
        </p:txBody>
      </p:sp>
      <p:sp>
        <p:nvSpPr>
          <p:cNvPr id="17" name="Title 5">
            <a:extLst>
              <a:ext uri="{FF2B5EF4-FFF2-40B4-BE49-F238E27FC236}">
                <a16:creationId xmlns:a16="http://schemas.microsoft.com/office/drawing/2014/main" id="{F66FA904-65B7-4BAA-AD49-2A2626D417C6}"/>
              </a:ext>
            </a:extLst>
          </p:cNvPr>
          <p:cNvSpPr txBox="1">
            <a:spLocks/>
          </p:cNvSpPr>
          <p:nvPr/>
        </p:nvSpPr>
        <p:spPr>
          <a:xfrm>
            <a:off x="65316" y="6136085"/>
            <a:ext cx="3384697" cy="789305"/>
          </a:xfrm>
          <a:prstGeom prst="rect">
            <a:avLst/>
          </a:prstGeom>
        </p:spPr>
        <p:txBody>
          <a:bodyPr vert="horz" lIns="91440" tIns="45720" rIns="91440" bIns="45720" rtlCol="0" anchor="t">
            <a:normAutofit fontScale="85000" lnSpcReduction="10000"/>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1400" dirty="0"/>
              <a:t>National Electrical Code (NEC)  Article 250</a:t>
            </a:r>
          </a:p>
        </p:txBody>
      </p:sp>
      <p:sp>
        <p:nvSpPr>
          <p:cNvPr id="18" name="Rectangle 17">
            <a:extLst>
              <a:ext uri="{FF2B5EF4-FFF2-40B4-BE49-F238E27FC236}">
                <a16:creationId xmlns:a16="http://schemas.microsoft.com/office/drawing/2014/main" id="{4C0A72EF-B5AC-4CFF-BC5B-C5152F3BF94F}"/>
              </a:ext>
            </a:extLst>
          </p:cNvPr>
          <p:cNvSpPr/>
          <p:nvPr/>
        </p:nvSpPr>
        <p:spPr>
          <a:xfrm>
            <a:off x="65316" y="6189874"/>
            <a:ext cx="2112117" cy="307777"/>
          </a:xfrm>
          <a:prstGeom prst="rect">
            <a:avLst/>
          </a:prstGeom>
        </p:spPr>
        <p:txBody>
          <a:bodyPr wrap="none">
            <a:spAutoFit/>
          </a:bodyPr>
          <a:lstStyle/>
          <a:p>
            <a:r>
              <a:rPr lang="en-US" sz="1400" dirty="0">
                <a:solidFill>
                  <a:srgbClr val="222222"/>
                </a:solidFill>
                <a:latin typeface="Roboto"/>
              </a:rPr>
              <a:t>CT: Current Transformer</a:t>
            </a:r>
            <a:endParaRPr lang="en-US" sz="1400" dirty="0"/>
          </a:p>
        </p:txBody>
      </p:sp>
    </p:spTree>
    <p:extLst>
      <p:ext uri="{BB962C8B-B14F-4D97-AF65-F5344CB8AC3E}">
        <p14:creationId xmlns:p14="http://schemas.microsoft.com/office/powerpoint/2010/main" val="221628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Object 4">
            <a:extLst>
              <a:ext uri="{FF2B5EF4-FFF2-40B4-BE49-F238E27FC236}">
                <a16:creationId xmlns:a16="http://schemas.microsoft.com/office/drawing/2014/main" id="{08CF1352-A829-4814-B043-87EBC89B5FB3}"/>
              </a:ext>
            </a:extLst>
          </p:cNvPr>
          <p:cNvGraphicFramePr>
            <a:graphicFrameLocks noChangeAspect="1"/>
          </p:cNvGraphicFramePr>
          <p:nvPr>
            <p:extLst>
              <p:ext uri="{D42A27DB-BD31-4B8C-83A1-F6EECF244321}">
                <p14:modId xmlns:p14="http://schemas.microsoft.com/office/powerpoint/2010/main" val="4097605143"/>
              </p:ext>
            </p:extLst>
          </p:nvPr>
        </p:nvGraphicFramePr>
        <p:xfrm>
          <a:off x="9527975" y="1890224"/>
          <a:ext cx="2392895" cy="3982144"/>
        </p:xfrm>
        <a:graphic>
          <a:graphicData uri="http://schemas.openxmlformats.org/presentationml/2006/ole">
            <mc:AlternateContent xmlns:mc="http://schemas.openxmlformats.org/markup-compatibility/2006">
              <mc:Choice xmlns:v="urn:schemas-microsoft-com:vml" Requires="v">
                <p:oleObj spid="_x0000_s4114" name="Visio" r:id="rId4" imgW="1053084" imgH="1773174" progId="Visio.Drawing.11">
                  <p:embed/>
                </p:oleObj>
              </mc:Choice>
              <mc:Fallback>
                <p:oleObj name="Visio" r:id="rId4" imgW="1053084" imgH="1773174" progId="Visio.Drawing.11">
                  <p:embed/>
                  <p:pic>
                    <p:nvPicPr>
                      <p:cNvPr id="11" name="Object 4">
                        <a:extLst>
                          <a:ext uri="{FF2B5EF4-FFF2-40B4-BE49-F238E27FC236}">
                            <a16:creationId xmlns:a16="http://schemas.microsoft.com/office/drawing/2014/main" id="{08CF1352-A829-4814-B043-87EBC89B5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7975" y="1890224"/>
                        <a:ext cx="2392895" cy="3982144"/>
                      </a:xfrm>
                      <a:prstGeom prst="rect">
                        <a:avLst/>
                      </a:prstGeom>
                      <a:noFill/>
                      <a:ln>
                        <a:noFill/>
                      </a:ln>
                      <a:effectLst/>
                      <a:extLst/>
                    </p:spPr>
                  </p:pic>
                </p:oleObj>
              </mc:Fallback>
            </mc:AlternateContent>
          </a:graphicData>
        </a:graphic>
      </p:graphicFrame>
      <p:sp>
        <p:nvSpPr>
          <p:cNvPr id="6" name="Title 5"/>
          <p:cNvSpPr>
            <a:spLocks noGrp="1"/>
          </p:cNvSpPr>
          <p:nvPr>
            <p:ph type="title"/>
          </p:nvPr>
        </p:nvSpPr>
        <p:spPr>
          <a:xfrm>
            <a:off x="402059" y="325552"/>
            <a:ext cx="10744200" cy="789305"/>
          </a:xfrm>
        </p:spPr>
        <p:txBody>
          <a:bodyPr>
            <a:normAutofit/>
          </a:bodyPr>
          <a:lstStyle/>
          <a:p>
            <a:r>
              <a:rPr lang="en-US" sz="3600" dirty="0"/>
              <a:t>System Grounding - Ungrounded</a:t>
            </a:r>
          </a:p>
        </p:txBody>
      </p:sp>
      <p:sp>
        <p:nvSpPr>
          <p:cNvPr id="4" name="Content Placeholder 2">
            <a:extLst>
              <a:ext uri="{FF2B5EF4-FFF2-40B4-BE49-F238E27FC236}">
                <a16:creationId xmlns:a16="http://schemas.microsoft.com/office/drawing/2014/main" id="{E577396E-4813-4428-BBD2-C6BA7944D913}"/>
              </a:ext>
            </a:extLst>
          </p:cNvPr>
          <p:cNvSpPr txBox="1">
            <a:spLocks/>
          </p:cNvSpPr>
          <p:nvPr/>
        </p:nvSpPr>
        <p:spPr>
          <a:xfrm>
            <a:off x="402059" y="1485901"/>
            <a:ext cx="9125916" cy="391652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Zigzag or wye-delta transformers may be used to obtain a neutral for ungrounded systems</a:t>
            </a:r>
          </a:p>
          <a:p>
            <a:pPr>
              <a:buFont typeface="Arial" panose="020B0604020202020204" pitchFamily="34" charset="0"/>
              <a:buChar char="•"/>
            </a:pPr>
            <a:r>
              <a:rPr lang="en-US" sz="2000" dirty="0"/>
              <a:t>Either solidly grounded or resistance grounded</a:t>
            </a:r>
          </a:p>
          <a:p>
            <a:pPr>
              <a:buFont typeface="Arial" panose="020B0604020202020204" pitchFamily="34" charset="0"/>
              <a:buChar char="•"/>
            </a:pPr>
            <a:r>
              <a:rPr lang="en-US" sz="2000" dirty="0"/>
              <a:t>High impedance to balanced normal phase currents</a:t>
            </a:r>
          </a:p>
          <a:p>
            <a:pPr>
              <a:buFont typeface="Arial" panose="020B0604020202020204" pitchFamily="34" charset="0"/>
              <a:buChar char="•"/>
            </a:pPr>
            <a:r>
              <a:rPr lang="en-US" sz="2000" dirty="0"/>
              <a:t>Low impedance to zero sequence (fault) currents</a:t>
            </a:r>
          </a:p>
        </p:txBody>
      </p:sp>
      <p:sp>
        <p:nvSpPr>
          <p:cNvPr id="7" name="Title 5">
            <a:extLst>
              <a:ext uri="{FF2B5EF4-FFF2-40B4-BE49-F238E27FC236}">
                <a16:creationId xmlns:a16="http://schemas.microsoft.com/office/drawing/2014/main" id="{2FF0BE70-1762-47DD-9F96-EF17A79484F3}"/>
              </a:ext>
            </a:extLst>
          </p:cNvPr>
          <p:cNvSpPr txBox="1">
            <a:spLocks/>
          </p:cNvSpPr>
          <p:nvPr/>
        </p:nvSpPr>
        <p:spPr>
          <a:xfrm>
            <a:off x="65316" y="6189874"/>
            <a:ext cx="3384697" cy="789305"/>
          </a:xfrm>
          <a:prstGeom prst="rect">
            <a:avLst/>
          </a:prstGeom>
        </p:spPr>
        <p:txBody>
          <a:bodyPr vert="horz" lIns="91440" tIns="45720" rIns="91440" bIns="45720" rtlCol="0" anchor="t">
            <a:no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1400" dirty="0"/>
              <a:t>National Electrical Code (NEC)  Article 250</a:t>
            </a:r>
          </a:p>
        </p:txBody>
      </p:sp>
      <p:sp>
        <p:nvSpPr>
          <p:cNvPr id="8" name="TextBox 7">
            <a:extLst>
              <a:ext uri="{FF2B5EF4-FFF2-40B4-BE49-F238E27FC236}">
                <a16:creationId xmlns:a16="http://schemas.microsoft.com/office/drawing/2014/main" id="{0152351D-6EEF-41B9-BDC4-EFEF9B31EA7B}"/>
              </a:ext>
            </a:extLst>
          </p:cNvPr>
          <p:cNvSpPr txBox="1"/>
          <p:nvPr/>
        </p:nvSpPr>
        <p:spPr>
          <a:xfrm>
            <a:off x="9894315" y="1754937"/>
            <a:ext cx="656130" cy="369332"/>
          </a:xfrm>
          <a:prstGeom prst="rect">
            <a:avLst/>
          </a:prstGeom>
          <a:noFill/>
        </p:spPr>
        <p:txBody>
          <a:bodyPr wrap="square" rtlCol="0">
            <a:spAutoFit/>
          </a:bodyPr>
          <a:lstStyle/>
          <a:p>
            <a:r>
              <a:rPr lang="en-US" dirty="0"/>
              <a:t>L1</a:t>
            </a:r>
          </a:p>
        </p:txBody>
      </p:sp>
      <p:sp>
        <p:nvSpPr>
          <p:cNvPr id="9" name="TextBox 8">
            <a:extLst>
              <a:ext uri="{FF2B5EF4-FFF2-40B4-BE49-F238E27FC236}">
                <a16:creationId xmlns:a16="http://schemas.microsoft.com/office/drawing/2014/main" id="{00A7EFA7-6556-49FB-9727-4AC8744B4B55}"/>
              </a:ext>
            </a:extLst>
          </p:cNvPr>
          <p:cNvSpPr txBox="1"/>
          <p:nvPr/>
        </p:nvSpPr>
        <p:spPr>
          <a:xfrm>
            <a:off x="10793788" y="1820253"/>
            <a:ext cx="656130" cy="369332"/>
          </a:xfrm>
          <a:prstGeom prst="rect">
            <a:avLst/>
          </a:prstGeom>
          <a:noFill/>
        </p:spPr>
        <p:txBody>
          <a:bodyPr wrap="square" rtlCol="0">
            <a:spAutoFit/>
          </a:bodyPr>
          <a:lstStyle/>
          <a:p>
            <a:r>
              <a:rPr lang="en-US" dirty="0"/>
              <a:t>L2</a:t>
            </a:r>
          </a:p>
        </p:txBody>
      </p:sp>
      <p:sp>
        <p:nvSpPr>
          <p:cNvPr id="10" name="TextBox 9">
            <a:extLst>
              <a:ext uri="{FF2B5EF4-FFF2-40B4-BE49-F238E27FC236}">
                <a16:creationId xmlns:a16="http://schemas.microsoft.com/office/drawing/2014/main" id="{684B2EBE-0A2F-4F1D-88FC-D7955B3E1063}"/>
              </a:ext>
            </a:extLst>
          </p:cNvPr>
          <p:cNvSpPr txBox="1"/>
          <p:nvPr/>
        </p:nvSpPr>
        <p:spPr>
          <a:xfrm>
            <a:off x="10222380" y="3111058"/>
            <a:ext cx="656130" cy="369332"/>
          </a:xfrm>
          <a:prstGeom prst="rect">
            <a:avLst/>
          </a:prstGeom>
          <a:noFill/>
        </p:spPr>
        <p:txBody>
          <a:bodyPr wrap="square" rtlCol="0">
            <a:spAutoFit/>
          </a:bodyPr>
          <a:lstStyle/>
          <a:p>
            <a:r>
              <a:rPr lang="en-US" dirty="0"/>
              <a:t>L3</a:t>
            </a:r>
          </a:p>
        </p:txBody>
      </p:sp>
      <p:grpSp>
        <p:nvGrpSpPr>
          <p:cNvPr id="12" name="Group 11">
            <a:extLst>
              <a:ext uri="{FF2B5EF4-FFF2-40B4-BE49-F238E27FC236}">
                <a16:creationId xmlns:a16="http://schemas.microsoft.com/office/drawing/2014/main" id="{286E6957-CA18-4C6C-92CA-33392A0F32A9}"/>
              </a:ext>
            </a:extLst>
          </p:cNvPr>
          <p:cNvGrpSpPr/>
          <p:nvPr/>
        </p:nvGrpSpPr>
        <p:grpSpPr>
          <a:xfrm>
            <a:off x="1137347" y="3914178"/>
            <a:ext cx="3429514" cy="2325091"/>
            <a:chOff x="1025843" y="1056158"/>
            <a:chExt cx="3810571" cy="2583434"/>
          </a:xfrm>
        </p:grpSpPr>
        <p:graphicFrame>
          <p:nvGraphicFramePr>
            <p:cNvPr id="13" name="Object 12">
              <a:extLst>
                <a:ext uri="{FF2B5EF4-FFF2-40B4-BE49-F238E27FC236}">
                  <a16:creationId xmlns:a16="http://schemas.microsoft.com/office/drawing/2014/main" id="{155C4C16-22D6-424A-A5E8-BB5B3D4AC1C0}"/>
                </a:ext>
              </a:extLst>
            </p:cNvPr>
            <p:cNvGraphicFramePr>
              <a:graphicFrameLocks noChangeAspect="1"/>
            </p:cNvGraphicFramePr>
            <p:nvPr>
              <p:extLst>
                <p:ext uri="{D42A27DB-BD31-4B8C-83A1-F6EECF244321}">
                  <p14:modId xmlns:p14="http://schemas.microsoft.com/office/powerpoint/2010/main" val="3259174097"/>
                </p:ext>
              </p:extLst>
            </p:nvPr>
          </p:nvGraphicFramePr>
          <p:xfrm>
            <a:off x="2277047" y="2076038"/>
            <a:ext cx="1630489" cy="1534128"/>
          </p:xfrm>
          <a:graphic>
            <a:graphicData uri="http://schemas.openxmlformats.org/presentationml/2006/ole">
              <mc:AlternateContent xmlns:mc="http://schemas.openxmlformats.org/markup-compatibility/2006">
                <mc:Choice xmlns:v="urn:schemas-microsoft-com:vml" Requires="v">
                  <p:oleObj spid="_x0000_s4115" name="Visio" r:id="rId6" imgW="1691702" imgH="1592599" progId="Visio.Drawing.15">
                    <p:embed/>
                  </p:oleObj>
                </mc:Choice>
                <mc:Fallback>
                  <p:oleObj name="Visio" r:id="rId6" imgW="1691702" imgH="1592599" progId="Visio.Drawing.15">
                    <p:embed/>
                    <p:pic>
                      <p:nvPicPr>
                        <p:cNvPr id="13" name="Object 12">
                          <a:extLst>
                            <a:ext uri="{FF2B5EF4-FFF2-40B4-BE49-F238E27FC236}">
                              <a16:creationId xmlns:a16="http://schemas.microsoft.com/office/drawing/2014/main" id="{155C4C16-22D6-424A-A5E8-BB5B3D4AC1C0}"/>
                            </a:ext>
                          </a:extLst>
                        </p:cNvPr>
                        <p:cNvPicPr/>
                        <p:nvPr/>
                      </p:nvPicPr>
                      <p:blipFill>
                        <a:blip r:embed="rId7"/>
                        <a:stretch>
                          <a:fillRect/>
                        </a:stretch>
                      </p:blipFill>
                      <p:spPr>
                        <a:xfrm>
                          <a:off x="2277047" y="2076038"/>
                          <a:ext cx="1630489" cy="153412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A92E8A01-AAA5-4823-ACA9-866DB83D031E}"/>
                </a:ext>
              </a:extLst>
            </p:cNvPr>
            <p:cNvCxnSpPr/>
            <p:nvPr/>
          </p:nvCxnSpPr>
          <p:spPr bwMode="auto">
            <a:xfrm>
              <a:off x="1079500" y="1106323"/>
              <a:ext cx="3703320" cy="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D29DE27-2BEE-4A11-81B9-C53430C2B89F}"/>
                </a:ext>
              </a:extLst>
            </p:cNvPr>
            <p:cNvCxnSpPr>
              <a:endCxn id="28" idx="1"/>
            </p:cNvCxnSpPr>
            <p:nvPr/>
          </p:nvCxnSpPr>
          <p:spPr bwMode="auto">
            <a:xfrm flipV="1">
              <a:off x="1770380" y="1508443"/>
              <a:ext cx="2307496" cy="174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322C6756-5A89-4585-9173-F1A06C21E1F1}"/>
                </a:ext>
              </a:extLst>
            </p:cNvPr>
            <p:cNvCxnSpPr/>
            <p:nvPr/>
          </p:nvCxnSpPr>
          <p:spPr bwMode="auto">
            <a:xfrm>
              <a:off x="1071880" y="1939443"/>
              <a:ext cx="3721100"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17" name="Oval 16">
              <a:extLst>
                <a:ext uri="{FF2B5EF4-FFF2-40B4-BE49-F238E27FC236}">
                  <a16:creationId xmlns:a16="http://schemas.microsoft.com/office/drawing/2014/main" id="{2A3278A8-7D9C-4B92-9C20-EBA794C22629}"/>
                </a:ext>
              </a:extLst>
            </p:cNvPr>
            <p:cNvSpPr/>
            <p:nvPr/>
          </p:nvSpPr>
          <p:spPr bwMode="auto">
            <a:xfrm>
              <a:off x="1735455" y="148160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18" name="Oval 17">
              <a:extLst>
                <a:ext uri="{FF2B5EF4-FFF2-40B4-BE49-F238E27FC236}">
                  <a16:creationId xmlns:a16="http://schemas.microsoft.com/office/drawing/2014/main" id="{BF97576E-D29C-429B-9C96-331EE1DAB0DE}"/>
                </a:ext>
              </a:extLst>
            </p:cNvPr>
            <p:cNvSpPr/>
            <p:nvPr/>
          </p:nvSpPr>
          <p:spPr bwMode="auto">
            <a:xfrm>
              <a:off x="1045845" y="189689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19" name="Oval 18">
              <a:extLst>
                <a:ext uri="{FF2B5EF4-FFF2-40B4-BE49-F238E27FC236}">
                  <a16:creationId xmlns:a16="http://schemas.microsoft.com/office/drawing/2014/main" id="{432194E1-C2DC-485B-B6B3-C07A9E9584F4}"/>
                </a:ext>
              </a:extLst>
            </p:cNvPr>
            <p:cNvSpPr/>
            <p:nvPr/>
          </p:nvSpPr>
          <p:spPr bwMode="auto">
            <a:xfrm>
              <a:off x="1045845" y="107774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cxnSp>
          <p:nvCxnSpPr>
            <p:cNvPr id="20" name="Straight Connector 19">
              <a:extLst>
                <a:ext uri="{FF2B5EF4-FFF2-40B4-BE49-F238E27FC236}">
                  <a16:creationId xmlns:a16="http://schemas.microsoft.com/office/drawing/2014/main" id="{C61A476F-D0BE-4232-9395-9FFC0E11511C}"/>
                </a:ext>
              </a:extLst>
            </p:cNvPr>
            <p:cNvCxnSpPr/>
            <p:nvPr/>
          </p:nvCxnSpPr>
          <p:spPr bwMode="auto">
            <a:xfrm flipV="1">
              <a:off x="3883660" y="1106323"/>
              <a:ext cx="0" cy="99314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D5AAF9F9-84B5-4BAE-9295-91FBF2EB044E}"/>
                </a:ext>
              </a:extLst>
            </p:cNvPr>
            <p:cNvCxnSpPr/>
            <p:nvPr/>
          </p:nvCxnSpPr>
          <p:spPr bwMode="auto">
            <a:xfrm flipV="1">
              <a:off x="1998980" y="1944523"/>
              <a:ext cx="0" cy="1658213"/>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22" name="Oval 21">
              <a:extLst>
                <a:ext uri="{FF2B5EF4-FFF2-40B4-BE49-F238E27FC236}">
                  <a16:creationId xmlns:a16="http://schemas.microsoft.com/office/drawing/2014/main" id="{EFCA5B54-15B4-44A6-A8B0-B3BCC74BDE2D}"/>
                </a:ext>
              </a:extLst>
            </p:cNvPr>
            <p:cNvSpPr/>
            <p:nvPr/>
          </p:nvSpPr>
          <p:spPr bwMode="auto">
            <a:xfrm>
              <a:off x="3848100" y="106568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23" name="Oval 22">
              <a:extLst>
                <a:ext uri="{FF2B5EF4-FFF2-40B4-BE49-F238E27FC236}">
                  <a16:creationId xmlns:a16="http://schemas.microsoft.com/office/drawing/2014/main" id="{9247753A-3BBB-47B5-9CF5-873CD750271D}"/>
                </a:ext>
              </a:extLst>
            </p:cNvPr>
            <p:cNvSpPr/>
            <p:nvPr/>
          </p:nvSpPr>
          <p:spPr bwMode="auto">
            <a:xfrm>
              <a:off x="1962785" y="189689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24" name="Oval 23">
              <a:extLst>
                <a:ext uri="{FF2B5EF4-FFF2-40B4-BE49-F238E27FC236}">
                  <a16:creationId xmlns:a16="http://schemas.microsoft.com/office/drawing/2014/main" id="{A2529C31-A7AC-4136-A5E3-D90DFF84C974}"/>
                </a:ext>
              </a:extLst>
            </p:cNvPr>
            <p:cNvSpPr/>
            <p:nvPr/>
          </p:nvSpPr>
          <p:spPr bwMode="auto">
            <a:xfrm>
              <a:off x="3851910" y="205628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pSp>
          <p:nvGrpSpPr>
            <p:cNvPr id="25" name="Group 24">
              <a:extLst>
                <a:ext uri="{FF2B5EF4-FFF2-40B4-BE49-F238E27FC236}">
                  <a16:creationId xmlns:a16="http://schemas.microsoft.com/office/drawing/2014/main" id="{09022BF6-B1BD-4D9B-B963-8B8731FD01D9}"/>
                </a:ext>
              </a:extLst>
            </p:cNvPr>
            <p:cNvGrpSpPr/>
            <p:nvPr/>
          </p:nvGrpSpPr>
          <p:grpSpPr>
            <a:xfrm>
              <a:off x="2247900" y="1477798"/>
              <a:ext cx="76835" cy="786765"/>
              <a:chOff x="2253996" y="1477798"/>
              <a:chExt cx="76835" cy="786765"/>
            </a:xfrm>
          </p:grpSpPr>
          <p:sp>
            <p:nvSpPr>
              <p:cNvPr id="34" name="Oval 33">
                <a:extLst>
                  <a:ext uri="{FF2B5EF4-FFF2-40B4-BE49-F238E27FC236}">
                    <a16:creationId xmlns:a16="http://schemas.microsoft.com/office/drawing/2014/main" id="{DD9615A6-D66E-4321-8FB7-519992FCD58F}"/>
                  </a:ext>
                </a:extLst>
              </p:cNvPr>
              <p:cNvSpPr/>
              <p:nvPr/>
            </p:nvSpPr>
            <p:spPr bwMode="auto">
              <a:xfrm>
                <a:off x="2254631" y="147779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cxnSp>
            <p:nvCxnSpPr>
              <p:cNvPr id="35" name="Straight Connector 34">
                <a:extLst>
                  <a:ext uri="{FF2B5EF4-FFF2-40B4-BE49-F238E27FC236}">
                    <a16:creationId xmlns:a16="http://schemas.microsoft.com/office/drawing/2014/main" id="{7C362C51-97FC-4606-9224-090331E5F885}"/>
                  </a:ext>
                </a:extLst>
              </p:cNvPr>
              <p:cNvCxnSpPr/>
              <p:nvPr/>
            </p:nvCxnSpPr>
            <p:spPr bwMode="auto">
              <a:xfrm flipV="1">
                <a:off x="2290826" y="1513993"/>
                <a:ext cx="0" cy="72771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36" name="Oval 35">
                <a:extLst>
                  <a:ext uri="{FF2B5EF4-FFF2-40B4-BE49-F238E27FC236}">
                    <a16:creationId xmlns:a16="http://schemas.microsoft.com/office/drawing/2014/main" id="{ECA28D82-3FF4-4B3D-B7F6-6E500025C083}"/>
                  </a:ext>
                </a:extLst>
              </p:cNvPr>
              <p:cNvSpPr/>
              <p:nvPr/>
            </p:nvSpPr>
            <p:spPr bwMode="auto">
              <a:xfrm>
                <a:off x="2253996" y="219344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pSp>
        <p:grpSp>
          <p:nvGrpSpPr>
            <p:cNvPr id="26" name="Group 25">
              <a:extLst>
                <a:ext uri="{FF2B5EF4-FFF2-40B4-BE49-F238E27FC236}">
                  <a16:creationId xmlns:a16="http://schemas.microsoft.com/office/drawing/2014/main" id="{10C85857-FD78-4D3E-ACAE-F8DF12B7957B}"/>
                </a:ext>
              </a:extLst>
            </p:cNvPr>
            <p:cNvGrpSpPr/>
            <p:nvPr/>
          </p:nvGrpSpPr>
          <p:grpSpPr>
            <a:xfrm>
              <a:off x="1999488" y="3568472"/>
              <a:ext cx="1169670" cy="71120"/>
              <a:chOff x="2103120" y="3389783"/>
              <a:chExt cx="1169670" cy="71120"/>
            </a:xfrm>
          </p:grpSpPr>
          <p:cxnSp>
            <p:nvCxnSpPr>
              <p:cNvPr id="32" name="Straight Connector 31">
                <a:extLst>
                  <a:ext uri="{FF2B5EF4-FFF2-40B4-BE49-F238E27FC236}">
                    <a16:creationId xmlns:a16="http://schemas.microsoft.com/office/drawing/2014/main" id="{42B63B62-5152-4BA6-9AE9-D35885E3567E}"/>
                  </a:ext>
                </a:extLst>
              </p:cNvPr>
              <p:cNvCxnSpPr/>
              <p:nvPr/>
            </p:nvCxnSpPr>
            <p:spPr bwMode="auto">
              <a:xfrm flipH="1">
                <a:off x="2103120" y="3417723"/>
                <a:ext cx="1140460"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33" name="Oval 32">
                <a:extLst>
                  <a:ext uri="{FF2B5EF4-FFF2-40B4-BE49-F238E27FC236}">
                    <a16:creationId xmlns:a16="http://schemas.microsoft.com/office/drawing/2014/main" id="{7DAC9FE9-6A98-47BA-A763-278AE5185113}"/>
                  </a:ext>
                </a:extLst>
              </p:cNvPr>
              <p:cNvSpPr/>
              <p:nvPr/>
            </p:nvSpPr>
            <p:spPr bwMode="auto">
              <a:xfrm>
                <a:off x="3196590" y="338978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pSp>
        <p:graphicFrame>
          <p:nvGraphicFramePr>
            <p:cNvPr id="27" name="Object 26">
              <a:extLst>
                <a:ext uri="{FF2B5EF4-FFF2-40B4-BE49-F238E27FC236}">
                  <a16:creationId xmlns:a16="http://schemas.microsoft.com/office/drawing/2014/main" id="{59D5309A-358D-4FDE-95D4-E4691E285237}"/>
                </a:ext>
              </a:extLst>
            </p:cNvPr>
            <p:cNvGraphicFramePr>
              <a:graphicFrameLocks noChangeAspect="1"/>
            </p:cNvGraphicFramePr>
            <p:nvPr>
              <p:extLst>
                <p:ext uri="{D42A27DB-BD31-4B8C-83A1-F6EECF244321}">
                  <p14:modId xmlns:p14="http://schemas.microsoft.com/office/powerpoint/2010/main" val="4010456979"/>
                </p:ext>
              </p:extLst>
            </p:nvPr>
          </p:nvGraphicFramePr>
          <p:xfrm>
            <a:off x="1025843" y="1111434"/>
            <a:ext cx="747077" cy="839921"/>
          </p:xfrm>
          <a:graphic>
            <a:graphicData uri="http://schemas.openxmlformats.org/presentationml/2006/ole">
              <mc:AlternateContent xmlns:mc="http://schemas.openxmlformats.org/markup-compatibility/2006">
                <mc:Choice xmlns:v="urn:schemas-microsoft-com:vml" Requires="v">
                  <p:oleObj spid="_x0000_s4116" name="Visio" r:id="rId8" imgW="548742" imgH="617352" progId="Visio.Drawing.15">
                    <p:embed/>
                  </p:oleObj>
                </mc:Choice>
                <mc:Fallback>
                  <p:oleObj name="Visio" r:id="rId8" imgW="548742" imgH="617352" progId="Visio.Drawing.15">
                    <p:embed/>
                    <p:pic>
                      <p:nvPicPr>
                        <p:cNvPr id="27" name="Object 26">
                          <a:extLst>
                            <a:ext uri="{FF2B5EF4-FFF2-40B4-BE49-F238E27FC236}">
                              <a16:creationId xmlns:a16="http://schemas.microsoft.com/office/drawing/2014/main" id="{59D5309A-358D-4FDE-95D4-E4691E285237}"/>
                            </a:ext>
                          </a:extLst>
                        </p:cNvPr>
                        <p:cNvPicPr/>
                        <p:nvPr/>
                      </p:nvPicPr>
                      <p:blipFill>
                        <a:blip r:embed="rId9"/>
                        <a:stretch>
                          <a:fillRect/>
                        </a:stretch>
                      </p:blipFill>
                      <p:spPr>
                        <a:xfrm>
                          <a:off x="1025843" y="1111434"/>
                          <a:ext cx="747077" cy="839921"/>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E4D1A975-2CF0-4C01-8DB4-430AB2CD6E5C}"/>
                </a:ext>
              </a:extLst>
            </p:cNvPr>
            <p:cNvGraphicFramePr>
              <a:graphicFrameLocks noChangeAspect="1"/>
            </p:cNvGraphicFramePr>
            <p:nvPr>
              <p:extLst>
                <p:ext uri="{D42A27DB-BD31-4B8C-83A1-F6EECF244321}">
                  <p14:modId xmlns:p14="http://schemas.microsoft.com/office/powerpoint/2010/main" val="3359597729"/>
                </p:ext>
              </p:extLst>
            </p:nvPr>
          </p:nvGraphicFramePr>
          <p:xfrm>
            <a:off x="4077876" y="1082040"/>
            <a:ext cx="758538" cy="852806"/>
          </p:xfrm>
          <a:graphic>
            <a:graphicData uri="http://schemas.openxmlformats.org/presentationml/2006/ole">
              <mc:AlternateContent xmlns:mc="http://schemas.openxmlformats.org/markup-compatibility/2006">
                <mc:Choice xmlns:v="urn:schemas-microsoft-com:vml" Requires="v">
                  <p:oleObj spid="_x0000_s4117" name="Visio" r:id="rId10" imgW="548742" imgH="617352" progId="Visio.Drawing.15">
                    <p:embed/>
                  </p:oleObj>
                </mc:Choice>
                <mc:Fallback>
                  <p:oleObj name="Visio" r:id="rId10" imgW="548742" imgH="617352" progId="Visio.Drawing.15">
                    <p:embed/>
                    <p:pic>
                      <p:nvPicPr>
                        <p:cNvPr id="28" name="Object 27">
                          <a:extLst>
                            <a:ext uri="{FF2B5EF4-FFF2-40B4-BE49-F238E27FC236}">
                              <a16:creationId xmlns:a16="http://schemas.microsoft.com/office/drawing/2014/main" id="{E4D1A975-2CF0-4C01-8DB4-430AB2CD6E5C}"/>
                            </a:ext>
                          </a:extLst>
                        </p:cNvPr>
                        <p:cNvPicPr/>
                        <p:nvPr/>
                      </p:nvPicPr>
                      <p:blipFill>
                        <a:blip r:embed="rId11"/>
                        <a:stretch>
                          <a:fillRect/>
                        </a:stretch>
                      </p:blipFill>
                      <p:spPr>
                        <a:xfrm>
                          <a:off x="4077876" y="1082040"/>
                          <a:ext cx="758538" cy="852806"/>
                        </a:xfrm>
                        <a:prstGeom prst="rect">
                          <a:avLst/>
                        </a:prstGeom>
                      </p:spPr>
                    </p:pic>
                  </p:oleObj>
                </mc:Fallback>
              </mc:AlternateContent>
            </a:graphicData>
          </a:graphic>
        </p:graphicFrame>
        <p:sp>
          <p:nvSpPr>
            <p:cNvPr id="29" name="Oval 28">
              <a:extLst>
                <a:ext uri="{FF2B5EF4-FFF2-40B4-BE49-F238E27FC236}">
                  <a16:creationId xmlns:a16="http://schemas.microsoft.com/office/drawing/2014/main" id="{0F955F74-CA6A-4102-BD8C-0C3C5E502184}"/>
                </a:ext>
              </a:extLst>
            </p:cNvPr>
            <p:cNvSpPr/>
            <p:nvPr/>
          </p:nvSpPr>
          <p:spPr bwMode="auto">
            <a:xfrm>
              <a:off x="4752975" y="189816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30" name="Oval 29">
              <a:extLst>
                <a:ext uri="{FF2B5EF4-FFF2-40B4-BE49-F238E27FC236}">
                  <a16:creationId xmlns:a16="http://schemas.microsoft.com/office/drawing/2014/main" id="{6FAFBC37-434A-4E69-A0BB-44D2B9609710}"/>
                </a:ext>
              </a:extLst>
            </p:cNvPr>
            <p:cNvSpPr/>
            <p:nvPr/>
          </p:nvSpPr>
          <p:spPr bwMode="auto">
            <a:xfrm>
              <a:off x="4741545" y="105615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31" name="Oval 30">
              <a:extLst>
                <a:ext uri="{FF2B5EF4-FFF2-40B4-BE49-F238E27FC236}">
                  <a16:creationId xmlns:a16="http://schemas.microsoft.com/office/drawing/2014/main" id="{C849CEDE-38E2-4CC5-BE46-A8F3558378A8}"/>
                </a:ext>
              </a:extLst>
            </p:cNvPr>
            <p:cNvSpPr/>
            <p:nvPr/>
          </p:nvSpPr>
          <p:spPr bwMode="auto">
            <a:xfrm>
              <a:off x="4040505" y="147906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pSp>
      <p:grpSp>
        <p:nvGrpSpPr>
          <p:cNvPr id="37" name="Group 36">
            <a:extLst>
              <a:ext uri="{FF2B5EF4-FFF2-40B4-BE49-F238E27FC236}">
                <a16:creationId xmlns:a16="http://schemas.microsoft.com/office/drawing/2014/main" id="{BF5F06B2-B79F-41C6-8911-030C503EC0DC}"/>
              </a:ext>
            </a:extLst>
          </p:cNvPr>
          <p:cNvGrpSpPr/>
          <p:nvPr/>
        </p:nvGrpSpPr>
        <p:grpSpPr>
          <a:xfrm>
            <a:off x="5134346" y="3788322"/>
            <a:ext cx="3868371" cy="2518020"/>
            <a:chOff x="5466954" y="916315"/>
            <a:chExt cx="4298191" cy="2797800"/>
          </a:xfrm>
        </p:grpSpPr>
        <p:graphicFrame>
          <p:nvGraphicFramePr>
            <p:cNvPr id="38" name="Object 37">
              <a:extLst>
                <a:ext uri="{FF2B5EF4-FFF2-40B4-BE49-F238E27FC236}">
                  <a16:creationId xmlns:a16="http://schemas.microsoft.com/office/drawing/2014/main" id="{DD6BC8D1-8C05-4466-B30D-11D9356A7CAF}"/>
                </a:ext>
              </a:extLst>
            </p:cNvPr>
            <p:cNvGraphicFramePr>
              <a:graphicFrameLocks noChangeAspect="1"/>
            </p:cNvGraphicFramePr>
            <p:nvPr>
              <p:extLst>
                <p:ext uri="{D42A27DB-BD31-4B8C-83A1-F6EECF244321}">
                  <p14:modId xmlns:p14="http://schemas.microsoft.com/office/powerpoint/2010/main" val="1141307832"/>
                </p:ext>
              </p:extLst>
            </p:nvPr>
          </p:nvGraphicFramePr>
          <p:xfrm>
            <a:off x="8840961" y="2215431"/>
            <a:ext cx="897399" cy="1008925"/>
          </p:xfrm>
          <a:graphic>
            <a:graphicData uri="http://schemas.openxmlformats.org/presentationml/2006/ole">
              <mc:AlternateContent xmlns:mc="http://schemas.openxmlformats.org/markup-compatibility/2006">
                <mc:Choice xmlns:v="urn:schemas-microsoft-com:vml" Requires="v">
                  <p:oleObj spid="_x0000_s4118" name="Visio" r:id="rId12" imgW="548742" imgH="617352" progId="Visio.Drawing.15">
                    <p:embed/>
                  </p:oleObj>
                </mc:Choice>
                <mc:Fallback>
                  <p:oleObj name="Visio" r:id="rId12" imgW="548742" imgH="617352" progId="Visio.Drawing.15">
                    <p:embed/>
                    <p:pic>
                      <p:nvPicPr>
                        <p:cNvPr id="38" name="Object 37">
                          <a:extLst>
                            <a:ext uri="{FF2B5EF4-FFF2-40B4-BE49-F238E27FC236}">
                              <a16:creationId xmlns:a16="http://schemas.microsoft.com/office/drawing/2014/main" id="{DD6BC8D1-8C05-4466-B30D-11D9356A7CAF}"/>
                            </a:ext>
                          </a:extLst>
                        </p:cNvPr>
                        <p:cNvPicPr/>
                        <p:nvPr/>
                      </p:nvPicPr>
                      <p:blipFill>
                        <a:blip r:embed="rId9"/>
                        <a:stretch>
                          <a:fillRect/>
                        </a:stretch>
                      </p:blipFill>
                      <p:spPr>
                        <a:xfrm>
                          <a:off x="8840961" y="2215431"/>
                          <a:ext cx="897399" cy="100892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65324881-2319-4304-8A75-022ED65E974E}"/>
                </a:ext>
              </a:extLst>
            </p:cNvPr>
            <p:cNvGraphicFramePr>
              <a:graphicFrameLocks noChangeAspect="1"/>
            </p:cNvGraphicFramePr>
            <p:nvPr>
              <p:extLst>
                <p:ext uri="{D42A27DB-BD31-4B8C-83A1-F6EECF244321}">
                  <p14:modId xmlns:p14="http://schemas.microsoft.com/office/powerpoint/2010/main" val="4198936381"/>
                </p:ext>
              </p:extLst>
            </p:nvPr>
          </p:nvGraphicFramePr>
          <p:xfrm>
            <a:off x="7152958" y="2213610"/>
            <a:ext cx="1291526" cy="1500505"/>
          </p:xfrm>
          <a:graphic>
            <a:graphicData uri="http://schemas.openxmlformats.org/presentationml/2006/ole">
              <mc:AlternateContent xmlns:mc="http://schemas.openxmlformats.org/markup-compatibility/2006">
                <mc:Choice xmlns:v="urn:schemas-microsoft-com:vml" Requires="v">
                  <p:oleObj spid="_x0000_s4119" name="Visio" r:id="rId13" imgW="1089736" imgH="1264811" progId="Visio.Drawing.15">
                    <p:embed/>
                  </p:oleObj>
                </mc:Choice>
                <mc:Fallback>
                  <p:oleObj name="Visio" r:id="rId13" imgW="1089736" imgH="1264811" progId="Visio.Drawing.15">
                    <p:embed/>
                    <p:pic>
                      <p:nvPicPr>
                        <p:cNvPr id="39" name="Object 38">
                          <a:extLst>
                            <a:ext uri="{FF2B5EF4-FFF2-40B4-BE49-F238E27FC236}">
                              <a16:creationId xmlns:a16="http://schemas.microsoft.com/office/drawing/2014/main" id="{65324881-2319-4304-8A75-022ED65E974E}"/>
                            </a:ext>
                          </a:extLst>
                        </p:cNvPr>
                        <p:cNvPicPr/>
                        <p:nvPr/>
                      </p:nvPicPr>
                      <p:blipFill>
                        <a:blip r:embed="rId14"/>
                        <a:stretch>
                          <a:fillRect/>
                        </a:stretch>
                      </p:blipFill>
                      <p:spPr>
                        <a:xfrm>
                          <a:off x="7152958" y="2213610"/>
                          <a:ext cx="1291526" cy="1500505"/>
                        </a:xfrm>
                        <a:prstGeom prst="rect">
                          <a:avLst/>
                        </a:prstGeom>
                      </p:spPr>
                    </p:pic>
                  </p:oleObj>
                </mc:Fallback>
              </mc:AlternateContent>
            </a:graphicData>
          </a:graphic>
        </p:graphicFrame>
        <p:grpSp>
          <p:nvGrpSpPr>
            <p:cNvPr id="40" name="Group 39">
              <a:extLst>
                <a:ext uri="{FF2B5EF4-FFF2-40B4-BE49-F238E27FC236}">
                  <a16:creationId xmlns:a16="http://schemas.microsoft.com/office/drawing/2014/main" id="{E301BA57-3BCD-4064-BABF-EADC03CCC8EA}"/>
                </a:ext>
              </a:extLst>
            </p:cNvPr>
            <p:cNvGrpSpPr/>
            <p:nvPr/>
          </p:nvGrpSpPr>
          <p:grpSpPr>
            <a:xfrm>
              <a:off x="5719935" y="1065683"/>
              <a:ext cx="4045210" cy="2282444"/>
              <a:chOff x="5719935" y="1065683"/>
              <a:chExt cx="4045210" cy="2282444"/>
            </a:xfrm>
          </p:grpSpPr>
          <p:grpSp>
            <p:nvGrpSpPr>
              <p:cNvPr id="46" name="Group 45">
                <a:extLst>
                  <a:ext uri="{FF2B5EF4-FFF2-40B4-BE49-F238E27FC236}">
                    <a16:creationId xmlns:a16="http://schemas.microsoft.com/office/drawing/2014/main" id="{D0EE573C-87DF-40FE-A395-A620B59DAED2}"/>
                  </a:ext>
                </a:extLst>
              </p:cNvPr>
              <p:cNvGrpSpPr/>
              <p:nvPr/>
            </p:nvGrpSpPr>
            <p:grpSpPr>
              <a:xfrm>
                <a:off x="5719935" y="1071652"/>
                <a:ext cx="3747135" cy="890270"/>
                <a:chOff x="1312545" y="1221105"/>
                <a:chExt cx="3747135" cy="890270"/>
              </a:xfrm>
            </p:grpSpPr>
            <p:cxnSp>
              <p:nvCxnSpPr>
                <p:cNvPr id="61" name="Straight Connector 60">
                  <a:extLst>
                    <a:ext uri="{FF2B5EF4-FFF2-40B4-BE49-F238E27FC236}">
                      <a16:creationId xmlns:a16="http://schemas.microsoft.com/office/drawing/2014/main" id="{11829D21-B9C4-44F4-BFEA-246A2FFCFEA2}"/>
                    </a:ext>
                  </a:extLst>
                </p:cNvPr>
                <p:cNvCxnSpPr/>
                <p:nvPr/>
              </p:nvCxnSpPr>
              <p:spPr bwMode="auto">
                <a:xfrm>
                  <a:off x="1346200" y="1249680"/>
                  <a:ext cx="3703320" cy="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7047A805-F973-445D-B4FD-083A9D71DFFE}"/>
                    </a:ext>
                  </a:extLst>
                </p:cNvPr>
                <p:cNvCxnSpPr>
                  <a:endCxn id="44" idx="2"/>
                </p:cNvCxnSpPr>
                <p:nvPr/>
              </p:nvCxnSpPr>
              <p:spPr bwMode="auto">
                <a:xfrm>
                  <a:off x="2037080" y="1653540"/>
                  <a:ext cx="2244235" cy="10541"/>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75F07FB6-40B5-4C76-8D06-6D62CE2B797D}"/>
                    </a:ext>
                  </a:extLst>
                </p:cNvPr>
                <p:cNvCxnSpPr/>
                <p:nvPr/>
              </p:nvCxnSpPr>
              <p:spPr bwMode="auto">
                <a:xfrm>
                  <a:off x="1338580" y="2082800"/>
                  <a:ext cx="3721100"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64" name="Oval 63">
                  <a:extLst>
                    <a:ext uri="{FF2B5EF4-FFF2-40B4-BE49-F238E27FC236}">
                      <a16:creationId xmlns:a16="http://schemas.microsoft.com/office/drawing/2014/main" id="{CEDA8958-7E78-4F6B-8AE5-F2DF5123E21F}"/>
                    </a:ext>
                  </a:extLst>
                </p:cNvPr>
                <p:cNvSpPr/>
                <p:nvPr/>
              </p:nvSpPr>
              <p:spPr bwMode="auto">
                <a:xfrm>
                  <a:off x="2002155" y="1624965"/>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65" name="Oval 64">
                  <a:extLst>
                    <a:ext uri="{FF2B5EF4-FFF2-40B4-BE49-F238E27FC236}">
                      <a16:creationId xmlns:a16="http://schemas.microsoft.com/office/drawing/2014/main" id="{8C205C96-F81F-4E08-8C7C-A6E6CB9B565C}"/>
                    </a:ext>
                  </a:extLst>
                </p:cNvPr>
                <p:cNvSpPr/>
                <p:nvPr/>
              </p:nvSpPr>
              <p:spPr bwMode="auto">
                <a:xfrm>
                  <a:off x="1312545" y="2040255"/>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66" name="Oval 65">
                  <a:extLst>
                    <a:ext uri="{FF2B5EF4-FFF2-40B4-BE49-F238E27FC236}">
                      <a16:creationId xmlns:a16="http://schemas.microsoft.com/office/drawing/2014/main" id="{07647DAD-2241-40A7-9B54-C8C1ED164EF9}"/>
                    </a:ext>
                  </a:extLst>
                </p:cNvPr>
                <p:cNvSpPr/>
                <p:nvPr/>
              </p:nvSpPr>
              <p:spPr bwMode="auto">
                <a:xfrm>
                  <a:off x="1312545" y="1221105"/>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pSp>
          <p:cxnSp>
            <p:nvCxnSpPr>
              <p:cNvPr id="47" name="Straight Connector 46">
                <a:extLst>
                  <a:ext uri="{FF2B5EF4-FFF2-40B4-BE49-F238E27FC236}">
                    <a16:creationId xmlns:a16="http://schemas.microsoft.com/office/drawing/2014/main" id="{A7459394-55DB-449F-94F3-1C8942DCC036}"/>
                  </a:ext>
                </a:extLst>
              </p:cNvPr>
              <p:cNvCxnSpPr/>
              <p:nvPr/>
            </p:nvCxnSpPr>
            <p:spPr bwMode="auto">
              <a:xfrm flipV="1">
                <a:off x="7141700" y="1507897"/>
                <a:ext cx="0" cy="72771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EF0FD859-3E9C-4E82-BF3F-DC0EF3019918}"/>
                  </a:ext>
                </a:extLst>
              </p:cNvPr>
              <p:cNvCxnSpPr>
                <a:stCxn id="53" idx="0"/>
              </p:cNvCxnSpPr>
              <p:nvPr/>
            </p:nvCxnSpPr>
            <p:spPr bwMode="auto">
              <a:xfrm flipH="1" flipV="1">
                <a:off x="8399254" y="1106323"/>
                <a:ext cx="254" cy="1077976"/>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1C72E8D8-A13A-4C02-9168-7B5DCF84E418}"/>
                  </a:ext>
                </a:extLst>
              </p:cNvPr>
              <p:cNvCxnSpPr/>
              <p:nvPr/>
            </p:nvCxnSpPr>
            <p:spPr bwMode="auto">
              <a:xfrm flipV="1">
                <a:off x="6673070" y="1938427"/>
                <a:ext cx="0" cy="1382507"/>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50" name="Oval 49">
                <a:extLst>
                  <a:ext uri="{FF2B5EF4-FFF2-40B4-BE49-F238E27FC236}">
                    <a16:creationId xmlns:a16="http://schemas.microsoft.com/office/drawing/2014/main" id="{4B5F675A-9043-474D-A3E7-074E5D55F96C}"/>
                  </a:ext>
                </a:extLst>
              </p:cNvPr>
              <p:cNvSpPr/>
              <p:nvPr/>
            </p:nvSpPr>
            <p:spPr bwMode="auto">
              <a:xfrm>
                <a:off x="8363694" y="106568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51" name="Oval 50">
                <a:extLst>
                  <a:ext uri="{FF2B5EF4-FFF2-40B4-BE49-F238E27FC236}">
                    <a16:creationId xmlns:a16="http://schemas.microsoft.com/office/drawing/2014/main" id="{B277D0BF-F70B-4F15-BA94-CAB5F7D94119}"/>
                  </a:ext>
                </a:extLst>
              </p:cNvPr>
              <p:cNvSpPr/>
              <p:nvPr/>
            </p:nvSpPr>
            <p:spPr bwMode="auto">
              <a:xfrm>
                <a:off x="7105505" y="1471702"/>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52" name="Oval 51">
                <a:extLst>
                  <a:ext uri="{FF2B5EF4-FFF2-40B4-BE49-F238E27FC236}">
                    <a16:creationId xmlns:a16="http://schemas.microsoft.com/office/drawing/2014/main" id="{AF5ED925-AB0D-4E62-8233-BB537A59BC59}"/>
                  </a:ext>
                </a:extLst>
              </p:cNvPr>
              <p:cNvSpPr/>
              <p:nvPr/>
            </p:nvSpPr>
            <p:spPr bwMode="auto">
              <a:xfrm>
                <a:off x="6636875" y="1890802"/>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53" name="Oval 52">
                <a:extLst>
                  <a:ext uri="{FF2B5EF4-FFF2-40B4-BE49-F238E27FC236}">
                    <a16:creationId xmlns:a16="http://schemas.microsoft.com/office/drawing/2014/main" id="{8B5F7BEF-6F60-4DFA-97B9-157C6A72D599}"/>
                  </a:ext>
                </a:extLst>
              </p:cNvPr>
              <p:cNvSpPr/>
              <p:nvPr/>
            </p:nvSpPr>
            <p:spPr bwMode="auto">
              <a:xfrm>
                <a:off x="8361408" y="218429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54" name="Oval 53">
                <a:extLst>
                  <a:ext uri="{FF2B5EF4-FFF2-40B4-BE49-F238E27FC236}">
                    <a16:creationId xmlns:a16="http://schemas.microsoft.com/office/drawing/2014/main" id="{31DD4EEF-B636-4287-ADB6-EC006ABE589A}"/>
                  </a:ext>
                </a:extLst>
              </p:cNvPr>
              <p:cNvSpPr/>
              <p:nvPr/>
            </p:nvSpPr>
            <p:spPr bwMode="auto">
              <a:xfrm>
                <a:off x="7104870" y="2187347"/>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55" name="Oval 54">
                <a:extLst>
                  <a:ext uri="{FF2B5EF4-FFF2-40B4-BE49-F238E27FC236}">
                    <a16:creationId xmlns:a16="http://schemas.microsoft.com/office/drawing/2014/main" id="{BC8F82AC-C853-4305-97C9-DD354EE9AE3D}"/>
                  </a:ext>
                </a:extLst>
              </p:cNvPr>
              <p:cNvSpPr/>
              <p:nvPr/>
            </p:nvSpPr>
            <p:spPr bwMode="auto">
              <a:xfrm>
                <a:off x="7734790" y="3277007"/>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cxnSp>
            <p:nvCxnSpPr>
              <p:cNvPr id="56" name="Straight Connector 55">
                <a:extLst>
                  <a:ext uri="{FF2B5EF4-FFF2-40B4-BE49-F238E27FC236}">
                    <a16:creationId xmlns:a16="http://schemas.microsoft.com/office/drawing/2014/main" id="{9BFB3B8B-84A6-43F3-B6E2-44059614F599}"/>
                  </a:ext>
                </a:extLst>
              </p:cNvPr>
              <p:cNvCxnSpPr/>
              <p:nvPr/>
            </p:nvCxnSpPr>
            <p:spPr bwMode="auto">
              <a:xfrm flipH="1">
                <a:off x="6671426" y="3320187"/>
                <a:ext cx="1104004" cy="0"/>
              </a:xfrm>
              <a:prstGeom prst="line">
                <a:avLst/>
              </a:prstGeom>
              <a:solidFill>
                <a:srgbClr val="C0C0C0"/>
              </a:solidFill>
              <a:ln w="12700" cap="flat" cmpd="sng" algn="ctr">
                <a:solidFill>
                  <a:schemeClr val="tx1"/>
                </a:solidFill>
                <a:prstDash val="solid"/>
                <a:round/>
                <a:headEnd type="none" w="med" len="med"/>
                <a:tailEnd type="none" w="med" len="med"/>
              </a:ln>
              <a:effectLst/>
            </p:spPr>
          </p:cxnSp>
          <p:grpSp>
            <p:nvGrpSpPr>
              <p:cNvPr id="57" name="Group 56">
                <a:extLst>
                  <a:ext uri="{FF2B5EF4-FFF2-40B4-BE49-F238E27FC236}">
                    <a16:creationId xmlns:a16="http://schemas.microsoft.com/office/drawing/2014/main" id="{05EA1421-82EE-4A48-A76F-7088006BFF70}"/>
                  </a:ext>
                </a:extLst>
              </p:cNvPr>
              <p:cNvGrpSpPr/>
              <p:nvPr/>
            </p:nvGrpSpPr>
            <p:grpSpPr>
              <a:xfrm>
                <a:off x="8855308" y="2198254"/>
                <a:ext cx="909837" cy="1033668"/>
                <a:chOff x="2183607" y="-702683"/>
                <a:chExt cx="757353" cy="926705"/>
              </a:xfrm>
            </p:grpSpPr>
            <p:sp>
              <p:nvSpPr>
                <p:cNvPr id="58" name="Oval 57">
                  <a:extLst>
                    <a:ext uri="{FF2B5EF4-FFF2-40B4-BE49-F238E27FC236}">
                      <a16:creationId xmlns:a16="http://schemas.microsoft.com/office/drawing/2014/main" id="{4641BF2A-7CEF-43F5-A49D-D5C2F72FA931}"/>
                    </a:ext>
                  </a:extLst>
                </p:cNvPr>
                <p:cNvSpPr/>
                <p:nvPr/>
              </p:nvSpPr>
              <p:spPr bwMode="auto">
                <a:xfrm>
                  <a:off x="2864760" y="-280605"/>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59" name="Oval 58">
                  <a:extLst>
                    <a:ext uri="{FF2B5EF4-FFF2-40B4-BE49-F238E27FC236}">
                      <a16:creationId xmlns:a16="http://schemas.microsoft.com/office/drawing/2014/main" id="{3DE71547-1F52-4265-856F-8468F90287F7}"/>
                    </a:ext>
                  </a:extLst>
                </p:cNvPr>
                <p:cNvSpPr/>
                <p:nvPr/>
              </p:nvSpPr>
              <p:spPr bwMode="auto">
                <a:xfrm>
                  <a:off x="2187836" y="152902"/>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60" name="Oval 59">
                  <a:extLst>
                    <a:ext uri="{FF2B5EF4-FFF2-40B4-BE49-F238E27FC236}">
                      <a16:creationId xmlns:a16="http://schemas.microsoft.com/office/drawing/2014/main" id="{5CAF25CF-20AD-4CE5-877B-2D5EA8EB1074}"/>
                    </a:ext>
                  </a:extLst>
                </p:cNvPr>
                <p:cNvSpPr/>
                <p:nvPr/>
              </p:nvSpPr>
              <p:spPr bwMode="auto">
                <a:xfrm>
                  <a:off x="2183607" y="-70268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pSp>
        </p:grpSp>
        <p:graphicFrame>
          <p:nvGraphicFramePr>
            <p:cNvPr id="41" name="Object 40">
              <a:extLst>
                <a:ext uri="{FF2B5EF4-FFF2-40B4-BE49-F238E27FC236}">
                  <a16:creationId xmlns:a16="http://schemas.microsoft.com/office/drawing/2014/main" id="{DD740691-C4B3-402D-BD89-B91E340F0EF4}"/>
                </a:ext>
              </a:extLst>
            </p:cNvPr>
            <p:cNvGraphicFramePr>
              <a:graphicFrameLocks noChangeAspect="1"/>
            </p:cNvGraphicFramePr>
            <p:nvPr>
              <p:extLst>
                <p:ext uri="{D42A27DB-BD31-4B8C-83A1-F6EECF244321}">
                  <p14:modId xmlns:p14="http://schemas.microsoft.com/office/powerpoint/2010/main" val="34923663"/>
                </p:ext>
              </p:extLst>
            </p:nvPr>
          </p:nvGraphicFramePr>
          <p:xfrm>
            <a:off x="8726076" y="1082040"/>
            <a:ext cx="758538" cy="852806"/>
          </p:xfrm>
          <a:graphic>
            <a:graphicData uri="http://schemas.openxmlformats.org/presentationml/2006/ole">
              <mc:AlternateContent xmlns:mc="http://schemas.openxmlformats.org/markup-compatibility/2006">
                <mc:Choice xmlns:v="urn:schemas-microsoft-com:vml" Requires="v">
                  <p:oleObj spid="_x0000_s4120" name="Visio" r:id="rId15" imgW="548742" imgH="617352" progId="Visio.Drawing.15">
                    <p:embed/>
                  </p:oleObj>
                </mc:Choice>
                <mc:Fallback>
                  <p:oleObj name="Visio" r:id="rId15" imgW="548742" imgH="617352" progId="Visio.Drawing.15">
                    <p:embed/>
                    <p:pic>
                      <p:nvPicPr>
                        <p:cNvPr id="41" name="Object 40">
                          <a:extLst>
                            <a:ext uri="{FF2B5EF4-FFF2-40B4-BE49-F238E27FC236}">
                              <a16:creationId xmlns:a16="http://schemas.microsoft.com/office/drawing/2014/main" id="{DD740691-C4B3-402D-BD89-B91E340F0EF4}"/>
                            </a:ext>
                          </a:extLst>
                        </p:cNvPr>
                        <p:cNvPicPr/>
                        <p:nvPr/>
                      </p:nvPicPr>
                      <p:blipFill>
                        <a:blip r:embed="rId11"/>
                        <a:stretch>
                          <a:fillRect/>
                        </a:stretch>
                      </p:blipFill>
                      <p:spPr>
                        <a:xfrm>
                          <a:off x="8726076" y="1082040"/>
                          <a:ext cx="758538" cy="852806"/>
                        </a:xfrm>
                        <a:prstGeom prst="rect">
                          <a:avLst/>
                        </a:prstGeom>
                      </p:spPr>
                    </p:pic>
                  </p:oleObj>
                </mc:Fallback>
              </mc:AlternateContent>
            </a:graphicData>
          </a:graphic>
        </p:graphicFrame>
        <p:sp>
          <p:nvSpPr>
            <p:cNvPr id="42" name="Oval 41">
              <a:extLst>
                <a:ext uri="{FF2B5EF4-FFF2-40B4-BE49-F238E27FC236}">
                  <a16:creationId xmlns:a16="http://schemas.microsoft.com/office/drawing/2014/main" id="{63871FC5-F16A-439C-8B6C-1EF0F527490A}"/>
                </a:ext>
              </a:extLst>
            </p:cNvPr>
            <p:cNvSpPr/>
            <p:nvPr/>
          </p:nvSpPr>
          <p:spPr bwMode="auto">
            <a:xfrm>
              <a:off x="9401175" y="189816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43" name="Oval 42">
              <a:extLst>
                <a:ext uri="{FF2B5EF4-FFF2-40B4-BE49-F238E27FC236}">
                  <a16:creationId xmlns:a16="http://schemas.microsoft.com/office/drawing/2014/main" id="{FC30CFC3-67C4-4A9C-9CB7-F9E27BCCE046}"/>
                </a:ext>
              </a:extLst>
            </p:cNvPr>
            <p:cNvSpPr/>
            <p:nvPr/>
          </p:nvSpPr>
          <p:spPr bwMode="auto">
            <a:xfrm>
              <a:off x="9389745" y="105615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sp>
          <p:nvSpPr>
            <p:cNvPr id="44" name="Oval 43">
              <a:extLst>
                <a:ext uri="{FF2B5EF4-FFF2-40B4-BE49-F238E27FC236}">
                  <a16:creationId xmlns:a16="http://schemas.microsoft.com/office/drawing/2014/main" id="{5AC1607C-5E6D-4EA9-898A-210AE07B3523}"/>
                </a:ext>
              </a:extLst>
            </p:cNvPr>
            <p:cNvSpPr/>
            <p:nvPr/>
          </p:nvSpPr>
          <p:spPr bwMode="auto">
            <a:xfrm>
              <a:off x="8688705" y="1479068"/>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a:p>
          </p:txBody>
        </p:sp>
        <p:graphicFrame>
          <p:nvGraphicFramePr>
            <p:cNvPr id="45" name="Object 44">
              <a:extLst>
                <a:ext uri="{FF2B5EF4-FFF2-40B4-BE49-F238E27FC236}">
                  <a16:creationId xmlns:a16="http://schemas.microsoft.com/office/drawing/2014/main" id="{69A3D062-8842-4368-8B5D-9DF867435128}"/>
                </a:ext>
              </a:extLst>
            </p:cNvPr>
            <p:cNvGraphicFramePr>
              <a:graphicFrameLocks noChangeAspect="1"/>
            </p:cNvGraphicFramePr>
            <p:nvPr>
              <p:extLst>
                <p:ext uri="{D42A27DB-BD31-4B8C-83A1-F6EECF244321}">
                  <p14:modId xmlns:p14="http://schemas.microsoft.com/office/powerpoint/2010/main" val="2743107353"/>
                </p:ext>
              </p:extLst>
            </p:nvPr>
          </p:nvGraphicFramePr>
          <p:xfrm>
            <a:off x="5466954" y="916315"/>
            <a:ext cx="1086489" cy="1221516"/>
          </p:xfrm>
          <a:graphic>
            <a:graphicData uri="http://schemas.openxmlformats.org/presentationml/2006/ole">
              <mc:AlternateContent xmlns:mc="http://schemas.openxmlformats.org/markup-compatibility/2006">
                <mc:Choice xmlns:v="urn:schemas-microsoft-com:vml" Requires="v">
                  <p:oleObj spid="_x0000_s4121" name="Visio" r:id="rId16" imgW="836419" imgH="973894" progId="Visio.Drawing.15">
                    <p:embed/>
                  </p:oleObj>
                </mc:Choice>
                <mc:Fallback>
                  <p:oleObj name="Visio" r:id="rId16" imgW="836419" imgH="973894" progId="Visio.Drawing.15">
                    <p:embed/>
                    <p:pic>
                      <p:nvPicPr>
                        <p:cNvPr id="45" name="Object 44">
                          <a:extLst>
                            <a:ext uri="{FF2B5EF4-FFF2-40B4-BE49-F238E27FC236}">
                              <a16:creationId xmlns:a16="http://schemas.microsoft.com/office/drawing/2014/main" id="{69A3D062-8842-4368-8B5D-9DF867435128}"/>
                            </a:ext>
                          </a:extLst>
                        </p:cNvPr>
                        <p:cNvPicPr/>
                        <p:nvPr/>
                      </p:nvPicPr>
                      <p:blipFill>
                        <a:blip r:embed="rId17"/>
                        <a:stretch>
                          <a:fillRect/>
                        </a:stretch>
                      </p:blipFill>
                      <p:spPr>
                        <a:xfrm>
                          <a:off x="5466954" y="916315"/>
                          <a:ext cx="1086489" cy="1221516"/>
                        </a:xfrm>
                        <a:prstGeom prst="rect">
                          <a:avLst/>
                        </a:prstGeom>
                      </p:spPr>
                    </p:pic>
                  </p:oleObj>
                </mc:Fallback>
              </mc:AlternateContent>
            </a:graphicData>
          </a:graphic>
        </p:graphicFrame>
      </p:grpSp>
    </p:spTree>
    <p:extLst>
      <p:ext uri="{BB962C8B-B14F-4D97-AF65-F5344CB8AC3E}">
        <p14:creationId xmlns:p14="http://schemas.microsoft.com/office/powerpoint/2010/main" val="228351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Title 5">
            <a:extLst>
              <a:ext uri="{FF2B5EF4-FFF2-40B4-BE49-F238E27FC236}">
                <a16:creationId xmlns:a16="http://schemas.microsoft.com/office/drawing/2014/main" id="{E44D933A-522B-4C02-B64D-EA573AA0E4D2}"/>
              </a:ext>
            </a:extLst>
          </p:cNvPr>
          <p:cNvSpPr txBox="1">
            <a:spLocks/>
          </p:cNvSpPr>
          <p:nvPr/>
        </p:nvSpPr>
        <p:spPr>
          <a:xfrm>
            <a:off x="293358" y="125127"/>
            <a:ext cx="9373156" cy="921712"/>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 System Grounding (3 Wire System)</a:t>
            </a:r>
          </a:p>
        </p:txBody>
      </p:sp>
      <p:sp>
        <p:nvSpPr>
          <p:cNvPr id="102" name="Rectangle 319">
            <a:extLst>
              <a:ext uri="{FF2B5EF4-FFF2-40B4-BE49-F238E27FC236}">
                <a16:creationId xmlns:a16="http://schemas.microsoft.com/office/drawing/2014/main" id="{381F765A-3072-4B20-A9B1-0F8384358E64}"/>
              </a:ext>
            </a:extLst>
          </p:cNvPr>
          <p:cNvSpPr>
            <a:spLocks noChangeArrowheads="1"/>
          </p:cNvSpPr>
          <p:nvPr/>
        </p:nvSpPr>
        <p:spPr bwMode="auto">
          <a:xfrm>
            <a:off x="2898105" y="2501378"/>
            <a:ext cx="1676400" cy="2590800"/>
          </a:xfrm>
          <a:prstGeom prst="rect">
            <a:avLst/>
          </a:prstGeom>
          <a:solidFill>
            <a:srgbClr val="C0C0C0">
              <a:alpha val="50195"/>
            </a:srgbClr>
          </a:solidFill>
          <a:ln w="12700">
            <a:solidFill>
              <a:schemeClr val="tx1"/>
            </a:solidFill>
            <a:miter lim="800000"/>
            <a:headEnd/>
            <a:tailEnd/>
          </a:ln>
        </p:spPr>
        <p:txBody>
          <a:bodyPr wrap="none" anchor="ctr"/>
          <a:lstStyle/>
          <a:p>
            <a:endParaRPr lang="en-US"/>
          </a:p>
        </p:txBody>
      </p:sp>
      <p:sp>
        <p:nvSpPr>
          <p:cNvPr id="103" name="Line 320">
            <a:extLst>
              <a:ext uri="{FF2B5EF4-FFF2-40B4-BE49-F238E27FC236}">
                <a16:creationId xmlns:a16="http://schemas.microsoft.com/office/drawing/2014/main" id="{B5D9658E-5C96-4206-82CD-E95CE31DA96A}"/>
              </a:ext>
            </a:extLst>
          </p:cNvPr>
          <p:cNvSpPr>
            <a:spLocks noChangeShapeType="1"/>
          </p:cNvSpPr>
          <p:nvPr/>
        </p:nvSpPr>
        <p:spPr bwMode="auto">
          <a:xfrm>
            <a:off x="2364705" y="3034778"/>
            <a:ext cx="1219200" cy="0"/>
          </a:xfrm>
          <a:prstGeom prst="line">
            <a:avLst/>
          </a:prstGeom>
          <a:noFill/>
          <a:ln w="28575">
            <a:solidFill>
              <a:schemeClr val="tx1"/>
            </a:solidFill>
            <a:round/>
            <a:headEnd/>
            <a:tailEnd/>
          </a:ln>
        </p:spPr>
        <p:txBody>
          <a:bodyPr wrap="none" anchor="ctr"/>
          <a:lstStyle/>
          <a:p>
            <a:endParaRPr lang="en-US"/>
          </a:p>
        </p:txBody>
      </p:sp>
      <p:sp>
        <p:nvSpPr>
          <p:cNvPr id="104" name="Rectangle 321">
            <a:extLst>
              <a:ext uri="{FF2B5EF4-FFF2-40B4-BE49-F238E27FC236}">
                <a16:creationId xmlns:a16="http://schemas.microsoft.com/office/drawing/2014/main" id="{7FF1C305-2B49-4F29-9479-3EBC8F64B5F0}"/>
              </a:ext>
            </a:extLst>
          </p:cNvPr>
          <p:cNvSpPr>
            <a:spLocks noChangeArrowheads="1"/>
          </p:cNvSpPr>
          <p:nvPr/>
        </p:nvSpPr>
        <p:spPr bwMode="auto">
          <a:xfrm>
            <a:off x="5260305" y="2501378"/>
            <a:ext cx="1676400" cy="2590800"/>
          </a:xfrm>
          <a:prstGeom prst="rect">
            <a:avLst/>
          </a:prstGeom>
          <a:solidFill>
            <a:srgbClr val="00CC99">
              <a:alpha val="50195"/>
            </a:srgbClr>
          </a:solidFill>
          <a:ln w="12700">
            <a:solidFill>
              <a:schemeClr val="accent1"/>
            </a:solidFill>
            <a:miter lim="800000"/>
            <a:headEnd/>
            <a:tailEnd/>
          </a:ln>
        </p:spPr>
        <p:txBody>
          <a:bodyPr wrap="none" anchor="ctr"/>
          <a:lstStyle/>
          <a:p>
            <a:endParaRPr lang="en-US"/>
          </a:p>
        </p:txBody>
      </p:sp>
      <p:sp>
        <p:nvSpPr>
          <p:cNvPr id="105" name="AutoShape 322">
            <a:extLst>
              <a:ext uri="{FF2B5EF4-FFF2-40B4-BE49-F238E27FC236}">
                <a16:creationId xmlns:a16="http://schemas.microsoft.com/office/drawing/2014/main" id="{77D168C5-7AEA-42C6-A3C6-C68FCA9088EC}"/>
              </a:ext>
            </a:extLst>
          </p:cNvPr>
          <p:cNvSpPr>
            <a:spLocks/>
          </p:cNvSpPr>
          <p:nvPr/>
        </p:nvSpPr>
        <p:spPr bwMode="auto">
          <a:xfrm rot="-5400000">
            <a:off x="3736305" y="2729978"/>
            <a:ext cx="76200" cy="381000"/>
          </a:xfrm>
          <a:prstGeom prst="rightBracket">
            <a:avLst>
              <a:gd name="adj" fmla="val 234352"/>
            </a:avLst>
          </a:prstGeom>
          <a:noFill/>
          <a:ln w="28575">
            <a:solidFill>
              <a:schemeClr val="tx1"/>
            </a:solidFill>
            <a:round/>
            <a:headEnd/>
            <a:tailEnd/>
          </a:ln>
        </p:spPr>
        <p:txBody>
          <a:bodyPr wrap="none" anchor="ctr"/>
          <a:lstStyle/>
          <a:p>
            <a:endParaRPr lang="en-US"/>
          </a:p>
        </p:txBody>
      </p:sp>
      <p:sp>
        <p:nvSpPr>
          <p:cNvPr id="106" name="Line 323">
            <a:extLst>
              <a:ext uri="{FF2B5EF4-FFF2-40B4-BE49-F238E27FC236}">
                <a16:creationId xmlns:a16="http://schemas.microsoft.com/office/drawing/2014/main" id="{85B1DDB0-6542-4CA9-A868-D89917A24E5B}"/>
              </a:ext>
            </a:extLst>
          </p:cNvPr>
          <p:cNvSpPr>
            <a:spLocks noChangeShapeType="1"/>
          </p:cNvSpPr>
          <p:nvPr/>
        </p:nvSpPr>
        <p:spPr bwMode="auto">
          <a:xfrm>
            <a:off x="3964905" y="3034778"/>
            <a:ext cx="1676400" cy="0"/>
          </a:xfrm>
          <a:prstGeom prst="line">
            <a:avLst/>
          </a:prstGeom>
          <a:noFill/>
          <a:ln w="28575">
            <a:solidFill>
              <a:schemeClr val="tx1"/>
            </a:solidFill>
            <a:round/>
            <a:headEnd/>
            <a:tailEnd/>
          </a:ln>
        </p:spPr>
        <p:txBody>
          <a:bodyPr wrap="none" anchor="ctr"/>
          <a:lstStyle/>
          <a:p>
            <a:endParaRPr lang="en-US"/>
          </a:p>
        </p:txBody>
      </p:sp>
      <p:sp>
        <p:nvSpPr>
          <p:cNvPr id="107" name="Line 325">
            <a:extLst>
              <a:ext uri="{FF2B5EF4-FFF2-40B4-BE49-F238E27FC236}">
                <a16:creationId xmlns:a16="http://schemas.microsoft.com/office/drawing/2014/main" id="{BBE45F53-83B1-4AC8-9359-C3C54A77B1BB}"/>
              </a:ext>
            </a:extLst>
          </p:cNvPr>
          <p:cNvSpPr>
            <a:spLocks noChangeShapeType="1"/>
          </p:cNvSpPr>
          <p:nvPr/>
        </p:nvSpPr>
        <p:spPr bwMode="auto">
          <a:xfrm>
            <a:off x="5641305" y="2958578"/>
            <a:ext cx="457200" cy="533400"/>
          </a:xfrm>
          <a:prstGeom prst="line">
            <a:avLst/>
          </a:prstGeom>
          <a:noFill/>
          <a:ln w="28575">
            <a:solidFill>
              <a:schemeClr val="tx1"/>
            </a:solidFill>
            <a:round/>
            <a:headEnd/>
            <a:tailEnd/>
          </a:ln>
        </p:spPr>
        <p:txBody>
          <a:bodyPr wrap="none" anchor="ctr"/>
          <a:lstStyle/>
          <a:p>
            <a:endParaRPr lang="en-US"/>
          </a:p>
        </p:txBody>
      </p:sp>
      <p:sp>
        <p:nvSpPr>
          <p:cNvPr id="108" name="Line 326">
            <a:extLst>
              <a:ext uri="{FF2B5EF4-FFF2-40B4-BE49-F238E27FC236}">
                <a16:creationId xmlns:a16="http://schemas.microsoft.com/office/drawing/2014/main" id="{E271B82C-7A7F-4DF1-A6B9-008A5E36A3E6}"/>
              </a:ext>
            </a:extLst>
          </p:cNvPr>
          <p:cNvSpPr>
            <a:spLocks noChangeShapeType="1"/>
          </p:cNvSpPr>
          <p:nvPr/>
        </p:nvSpPr>
        <p:spPr bwMode="auto">
          <a:xfrm>
            <a:off x="6098505" y="3491978"/>
            <a:ext cx="0" cy="2057400"/>
          </a:xfrm>
          <a:prstGeom prst="line">
            <a:avLst/>
          </a:prstGeom>
          <a:noFill/>
          <a:ln w="28575">
            <a:solidFill>
              <a:schemeClr val="tx1"/>
            </a:solidFill>
            <a:round/>
            <a:headEnd/>
            <a:tailEnd/>
          </a:ln>
        </p:spPr>
        <p:txBody>
          <a:bodyPr wrap="none" anchor="ctr"/>
          <a:lstStyle/>
          <a:p>
            <a:endParaRPr lang="en-US"/>
          </a:p>
        </p:txBody>
      </p:sp>
      <p:sp>
        <p:nvSpPr>
          <p:cNvPr id="109" name="Rectangle 327">
            <a:extLst>
              <a:ext uri="{FF2B5EF4-FFF2-40B4-BE49-F238E27FC236}">
                <a16:creationId xmlns:a16="http://schemas.microsoft.com/office/drawing/2014/main" id="{3671E1FD-F9F8-4594-83DA-541DEB388172}"/>
              </a:ext>
            </a:extLst>
          </p:cNvPr>
          <p:cNvSpPr>
            <a:spLocks noChangeArrowheads="1"/>
          </p:cNvSpPr>
          <p:nvPr/>
        </p:nvSpPr>
        <p:spPr bwMode="auto">
          <a:xfrm>
            <a:off x="7927305" y="2501378"/>
            <a:ext cx="1676400" cy="2590800"/>
          </a:xfrm>
          <a:prstGeom prst="rect">
            <a:avLst/>
          </a:prstGeom>
          <a:solidFill>
            <a:srgbClr val="00CC99">
              <a:alpha val="50195"/>
            </a:srgbClr>
          </a:solidFill>
          <a:ln w="12700">
            <a:solidFill>
              <a:schemeClr val="accent1"/>
            </a:solidFill>
            <a:miter lim="800000"/>
            <a:headEnd/>
            <a:tailEnd/>
          </a:ln>
        </p:spPr>
        <p:txBody>
          <a:bodyPr wrap="none" anchor="ctr"/>
          <a:lstStyle/>
          <a:p>
            <a:endParaRPr lang="en-US"/>
          </a:p>
        </p:txBody>
      </p:sp>
      <p:sp>
        <p:nvSpPr>
          <p:cNvPr id="110" name="Text Box 328">
            <a:extLst>
              <a:ext uri="{FF2B5EF4-FFF2-40B4-BE49-F238E27FC236}">
                <a16:creationId xmlns:a16="http://schemas.microsoft.com/office/drawing/2014/main" id="{EEA1E035-F1AC-4922-A12D-500C64ABDE6C}"/>
              </a:ext>
            </a:extLst>
          </p:cNvPr>
          <p:cNvSpPr txBox="1">
            <a:spLocks noChangeArrowheads="1"/>
          </p:cNvSpPr>
          <p:nvPr/>
        </p:nvSpPr>
        <p:spPr bwMode="auto">
          <a:xfrm>
            <a:off x="5717505" y="2501378"/>
            <a:ext cx="730250" cy="244475"/>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000" b="1" i="1">
                <a:solidFill>
                  <a:srgbClr val="FF0000"/>
                </a:solidFill>
                <a:latin typeface="Verdana" pitchFamily="34" charset="0"/>
              </a:rPr>
              <a:t> 3P ATS</a:t>
            </a:r>
          </a:p>
        </p:txBody>
      </p:sp>
      <p:sp>
        <p:nvSpPr>
          <p:cNvPr id="111" name="Text Box 329">
            <a:extLst>
              <a:ext uri="{FF2B5EF4-FFF2-40B4-BE49-F238E27FC236}">
                <a16:creationId xmlns:a16="http://schemas.microsoft.com/office/drawing/2014/main" id="{BE68AD2E-D535-45FA-916B-271AFED2D0AE}"/>
              </a:ext>
            </a:extLst>
          </p:cNvPr>
          <p:cNvSpPr txBox="1">
            <a:spLocks noChangeArrowheads="1"/>
          </p:cNvSpPr>
          <p:nvPr/>
        </p:nvSpPr>
        <p:spPr bwMode="auto">
          <a:xfrm>
            <a:off x="8460705" y="2501378"/>
            <a:ext cx="693738" cy="244475"/>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000" b="1" i="1">
                <a:solidFill>
                  <a:srgbClr val="FF0000"/>
                </a:solidFill>
                <a:latin typeface="Verdana" pitchFamily="34" charset="0"/>
              </a:rPr>
              <a:t>GenSet</a:t>
            </a:r>
          </a:p>
        </p:txBody>
      </p:sp>
      <p:sp>
        <p:nvSpPr>
          <p:cNvPr id="112" name="Text Box 330">
            <a:extLst>
              <a:ext uri="{FF2B5EF4-FFF2-40B4-BE49-F238E27FC236}">
                <a16:creationId xmlns:a16="http://schemas.microsoft.com/office/drawing/2014/main" id="{4BED4B05-428B-4DBE-9058-9759F97658B4}"/>
              </a:ext>
            </a:extLst>
          </p:cNvPr>
          <p:cNvSpPr txBox="1">
            <a:spLocks noChangeArrowheads="1"/>
          </p:cNvSpPr>
          <p:nvPr/>
        </p:nvSpPr>
        <p:spPr bwMode="auto">
          <a:xfrm>
            <a:off x="5793705" y="5549378"/>
            <a:ext cx="944563" cy="274638"/>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200" b="1" i="1">
                <a:solidFill>
                  <a:schemeClr val="bg2"/>
                </a:solidFill>
                <a:latin typeface="Verdana" pitchFamily="34" charset="0"/>
              </a:rPr>
              <a:t>To Loads</a:t>
            </a:r>
          </a:p>
        </p:txBody>
      </p:sp>
      <p:sp>
        <p:nvSpPr>
          <p:cNvPr id="113" name="Oval 331">
            <a:extLst>
              <a:ext uri="{FF2B5EF4-FFF2-40B4-BE49-F238E27FC236}">
                <a16:creationId xmlns:a16="http://schemas.microsoft.com/office/drawing/2014/main" id="{5222B3B3-1A78-41F5-A2AF-C205090BA964}"/>
              </a:ext>
            </a:extLst>
          </p:cNvPr>
          <p:cNvSpPr>
            <a:spLocks noChangeArrowheads="1"/>
          </p:cNvSpPr>
          <p:nvPr/>
        </p:nvSpPr>
        <p:spPr bwMode="auto">
          <a:xfrm>
            <a:off x="8232105" y="2729978"/>
            <a:ext cx="1066800" cy="1066800"/>
          </a:xfrm>
          <a:prstGeom prst="ellipse">
            <a:avLst/>
          </a:prstGeom>
          <a:solidFill>
            <a:srgbClr val="00CC99"/>
          </a:solidFill>
          <a:ln w="12700">
            <a:solidFill>
              <a:schemeClr val="tx1"/>
            </a:solidFill>
            <a:round/>
            <a:headEnd/>
            <a:tailEnd/>
          </a:ln>
        </p:spPr>
        <p:txBody>
          <a:bodyPr wrap="none" anchor="ctr"/>
          <a:lstStyle/>
          <a:p>
            <a:endParaRPr lang="en-US"/>
          </a:p>
        </p:txBody>
      </p:sp>
      <p:sp>
        <p:nvSpPr>
          <p:cNvPr id="114" name="Line 332">
            <a:extLst>
              <a:ext uri="{FF2B5EF4-FFF2-40B4-BE49-F238E27FC236}">
                <a16:creationId xmlns:a16="http://schemas.microsoft.com/office/drawing/2014/main" id="{F366955C-1351-4F0C-913B-6D330AE7FFD2}"/>
              </a:ext>
            </a:extLst>
          </p:cNvPr>
          <p:cNvSpPr>
            <a:spLocks noChangeShapeType="1"/>
          </p:cNvSpPr>
          <p:nvPr/>
        </p:nvSpPr>
        <p:spPr bwMode="auto">
          <a:xfrm>
            <a:off x="8308305" y="3034778"/>
            <a:ext cx="457200" cy="228600"/>
          </a:xfrm>
          <a:prstGeom prst="line">
            <a:avLst/>
          </a:prstGeom>
          <a:noFill/>
          <a:ln w="12700">
            <a:solidFill>
              <a:schemeClr val="tx1"/>
            </a:solidFill>
            <a:round/>
            <a:headEnd/>
            <a:tailEnd/>
          </a:ln>
        </p:spPr>
        <p:txBody>
          <a:bodyPr wrap="none" anchor="ctr"/>
          <a:lstStyle/>
          <a:p>
            <a:endParaRPr lang="en-US"/>
          </a:p>
        </p:txBody>
      </p:sp>
      <p:sp>
        <p:nvSpPr>
          <p:cNvPr id="115" name="Line 333">
            <a:extLst>
              <a:ext uri="{FF2B5EF4-FFF2-40B4-BE49-F238E27FC236}">
                <a16:creationId xmlns:a16="http://schemas.microsoft.com/office/drawing/2014/main" id="{970C64EF-DC50-41C7-B029-970AFBD4481A}"/>
              </a:ext>
            </a:extLst>
          </p:cNvPr>
          <p:cNvSpPr>
            <a:spLocks noChangeShapeType="1"/>
          </p:cNvSpPr>
          <p:nvPr/>
        </p:nvSpPr>
        <p:spPr bwMode="auto">
          <a:xfrm flipV="1">
            <a:off x="8765505" y="3034778"/>
            <a:ext cx="457200" cy="228600"/>
          </a:xfrm>
          <a:prstGeom prst="line">
            <a:avLst/>
          </a:prstGeom>
          <a:noFill/>
          <a:ln w="12700">
            <a:solidFill>
              <a:schemeClr val="tx1"/>
            </a:solidFill>
            <a:round/>
            <a:headEnd/>
            <a:tailEnd/>
          </a:ln>
        </p:spPr>
        <p:txBody>
          <a:bodyPr wrap="none" anchor="ctr"/>
          <a:lstStyle/>
          <a:p>
            <a:endParaRPr lang="en-US"/>
          </a:p>
        </p:txBody>
      </p:sp>
      <p:sp>
        <p:nvSpPr>
          <p:cNvPr id="116" name="Line 334">
            <a:extLst>
              <a:ext uri="{FF2B5EF4-FFF2-40B4-BE49-F238E27FC236}">
                <a16:creationId xmlns:a16="http://schemas.microsoft.com/office/drawing/2014/main" id="{BA0E5104-D468-4B65-9304-392173EDB228}"/>
              </a:ext>
            </a:extLst>
          </p:cNvPr>
          <p:cNvSpPr>
            <a:spLocks noChangeShapeType="1"/>
          </p:cNvSpPr>
          <p:nvPr/>
        </p:nvSpPr>
        <p:spPr bwMode="auto">
          <a:xfrm>
            <a:off x="8765505" y="3263378"/>
            <a:ext cx="0" cy="533400"/>
          </a:xfrm>
          <a:prstGeom prst="line">
            <a:avLst/>
          </a:prstGeom>
          <a:noFill/>
          <a:ln w="12700">
            <a:solidFill>
              <a:schemeClr val="tx1"/>
            </a:solidFill>
            <a:round/>
            <a:headEnd/>
            <a:tailEnd/>
          </a:ln>
        </p:spPr>
        <p:txBody>
          <a:bodyPr wrap="none" anchor="ctr"/>
          <a:lstStyle/>
          <a:p>
            <a:endParaRPr lang="en-US"/>
          </a:p>
        </p:txBody>
      </p:sp>
      <p:sp>
        <p:nvSpPr>
          <p:cNvPr id="117" name="Line 335">
            <a:extLst>
              <a:ext uri="{FF2B5EF4-FFF2-40B4-BE49-F238E27FC236}">
                <a16:creationId xmlns:a16="http://schemas.microsoft.com/office/drawing/2014/main" id="{3AE1CB95-E994-439A-BA42-0E6926025A2A}"/>
              </a:ext>
            </a:extLst>
          </p:cNvPr>
          <p:cNvSpPr>
            <a:spLocks noChangeShapeType="1"/>
          </p:cNvSpPr>
          <p:nvPr/>
        </p:nvSpPr>
        <p:spPr bwMode="auto">
          <a:xfrm>
            <a:off x="6479505" y="3034778"/>
            <a:ext cx="1828800" cy="0"/>
          </a:xfrm>
          <a:prstGeom prst="line">
            <a:avLst/>
          </a:prstGeom>
          <a:noFill/>
          <a:ln w="28575">
            <a:solidFill>
              <a:schemeClr val="tx1"/>
            </a:solidFill>
            <a:round/>
            <a:headEnd/>
            <a:tailEnd/>
          </a:ln>
        </p:spPr>
        <p:txBody>
          <a:bodyPr wrap="none" anchor="ctr"/>
          <a:lstStyle/>
          <a:p>
            <a:endParaRPr lang="en-US"/>
          </a:p>
        </p:txBody>
      </p:sp>
      <p:sp>
        <p:nvSpPr>
          <p:cNvPr id="118" name="Line 336">
            <a:extLst>
              <a:ext uri="{FF2B5EF4-FFF2-40B4-BE49-F238E27FC236}">
                <a16:creationId xmlns:a16="http://schemas.microsoft.com/office/drawing/2014/main" id="{0930607F-8F73-4E49-A523-DEC3D9A56AE8}"/>
              </a:ext>
            </a:extLst>
          </p:cNvPr>
          <p:cNvSpPr>
            <a:spLocks noChangeShapeType="1"/>
          </p:cNvSpPr>
          <p:nvPr/>
        </p:nvSpPr>
        <p:spPr bwMode="auto">
          <a:xfrm>
            <a:off x="8765505" y="3263378"/>
            <a:ext cx="457200" cy="228600"/>
          </a:xfrm>
          <a:prstGeom prst="line">
            <a:avLst/>
          </a:prstGeom>
          <a:noFill/>
          <a:ln w="12700">
            <a:solidFill>
              <a:schemeClr val="accent2"/>
            </a:solidFill>
            <a:round/>
            <a:headEnd/>
            <a:tailEnd/>
          </a:ln>
        </p:spPr>
        <p:txBody>
          <a:bodyPr wrap="none" anchor="ctr"/>
          <a:lstStyle/>
          <a:p>
            <a:endParaRPr lang="en-US"/>
          </a:p>
        </p:txBody>
      </p:sp>
      <p:sp>
        <p:nvSpPr>
          <p:cNvPr id="119" name="Line 338">
            <a:extLst>
              <a:ext uri="{FF2B5EF4-FFF2-40B4-BE49-F238E27FC236}">
                <a16:creationId xmlns:a16="http://schemas.microsoft.com/office/drawing/2014/main" id="{823E6447-D218-47E8-96AC-2BBE15EEF2C3}"/>
              </a:ext>
            </a:extLst>
          </p:cNvPr>
          <p:cNvSpPr>
            <a:spLocks noChangeShapeType="1"/>
          </p:cNvSpPr>
          <p:nvPr/>
        </p:nvSpPr>
        <p:spPr bwMode="auto">
          <a:xfrm>
            <a:off x="3050505" y="4177778"/>
            <a:ext cx="0" cy="1752600"/>
          </a:xfrm>
          <a:prstGeom prst="line">
            <a:avLst/>
          </a:prstGeom>
          <a:noFill/>
          <a:ln w="19050">
            <a:solidFill>
              <a:srgbClr val="009900"/>
            </a:solidFill>
            <a:round/>
            <a:headEnd/>
            <a:tailEnd/>
          </a:ln>
        </p:spPr>
        <p:txBody>
          <a:bodyPr wrap="none" anchor="ctr"/>
          <a:lstStyle/>
          <a:p>
            <a:endParaRPr lang="en-US"/>
          </a:p>
        </p:txBody>
      </p:sp>
      <p:grpSp>
        <p:nvGrpSpPr>
          <p:cNvPr id="120" name="Group 339">
            <a:extLst>
              <a:ext uri="{FF2B5EF4-FFF2-40B4-BE49-F238E27FC236}">
                <a16:creationId xmlns:a16="http://schemas.microsoft.com/office/drawing/2014/main" id="{653FAFD6-542E-4E91-9702-A1BD56C85A2F}"/>
              </a:ext>
            </a:extLst>
          </p:cNvPr>
          <p:cNvGrpSpPr>
            <a:grpSpLocks/>
          </p:cNvGrpSpPr>
          <p:nvPr/>
        </p:nvGrpSpPr>
        <p:grpSpPr bwMode="auto">
          <a:xfrm>
            <a:off x="2821905" y="5930378"/>
            <a:ext cx="457200" cy="152400"/>
            <a:chOff x="912" y="2928"/>
            <a:chExt cx="240" cy="96"/>
          </a:xfrm>
        </p:grpSpPr>
        <p:sp>
          <p:nvSpPr>
            <p:cNvPr id="121" name="Line 340">
              <a:extLst>
                <a:ext uri="{FF2B5EF4-FFF2-40B4-BE49-F238E27FC236}">
                  <a16:creationId xmlns:a16="http://schemas.microsoft.com/office/drawing/2014/main" id="{E4A4F45C-063C-453D-9526-30C6FF58D420}"/>
                </a:ext>
              </a:extLst>
            </p:cNvPr>
            <p:cNvSpPr>
              <a:spLocks noChangeShapeType="1"/>
            </p:cNvSpPr>
            <p:nvPr/>
          </p:nvSpPr>
          <p:spPr bwMode="auto">
            <a:xfrm>
              <a:off x="912" y="2928"/>
              <a:ext cx="240" cy="0"/>
            </a:xfrm>
            <a:prstGeom prst="line">
              <a:avLst/>
            </a:prstGeom>
            <a:noFill/>
            <a:ln w="19050">
              <a:solidFill>
                <a:srgbClr val="009900"/>
              </a:solidFill>
              <a:round/>
              <a:headEnd/>
              <a:tailEnd/>
            </a:ln>
          </p:spPr>
          <p:txBody>
            <a:bodyPr wrap="none" anchor="ctr"/>
            <a:lstStyle/>
            <a:p>
              <a:endParaRPr lang="en-US"/>
            </a:p>
          </p:txBody>
        </p:sp>
        <p:sp>
          <p:nvSpPr>
            <p:cNvPr id="122" name="Line 341">
              <a:extLst>
                <a:ext uri="{FF2B5EF4-FFF2-40B4-BE49-F238E27FC236}">
                  <a16:creationId xmlns:a16="http://schemas.microsoft.com/office/drawing/2014/main" id="{44657B3C-C6EF-4EF6-8123-0D93A165659F}"/>
                </a:ext>
              </a:extLst>
            </p:cNvPr>
            <p:cNvSpPr>
              <a:spLocks noChangeShapeType="1"/>
            </p:cNvSpPr>
            <p:nvPr/>
          </p:nvSpPr>
          <p:spPr bwMode="auto">
            <a:xfrm>
              <a:off x="960" y="2976"/>
              <a:ext cx="144" cy="0"/>
            </a:xfrm>
            <a:prstGeom prst="line">
              <a:avLst/>
            </a:prstGeom>
            <a:noFill/>
            <a:ln w="19050">
              <a:solidFill>
                <a:srgbClr val="009900"/>
              </a:solidFill>
              <a:round/>
              <a:headEnd/>
              <a:tailEnd/>
            </a:ln>
          </p:spPr>
          <p:txBody>
            <a:bodyPr wrap="none" anchor="ctr"/>
            <a:lstStyle/>
            <a:p>
              <a:endParaRPr lang="en-US"/>
            </a:p>
          </p:txBody>
        </p:sp>
        <p:sp>
          <p:nvSpPr>
            <p:cNvPr id="123" name="Line 342">
              <a:extLst>
                <a:ext uri="{FF2B5EF4-FFF2-40B4-BE49-F238E27FC236}">
                  <a16:creationId xmlns:a16="http://schemas.microsoft.com/office/drawing/2014/main" id="{A4F5769A-D2AF-43D9-9497-799D7D3A7905}"/>
                </a:ext>
              </a:extLst>
            </p:cNvPr>
            <p:cNvSpPr>
              <a:spLocks noChangeShapeType="1"/>
            </p:cNvSpPr>
            <p:nvPr/>
          </p:nvSpPr>
          <p:spPr bwMode="auto">
            <a:xfrm>
              <a:off x="1008" y="3024"/>
              <a:ext cx="48" cy="0"/>
            </a:xfrm>
            <a:prstGeom prst="line">
              <a:avLst/>
            </a:prstGeom>
            <a:noFill/>
            <a:ln w="19050">
              <a:solidFill>
                <a:srgbClr val="009900"/>
              </a:solidFill>
              <a:round/>
              <a:headEnd/>
              <a:tailEnd/>
            </a:ln>
          </p:spPr>
          <p:txBody>
            <a:bodyPr wrap="none" anchor="ctr"/>
            <a:lstStyle/>
            <a:p>
              <a:endParaRPr lang="en-US"/>
            </a:p>
          </p:txBody>
        </p:sp>
      </p:grpSp>
      <p:sp>
        <p:nvSpPr>
          <p:cNvPr id="124" name="Line 344">
            <a:extLst>
              <a:ext uri="{FF2B5EF4-FFF2-40B4-BE49-F238E27FC236}">
                <a16:creationId xmlns:a16="http://schemas.microsoft.com/office/drawing/2014/main" id="{FB2CB1AF-993E-43ED-BC14-F0D476D40A7F}"/>
              </a:ext>
            </a:extLst>
          </p:cNvPr>
          <p:cNvSpPr>
            <a:spLocks noChangeShapeType="1"/>
          </p:cNvSpPr>
          <p:nvPr/>
        </p:nvSpPr>
        <p:spPr bwMode="auto">
          <a:xfrm>
            <a:off x="3202905" y="4711178"/>
            <a:ext cx="5867400" cy="0"/>
          </a:xfrm>
          <a:prstGeom prst="line">
            <a:avLst/>
          </a:prstGeom>
          <a:noFill/>
          <a:ln w="28575">
            <a:solidFill>
              <a:srgbClr val="009900"/>
            </a:solidFill>
            <a:round/>
            <a:headEnd/>
            <a:tailEnd/>
          </a:ln>
        </p:spPr>
        <p:txBody>
          <a:bodyPr wrap="none" anchor="ctr"/>
          <a:lstStyle/>
          <a:p>
            <a:endParaRPr lang="en-US"/>
          </a:p>
        </p:txBody>
      </p:sp>
      <p:sp>
        <p:nvSpPr>
          <p:cNvPr id="125" name="Line 346">
            <a:extLst>
              <a:ext uri="{FF2B5EF4-FFF2-40B4-BE49-F238E27FC236}">
                <a16:creationId xmlns:a16="http://schemas.microsoft.com/office/drawing/2014/main" id="{5BC8FE50-F222-469C-8E03-FE1B53DD1C16}"/>
              </a:ext>
            </a:extLst>
          </p:cNvPr>
          <p:cNvSpPr>
            <a:spLocks noChangeShapeType="1"/>
          </p:cNvSpPr>
          <p:nvPr/>
        </p:nvSpPr>
        <p:spPr bwMode="auto">
          <a:xfrm>
            <a:off x="6555705" y="4711178"/>
            <a:ext cx="0" cy="838200"/>
          </a:xfrm>
          <a:prstGeom prst="line">
            <a:avLst/>
          </a:prstGeom>
          <a:noFill/>
          <a:ln w="28575">
            <a:solidFill>
              <a:srgbClr val="009900"/>
            </a:solidFill>
            <a:round/>
            <a:headEnd/>
            <a:tailEnd/>
          </a:ln>
        </p:spPr>
        <p:txBody>
          <a:bodyPr wrap="none" anchor="ctr"/>
          <a:lstStyle/>
          <a:p>
            <a:endParaRPr lang="en-US"/>
          </a:p>
        </p:txBody>
      </p:sp>
      <p:sp>
        <p:nvSpPr>
          <p:cNvPr id="126" name="Text Box 365">
            <a:extLst>
              <a:ext uri="{FF2B5EF4-FFF2-40B4-BE49-F238E27FC236}">
                <a16:creationId xmlns:a16="http://schemas.microsoft.com/office/drawing/2014/main" id="{64ACF025-910B-4485-AC3C-510DB8D94DE5}"/>
              </a:ext>
            </a:extLst>
          </p:cNvPr>
          <p:cNvSpPr txBox="1">
            <a:spLocks noChangeArrowheads="1"/>
          </p:cNvSpPr>
          <p:nvPr/>
        </p:nvSpPr>
        <p:spPr bwMode="auto">
          <a:xfrm>
            <a:off x="3279105" y="4711178"/>
            <a:ext cx="952500" cy="396875"/>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000" b="1" i="1">
                <a:solidFill>
                  <a:schemeClr val="bg2"/>
                </a:solidFill>
                <a:latin typeface="Verdana" pitchFamily="34" charset="0"/>
              </a:rPr>
              <a:t> SERVICE</a:t>
            </a:r>
          </a:p>
          <a:p>
            <a:pPr algn="l" eaLnBrk="0" hangingPunct="0">
              <a:spcBef>
                <a:spcPct val="0"/>
              </a:spcBef>
              <a:buClrTx/>
              <a:buFontTx/>
              <a:buNone/>
            </a:pPr>
            <a:r>
              <a:rPr lang="en-US" sz="1000" b="1" i="1">
                <a:solidFill>
                  <a:schemeClr val="bg2"/>
                </a:solidFill>
                <a:latin typeface="Verdana" pitchFamily="34" charset="0"/>
              </a:rPr>
              <a:t>ENTRANCE</a:t>
            </a:r>
          </a:p>
        </p:txBody>
      </p:sp>
      <p:sp>
        <p:nvSpPr>
          <p:cNvPr id="127" name="Line 369">
            <a:extLst>
              <a:ext uri="{FF2B5EF4-FFF2-40B4-BE49-F238E27FC236}">
                <a16:creationId xmlns:a16="http://schemas.microsoft.com/office/drawing/2014/main" id="{BD199062-219C-4821-930A-E1AD824106B0}"/>
              </a:ext>
            </a:extLst>
          </p:cNvPr>
          <p:cNvSpPr>
            <a:spLocks noChangeShapeType="1"/>
          </p:cNvSpPr>
          <p:nvPr/>
        </p:nvSpPr>
        <p:spPr bwMode="auto">
          <a:xfrm>
            <a:off x="9222705" y="3491978"/>
            <a:ext cx="0" cy="2438400"/>
          </a:xfrm>
          <a:prstGeom prst="line">
            <a:avLst/>
          </a:prstGeom>
          <a:noFill/>
          <a:ln w="19050">
            <a:solidFill>
              <a:srgbClr val="009900"/>
            </a:solidFill>
            <a:round/>
            <a:headEnd/>
            <a:tailEnd/>
          </a:ln>
        </p:spPr>
        <p:txBody>
          <a:bodyPr wrap="none" anchor="ctr"/>
          <a:lstStyle/>
          <a:p>
            <a:endParaRPr lang="en-US"/>
          </a:p>
        </p:txBody>
      </p:sp>
      <p:grpSp>
        <p:nvGrpSpPr>
          <p:cNvPr id="128" name="Group 370">
            <a:extLst>
              <a:ext uri="{FF2B5EF4-FFF2-40B4-BE49-F238E27FC236}">
                <a16:creationId xmlns:a16="http://schemas.microsoft.com/office/drawing/2014/main" id="{732143E6-511F-495F-8084-AFF3CAB810D8}"/>
              </a:ext>
            </a:extLst>
          </p:cNvPr>
          <p:cNvGrpSpPr>
            <a:grpSpLocks/>
          </p:cNvGrpSpPr>
          <p:nvPr/>
        </p:nvGrpSpPr>
        <p:grpSpPr bwMode="auto">
          <a:xfrm>
            <a:off x="8994105" y="5930378"/>
            <a:ext cx="457200" cy="152400"/>
            <a:chOff x="912" y="2928"/>
            <a:chExt cx="240" cy="96"/>
          </a:xfrm>
        </p:grpSpPr>
        <p:sp>
          <p:nvSpPr>
            <p:cNvPr id="129" name="Line 371">
              <a:extLst>
                <a:ext uri="{FF2B5EF4-FFF2-40B4-BE49-F238E27FC236}">
                  <a16:creationId xmlns:a16="http://schemas.microsoft.com/office/drawing/2014/main" id="{32FD931C-D592-4855-BE54-BF147C32B9CB}"/>
                </a:ext>
              </a:extLst>
            </p:cNvPr>
            <p:cNvSpPr>
              <a:spLocks noChangeShapeType="1"/>
            </p:cNvSpPr>
            <p:nvPr/>
          </p:nvSpPr>
          <p:spPr bwMode="auto">
            <a:xfrm>
              <a:off x="912" y="2928"/>
              <a:ext cx="240" cy="0"/>
            </a:xfrm>
            <a:prstGeom prst="line">
              <a:avLst/>
            </a:prstGeom>
            <a:noFill/>
            <a:ln w="19050">
              <a:solidFill>
                <a:srgbClr val="009900"/>
              </a:solidFill>
              <a:round/>
              <a:headEnd/>
              <a:tailEnd/>
            </a:ln>
          </p:spPr>
          <p:txBody>
            <a:bodyPr wrap="none" anchor="ctr"/>
            <a:lstStyle/>
            <a:p>
              <a:endParaRPr lang="en-US"/>
            </a:p>
          </p:txBody>
        </p:sp>
        <p:sp>
          <p:nvSpPr>
            <p:cNvPr id="130" name="Line 372">
              <a:extLst>
                <a:ext uri="{FF2B5EF4-FFF2-40B4-BE49-F238E27FC236}">
                  <a16:creationId xmlns:a16="http://schemas.microsoft.com/office/drawing/2014/main" id="{067AF4B2-DC64-4097-8F45-FBF9E71B2382}"/>
                </a:ext>
              </a:extLst>
            </p:cNvPr>
            <p:cNvSpPr>
              <a:spLocks noChangeShapeType="1"/>
            </p:cNvSpPr>
            <p:nvPr/>
          </p:nvSpPr>
          <p:spPr bwMode="auto">
            <a:xfrm>
              <a:off x="960" y="2976"/>
              <a:ext cx="144" cy="0"/>
            </a:xfrm>
            <a:prstGeom prst="line">
              <a:avLst/>
            </a:prstGeom>
            <a:noFill/>
            <a:ln w="19050">
              <a:solidFill>
                <a:srgbClr val="009900"/>
              </a:solidFill>
              <a:round/>
              <a:headEnd/>
              <a:tailEnd/>
            </a:ln>
          </p:spPr>
          <p:txBody>
            <a:bodyPr wrap="none" anchor="ctr"/>
            <a:lstStyle/>
            <a:p>
              <a:endParaRPr lang="en-US"/>
            </a:p>
          </p:txBody>
        </p:sp>
        <p:sp>
          <p:nvSpPr>
            <p:cNvPr id="131" name="Line 373">
              <a:extLst>
                <a:ext uri="{FF2B5EF4-FFF2-40B4-BE49-F238E27FC236}">
                  <a16:creationId xmlns:a16="http://schemas.microsoft.com/office/drawing/2014/main" id="{BCAF4D9C-36B3-4FA9-A615-27168B4D826A}"/>
                </a:ext>
              </a:extLst>
            </p:cNvPr>
            <p:cNvSpPr>
              <a:spLocks noChangeShapeType="1"/>
            </p:cNvSpPr>
            <p:nvPr/>
          </p:nvSpPr>
          <p:spPr bwMode="auto">
            <a:xfrm>
              <a:off x="1008" y="3024"/>
              <a:ext cx="48" cy="0"/>
            </a:xfrm>
            <a:prstGeom prst="line">
              <a:avLst/>
            </a:prstGeom>
            <a:noFill/>
            <a:ln w="19050">
              <a:solidFill>
                <a:srgbClr val="009900"/>
              </a:solidFill>
              <a:round/>
              <a:headEnd/>
              <a:tailEnd/>
            </a:ln>
          </p:spPr>
          <p:txBody>
            <a:bodyPr wrap="none" anchor="ctr"/>
            <a:lstStyle/>
            <a:p>
              <a:endParaRPr lang="en-US"/>
            </a:p>
          </p:txBody>
        </p:sp>
      </p:grpSp>
      <p:sp>
        <p:nvSpPr>
          <p:cNvPr id="132" name="Line 375">
            <a:extLst>
              <a:ext uri="{FF2B5EF4-FFF2-40B4-BE49-F238E27FC236}">
                <a16:creationId xmlns:a16="http://schemas.microsoft.com/office/drawing/2014/main" id="{E1E15A87-1092-40D8-AC19-73DC02765F9E}"/>
              </a:ext>
            </a:extLst>
          </p:cNvPr>
          <p:cNvSpPr>
            <a:spLocks noChangeShapeType="1"/>
          </p:cNvSpPr>
          <p:nvPr/>
        </p:nvSpPr>
        <p:spPr bwMode="auto">
          <a:xfrm>
            <a:off x="8994105" y="3720578"/>
            <a:ext cx="0" cy="990600"/>
          </a:xfrm>
          <a:prstGeom prst="line">
            <a:avLst/>
          </a:prstGeom>
          <a:noFill/>
          <a:ln w="12700">
            <a:solidFill>
              <a:srgbClr val="009900"/>
            </a:solidFill>
            <a:round/>
            <a:headEnd/>
            <a:tailEnd/>
          </a:ln>
        </p:spPr>
        <p:txBody>
          <a:bodyPr wrap="none" anchor="ctr"/>
          <a:lstStyle/>
          <a:p>
            <a:endParaRPr lang="en-US"/>
          </a:p>
        </p:txBody>
      </p:sp>
      <p:sp>
        <p:nvSpPr>
          <p:cNvPr id="133" name="Line 377">
            <a:extLst>
              <a:ext uri="{FF2B5EF4-FFF2-40B4-BE49-F238E27FC236}">
                <a16:creationId xmlns:a16="http://schemas.microsoft.com/office/drawing/2014/main" id="{5D3FA6C4-F441-4609-B26A-BE5D18D684F4}"/>
              </a:ext>
            </a:extLst>
          </p:cNvPr>
          <p:cNvSpPr>
            <a:spLocks noChangeShapeType="1"/>
          </p:cNvSpPr>
          <p:nvPr/>
        </p:nvSpPr>
        <p:spPr bwMode="auto">
          <a:xfrm>
            <a:off x="2364705" y="4177778"/>
            <a:ext cx="1295400" cy="0"/>
          </a:xfrm>
          <a:prstGeom prst="line">
            <a:avLst/>
          </a:prstGeom>
          <a:noFill/>
          <a:ln w="28575">
            <a:solidFill>
              <a:schemeClr val="accent2"/>
            </a:solidFill>
            <a:round/>
            <a:headEnd/>
            <a:tailEnd/>
          </a:ln>
        </p:spPr>
        <p:txBody>
          <a:bodyPr wrap="none" anchor="ctr"/>
          <a:lstStyle/>
          <a:p>
            <a:endParaRPr lang="en-US"/>
          </a:p>
        </p:txBody>
      </p:sp>
      <p:sp>
        <p:nvSpPr>
          <p:cNvPr id="134" name="Line 378">
            <a:extLst>
              <a:ext uri="{FF2B5EF4-FFF2-40B4-BE49-F238E27FC236}">
                <a16:creationId xmlns:a16="http://schemas.microsoft.com/office/drawing/2014/main" id="{A49C03FE-874A-4B28-90D0-B93D9CC14371}"/>
              </a:ext>
            </a:extLst>
          </p:cNvPr>
          <p:cNvSpPr>
            <a:spLocks noChangeShapeType="1"/>
          </p:cNvSpPr>
          <p:nvPr/>
        </p:nvSpPr>
        <p:spPr bwMode="auto">
          <a:xfrm>
            <a:off x="3279105" y="4177778"/>
            <a:ext cx="0" cy="533400"/>
          </a:xfrm>
          <a:prstGeom prst="line">
            <a:avLst/>
          </a:prstGeom>
          <a:noFill/>
          <a:ln w="28575">
            <a:solidFill>
              <a:srgbClr val="009900"/>
            </a:solidFill>
            <a:round/>
            <a:headEnd/>
            <a:tailEnd/>
          </a:ln>
        </p:spPr>
        <p:txBody>
          <a:bodyPr wrap="none" anchor="ctr"/>
          <a:lstStyle/>
          <a:p>
            <a:endParaRPr lang="en-US"/>
          </a:p>
        </p:txBody>
      </p:sp>
      <p:sp>
        <p:nvSpPr>
          <p:cNvPr id="135" name="Line 380">
            <a:extLst>
              <a:ext uri="{FF2B5EF4-FFF2-40B4-BE49-F238E27FC236}">
                <a16:creationId xmlns:a16="http://schemas.microsoft.com/office/drawing/2014/main" id="{3D2CFBBD-9E9B-4BE0-9587-DF4D760C241D}"/>
              </a:ext>
            </a:extLst>
          </p:cNvPr>
          <p:cNvSpPr>
            <a:spLocks noChangeShapeType="1"/>
          </p:cNvSpPr>
          <p:nvPr/>
        </p:nvSpPr>
        <p:spPr bwMode="auto">
          <a:xfrm>
            <a:off x="4269705" y="4711178"/>
            <a:ext cx="304800" cy="381000"/>
          </a:xfrm>
          <a:prstGeom prst="line">
            <a:avLst/>
          </a:prstGeom>
          <a:noFill/>
          <a:ln w="19050">
            <a:solidFill>
              <a:srgbClr val="009900"/>
            </a:solidFill>
            <a:round/>
            <a:headEnd/>
            <a:tailEnd/>
          </a:ln>
        </p:spPr>
        <p:txBody>
          <a:bodyPr wrap="none" anchor="ctr"/>
          <a:lstStyle/>
          <a:p>
            <a:endParaRPr lang="en-US"/>
          </a:p>
        </p:txBody>
      </p:sp>
      <p:grpSp>
        <p:nvGrpSpPr>
          <p:cNvPr id="136" name="Group 385">
            <a:extLst>
              <a:ext uri="{FF2B5EF4-FFF2-40B4-BE49-F238E27FC236}">
                <a16:creationId xmlns:a16="http://schemas.microsoft.com/office/drawing/2014/main" id="{0711F6A4-4177-485C-8927-0671C0819C8E}"/>
              </a:ext>
            </a:extLst>
          </p:cNvPr>
          <p:cNvGrpSpPr>
            <a:grpSpLocks/>
          </p:cNvGrpSpPr>
          <p:nvPr/>
        </p:nvGrpSpPr>
        <p:grpSpPr bwMode="auto">
          <a:xfrm>
            <a:off x="4726905" y="2958578"/>
            <a:ext cx="228600" cy="152400"/>
            <a:chOff x="2112" y="1104"/>
            <a:chExt cx="144" cy="96"/>
          </a:xfrm>
        </p:grpSpPr>
        <p:sp>
          <p:nvSpPr>
            <p:cNvPr id="137" name="Line 382">
              <a:extLst>
                <a:ext uri="{FF2B5EF4-FFF2-40B4-BE49-F238E27FC236}">
                  <a16:creationId xmlns:a16="http://schemas.microsoft.com/office/drawing/2014/main" id="{74BB36B1-CA44-4575-8B2D-DAF307B954E1}"/>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a:p>
          </p:txBody>
        </p:sp>
        <p:sp>
          <p:nvSpPr>
            <p:cNvPr id="138" name="Line 383">
              <a:extLst>
                <a:ext uri="{FF2B5EF4-FFF2-40B4-BE49-F238E27FC236}">
                  <a16:creationId xmlns:a16="http://schemas.microsoft.com/office/drawing/2014/main" id="{C51CA0EB-B4BD-48E4-BA26-A6D5438873AD}"/>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a:p>
          </p:txBody>
        </p:sp>
        <p:sp>
          <p:nvSpPr>
            <p:cNvPr id="139" name="Line 384">
              <a:extLst>
                <a:ext uri="{FF2B5EF4-FFF2-40B4-BE49-F238E27FC236}">
                  <a16:creationId xmlns:a16="http://schemas.microsoft.com/office/drawing/2014/main" id="{767878AF-022B-40BC-AB44-83810CE43EFD}"/>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a:p>
          </p:txBody>
        </p:sp>
      </p:grpSp>
      <p:grpSp>
        <p:nvGrpSpPr>
          <p:cNvPr id="140" name="Group 386">
            <a:extLst>
              <a:ext uri="{FF2B5EF4-FFF2-40B4-BE49-F238E27FC236}">
                <a16:creationId xmlns:a16="http://schemas.microsoft.com/office/drawing/2014/main" id="{FA3C6A0E-12BD-4B7A-B8FB-36B30A5FC7A5}"/>
              </a:ext>
            </a:extLst>
          </p:cNvPr>
          <p:cNvGrpSpPr>
            <a:grpSpLocks/>
          </p:cNvGrpSpPr>
          <p:nvPr/>
        </p:nvGrpSpPr>
        <p:grpSpPr bwMode="auto">
          <a:xfrm rot="5400000">
            <a:off x="5984205" y="5206478"/>
            <a:ext cx="228600" cy="152400"/>
            <a:chOff x="2112" y="1104"/>
            <a:chExt cx="144" cy="96"/>
          </a:xfrm>
        </p:grpSpPr>
        <p:sp>
          <p:nvSpPr>
            <p:cNvPr id="141" name="Line 387">
              <a:extLst>
                <a:ext uri="{FF2B5EF4-FFF2-40B4-BE49-F238E27FC236}">
                  <a16:creationId xmlns:a16="http://schemas.microsoft.com/office/drawing/2014/main" id="{244D017A-D9D4-4DB6-AF42-38A25CCFFCA3}"/>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a:p>
          </p:txBody>
        </p:sp>
        <p:sp>
          <p:nvSpPr>
            <p:cNvPr id="142" name="Line 388">
              <a:extLst>
                <a:ext uri="{FF2B5EF4-FFF2-40B4-BE49-F238E27FC236}">
                  <a16:creationId xmlns:a16="http://schemas.microsoft.com/office/drawing/2014/main" id="{CE625F33-D5D2-4E5B-8FA6-8B93E678BF4E}"/>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a:p>
          </p:txBody>
        </p:sp>
        <p:sp>
          <p:nvSpPr>
            <p:cNvPr id="143" name="Line 389">
              <a:extLst>
                <a:ext uri="{FF2B5EF4-FFF2-40B4-BE49-F238E27FC236}">
                  <a16:creationId xmlns:a16="http://schemas.microsoft.com/office/drawing/2014/main" id="{0150B42B-4F1B-4724-8BA9-29C1191F9D8C}"/>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a:p>
          </p:txBody>
        </p:sp>
      </p:grpSp>
      <p:grpSp>
        <p:nvGrpSpPr>
          <p:cNvPr id="144" name="Group 390">
            <a:extLst>
              <a:ext uri="{FF2B5EF4-FFF2-40B4-BE49-F238E27FC236}">
                <a16:creationId xmlns:a16="http://schemas.microsoft.com/office/drawing/2014/main" id="{5FB776F0-7C6F-4312-8670-0B917A3D8B51}"/>
              </a:ext>
            </a:extLst>
          </p:cNvPr>
          <p:cNvGrpSpPr>
            <a:grpSpLocks/>
          </p:cNvGrpSpPr>
          <p:nvPr/>
        </p:nvGrpSpPr>
        <p:grpSpPr bwMode="auto">
          <a:xfrm>
            <a:off x="7165305" y="2958578"/>
            <a:ext cx="228600" cy="152400"/>
            <a:chOff x="2112" y="1104"/>
            <a:chExt cx="144" cy="96"/>
          </a:xfrm>
        </p:grpSpPr>
        <p:sp>
          <p:nvSpPr>
            <p:cNvPr id="145" name="Line 391">
              <a:extLst>
                <a:ext uri="{FF2B5EF4-FFF2-40B4-BE49-F238E27FC236}">
                  <a16:creationId xmlns:a16="http://schemas.microsoft.com/office/drawing/2014/main" id="{4437D765-9427-42C7-9A17-D1007A7EC1F9}"/>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a:p>
          </p:txBody>
        </p:sp>
        <p:sp>
          <p:nvSpPr>
            <p:cNvPr id="146" name="Line 392">
              <a:extLst>
                <a:ext uri="{FF2B5EF4-FFF2-40B4-BE49-F238E27FC236}">
                  <a16:creationId xmlns:a16="http://schemas.microsoft.com/office/drawing/2014/main" id="{E0E60840-58FB-404D-81E5-5296D11C2C81}"/>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a:p>
          </p:txBody>
        </p:sp>
        <p:sp>
          <p:nvSpPr>
            <p:cNvPr id="147" name="Line 393">
              <a:extLst>
                <a:ext uri="{FF2B5EF4-FFF2-40B4-BE49-F238E27FC236}">
                  <a16:creationId xmlns:a16="http://schemas.microsoft.com/office/drawing/2014/main" id="{D0BFE30A-4A27-481C-AA05-1E3CC9861719}"/>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a:p>
          </p:txBody>
        </p:sp>
      </p:grpSp>
      <p:sp>
        <p:nvSpPr>
          <p:cNvPr id="148" name="Line 394">
            <a:extLst>
              <a:ext uri="{FF2B5EF4-FFF2-40B4-BE49-F238E27FC236}">
                <a16:creationId xmlns:a16="http://schemas.microsoft.com/office/drawing/2014/main" id="{8369F2B4-5797-488C-A2B6-3EDBC2A21806}"/>
              </a:ext>
            </a:extLst>
          </p:cNvPr>
          <p:cNvSpPr>
            <a:spLocks noChangeShapeType="1"/>
          </p:cNvSpPr>
          <p:nvPr/>
        </p:nvSpPr>
        <p:spPr bwMode="auto">
          <a:xfrm>
            <a:off x="6631905" y="4711178"/>
            <a:ext cx="304800" cy="381000"/>
          </a:xfrm>
          <a:prstGeom prst="line">
            <a:avLst/>
          </a:prstGeom>
          <a:noFill/>
          <a:ln w="19050">
            <a:solidFill>
              <a:srgbClr val="009900"/>
            </a:solidFill>
            <a:round/>
            <a:headEnd/>
            <a:tailEnd/>
          </a:ln>
        </p:spPr>
        <p:txBody>
          <a:bodyPr wrap="none" anchor="ctr"/>
          <a:lstStyle/>
          <a:p>
            <a:endParaRPr lang="en-US"/>
          </a:p>
        </p:txBody>
      </p:sp>
      <p:sp>
        <p:nvSpPr>
          <p:cNvPr id="149" name="Line 395">
            <a:extLst>
              <a:ext uri="{FF2B5EF4-FFF2-40B4-BE49-F238E27FC236}">
                <a16:creationId xmlns:a16="http://schemas.microsoft.com/office/drawing/2014/main" id="{ABCFB7FC-27A0-4FA3-BECE-4849E6F37229}"/>
              </a:ext>
            </a:extLst>
          </p:cNvPr>
          <p:cNvSpPr>
            <a:spLocks noChangeShapeType="1"/>
          </p:cNvSpPr>
          <p:nvPr/>
        </p:nvSpPr>
        <p:spPr bwMode="auto">
          <a:xfrm rot="5400000">
            <a:off x="7889205" y="4749278"/>
            <a:ext cx="381000" cy="304800"/>
          </a:xfrm>
          <a:prstGeom prst="line">
            <a:avLst/>
          </a:prstGeom>
          <a:noFill/>
          <a:ln w="19050">
            <a:solidFill>
              <a:srgbClr val="009900"/>
            </a:solidFill>
            <a:round/>
            <a:headEnd/>
            <a:tailEnd/>
          </a:ln>
        </p:spPr>
        <p:txBody>
          <a:bodyPr wrap="none" anchor="ctr"/>
          <a:lstStyle/>
          <a:p>
            <a:endParaRPr lang="en-US"/>
          </a:p>
        </p:txBody>
      </p:sp>
      <p:sp>
        <p:nvSpPr>
          <p:cNvPr id="150" name="Line 397">
            <a:extLst>
              <a:ext uri="{FF2B5EF4-FFF2-40B4-BE49-F238E27FC236}">
                <a16:creationId xmlns:a16="http://schemas.microsoft.com/office/drawing/2014/main" id="{882CD181-77D1-44F1-B5DF-953BC99C1CEE}"/>
              </a:ext>
            </a:extLst>
          </p:cNvPr>
          <p:cNvSpPr>
            <a:spLocks noChangeShapeType="1"/>
          </p:cNvSpPr>
          <p:nvPr/>
        </p:nvSpPr>
        <p:spPr bwMode="auto">
          <a:xfrm flipV="1">
            <a:off x="2517105" y="4558778"/>
            <a:ext cx="533400" cy="76200"/>
          </a:xfrm>
          <a:prstGeom prst="line">
            <a:avLst/>
          </a:prstGeom>
          <a:noFill/>
          <a:ln w="12700">
            <a:solidFill>
              <a:schemeClr val="tx1"/>
            </a:solidFill>
            <a:round/>
            <a:headEnd/>
            <a:tailEnd type="triangle" w="med" len="med"/>
          </a:ln>
        </p:spPr>
        <p:txBody>
          <a:bodyPr wrap="none" anchor="ctr"/>
          <a:lstStyle/>
          <a:p>
            <a:endParaRPr lang="en-US"/>
          </a:p>
        </p:txBody>
      </p:sp>
      <p:sp>
        <p:nvSpPr>
          <p:cNvPr id="151" name="Text Box 398">
            <a:extLst>
              <a:ext uri="{FF2B5EF4-FFF2-40B4-BE49-F238E27FC236}">
                <a16:creationId xmlns:a16="http://schemas.microsoft.com/office/drawing/2014/main" id="{5303DD56-25DB-4C3A-B228-4021C3C79BC4}"/>
              </a:ext>
            </a:extLst>
          </p:cNvPr>
          <p:cNvSpPr txBox="1">
            <a:spLocks noChangeArrowheads="1"/>
          </p:cNvSpPr>
          <p:nvPr/>
        </p:nvSpPr>
        <p:spPr bwMode="auto">
          <a:xfrm>
            <a:off x="2044030" y="4514328"/>
            <a:ext cx="522288" cy="274638"/>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200" b="1" i="1">
                <a:latin typeface="Verdana" pitchFamily="34" charset="0"/>
              </a:rPr>
              <a:t>GEC</a:t>
            </a:r>
          </a:p>
        </p:txBody>
      </p:sp>
      <p:sp>
        <p:nvSpPr>
          <p:cNvPr id="152" name="Text Box 399">
            <a:extLst>
              <a:ext uri="{FF2B5EF4-FFF2-40B4-BE49-F238E27FC236}">
                <a16:creationId xmlns:a16="http://schemas.microsoft.com/office/drawing/2014/main" id="{5D9AD546-58AF-43AE-B4CF-630AA3BCF00C}"/>
              </a:ext>
            </a:extLst>
          </p:cNvPr>
          <p:cNvSpPr txBox="1">
            <a:spLocks noChangeArrowheads="1"/>
          </p:cNvSpPr>
          <p:nvPr/>
        </p:nvSpPr>
        <p:spPr bwMode="auto">
          <a:xfrm>
            <a:off x="9756105" y="4558778"/>
            <a:ext cx="522288" cy="274638"/>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200" b="1" i="1">
                <a:latin typeface="Verdana" pitchFamily="34" charset="0"/>
              </a:rPr>
              <a:t>GEC</a:t>
            </a:r>
          </a:p>
        </p:txBody>
      </p:sp>
      <p:sp>
        <p:nvSpPr>
          <p:cNvPr id="153" name="Line 400">
            <a:extLst>
              <a:ext uri="{FF2B5EF4-FFF2-40B4-BE49-F238E27FC236}">
                <a16:creationId xmlns:a16="http://schemas.microsoft.com/office/drawing/2014/main" id="{E912AE4D-12E5-4B62-ACB0-4CF64F91F4CB}"/>
              </a:ext>
            </a:extLst>
          </p:cNvPr>
          <p:cNvSpPr>
            <a:spLocks noChangeShapeType="1"/>
          </p:cNvSpPr>
          <p:nvPr/>
        </p:nvSpPr>
        <p:spPr bwMode="auto">
          <a:xfrm flipH="1" flipV="1">
            <a:off x="9222705" y="4482578"/>
            <a:ext cx="609600" cy="228600"/>
          </a:xfrm>
          <a:prstGeom prst="line">
            <a:avLst/>
          </a:prstGeom>
          <a:noFill/>
          <a:ln w="12700">
            <a:solidFill>
              <a:schemeClr val="tx1"/>
            </a:solidFill>
            <a:round/>
            <a:headEnd/>
            <a:tailEnd type="triangle" w="med" len="med"/>
          </a:ln>
        </p:spPr>
        <p:txBody>
          <a:bodyPr wrap="none" anchor="ctr"/>
          <a:lstStyle/>
          <a:p>
            <a:endParaRPr lang="en-US"/>
          </a:p>
        </p:txBody>
      </p:sp>
      <p:sp>
        <p:nvSpPr>
          <p:cNvPr id="154" name="Line 401">
            <a:extLst>
              <a:ext uri="{FF2B5EF4-FFF2-40B4-BE49-F238E27FC236}">
                <a16:creationId xmlns:a16="http://schemas.microsoft.com/office/drawing/2014/main" id="{89AA5513-661C-45B4-9334-19B3971B97DB}"/>
              </a:ext>
            </a:extLst>
          </p:cNvPr>
          <p:cNvSpPr>
            <a:spLocks noChangeShapeType="1"/>
          </p:cNvSpPr>
          <p:nvPr/>
        </p:nvSpPr>
        <p:spPr bwMode="auto">
          <a:xfrm>
            <a:off x="3050505" y="5854178"/>
            <a:ext cx="6172200" cy="0"/>
          </a:xfrm>
          <a:prstGeom prst="line">
            <a:avLst/>
          </a:prstGeom>
          <a:noFill/>
          <a:ln w="12700">
            <a:solidFill>
              <a:srgbClr val="009900"/>
            </a:solidFill>
            <a:round/>
            <a:headEnd/>
            <a:tailEnd/>
          </a:ln>
        </p:spPr>
        <p:txBody>
          <a:bodyPr wrap="none" anchor="ctr"/>
          <a:lstStyle/>
          <a:p>
            <a:endParaRPr lang="en-US"/>
          </a:p>
        </p:txBody>
      </p:sp>
      <p:sp>
        <p:nvSpPr>
          <p:cNvPr id="155" name="Text Box 402">
            <a:extLst>
              <a:ext uri="{FF2B5EF4-FFF2-40B4-BE49-F238E27FC236}">
                <a16:creationId xmlns:a16="http://schemas.microsoft.com/office/drawing/2014/main" id="{067705BA-2EC6-4C28-A2B2-A4284F1FCF43}"/>
              </a:ext>
            </a:extLst>
          </p:cNvPr>
          <p:cNvSpPr txBox="1">
            <a:spLocks noChangeArrowheads="1"/>
          </p:cNvSpPr>
          <p:nvPr/>
        </p:nvSpPr>
        <p:spPr bwMode="auto">
          <a:xfrm>
            <a:off x="5031705" y="5854178"/>
            <a:ext cx="2643672" cy="276999"/>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200" b="1" i="1" dirty="0">
                <a:latin typeface="Verdana" pitchFamily="34" charset="0"/>
              </a:rPr>
              <a:t>Grounding Electrode System</a:t>
            </a:r>
          </a:p>
        </p:txBody>
      </p:sp>
      <p:sp>
        <p:nvSpPr>
          <p:cNvPr id="156" name="Text Box 403">
            <a:extLst>
              <a:ext uri="{FF2B5EF4-FFF2-40B4-BE49-F238E27FC236}">
                <a16:creationId xmlns:a16="http://schemas.microsoft.com/office/drawing/2014/main" id="{43C7F3D5-7CBB-4330-BF7F-87061F67D992}"/>
              </a:ext>
            </a:extLst>
          </p:cNvPr>
          <p:cNvSpPr txBox="1">
            <a:spLocks noChangeArrowheads="1"/>
          </p:cNvSpPr>
          <p:nvPr/>
        </p:nvSpPr>
        <p:spPr bwMode="auto">
          <a:xfrm>
            <a:off x="4650705" y="4101578"/>
            <a:ext cx="522288" cy="274638"/>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200" b="1" i="1">
                <a:latin typeface="Verdana" pitchFamily="34" charset="0"/>
              </a:rPr>
              <a:t>EGC</a:t>
            </a:r>
          </a:p>
        </p:txBody>
      </p:sp>
      <p:sp>
        <p:nvSpPr>
          <p:cNvPr id="157" name="Line 404">
            <a:extLst>
              <a:ext uri="{FF2B5EF4-FFF2-40B4-BE49-F238E27FC236}">
                <a16:creationId xmlns:a16="http://schemas.microsoft.com/office/drawing/2014/main" id="{1CF6C135-2594-404B-BD44-37F579972D36}"/>
              </a:ext>
            </a:extLst>
          </p:cNvPr>
          <p:cNvSpPr>
            <a:spLocks noChangeShapeType="1"/>
          </p:cNvSpPr>
          <p:nvPr/>
        </p:nvSpPr>
        <p:spPr bwMode="auto">
          <a:xfrm>
            <a:off x="4879305" y="4330178"/>
            <a:ext cx="0" cy="381000"/>
          </a:xfrm>
          <a:prstGeom prst="line">
            <a:avLst/>
          </a:prstGeom>
          <a:noFill/>
          <a:ln w="12700">
            <a:solidFill>
              <a:schemeClr val="tx1"/>
            </a:solidFill>
            <a:round/>
            <a:headEnd/>
            <a:tailEnd type="triangle" w="med" len="med"/>
          </a:ln>
        </p:spPr>
        <p:txBody>
          <a:bodyPr wrap="none" anchor="ctr"/>
          <a:lstStyle/>
          <a:p>
            <a:endParaRPr lang="en-US"/>
          </a:p>
        </p:txBody>
      </p:sp>
      <p:sp>
        <p:nvSpPr>
          <p:cNvPr id="158" name="Text Box 413">
            <a:extLst>
              <a:ext uri="{FF2B5EF4-FFF2-40B4-BE49-F238E27FC236}">
                <a16:creationId xmlns:a16="http://schemas.microsoft.com/office/drawing/2014/main" id="{52EDC0C8-58A5-4B97-8774-DB5669B2F5EB}"/>
              </a:ext>
            </a:extLst>
          </p:cNvPr>
          <p:cNvSpPr txBox="1">
            <a:spLocks noChangeArrowheads="1"/>
          </p:cNvSpPr>
          <p:nvPr/>
        </p:nvSpPr>
        <p:spPr bwMode="auto">
          <a:xfrm>
            <a:off x="2345655" y="3288778"/>
            <a:ext cx="400050" cy="244475"/>
          </a:xfrm>
          <a:prstGeom prst="rect">
            <a:avLst/>
          </a:prstGeom>
          <a:noFill/>
          <a:ln w="12700">
            <a:noFill/>
            <a:miter lim="800000"/>
            <a:headEnd/>
            <a:tailEnd/>
          </a:ln>
        </p:spPr>
        <p:txBody>
          <a:bodyPr>
            <a:spAutoFit/>
          </a:bodyPr>
          <a:lstStyle/>
          <a:p>
            <a:pPr eaLnBrk="0" hangingPunct="0">
              <a:spcBef>
                <a:spcPct val="0"/>
              </a:spcBef>
              <a:buClrTx/>
              <a:buFontTx/>
              <a:buNone/>
            </a:pPr>
            <a:endParaRPr lang="en-US" sz="1000" b="1" i="1">
              <a:solidFill>
                <a:schemeClr val="bg2"/>
              </a:solidFill>
              <a:latin typeface="Verdana" pitchFamily="34" charset="0"/>
            </a:endParaRPr>
          </a:p>
        </p:txBody>
      </p:sp>
      <p:sp>
        <p:nvSpPr>
          <p:cNvPr id="159" name="Text Box 414">
            <a:extLst>
              <a:ext uri="{FF2B5EF4-FFF2-40B4-BE49-F238E27FC236}">
                <a16:creationId xmlns:a16="http://schemas.microsoft.com/office/drawing/2014/main" id="{418610F2-D3D6-4FF3-98DF-F880E2039790}"/>
              </a:ext>
            </a:extLst>
          </p:cNvPr>
          <p:cNvSpPr txBox="1">
            <a:spLocks noChangeArrowheads="1"/>
          </p:cNvSpPr>
          <p:nvPr/>
        </p:nvSpPr>
        <p:spPr bwMode="auto">
          <a:xfrm>
            <a:off x="1983705" y="3110978"/>
            <a:ext cx="889000" cy="457200"/>
          </a:xfrm>
          <a:prstGeom prst="rect">
            <a:avLst/>
          </a:prstGeom>
          <a:noFill/>
          <a:ln w="12700">
            <a:noFill/>
            <a:miter lim="800000"/>
            <a:headEnd/>
            <a:tailEnd/>
          </a:ln>
        </p:spPr>
        <p:txBody>
          <a:bodyPr wrap="none">
            <a:spAutoFit/>
          </a:bodyPr>
          <a:lstStyle/>
          <a:p>
            <a:pPr eaLnBrk="0" hangingPunct="0">
              <a:spcBef>
                <a:spcPct val="0"/>
              </a:spcBef>
              <a:buClrTx/>
              <a:buFontTx/>
              <a:buNone/>
            </a:pPr>
            <a:r>
              <a:rPr lang="en-US" sz="1000" b="1" i="1" dirty="0">
                <a:solidFill>
                  <a:schemeClr val="bg1">
                    <a:lumMod val="75000"/>
                  </a:schemeClr>
                </a:solidFill>
                <a:latin typeface="Verdana" pitchFamily="34" charset="0"/>
              </a:rPr>
              <a:t> </a:t>
            </a:r>
            <a:r>
              <a:rPr lang="en-US" sz="1200" b="1" i="1" dirty="0">
                <a:solidFill>
                  <a:schemeClr val="bg1">
                    <a:lumMod val="75000"/>
                  </a:schemeClr>
                </a:solidFill>
                <a:latin typeface="Verdana" pitchFamily="34" charset="0"/>
              </a:rPr>
              <a:t>TO</a:t>
            </a:r>
          </a:p>
          <a:p>
            <a:pPr eaLnBrk="0" hangingPunct="0">
              <a:spcBef>
                <a:spcPct val="0"/>
              </a:spcBef>
              <a:buClrTx/>
              <a:buFontTx/>
              <a:buNone/>
            </a:pPr>
            <a:r>
              <a:rPr lang="en-US" sz="1200" b="1" i="1" dirty="0">
                <a:solidFill>
                  <a:schemeClr val="bg1">
                    <a:lumMod val="75000"/>
                  </a:schemeClr>
                </a:solidFill>
                <a:latin typeface="Verdana" pitchFamily="34" charset="0"/>
              </a:rPr>
              <a:t>UTILITY</a:t>
            </a:r>
            <a:endParaRPr lang="en-US" sz="1000" b="1" i="1" dirty="0">
              <a:solidFill>
                <a:schemeClr val="bg1">
                  <a:lumMod val="75000"/>
                </a:schemeClr>
              </a:solidFill>
              <a:latin typeface="Verdana" pitchFamily="34" charset="0"/>
            </a:endParaRPr>
          </a:p>
        </p:txBody>
      </p:sp>
      <p:sp>
        <p:nvSpPr>
          <p:cNvPr id="160" name="Rectangle 89">
            <a:extLst>
              <a:ext uri="{FF2B5EF4-FFF2-40B4-BE49-F238E27FC236}">
                <a16:creationId xmlns:a16="http://schemas.microsoft.com/office/drawing/2014/main" id="{95D02A11-979B-4CD2-AE49-753069025739}"/>
              </a:ext>
            </a:extLst>
          </p:cNvPr>
          <p:cNvSpPr txBox="1">
            <a:spLocks noChangeArrowheads="1"/>
          </p:cNvSpPr>
          <p:nvPr/>
        </p:nvSpPr>
        <p:spPr>
          <a:xfrm>
            <a:off x="367834" y="1046840"/>
            <a:ext cx="10543179" cy="198982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3-phase </a:t>
            </a:r>
            <a:r>
              <a:rPr lang="en-US" sz="2000" b="1" dirty="0"/>
              <a:t>3-wire System (Neutral Not Used)</a:t>
            </a:r>
          </a:p>
          <a:p>
            <a:pPr>
              <a:buFont typeface="Arial" panose="020B0604020202020204" pitchFamily="34" charset="0"/>
              <a:buChar char="•"/>
            </a:pPr>
            <a:r>
              <a:rPr lang="en-US" sz="2000" dirty="0"/>
              <a:t>4 wire systems pass the neutral through</a:t>
            </a:r>
          </a:p>
          <a:p>
            <a:pPr>
              <a:buFont typeface="Arial" panose="020B0604020202020204" pitchFamily="34" charset="0"/>
              <a:buChar char="•"/>
            </a:pPr>
            <a:r>
              <a:rPr lang="en-US" sz="2000" dirty="0"/>
              <a:t>Generator May Be </a:t>
            </a:r>
            <a:r>
              <a:rPr lang="en-US" sz="2000" b="1" dirty="0"/>
              <a:t>Solidly-Grounded (Shown), </a:t>
            </a:r>
            <a:r>
              <a:rPr lang="en-US" sz="2000" dirty="0"/>
              <a:t>Resistance Grounded, or Ungrounded</a:t>
            </a:r>
            <a:r>
              <a:rPr lang="en-US" sz="1600" dirty="0"/>
              <a:t>.</a:t>
            </a:r>
          </a:p>
        </p:txBody>
      </p:sp>
      <p:sp>
        <p:nvSpPr>
          <p:cNvPr id="161" name="Content Placeholder 5">
            <a:extLst>
              <a:ext uri="{FF2B5EF4-FFF2-40B4-BE49-F238E27FC236}">
                <a16:creationId xmlns:a16="http://schemas.microsoft.com/office/drawing/2014/main" id="{D18A992C-C7BC-4A54-B77D-5CEFF4509451}"/>
              </a:ext>
            </a:extLst>
          </p:cNvPr>
          <p:cNvSpPr txBox="1">
            <a:spLocks/>
          </p:cNvSpPr>
          <p:nvPr/>
        </p:nvSpPr>
        <p:spPr>
          <a:xfrm>
            <a:off x="51990" y="6194027"/>
            <a:ext cx="6033535" cy="54830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EGC (Equipment Grounding Conductor), ties enclosures together</a:t>
            </a:r>
          </a:p>
          <a:p>
            <a:pPr marL="0" indent="0">
              <a:buNone/>
            </a:pPr>
            <a:r>
              <a:rPr lang="en-US" sz="1200" dirty="0"/>
              <a:t>GEC (Grounding Electrode Conductor)</a:t>
            </a:r>
          </a:p>
        </p:txBody>
      </p:sp>
    </p:spTree>
    <p:extLst>
      <p:ext uri="{BB962C8B-B14F-4D97-AF65-F5344CB8AC3E}">
        <p14:creationId xmlns:p14="http://schemas.microsoft.com/office/powerpoint/2010/main" val="257633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20556" y="149291"/>
            <a:ext cx="11833534" cy="926502"/>
          </a:xfrm>
        </p:spPr>
        <p:txBody>
          <a:bodyPr>
            <a:noAutofit/>
          </a:bodyPr>
          <a:lstStyle/>
          <a:p>
            <a:r>
              <a:rPr lang="en-US" sz="2800" dirty="0"/>
              <a:t>Separately / Non-Separately Derived System (4 Wire System) </a:t>
            </a:r>
          </a:p>
        </p:txBody>
      </p:sp>
      <p:pic>
        <p:nvPicPr>
          <p:cNvPr id="2" name="Picture 1">
            <a:extLst>
              <a:ext uri="{FF2B5EF4-FFF2-40B4-BE49-F238E27FC236}">
                <a16:creationId xmlns:a16="http://schemas.microsoft.com/office/drawing/2014/main" id="{DBE029CF-0E4C-4B85-9AA1-5C1D070F2EDE}"/>
              </a:ext>
            </a:extLst>
          </p:cNvPr>
          <p:cNvPicPr>
            <a:picLocks noChangeAspect="1"/>
          </p:cNvPicPr>
          <p:nvPr/>
        </p:nvPicPr>
        <p:blipFill>
          <a:blip r:embed="rId3"/>
          <a:stretch>
            <a:fillRect/>
          </a:stretch>
        </p:blipFill>
        <p:spPr>
          <a:xfrm>
            <a:off x="6510875" y="2090055"/>
            <a:ext cx="5014373" cy="2371822"/>
          </a:xfrm>
          <a:prstGeom prst="rect">
            <a:avLst/>
          </a:prstGeom>
        </p:spPr>
      </p:pic>
      <p:pic>
        <p:nvPicPr>
          <p:cNvPr id="3" name="Picture 2">
            <a:extLst>
              <a:ext uri="{FF2B5EF4-FFF2-40B4-BE49-F238E27FC236}">
                <a16:creationId xmlns:a16="http://schemas.microsoft.com/office/drawing/2014/main" id="{F4ACEBBA-935D-45CD-851C-24D9AA303759}"/>
              </a:ext>
            </a:extLst>
          </p:cNvPr>
          <p:cNvPicPr>
            <a:picLocks noChangeAspect="1"/>
          </p:cNvPicPr>
          <p:nvPr/>
        </p:nvPicPr>
        <p:blipFill>
          <a:blip r:embed="rId4"/>
          <a:stretch>
            <a:fillRect/>
          </a:stretch>
        </p:blipFill>
        <p:spPr>
          <a:xfrm>
            <a:off x="195201" y="2090055"/>
            <a:ext cx="6099871" cy="2246685"/>
          </a:xfrm>
          <a:prstGeom prst="rect">
            <a:avLst/>
          </a:prstGeom>
        </p:spPr>
      </p:pic>
      <p:sp>
        <p:nvSpPr>
          <p:cNvPr id="4" name="Rectangle 3">
            <a:extLst>
              <a:ext uri="{FF2B5EF4-FFF2-40B4-BE49-F238E27FC236}">
                <a16:creationId xmlns:a16="http://schemas.microsoft.com/office/drawing/2014/main" id="{0F32DB47-5923-43C8-9D94-441B1F8E7C3F}"/>
              </a:ext>
            </a:extLst>
          </p:cNvPr>
          <p:cNvSpPr/>
          <p:nvPr/>
        </p:nvSpPr>
        <p:spPr>
          <a:xfrm>
            <a:off x="484486" y="4866128"/>
            <a:ext cx="5192822" cy="1323439"/>
          </a:xfrm>
          <a:prstGeom prst="rect">
            <a:avLst/>
          </a:prstGeom>
        </p:spPr>
        <p:txBody>
          <a:bodyPr wrap="square">
            <a:spAutoFit/>
          </a:bodyPr>
          <a:lstStyle/>
          <a:p>
            <a:pPr marL="285750" indent="-285750">
              <a:buFont typeface="Arial" panose="020B0604020202020204" pitchFamily="34" charset="0"/>
              <a:buChar char="•"/>
            </a:pPr>
            <a:r>
              <a:rPr lang="en-US" sz="1600" b="1" dirty="0"/>
              <a:t>No direct electrical connection between sources </a:t>
            </a:r>
            <a:r>
              <a:rPr lang="en-US" sz="1600" dirty="0"/>
              <a:t>(Neutrals are not connected)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Generator Neutral is solidly bonded to Ground - Jumper</a:t>
            </a:r>
          </a:p>
        </p:txBody>
      </p:sp>
      <p:sp>
        <p:nvSpPr>
          <p:cNvPr id="59" name="Rectangle 58">
            <a:extLst>
              <a:ext uri="{FF2B5EF4-FFF2-40B4-BE49-F238E27FC236}">
                <a16:creationId xmlns:a16="http://schemas.microsoft.com/office/drawing/2014/main" id="{DC5C1A01-6343-4575-824C-7DACEC3260F2}"/>
              </a:ext>
            </a:extLst>
          </p:cNvPr>
          <p:cNvSpPr/>
          <p:nvPr/>
        </p:nvSpPr>
        <p:spPr>
          <a:xfrm>
            <a:off x="6584358" y="4866129"/>
            <a:ext cx="5192822" cy="1077218"/>
          </a:xfrm>
          <a:prstGeom prst="rect">
            <a:avLst/>
          </a:prstGeom>
        </p:spPr>
        <p:txBody>
          <a:bodyPr wrap="square">
            <a:spAutoFit/>
          </a:bodyPr>
          <a:lstStyle/>
          <a:p>
            <a:pPr marL="285750" indent="-285750">
              <a:buFont typeface="Arial" panose="020B0604020202020204" pitchFamily="34" charset="0"/>
              <a:buChar char="•"/>
            </a:pPr>
            <a:r>
              <a:rPr lang="en-US" sz="1600" b="1" dirty="0"/>
              <a:t>Common Neutral for entire system</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Neutral is connected to ground at the Service</a:t>
            </a:r>
            <a:r>
              <a:rPr lang="en-US" sz="1600" dirty="0"/>
              <a:t>, Not at the generator set</a:t>
            </a:r>
          </a:p>
        </p:txBody>
      </p:sp>
      <p:sp>
        <p:nvSpPr>
          <p:cNvPr id="5" name="Rectangle 4">
            <a:extLst>
              <a:ext uri="{FF2B5EF4-FFF2-40B4-BE49-F238E27FC236}">
                <a16:creationId xmlns:a16="http://schemas.microsoft.com/office/drawing/2014/main" id="{7E195325-8923-4DEC-B635-8692351E83FA}"/>
              </a:ext>
            </a:extLst>
          </p:cNvPr>
          <p:cNvSpPr/>
          <p:nvPr/>
        </p:nvSpPr>
        <p:spPr>
          <a:xfrm>
            <a:off x="1590746" y="1255552"/>
            <a:ext cx="2980303" cy="369332"/>
          </a:xfrm>
          <a:prstGeom prst="rect">
            <a:avLst/>
          </a:prstGeom>
        </p:spPr>
        <p:txBody>
          <a:bodyPr wrap="none">
            <a:spAutoFit/>
          </a:bodyPr>
          <a:lstStyle/>
          <a:p>
            <a:r>
              <a:rPr lang="en-US" dirty="0"/>
              <a:t>Separately Derived System</a:t>
            </a:r>
          </a:p>
        </p:txBody>
      </p:sp>
      <p:sp>
        <p:nvSpPr>
          <p:cNvPr id="61" name="Rectangle 60">
            <a:extLst>
              <a:ext uri="{FF2B5EF4-FFF2-40B4-BE49-F238E27FC236}">
                <a16:creationId xmlns:a16="http://schemas.microsoft.com/office/drawing/2014/main" id="{AD7C3BD5-F063-424F-90CF-23538F9C7E24}"/>
              </a:ext>
            </a:extLst>
          </p:cNvPr>
          <p:cNvSpPr/>
          <p:nvPr/>
        </p:nvSpPr>
        <p:spPr>
          <a:xfrm>
            <a:off x="7617459" y="1255552"/>
            <a:ext cx="3480440" cy="369332"/>
          </a:xfrm>
          <a:prstGeom prst="rect">
            <a:avLst/>
          </a:prstGeom>
        </p:spPr>
        <p:txBody>
          <a:bodyPr wrap="none">
            <a:spAutoFit/>
          </a:bodyPr>
          <a:lstStyle/>
          <a:p>
            <a:r>
              <a:rPr lang="en-US" dirty="0"/>
              <a:t>Non-Separately Derived System</a:t>
            </a:r>
          </a:p>
        </p:txBody>
      </p:sp>
      <p:sp>
        <p:nvSpPr>
          <p:cNvPr id="7" name="Rectangle 6">
            <a:extLst>
              <a:ext uri="{FF2B5EF4-FFF2-40B4-BE49-F238E27FC236}">
                <a16:creationId xmlns:a16="http://schemas.microsoft.com/office/drawing/2014/main" id="{C5D5833C-6E99-446B-B3A7-306AB6D4BF00}"/>
              </a:ext>
            </a:extLst>
          </p:cNvPr>
          <p:cNvSpPr/>
          <p:nvPr/>
        </p:nvSpPr>
        <p:spPr>
          <a:xfrm>
            <a:off x="195201" y="1209053"/>
            <a:ext cx="6099871" cy="4977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8AC092C-EB7E-49E8-8B9A-60F024B6A661}"/>
              </a:ext>
            </a:extLst>
          </p:cNvPr>
          <p:cNvSpPr/>
          <p:nvPr/>
        </p:nvSpPr>
        <p:spPr>
          <a:xfrm>
            <a:off x="6510875" y="1209053"/>
            <a:ext cx="5443215" cy="4977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59">
            <a:extLst>
              <a:ext uri="{FF2B5EF4-FFF2-40B4-BE49-F238E27FC236}">
                <a16:creationId xmlns:a16="http://schemas.microsoft.com/office/drawing/2014/main" id="{8C1425DD-7298-4A48-B941-436590217E91}"/>
              </a:ext>
            </a:extLst>
          </p:cNvPr>
          <p:cNvSpPr txBox="1">
            <a:spLocks noChangeArrowheads="1"/>
          </p:cNvSpPr>
          <p:nvPr/>
        </p:nvSpPr>
        <p:spPr bwMode="auto">
          <a:xfrm>
            <a:off x="6448294" y="3213397"/>
            <a:ext cx="588623" cy="184666"/>
          </a:xfrm>
          <a:prstGeom prst="rect">
            <a:avLst/>
          </a:prstGeom>
          <a:noFill/>
          <a:ln w="12700">
            <a:noFill/>
            <a:miter lim="800000"/>
            <a:headEnd/>
            <a:tailEnd/>
          </a:ln>
        </p:spPr>
        <p:txBody>
          <a:bodyPr wrap="none">
            <a:spAutoFit/>
          </a:bodyPr>
          <a:lstStyle/>
          <a:p>
            <a:pPr algn="ctr" eaLnBrk="0" hangingPunct="0">
              <a:spcBef>
                <a:spcPct val="0"/>
              </a:spcBef>
              <a:buClrTx/>
              <a:buFontTx/>
              <a:buNone/>
            </a:pPr>
            <a:r>
              <a:rPr lang="en-US" sz="600" b="1" i="1" dirty="0">
                <a:solidFill>
                  <a:srgbClr val="FF0000"/>
                </a:solidFill>
                <a:latin typeface="Verdana" pitchFamily="34" charset="0"/>
              </a:rPr>
              <a:t>NEUTRAL</a:t>
            </a:r>
          </a:p>
        </p:txBody>
      </p:sp>
    </p:spTree>
    <p:extLst>
      <p:ext uri="{BB962C8B-B14F-4D97-AF65-F5344CB8AC3E}">
        <p14:creationId xmlns:p14="http://schemas.microsoft.com/office/powerpoint/2010/main" val="1834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89">
            <a:extLst>
              <a:ext uri="{FF2B5EF4-FFF2-40B4-BE49-F238E27FC236}">
                <a16:creationId xmlns:a16="http://schemas.microsoft.com/office/drawing/2014/main" id="{A25570CD-8C17-47D3-B77F-0BE62D3ED0D9}"/>
              </a:ext>
            </a:extLst>
          </p:cNvPr>
          <p:cNvSpPr txBox="1">
            <a:spLocks noChangeArrowheads="1"/>
          </p:cNvSpPr>
          <p:nvPr/>
        </p:nvSpPr>
        <p:spPr>
          <a:xfrm>
            <a:off x="260964" y="1016589"/>
            <a:ext cx="9910558" cy="1643450"/>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b="1" dirty="0"/>
              <a:t>No direct electrical connection between sources </a:t>
            </a:r>
            <a:r>
              <a:rPr lang="en-US" sz="2000" dirty="0"/>
              <a:t>(Neutrals are not connected)</a:t>
            </a:r>
          </a:p>
          <a:p>
            <a:pPr>
              <a:buFont typeface="Arial" panose="020B0604020202020204" pitchFamily="34" charset="0"/>
              <a:buChar char="•"/>
            </a:pPr>
            <a:r>
              <a:rPr lang="en-US" sz="2000" dirty="0"/>
              <a:t>3 Phase, 4 Wire System</a:t>
            </a:r>
          </a:p>
          <a:p>
            <a:pPr>
              <a:buFont typeface="Arial" panose="020B0604020202020204" pitchFamily="34" charset="0"/>
              <a:buChar char="•"/>
            </a:pPr>
            <a:r>
              <a:rPr lang="en-US" sz="2000" dirty="0"/>
              <a:t>4 Pole Transfer Switch</a:t>
            </a:r>
          </a:p>
          <a:p>
            <a:pPr>
              <a:buFont typeface="Arial" panose="020B0604020202020204" pitchFamily="34" charset="0"/>
              <a:buChar char="•"/>
            </a:pPr>
            <a:r>
              <a:rPr lang="en-US" sz="2000" b="1" dirty="0"/>
              <a:t>Generator Neutral is solidly bonded to Ground - Jumper</a:t>
            </a:r>
          </a:p>
        </p:txBody>
      </p:sp>
      <p:grpSp>
        <p:nvGrpSpPr>
          <p:cNvPr id="60" name="Group 59">
            <a:extLst>
              <a:ext uri="{FF2B5EF4-FFF2-40B4-BE49-F238E27FC236}">
                <a16:creationId xmlns:a16="http://schemas.microsoft.com/office/drawing/2014/main" id="{8FF55AF4-B47A-4290-9BD8-68BCC1CC0F1E}"/>
              </a:ext>
            </a:extLst>
          </p:cNvPr>
          <p:cNvGrpSpPr/>
          <p:nvPr/>
        </p:nvGrpSpPr>
        <p:grpSpPr>
          <a:xfrm>
            <a:off x="1926468" y="2670315"/>
            <a:ext cx="7970700" cy="3371533"/>
            <a:chOff x="2725666" y="1174594"/>
            <a:chExt cx="5439623" cy="2785551"/>
          </a:xfrm>
        </p:grpSpPr>
        <p:sp>
          <p:nvSpPr>
            <p:cNvPr id="61" name="Text Box 24">
              <a:extLst>
                <a:ext uri="{FF2B5EF4-FFF2-40B4-BE49-F238E27FC236}">
                  <a16:creationId xmlns:a16="http://schemas.microsoft.com/office/drawing/2014/main" id="{DA3491BF-C8B1-4629-B16A-1D8A9C5B406C}"/>
                </a:ext>
              </a:extLst>
            </p:cNvPr>
            <p:cNvSpPr txBox="1">
              <a:spLocks noChangeArrowheads="1"/>
            </p:cNvSpPr>
            <p:nvPr/>
          </p:nvSpPr>
          <p:spPr bwMode="auto">
            <a:xfrm>
              <a:off x="5085753" y="1183018"/>
              <a:ext cx="965104" cy="279712"/>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4 Pole ATS</a:t>
              </a:r>
            </a:p>
          </p:txBody>
        </p:sp>
        <p:grpSp>
          <p:nvGrpSpPr>
            <p:cNvPr id="62" name="Group 61">
              <a:extLst>
                <a:ext uri="{FF2B5EF4-FFF2-40B4-BE49-F238E27FC236}">
                  <a16:creationId xmlns:a16="http://schemas.microsoft.com/office/drawing/2014/main" id="{AF5117CE-F365-45DF-9790-E8BF67D49E22}"/>
                </a:ext>
              </a:extLst>
            </p:cNvPr>
            <p:cNvGrpSpPr/>
            <p:nvPr/>
          </p:nvGrpSpPr>
          <p:grpSpPr>
            <a:xfrm>
              <a:off x="2725666" y="1174594"/>
              <a:ext cx="5439623" cy="2785551"/>
              <a:chOff x="2725666" y="1174594"/>
              <a:chExt cx="5439623" cy="2785551"/>
            </a:xfrm>
          </p:grpSpPr>
          <p:sp>
            <p:nvSpPr>
              <p:cNvPr id="64" name="Rectangle 15">
                <a:extLst>
                  <a:ext uri="{FF2B5EF4-FFF2-40B4-BE49-F238E27FC236}">
                    <a16:creationId xmlns:a16="http://schemas.microsoft.com/office/drawing/2014/main" id="{3712D912-5E0C-4F14-AF0B-E6952EC46220}"/>
                  </a:ext>
                </a:extLst>
              </p:cNvPr>
              <p:cNvSpPr>
                <a:spLocks noChangeArrowheads="1"/>
              </p:cNvSpPr>
              <p:nvPr/>
            </p:nvSpPr>
            <p:spPr bwMode="auto">
              <a:xfrm>
                <a:off x="3408037" y="1468755"/>
                <a:ext cx="1131570" cy="1748790"/>
              </a:xfrm>
              <a:prstGeom prst="rect">
                <a:avLst/>
              </a:prstGeom>
              <a:solidFill>
                <a:srgbClr val="C0C0C0">
                  <a:alpha val="50195"/>
                </a:srgbClr>
              </a:solidFill>
              <a:ln w="15875">
                <a:solidFill>
                  <a:schemeClr val="tx1"/>
                </a:solidFill>
                <a:miter lim="800000"/>
                <a:headEnd/>
                <a:tailEnd/>
              </a:ln>
            </p:spPr>
            <p:txBody>
              <a:bodyPr wrap="none" anchor="ctr"/>
              <a:lstStyle/>
              <a:p>
                <a:endParaRPr lang="en-US" dirty="0"/>
              </a:p>
            </p:txBody>
          </p:sp>
          <p:sp>
            <p:nvSpPr>
              <p:cNvPr id="65" name="Line 16">
                <a:extLst>
                  <a:ext uri="{FF2B5EF4-FFF2-40B4-BE49-F238E27FC236}">
                    <a16:creationId xmlns:a16="http://schemas.microsoft.com/office/drawing/2014/main" id="{448CF671-B6F4-4012-851C-E1E7461031E4}"/>
                  </a:ext>
                </a:extLst>
              </p:cNvPr>
              <p:cNvSpPr>
                <a:spLocks noChangeShapeType="1"/>
              </p:cNvSpPr>
              <p:nvPr/>
            </p:nvSpPr>
            <p:spPr bwMode="auto">
              <a:xfrm>
                <a:off x="3047992" y="1828800"/>
                <a:ext cx="822960" cy="0"/>
              </a:xfrm>
              <a:prstGeom prst="line">
                <a:avLst/>
              </a:prstGeom>
              <a:noFill/>
              <a:ln w="28575">
                <a:solidFill>
                  <a:schemeClr val="tx1"/>
                </a:solidFill>
                <a:round/>
                <a:headEnd/>
                <a:tailEnd/>
              </a:ln>
            </p:spPr>
            <p:txBody>
              <a:bodyPr wrap="none" anchor="ctr"/>
              <a:lstStyle/>
              <a:p>
                <a:endParaRPr lang="en-US" dirty="0"/>
              </a:p>
            </p:txBody>
          </p:sp>
          <p:sp>
            <p:nvSpPr>
              <p:cNvPr id="66" name="Rectangle 17">
                <a:extLst>
                  <a:ext uri="{FF2B5EF4-FFF2-40B4-BE49-F238E27FC236}">
                    <a16:creationId xmlns:a16="http://schemas.microsoft.com/office/drawing/2014/main" id="{992093B4-006E-44EC-A3A1-EC3CDAA9D6E3}"/>
                  </a:ext>
                </a:extLst>
              </p:cNvPr>
              <p:cNvSpPr>
                <a:spLocks noChangeArrowheads="1"/>
              </p:cNvSpPr>
              <p:nvPr/>
            </p:nvSpPr>
            <p:spPr bwMode="auto">
              <a:xfrm>
                <a:off x="5002522" y="1468755"/>
                <a:ext cx="1131570" cy="1748790"/>
              </a:xfrm>
              <a:prstGeom prst="rect">
                <a:avLst/>
              </a:prstGeom>
              <a:solidFill>
                <a:srgbClr val="00CC99">
                  <a:alpha val="50195"/>
                </a:srgbClr>
              </a:solidFill>
              <a:ln w="15875">
                <a:solidFill>
                  <a:schemeClr val="tx1"/>
                </a:solidFill>
                <a:miter lim="800000"/>
                <a:headEnd/>
                <a:tailEnd/>
              </a:ln>
            </p:spPr>
            <p:txBody>
              <a:bodyPr wrap="none" anchor="ctr"/>
              <a:lstStyle/>
              <a:p>
                <a:endParaRPr lang="en-US" dirty="0"/>
              </a:p>
            </p:txBody>
          </p:sp>
          <p:sp>
            <p:nvSpPr>
              <p:cNvPr id="67" name="AutoShape 18">
                <a:extLst>
                  <a:ext uri="{FF2B5EF4-FFF2-40B4-BE49-F238E27FC236}">
                    <a16:creationId xmlns:a16="http://schemas.microsoft.com/office/drawing/2014/main" id="{1A214E58-2245-4342-BED5-516ADF1F72D1}"/>
                  </a:ext>
                </a:extLst>
              </p:cNvPr>
              <p:cNvSpPr>
                <a:spLocks/>
              </p:cNvSpPr>
              <p:nvPr/>
            </p:nvSpPr>
            <p:spPr bwMode="auto">
              <a:xfrm rot="-5400000">
                <a:off x="3948106" y="1643062"/>
                <a:ext cx="51435" cy="257175"/>
              </a:xfrm>
              <a:prstGeom prst="rightBracket">
                <a:avLst>
                  <a:gd name="adj" fmla="val 234352"/>
                </a:avLst>
              </a:prstGeom>
              <a:noFill/>
              <a:ln w="28575">
                <a:solidFill>
                  <a:schemeClr val="tx1"/>
                </a:solidFill>
                <a:round/>
                <a:headEnd/>
                <a:tailEnd/>
              </a:ln>
            </p:spPr>
            <p:txBody>
              <a:bodyPr wrap="none" anchor="ctr"/>
              <a:lstStyle/>
              <a:p>
                <a:endParaRPr lang="en-US" dirty="0"/>
              </a:p>
            </p:txBody>
          </p:sp>
          <p:sp>
            <p:nvSpPr>
              <p:cNvPr id="68" name="Line 19">
                <a:extLst>
                  <a:ext uri="{FF2B5EF4-FFF2-40B4-BE49-F238E27FC236}">
                    <a16:creationId xmlns:a16="http://schemas.microsoft.com/office/drawing/2014/main" id="{26340A6B-A2E4-4C8E-8FCF-8F5350EE22E3}"/>
                  </a:ext>
                </a:extLst>
              </p:cNvPr>
              <p:cNvSpPr>
                <a:spLocks noChangeShapeType="1"/>
              </p:cNvSpPr>
              <p:nvPr/>
            </p:nvSpPr>
            <p:spPr bwMode="auto">
              <a:xfrm>
                <a:off x="4128127" y="1828800"/>
                <a:ext cx="1131570" cy="0"/>
              </a:xfrm>
              <a:prstGeom prst="line">
                <a:avLst/>
              </a:prstGeom>
              <a:noFill/>
              <a:ln w="28575">
                <a:solidFill>
                  <a:schemeClr val="tx1"/>
                </a:solidFill>
                <a:round/>
                <a:headEnd/>
                <a:tailEnd/>
              </a:ln>
            </p:spPr>
            <p:txBody>
              <a:bodyPr wrap="none" anchor="ctr"/>
              <a:lstStyle/>
              <a:p>
                <a:endParaRPr lang="en-US" dirty="0"/>
              </a:p>
            </p:txBody>
          </p:sp>
          <p:sp>
            <p:nvSpPr>
              <p:cNvPr id="69" name="Line 20">
                <a:extLst>
                  <a:ext uri="{FF2B5EF4-FFF2-40B4-BE49-F238E27FC236}">
                    <a16:creationId xmlns:a16="http://schemas.microsoft.com/office/drawing/2014/main" id="{CED870B7-2645-448C-883D-3542429E425A}"/>
                  </a:ext>
                </a:extLst>
              </p:cNvPr>
              <p:cNvSpPr>
                <a:spLocks noChangeShapeType="1"/>
              </p:cNvSpPr>
              <p:nvPr/>
            </p:nvSpPr>
            <p:spPr bwMode="auto">
              <a:xfrm>
                <a:off x="3047992" y="2497455"/>
                <a:ext cx="2057400" cy="0"/>
              </a:xfrm>
              <a:prstGeom prst="line">
                <a:avLst/>
              </a:prstGeom>
              <a:noFill/>
              <a:ln w="28575">
                <a:solidFill>
                  <a:schemeClr val="accent2"/>
                </a:solidFill>
                <a:round/>
                <a:headEnd/>
                <a:tailEnd/>
              </a:ln>
            </p:spPr>
            <p:txBody>
              <a:bodyPr wrap="none" anchor="ctr"/>
              <a:lstStyle/>
              <a:p>
                <a:endParaRPr lang="en-US" dirty="0"/>
              </a:p>
            </p:txBody>
          </p:sp>
          <p:sp>
            <p:nvSpPr>
              <p:cNvPr id="70" name="Line 21">
                <a:extLst>
                  <a:ext uri="{FF2B5EF4-FFF2-40B4-BE49-F238E27FC236}">
                    <a16:creationId xmlns:a16="http://schemas.microsoft.com/office/drawing/2014/main" id="{2E847626-34E2-4A2F-A6BC-F63202090E7F}"/>
                  </a:ext>
                </a:extLst>
              </p:cNvPr>
              <p:cNvSpPr>
                <a:spLocks noChangeShapeType="1"/>
              </p:cNvSpPr>
              <p:nvPr/>
            </p:nvSpPr>
            <p:spPr bwMode="auto">
              <a:xfrm>
                <a:off x="5259697" y="1745254"/>
                <a:ext cx="308609" cy="392158"/>
              </a:xfrm>
              <a:prstGeom prst="line">
                <a:avLst/>
              </a:prstGeom>
              <a:noFill/>
              <a:ln w="28575">
                <a:solidFill>
                  <a:schemeClr val="tx1"/>
                </a:solidFill>
                <a:round/>
                <a:headEnd/>
                <a:tailEnd/>
              </a:ln>
            </p:spPr>
            <p:txBody>
              <a:bodyPr wrap="none" anchor="ctr"/>
              <a:lstStyle/>
              <a:p>
                <a:endParaRPr lang="en-US" dirty="0"/>
              </a:p>
            </p:txBody>
          </p:sp>
          <p:sp>
            <p:nvSpPr>
              <p:cNvPr id="71" name="Line 22">
                <a:extLst>
                  <a:ext uri="{FF2B5EF4-FFF2-40B4-BE49-F238E27FC236}">
                    <a16:creationId xmlns:a16="http://schemas.microsoft.com/office/drawing/2014/main" id="{81D8E3EC-3A71-42E8-8FD3-7A779E76DC13}"/>
                  </a:ext>
                </a:extLst>
              </p:cNvPr>
              <p:cNvSpPr>
                <a:spLocks noChangeShapeType="1"/>
              </p:cNvSpPr>
              <p:nvPr/>
            </p:nvSpPr>
            <p:spPr bwMode="auto">
              <a:xfrm>
                <a:off x="5568307" y="2137410"/>
                <a:ext cx="0" cy="1440180"/>
              </a:xfrm>
              <a:prstGeom prst="line">
                <a:avLst/>
              </a:prstGeom>
              <a:noFill/>
              <a:ln w="28575">
                <a:solidFill>
                  <a:schemeClr val="tx1"/>
                </a:solidFill>
                <a:round/>
                <a:headEnd/>
                <a:tailEnd/>
              </a:ln>
            </p:spPr>
            <p:txBody>
              <a:bodyPr wrap="none" anchor="ctr"/>
              <a:lstStyle/>
              <a:p>
                <a:endParaRPr lang="en-US" dirty="0"/>
              </a:p>
            </p:txBody>
          </p:sp>
          <p:sp>
            <p:nvSpPr>
              <p:cNvPr id="72" name="Text Box 26">
                <a:extLst>
                  <a:ext uri="{FF2B5EF4-FFF2-40B4-BE49-F238E27FC236}">
                    <a16:creationId xmlns:a16="http://schemas.microsoft.com/office/drawing/2014/main" id="{86B797C4-8705-4251-98BB-873FE02757D6}"/>
                  </a:ext>
                </a:extLst>
              </p:cNvPr>
              <p:cNvSpPr txBox="1">
                <a:spLocks noChangeArrowheads="1"/>
              </p:cNvSpPr>
              <p:nvPr/>
            </p:nvSpPr>
            <p:spPr bwMode="auto">
              <a:xfrm>
                <a:off x="4539608" y="3705810"/>
                <a:ext cx="2328076" cy="228856"/>
              </a:xfrm>
              <a:prstGeom prst="rect">
                <a:avLst/>
              </a:prstGeom>
              <a:noFill/>
              <a:ln w="12700">
                <a:noFill/>
                <a:miter lim="800000"/>
                <a:headEnd/>
                <a:tailEnd/>
              </a:ln>
            </p:spPr>
            <p:txBody>
              <a:bodyPr wrap="square">
                <a:spAutoFit/>
              </a:bodyPr>
              <a:lstStyle/>
              <a:p>
                <a:pPr algn="l" eaLnBrk="0" hangingPunct="0">
                  <a:spcBef>
                    <a:spcPct val="0"/>
                  </a:spcBef>
                  <a:buClrTx/>
                  <a:buFontTx/>
                  <a:buNone/>
                </a:pPr>
                <a:r>
                  <a:rPr lang="en-US" sz="1200" b="1" i="1" dirty="0">
                    <a:latin typeface="Verdana" pitchFamily="34" charset="0"/>
                  </a:rPr>
                  <a:t>To Loads (3-phase, 4 wire with GND)</a:t>
                </a:r>
              </a:p>
            </p:txBody>
          </p:sp>
          <p:sp>
            <p:nvSpPr>
              <p:cNvPr id="73" name="Line 34">
                <a:extLst>
                  <a:ext uri="{FF2B5EF4-FFF2-40B4-BE49-F238E27FC236}">
                    <a16:creationId xmlns:a16="http://schemas.microsoft.com/office/drawing/2014/main" id="{29F95447-AF4B-407A-AC60-237E219A5FF9}"/>
                  </a:ext>
                </a:extLst>
              </p:cNvPr>
              <p:cNvSpPr>
                <a:spLocks noChangeShapeType="1"/>
              </p:cNvSpPr>
              <p:nvPr/>
            </p:nvSpPr>
            <p:spPr bwMode="auto">
              <a:xfrm>
                <a:off x="3678800" y="2958084"/>
                <a:ext cx="0" cy="893826"/>
              </a:xfrm>
              <a:prstGeom prst="line">
                <a:avLst/>
              </a:prstGeom>
              <a:noFill/>
              <a:ln w="28575">
                <a:solidFill>
                  <a:srgbClr val="009900"/>
                </a:solidFill>
                <a:round/>
                <a:headEnd/>
                <a:tailEnd/>
              </a:ln>
            </p:spPr>
            <p:txBody>
              <a:bodyPr wrap="none" anchor="ctr"/>
              <a:lstStyle/>
              <a:p>
                <a:endParaRPr lang="en-US" dirty="0"/>
              </a:p>
            </p:txBody>
          </p:sp>
          <p:grpSp>
            <p:nvGrpSpPr>
              <p:cNvPr id="74" name="Group 35">
                <a:extLst>
                  <a:ext uri="{FF2B5EF4-FFF2-40B4-BE49-F238E27FC236}">
                    <a16:creationId xmlns:a16="http://schemas.microsoft.com/office/drawing/2014/main" id="{A2736B80-0899-43F1-AA88-949C35D945E8}"/>
                  </a:ext>
                </a:extLst>
              </p:cNvPr>
              <p:cNvGrpSpPr>
                <a:grpSpLocks/>
              </p:cNvGrpSpPr>
              <p:nvPr/>
            </p:nvGrpSpPr>
            <p:grpSpPr bwMode="auto">
              <a:xfrm>
                <a:off x="3529423" y="3847623"/>
                <a:ext cx="308610" cy="102870"/>
                <a:chOff x="912" y="2928"/>
                <a:chExt cx="240" cy="96"/>
              </a:xfrm>
            </p:grpSpPr>
            <p:sp>
              <p:nvSpPr>
                <p:cNvPr id="118" name="Line 36">
                  <a:extLst>
                    <a:ext uri="{FF2B5EF4-FFF2-40B4-BE49-F238E27FC236}">
                      <a16:creationId xmlns:a16="http://schemas.microsoft.com/office/drawing/2014/main" id="{93C143BC-0CAD-44FC-BAFC-99B2C1BD30D2}"/>
                    </a:ext>
                  </a:extLst>
                </p:cNvPr>
                <p:cNvSpPr>
                  <a:spLocks noChangeShapeType="1"/>
                </p:cNvSpPr>
                <p:nvPr/>
              </p:nvSpPr>
              <p:spPr bwMode="auto">
                <a:xfrm>
                  <a:off x="912" y="2928"/>
                  <a:ext cx="240" cy="0"/>
                </a:xfrm>
                <a:prstGeom prst="line">
                  <a:avLst/>
                </a:prstGeom>
                <a:noFill/>
                <a:ln w="19050">
                  <a:solidFill>
                    <a:srgbClr val="009900"/>
                  </a:solidFill>
                  <a:round/>
                  <a:headEnd/>
                  <a:tailEnd/>
                </a:ln>
              </p:spPr>
              <p:txBody>
                <a:bodyPr wrap="none" anchor="ctr"/>
                <a:lstStyle/>
                <a:p>
                  <a:endParaRPr lang="en-US" dirty="0"/>
                </a:p>
              </p:txBody>
            </p:sp>
            <p:sp>
              <p:nvSpPr>
                <p:cNvPr id="119" name="Line 37">
                  <a:extLst>
                    <a:ext uri="{FF2B5EF4-FFF2-40B4-BE49-F238E27FC236}">
                      <a16:creationId xmlns:a16="http://schemas.microsoft.com/office/drawing/2014/main" id="{29C67F28-CFAD-404F-9590-5050C7DB9749}"/>
                    </a:ext>
                  </a:extLst>
                </p:cNvPr>
                <p:cNvSpPr>
                  <a:spLocks noChangeShapeType="1"/>
                </p:cNvSpPr>
                <p:nvPr/>
              </p:nvSpPr>
              <p:spPr bwMode="auto">
                <a:xfrm>
                  <a:off x="960" y="2976"/>
                  <a:ext cx="144" cy="0"/>
                </a:xfrm>
                <a:prstGeom prst="line">
                  <a:avLst/>
                </a:prstGeom>
                <a:noFill/>
                <a:ln w="19050">
                  <a:solidFill>
                    <a:srgbClr val="009900"/>
                  </a:solidFill>
                  <a:round/>
                  <a:headEnd/>
                  <a:tailEnd/>
                </a:ln>
              </p:spPr>
              <p:txBody>
                <a:bodyPr wrap="none" anchor="ctr"/>
                <a:lstStyle/>
                <a:p>
                  <a:endParaRPr lang="en-US" dirty="0"/>
                </a:p>
              </p:txBody>
            </p:sp>
            <p:sp>
              <p:nvSpPr>
                <p:cNvPr id="120" name="Line 38">
                  <a:extLst>
                    <a:ext uri="{FF2B5EF4-FFF2-40B4-BE49-F238E27FC236}">
                      <a16:creationId xmlns:a16="http://schemas.microsoft.com/office/drawing/2014/main" id="{3CE48861-58E5-41E3-B525-BE4F763D7C91}"/>
                    </a:ext>
                  </a:extLst>
                </p:cNvPr>
                <p:cNvSpPr>
                  <a:spLocks noChangeShapeType="1"/>
                </p:cNvSpPr>
                <p:nvPr/>
              </p:nvSpPr>
              <p:spPr bwMode="auto">
                <a:xfrm>
                  <a:off x="1008" y="3024"/>
                  <a:ext cx="48" cy="0"/>
                </a:xfrm>
                <a:prstGeom prst="line">
                  <a:avLst/>
                </a:prstGeom>
                <a:noFill/>
                <a:ln w="19050">
                  <a:solidFill>
                    <a:srgbClr val="009900"/>
                  </a:solidFill>
                  <a:round/>
                  <a:headEnd/>
                  <a:tailEnd/>
                </a:ln>
              </p:spPr>
              <p:txBody>
                <a:bodyPr wrap="none" anchor="ctr"/>
                <a:lstStyle/>
                <a:p>
                  <a:endParaRPr lang="en-US" dirty="0"/>
                </a:p>
              </p:txBody>
            </p:sp>
          </p:grpSp>
          <p:sp>
            <p:nvSpPr>
              <p:cNvPr id="75" name="Line 39">
                <a:extLst>
                  <a:ext uri="{FF2B5EF4-FFF2-40B4-BE49-F238E27FC236}">
                    <a16:creationId xmlns:a16="http://schemas.microsoft.com/office/drawing/2014/main" id="{477343C2-FF85-4C7C-B7A3-EEF6C4149AC6}"/>
                  </a:ext>
                </a:extLst>
              </p:cNvPr>
              <p:cNvSpPr>
                <a:spLocks noChangeShapeType="1"/>
              </p:cNvSpPr>
              <p:nvPr/>
            </p:nvSpPr>
            <p:spPr bwMode="auto">
              <a:xfrm>
                <a:off x="3613777" y="2497456"/>
                <a:ext cx="0" cy="462915"/>
              </a:xfrm>
              <a:prstGeom prst="line">
                <a:avLst/>
              </a:prstGeom>
              <a:noFill/>
              <a:ln w="28575">
                <a:solidFill>
                  <a:srgbClr val="009900"/>
                </a:solidFill>
                <a:round/>
                <a:headEnd/>
                <a:tailEnd/>
              </a:ln>
            </p:spPr>
            <p:txBody>
              <a:bodyPr wrap="none" anchor="ctr"/>
              <a:lstStyle/>
              <a:p>
                <a:endParaRPr lang="en-US" dirty="0"/>
              </a:p>
            </p:txBody>
          </p:sp>
          <p:sp>
            <p:nvSpPr>
              <p:cNvPr id="76" name="Line 40">
                <a:extLst>
                  <a:ext uri="{FF2B5EF4-FFF2-40B4-BE49-F238E27FC236}">
                    <a16:creationId xmlns:a16="http://schemas.microsoft.com/office/drawing/2014/main" id="{E9B2F58E-9880-4DF8-A57E-6FF28D7E4AC3}"/>
                  </a:ext>
                </a:extLst>
              </p:cNvPr>
              <p:cNvSpPr>
                <a:spLocks noChangeShapeType="1"/>
              </p:cNvSpPr>
              <p:nvPr/>
            </p:nvSpPr>
            <p:spPr bwMode="auto">
              <a:xfrm>
                <a:off x="3603174" y="2949648"/>
                <a:ext cx="3816790" cy="10722"/>
              </a:xfrm>
              <a:prstGeom prst="line">
                <a:avLst/>
              </a:prstGeom>
              <a:noFill/>
              <a:ln w="28575">
                <a:solidFill>
                  <a:srgbClr val="009900"/>
                </a:solidFill>
                <a:round/>
                <a:headEnd/>
                <a:tailEnd/>
              </a:ln>
            </p:spPr>
            <p:txBody>
              <a:bodyPr wrap="none" anchor="ctr"/>
              <a:lstStyle/>
              <a:p>
                <a:endParaRPr lang="en-US" dirty="0"/>
              </a:p>
            </p:txBody>
          </p:sp>
          <p:sp>
            <p:nvSpPr>
              <p:cNvPr id="77" name="Line 41">
                <a:extLst>
                  <a:ext uri="{FF2B5EF4-FFF2-40B4-BE49-F238E27FC236}">
                    <a16:creationId xmlns:a16="http://schemas.microsoft.com/office/drawing/2014/main" id="{9A9F7297-BE37-43F7-AC86-12F8AC083442}"/>
                  </a:ext>
                </a:extLst>
              </p:cNvPr>
              <p:cNvSpPr>
                <a:spLocks noChangeShapeType="1"/>
              </p:cNvSpPr>
              <p:nvPr/>
            </p:nvSpPr>
            <p:spPr bwMode="auto">
              <a:xfrm>
                <a:off x="5311132" y="2806066"/>
                <a:ext cx="0" cy="771525"/>
              </a:xfrm>
              <a:prstGeom prst="line">
                <a:avLst/>
              </a:prstGeom>
              <a:noFill/>
              <a:ln w="28575">
                <a:solidFill>
                  <a:schemeClr val="accent2"/>
                </a:solidFill>
                <a:round/>
                <a:headEnd/>
                <a:tailEnd/>
              </a:ln>
            </p:spPr>
            <p:txBody>
              <a:bodyPr wrap="none" anchor="ctr"/>
              <a:lstStyle/>
              <a:p>
                <a:endParaRPr lang="en-US" dirty="0"/>
              </a:p>
            </p:txBody>
          </p:sp>
          <p:sp>
            <p:nvSpPr>
              <p:cNvPr id="78" name="Line 42">
                <a:extLst>
                  <a:ext uri="{FF2B5EF4-FFF2-40B4-BE49-F238E27FC236}">
                    <a16:creationId xmlns:a16="http://schemas.microsoft.com/office/drawing/2014/main" id="{C0B559F7-FD3E-4C6A-9E9D-383817362F18}"/>
                  </a:ext>
                </a:extLst>
              </p:cNvPr>
              <p:cNvSpPr>
                <a:spLocks noChangeShapeType="1"/>
              </p:cNvSpPr>
              <p:nvPr/>
            </p:nvSpPr>
            <p:spPr bwMode="auto">
              <a:xfrm>
                <a:off x="5876917" y="2960370"/>
                <a:ext cx="0" cy="617220"/>
              </a:xfrm>
              <a:prstGeom prst="line">
                <a:avLst/>
              </a:prstGeom>
              <a:noFill/>
              <a:ln w="28575">
                <a:solidFill>
                  <a:srgbClr val="009900"/>
                </a:solidFill>
                <a:round/>
                <a:headEnd/>
                <a:tailEnd/>
              </a:ln>
            </p:spPr>
            <p:txBody>
              <a:bodyPr wrap="none" anchor="ctr"/>
              <a:lstStyle/>
              <a:p>
                <a:endParaRPr lang="en-US" dirty="0"/>
              </a:p>
            </p:txBody>
          </p:sp>
          <p:sp>
            <p:nvSpPr>
              <p:cNvPr id="79" name="Line 55">
                <a:extLst>
                  <a:ext uri="{FF2B5EF4-FFF2-40B4-BE49-F238E27FC236}">
                    <a16:creationId xmlns:a16="http://schemas.microsoft.com/office/drawing/2014/main" id="{166475FB-B9E1-46C5-B8BC-E0F783ED3EC8}"/>
                  </a:ext>
                </a:extLst>
              </p:cNvPr>
              <p:cNvSpPr>
                <a:spLocks noChangeShapeType="1"/>
              </p:cNvSpPr>
              <p:nvPr/>
            </p:nvSpPr>
            <p:spPr bwMode="auto">
              <a:xfrm flipH="1" flipV="1">
                <a:off x="5103115" y="2419936"/>
                <a:ext cx="208018" cy="386130"/>
              </a:xfrm>
              <a:prstGeom prst="line">
                <a:avLst/>
              </a:prstGeom>
              <a:noFill/>
              <a:ln w="28575">
                <a:solidFill>
                  <a:schemeClr val="accent2"/>
                </a:solidFill>
                <a:round/>
                <a:headEnd/>
                <a:tailEnd/>
              </a:ln>
            </p:spPr>
            <p:txBody>
              <a:bodyPr wrap="none" anchor="ctr"/>
              <a:lstStyle/>
              <a:p>
                <a:endParaRPr lang="en-US" dirty="0"/>
              </a:p>
            </p:txBody>
          </p:sp>
          <p:grpSp>
            <p:nvGrpSpPr>
              <p:cNvPr id="80" name="Group 60">
                <a:extLst>
                  <a:ext uri="{FF2B5EF4-FFF2-40B4-BE49-F238E27FC236}">
                    <a16:creationId xmlns:a16="http://schemas.microsoft.com/office/drawing/2014/main" id="{78C56B4C-37B2-4A3B-8894-FA892FCC2AD2}"/>
                  </a:ext>
                </a:extLst>
              </p:cNvPr>
              <p:cNvGrpSpPr>
                <a:grpSpLocks/>
              </p:cNvGrpSpPr>
              <p:nvPr/>
            </p:nvGrpSpPr>
            <p:grpSpPr bwMode="auto">
              <a:xfrm>
                <a:off x="4642478" y="1777365"/>
                <a:ext cx="154305" cy="102870"/>
                <a:chOff x="2112" y="1104"/>
                <a:chExt cx="144" cy="96"/>
              </a:xfrm>
            </p:grpSpPr>
            <p:sp>
              <p:nvSpPr>
                <p:cNvPr id="115" name="Line 61">
                  <a:extLst>
                    <a:ext uri="{FF2B5EF4-FFF2-40B4-BE49-F238E27FC236}">
                      <a16:creationId xmlns:a16="http://schemas.microsoft.com/office/drawing/2014/main" id="{4577B6A7-91A0-47DC-B312-4542A63099BF}"/>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dirty="0"/>
                </a:p>
              </p:txBody>
            </p:sp>
            <p:sp>
              <p:nvSpPr>
                <p:cNvPr id="116" name="Line 62">
                  <a:extLst>
                    <a:ext uri="{FF2B5EF4-FFF2-40B4-BE49-F238E27FC236}">
                      <a16:creationId xmlns:a16="http://schemas.microsoft.com/office/drawing/2014/main" id="{A945B81F-451B-4DBD-AE31-1DED9FF40074}"/>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dirty="0"/>
                </a:p>
              </p:txBody>
            </p:sp>
            <p:sp>
              <p:nvSpPr>
                <p:cNvPr id="117" name="Line 63">
                  <a:extLst>
                    <a:ext uri="{FF2B5EF4-FFF2-40B4-BE49-F238E27FC236}">
                      <a16:creationId xmlns:a16="http://schemas.microsoft.com/office/drawing/2014/main" id="{43EE3DB8-8AD2-45D8-B797-D8F97DAA2E81}"/>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dirty="0"/>
                </a:p>
              </p:txBody>
            </p:sp>
          </p:grpSp>
          <p:grpSp>
            <p:nvGrpSpPr>
              <p:cNvPr id="81" name="Group 68">
                <a:extLst>
                  <a:ext uri="{FF2B5EF4-FFF2-40B4-BE49-F238E27FC236}">
                    <a16:creationId xmlns:a16="http://schemas.microsoft.com/office/drawing/2014/main" id="{6E0B8D3A-277A-4978-BA90-BC9B05EFCC03}"/>
                  </a:ext>
                </a:extLst>
              </p:cNvPr>
              <p:cNvGrpSpPr>
                <a:grpSpLocks/>
              </p:cNvGrpSpPr>
              <p:nvPr/>
            </p:nvGrpSpPr>
            <p:grpSpPr bwMode="auto">
              <a:xfrm rot="5400000">
                <a:off x="5491155" y="3397568"/>
                <a:ext cx="154305" cy="102870"/>
                <a:chOff x="2112" y="1104"/>
                <a:chExt cx="144" cy="96"/>
              </a:xfrm>
            </p:grpSpPr>
            <p:sp>
              <p:nvSpPr>
                <p:cNvPr id="112" name="Line 69">
                  <a:extLst>
                    <a:ext uri="{FF2B5EF4-FFF2-40B4-BE49-F238E27FC236}">
                      <a16:creationId xmlns:a16="http://schemas.microsoft.com/office/drawing/2014/main" id="{591AA0AB-9624-47CA-9BDC-18D4A00C5E98}"/>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dirty="0"/>
                </a:p>
              </p:txBody>
            </p:sp>
            <p:sp>
              <p:nvSpPr>
                <p:cNvPr id="113" name="Line 70">
                  <a:extLst>
                    <a:ext uri="{FF2B5EF4-FFF2-40B4-BE49-F238E27FC236}">
                      <a16:creationId xmlns:a16="http://schemas.microsoft.com/office/drawing/2014/main" id="{83EBAAE7-6F4C-41A6-B96C-5E54289DF217}"/>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dirty="0"/>
                </a:p>
              </p:txBody>
            </p:sp>
            <p:sp>
              <p:nvSpPr>
                <p:cNvPr id="114" name="Line 71">
                  <a:extLst>
                    <a:ext uri="{FF2B5EF4-FFF2-40B4-BE49-F238E27FC236}">
                      <a16:creationId xmlns:a16="http://schemas.microsoft.com/office/drawing/2014/main" id="{9FC8B677-1758-4CB9-9AC3-8A9A45F4A9CA}"/>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dirty="0"/>
                </a:p>
              </p:txBody>
            </p:sp>
          </p:grpSp>
          <p:sp>
            <p:nvSpPr>
              <p:cNvPr id="82" name="Line 73">
                <a:extLst>
                  <a:ext uri="{FF2B5EF4-FFF2-40B4-BE49-F238E27FC236}">
                    <a16:creationId xmlns:a16="http://schemas.microsoft.com/office/drawing/2014/main" id="{42617CD2-5C08-4F9F-A858-9634C8BDEF12}"/>
                  </a:ext>
                </a:extLst>
              </p:cNvPr>
              <p:cNvSpPr>
                <a:spLocks noChangeShapeType="1"/>
              </p:cNvSpPr>
              <p:nvPr/>
            </p:nvSpPr>
            <p:spPr bwMode="auto">
              <a:xfrm>
                <a:off x="5928352" y="2960371"/>
                <a:ext cx="205740" cy="257175"/>
              </a:xfrm>
              <a:prstGeom prst="line">
                <a:avLst/>
              </a:prstGeom>
              <a:noFill/>
              <a:ln w="28575">
                <a:solidFill>
                  <a:srgbClr val="009900"/>
                </a:solidFill>
                <a:round/>
                <a:headEnd/>
                <a:tailEnd/>
              </a:ln>
            </p:spPr>
            <p:txBody>
              <a:bodyPr wrap="none" anchor="ctr"/>
              <a:lstStyle/>
              <a:p>
                <a:endParaRPr lang="en-US" dirty="0"/>
              </a:p>
            </p:txBody>
          </p:sp>
          <p:sp>
            <p:nvSpPr>
              <p:cNvPr id="83" name="Line 74">
                <a:extLst>
                  <a:ext uri="{FF2B5EF4-FFF2-40B4-BE49-F238E27FC236}">
                    <a16:creationId xmlns:a16="http://schemas.microsoft.com/office/drawing/2014/main" id="{3F12A42A-982D-487E-8311-2D394274AF78}"/>
                  </a:ext>
                </a:extLst>
              </p:cNvPr>
              <p:cNvSpPr>
                <a:spLocks noChangeShapeType="1"/>
              </p:cNvSpPr>
              <p:nvPr/>
            </p:nvSpPr>
            <p:spPr bwMode="auto">
              <a:xfrm>
                <a:off x="4333867" y="2960371"/>
                <a:ext cx="205740" cy="257175"/>
              </a:xfrm>
              <a:prstGeom prst="line">
                <a:avLst/>
              </a:prstGeom>
              <a:noFill/>
              <a:ln w="28575">
                <a:solidFill>
                  <a:srgbClr val="009900"/>
                </a:solidFill>
                <a:round/>
                <a:headEnd/>
                <a:tailEnd/>
              </a:ln>
            </p:spPr>
            <p:txBody>
              <a:bodyPr wrap="none" anchor="ctr"/>
              <a:lstStyle/>
              <a:p>
                <a:endParaRPr lang="en-US" dirty="0"/>
              </a:p>
            </p:txBody>
          </p:sp>
          <p:sp>
            <p:nvSpPr>
              <p:cNvPr id="84" name="Line 82">
                <a:extLst>
                  <a:ext uri="{FF2B5EF4-FFF2-40B4-BE49-F238E27FC236}">
                    <a16:creationId xmlns:a16="http://schemas.microsoft.com/office/drawing/2014/main" id="{9D0396B7-37C2-4A07-842C-F26E65E7AE2A}"/>
                  </a:ext>
                </a:extLst>
              </p:cNvPr>
              <p:cNvSpPr>
                <a:spLocks noChangeShapeType="1"/>
              </p:cNvSpPr>
              <p:nvPr/>
            </p:nvSpPr>
            <p:spPr bwMode="auto">
              <a:xfrm flipV="1">
                <a:off x="3134145" y="3316986"/>
                <a:ext cx="461344" cy="153448"/>
              </a:xfrm>
              <a:prstGeom prst="line">
                <a:avLst/>
              </a:prstGeom>
              <a:noFill/>
              <a:ln w="12700">
                <a:solidFill>
                  <a:schemeClr val="tx1"/>
                </a:solidFill>
                <a:round/>
                <a:headEnd/>
                <a:tailEnd type="triangle" w="med" len="med"/>
              </a:ln>
            </p:spPr>
            <p:txBody>
              <a:bodyPr wrap="none" anchor="ctr"/>
              <a:lstStyle/>
              <a:p>
                <a:endParaRPr lang="en-US" dirty="0"/>
              </a:p>
            </p:txBody>
          </p:sp>
          <p:sp>
            <p:nvSpPr>
              <p:cNvPr id="85" name="Text Box 83">
                <a:extLst>
                  <a:ext uri="{FF2B5EF4-FFF2-40B4-BE49-F238E27FC236}">
                    <a16:creationId xmlns:a16="http://schemas.microsoft.com/office/drawing/2014/main" id="{BAEB02FE-BC07-498B-BA8C-CB52AFE8C786}"/>
                  </a:ext>
                </a:extLst>
              </p:cNvPr>
              <p:cNvSpPr txBox="1">
                <a:spLocks noChangeArrowheads="1"/>
              </p:cNvSpPr>
              <p:nvPr/>
            </p:nvSpPr>
            <p:spPr bwMode="auto">
              <a:xfrm>
                <a:off x="2725666" y="3351962"/>
                <a:ext cx="436714" cy="279712"/>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latin typeface="Verdana" pitchFamily="34" charset="0"/>
                  </a:rPr>
                  <a:t>GEC</a:t>
                </a:r>
              </a:p>
            </p:txBody>
          </p:sp>
          <p:grpSp>
            <p:nvGrpSpPr>
              <p:cNvPr id="86" name="Group 85">
                <a:extLst>
                  <a:ext uri="{FF2B5EF4-FFF2-40B4-BE49-F238E27FC236}">
                    <a16:creationId xmlns:a16="http://schemas.microsoft.com/office/drawing/2014/main" id="{A84F69CB-B86E-4636-B10D-F9270BDAE0DC}"/>
                  </a:ext>
                </a:extLst>
              </p:cNvPr>
              <p:cNvGrpSpPr/>
              <p:nvPr/>
            </p:nvGrpSpPr>
            <p:grpSpPr>
              <a:xfrm>
                <a:off x="6391265" y="1174594"/>
                <a:ext cx="1774024" cy="2785551"/>
                <a:chOff x="5600700" y="987601"/>
                <a:chExt cx="1971138" cy="3095056"/>
              </a:xfrm>
            </p:grpSpPr>
            <p:sp>
              <p:nvSpPr>
                <p:cNvPr id="92" name="Rectangle 23">
                  <a:extLst>
                    <a:ext uri="{FF2B5EF4-FFF2-40B4-BE49-F238E27FC236}">
                      <a16:creationId xmlns:a16="http://schemas.microsoft.com/office/drawing/2014/main" id="{B98B0B80-545A-4B55-99F0-1D4974F7D84F}"/>
                    </a:ext>
                  </a:extLst>
                </p:cNvPr>
                <p:cNvSpPr>
                  <a:spLocks noChangeArrowheads="1"/>
                </p:cNvSpPr>
                <p:nvPr/>
              </p:nvSpPr>
              <p:spPr bwMode="auto">
                <a:xfrm>
                  <a:off x="6057900" y="1314450"/>
                  <a:ext cx="1257300" cy="1943100"/>
                </a:xfrm>
                <a:prstGeom prst="rect">
                  <a:avLst/>
                </a:prstGeom>
                <a:solidFill>
                  <a:srgbClr val="00CC99">
                    <a:alpha val="50195"/>
                  </a:srgbClr>
                </a:solidFill>
                <a:ln w="15875">
                  <a:solidFill>
                    <a:schemeClr val="tx1"/>
                  </a:solidFill>
                  <a:miter lim="800000"/>
                  <a:headEnd/>
                  <a:tailEnd/>
                </a:ln>
              </p:spPr>
              <p:txBody>
                <a:bodyPr wrap="none" anchor="ctr"/>
                <a:lstStyle/>
                <a:p>
                  <a:endParaRPr lang="en-US" dirty="0"/>
                </a:p>
              </p:txBody>
            </p:sp>
            <p:sp>
              <p:nvSpPr>
                <p:cNvPr id="93" name="Text Box 25">
                  <a:extLst>
                    <a:ext uri="{FF2B5EF4-FFF2-40B4-BE49-F238E27FC236}">
                      <a16:creationId xmlns:a16="http://schemas.microsoft.com/office/drawing/2014/main" id="{72DBE4B7-6522-452D-B8EA-2316BB3C025F}"/>
                    </a:ext>
                  </a:extLst>
                </p:cNvPr>
                <p:cNvSpPr txBox="1">
                  <a:spLocks noChangeArrowheads="1"/>
                </p:cNvSpPr>
                <p:nvPr/>
              </p:nvSpPr>
              <p:spPr bwMode="auto">
                <a:xfrm>
                  <a:off x="5955999" y="987601"/>
                  <a:ext cx="1359201" cy="310791"/>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Generator Set</a:t>
                  </a:r>
                </a:p>
              </p:txBody>
            </p:sp>
            <p:sp>
              <p:nvSpPr>
                <p:cNvPr id="94" name="Oval 27">
                  <a:extLst>
                    <a:ext uri="{FF2B5EF4-FFF2-40B4-BE49-F238E27FC236}">
                      <a16:creationId xmlns:a16="http://schemas.microsoft.com/office/drawing/2014/main" id="{22191F2B-69AA-4D9F-8394-C05D3DE82EA5}"/>
                    </a:ext>
                  </a:extLst>
                </p:cNvPr>
                <p:cNvSpPr>
                  <a:spLocks noChangeArrowheads="1"/>
                </p:cNvSpPr>
                <p:nvPr/>
              </p:nvSpPr>
              <p:spPr bwMode="auto">
                <a:xfrm>
                  <a:off x="6286500" y="1485900"/>
                  <a:ext cx="800100" cy="800100"/>
                </a:xfrm>
                <a:prstGeom prst="ellipse">
                  <a:avLst/>
                </a:prstGeom>
                <a:solidFill>
                  <a:srgbClr val="00CC99"/>
                </a:solidFill>
                <a:ln w="15875">
                  <a:solidFill>
                    <a:schemeClr val="tx1"/>
                  </a:solidFill>
                  <a:round/>
                  <a:headEnd/>
                  <a:tailEnd/>
                </a:ln>
              </p:spPr>
              <p:txBody>
                <a:bodyPr wrap="none" anchor="ctr"/>
                <a:lstStyle/>
                <a:p>
                  <a:endParaRPr lang="en-US" dirty="0"/>
                </a:p>
              </p:txBody>
            </p:sp>
            <p:sp>
              <p:nvSpPr>
                <p:cNvPr id="95" name="Line 28">
                  <a:extLst>
                    <a:ext uri="{FF2B5EF4-FFF2-40B4-BE49-F238E27FC236}">
                      <a16:creationId xmlns:a16="http://schemas.microsoft.com/office/drawing/2014/main" id="{A2019898-9C43-457A-AA7B-6768FFC10326}"/>
                    </a:ext>
                  </a:extLst>
                </p:cNvPr>
                <p:cNvSpPr>
                  <a:spLocks noChangeShapeType="1"/>
                </p:cNvSpPr>
                <p:nvPr/>
              </p:nvSpPr>
              <p:spPr bwMode="auto">
                <a:xfrm>
                  <a:off x="6343650" y="1714500"/>
                  <a:ext cx="342900" cy="171450"/>
                </a:xfrm>
                <a:prstGeom prst="line">
                  <a:avLst/>
                </a:prstGeom>
                <a:noFill/>
                <a:ln w="28575">
                  <a:solidFill>
                    <a:schemeClr val="tx1"/>
                  </a:solidFill>
                  <a:round/>
                  <a:headEnd/>
                  <a:tailEnd/>
                </a:ln>
              </p:spPr>
              <p:txBody>
                <a:bodyPr wrap="none" anchor="ctr"/>
                <a:lstStyle/>
                <a:p>
                  <a:endParaRPr lang="en-US" dirty="0"/>
                </a:p>
              </p:txBody>
            </p:sp>
            <p:sp>
              <p:nvSpPr>
                <p:cNvPr id="96" name="Line 29">
                  <a:extLst>
                    <a:ext uri="{FF2B5EF4-FFF2-40B4-BE49-F238E27FC236}">
                      <a16:creationId xmlns:a16="http://schemas.microsoft.com/office/drawing/2014/main" id="{4D2493BD-51D7-4ABC-B9C9-86877AD45A7D}"/>
                    </a:ext>
                  </a:extLst>
                </p:cNvPr>
                <p:cNvSpPr>
                  <a:spLocks noChangeShapeType="1"/>
                </p:cNvSpPr>
                <p:nvPr/>
              </p:nvSpPr>
              <p:spPr bwMode="auto">
                <a:xfrm flipV="1">
                  <a:off x="6686550" y="1714500"/>
                  <a:ext cx="342900" cy="171450"/>
                </a:xfrm>
                <a:prstGeom prst="line">
                  <a:avLst/>
                </a:prstGeom>
                <a:noFill/>
                <a:ln w="28575">
                  <a:solidFill>
                    <a:schemeClr val="tx1"/>
                  </a:solidFill>
                  <a:round/>
                  <a:headEnd/>
                  <a:tailEnd/>
                </a:ln>
              </p:spPr>
              <p:txBody>
                <a:bodyPr wrap="none" anchor="ctr"/>
                <a:lstStyle/>
                <a:p>
                  <a:endParaRPr lang="en-US" dirty="0"/>
                </a:p>
              </p:txBody>
            </p:sp>
            <p:sp>
              <p:nvSpPr>
                <p:cNvPr id="97" name="Line 30">
                  <a:extLst>
                    <a:ext uri="{FF2B5EF4-FFF2-40B4-BE49-F238E27FC236}">
                      <a16:creationId xmlns:a16="http://schemas.microsoft.com/office/drawing/2014/main" id="{B264726D-3B21-42E1-8DBF-EF6D684B48E6}"/>
                    </a:ext>
                  </a:extLst>
                </p:cNvPr>
                <p:cNvSpPr>
                  <a:spLocks noChangeShapeType="1"/>
                </p:cNvSpPr>
                <p:nvPr/>
              </p:nvSpPr>
              <p:spPr bwMode="auto">
                <a:xfrm>
                  <a:off x="6686550" y="1885950"/>
                  <a:ext cx="0" cy="400050"/>
                </a:xfrm>
                <a:prstGeom prst="line">
                  <a:avLst/>
                </a:prstGeom>
                <a:noFill/>
                <a:ln w="28575">
                  <a:solidFill>
                    <a:schemeClr val="tx1"/>
                  </a:solidFill>
                  <a:round/>
                  <a:headEnd/>
                  <a:tailEnd/>
                </a:ln>
              </p:spPr>
              <p:txBody>
                <a:bodyPr wrap="none" anchor="ctr"/>
                <a:lstStyle/>
                <a:p>
                  <a:endParaRPr lang="en-US" dirty="0"/>
                </a:p>
              </p:txBody>
            </p:sp>
            <p:sp>
              <p:nvSpPr>
                <p:cNvPr id="98" name="Line 32">
                  <a:extLst>
                    <a:ext uri="{FF2B5EF4-FFF2-40B4-BE49-F238E27FC236}">
                      <a16:creationId xmlns:a16="http://schemas.microsoft.com/office/drawing/2014/main" id="{67DFBEB1-883C-464F-A864-B593644E1DCB}"/>
                    </a:ext>
                  </a:extLst>
                </p:cNvPr>
                <p:cNvSpPr>
                  <a:spLocks noChangeShapeType="1"/>
                </p:cNvSpPr>
                <p:nvPr/>
              </p:nvSpPr>
              <p:spPr bwMode="auto">
                <a:xfrm>
                  <a:off x="6686550" y="1885950"/>
                  <a:ext cx="342900" cy="171450"/>
                </a:xfrm>
                <a:prstGeom prst="line">
                  <a:avLst/>
                </a:prstGeom>
                <a:noFill/>
                <a:ln w="28575">
                  <a:solidFill>
                    <a:schemeClr val="accent2"/>
                  </a:solidFill>
                  <a:round/>
                  <a:headEnd/>
                  <a:tailEnd/>
                </a:ln>
              </p:spPr>
              <p:txBody>
                <a:bodyPr wrap="none" anchor="ctr"/>
                <a:lstStyle/>
                <a:p>
                  <a:endParaRPr lang="en-US" dirty="0"/>
                </a:p>
              </p:txBody>
            </p:sp>
            <p:sp>
              <p:nvSpPr>
                <p:cNvPr id="99" name="Line 56">
                  <a:extLst>
                    <a:ext uri="{FF2B5EF4-FFF2-40B4-BE49-F238E27FC236}">
                      <a16:creationId xmlns:a16="http://schemas.microsoft.com/office/drawing/2014/main" id="{917753F4-279A-4E83-88BF-38E65E7CFBC8}"/>
                    </a:ext>
                  </a:extLst>
                </p:cNvPr>
                <p:cNvSpPr>
                  <a:spLocks noChangeShapeType="1"/>
                </p:cNvSpPr>
                <p:nvPr/>
              </p:nvSpPr>
              <p:spPr bwMode="auto">
                <a:xfrm>
                  <a:off x="6743700" y="2457450"/>
                  <a:ext cx="0" cy="514350"/>
                </a:xfrm>
                <a:prstGeom prst="line">
                  <a:avLst/>
                </a:prstGeom>
                <a:noFill/>
                <a:ln w="28575">
                  <a:solidFill>
                    <a:srgbClr val="009900"/>
                  </a:solidFill>
                  <a:round/>
                  <a:headEnd/>
                  <a:tailEnd/>
                </a:ln>
              </p:spPr>
              <p:txBody>
                <a:bodyPr wrap="none" anchor="ctr"/>
                <a:lstStyle/>
                <a:p>
                  <a:endParaRPr lang="en-US" dirty="0"/>
                </a:p>
              </p:txBody>
            </p:sp>
            <p:grpSp>
              <p:nvGrpSpPr>
                <p:cNvPr id="100" name="Group 64">
                  <a:extLst>
                    <a:ext uri="{FF2B5EF4-FFF2-40B4-BE49-F238E27FC236}">
                      <a16:creationId xmlns:a16="http://schemas.microsoft.com/office/drawing/2014/main" id="{B27988E5-0122-4540-A76C-E91292BB4B05}"/>
                    </a:ext>
                  </a:extLst>
                </p:cNvPr>
                <p:cNvGrpSpPr>
                  <a:grpSpLocks/>
                </p:cNvGrpSpPr>
                <p:nvPr/>
              </p:nvGrpSpPr>
              <p:grpSpPr bwMode="auto">
                <a:xfrm>
                  <a:off x="5600700" y="1657350"/>
                  <a:ext cx="171450" cy="114300"/>
                  <a:chOff x="2112" y="1104"/>
                  <a:chExt cx="144" cy="96"/>
                </a:xfrm>
              </p:grpSpPr>
              <p:sp>
                <p:nvSpPr>
                  <p:cNvPr id="109" name="Line 65">
                    <a:extLst>
                      <a:ext uri="{FF2B5EF4-FFF2-40B4-BE49-F238E27FC236}">
                        <a16:creationId xmlns:a16="http://schemas.microsoft.com/office/drawing/2014/main" id="{93DC8CAA-88FE-4055-8AB1-ECAAEA91754A}"/>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dirty="0"/>
                  </a:p>
                </p:txBody>
              </p:sp>
              <p:sp>
                <p:nvSpPr>
                  <p:cNvPr id="110" name="Line 66">
                    <a:extLst>
                      <a:ext uri="{FF2B5EF4-FFF2-40B4-BE49-F238E27FC236}">
                        <a16:creationId xmlns:a16="http://schemas.microsoft.com/office/drawing/2014/main" id="{C8256912-60CF-4571-AAA1-05E20DD2A4E0}"/>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dirty="0"/>
                  </a:p>
                </p:txBody>
              </p:sp>
              <p:sp>
                <p:nvSpPr>
                  <p:cNvPr id="111" name="Line 67">
                    <a:extLst>
                      <a:ext uri="{FF2B5EF4-FFF2-40B4-BE49-F238E27FC236}">
                        <a16:creationId xmlns:a16="http://schemas.microsoft.com/office/drawing/2014/main" id="{6CEAC0E1-C7A8-4827-AFDF-6EBDEF2C6B47}"/>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dirty="0"/>
                  </a:p>
                </p:txBody>
              </p:sp>
            </p:grpSp>
            <p:sp>
              <p:nvSpPr>
                <p:cNvPr id="101" name="Line 72">
                  <a:extLst>
                    <a:ext uri="{FF2B5EF4-FFF2-40B4-BE49-F238E27FC236}">
                      <a16:creationId xmlns:a16="http://schemas.microsoft.com/office/drawing/2014/main" id="{22D9F1F6-2373-48C0-8CDB-8C3E8D70E892}"/>
                    </a:ext>
                  </a:extLst>
                </p:cNvPr>
                <p:cNvSpPr>
                  <a:spLocks noChangeShapeType="1"/>
                </p:cNvSpPr>
                <p:nvPr/>
              </p:nvSpPr>
              <p:spPr bwMode="auto">
                <a:xfrm rot="5400000">
                  <a:off x="6029325" y="3000375"/>
                  <a:ext cx="285750" cy="228600"/>
                </a:xfrm>
                <a:prstGeom prst="line">
                  <a:avLst/>
                </a:prstGeom>
                <a:noFill/>
                <a:ln w="28575">
                  <a:solidFill>
                    <a:srgbClr val="009900"/>
                  </a:solidFill>
                  <a:round/>
                  <a:headEnd/>
                  <a:tailEnd/>
                </a:ln>
              </p:spPr>
              <p:txBody>
                <a:bodyPr wrap="none" anchor="ctr"/>
                <a:lstStyle/>
                <a:p>
                  <a:endParaRPr lang="en-US" dirty="0"/>
                </a:p>
              </p:txBody>
            </p:sp>
            <p:grpSp>
              <p:nvGrpSpPr>
                <p:cNvPr id="102" name="Group 76">
                  <a:extLst>
                    <a:ext uri="{FF2B5EF4-FFF2-40B4-BE49-F238E27FC236}">
                      <a16:creationId xmlns:a16="http://schemas.microsoft.com/office/drawing/2014/main" id="{4C101B96-47A2-4156-9715-006849BE15FA}"/>
                    </a:ext>
                  </a:extLst>
                </p:cNvPr>
                <p:cNvGrpSpPr>
                  <a:grpSpLocks/>
                </p:cNvGrpSpPr>
                <p:nvPr/>
              </p:nvGrpSpPr>
              <p:grpSpPr bwMode="auto">
                <a:xfrm>
                  <a:off x="6407945" y="3968357"/>
                  <a:ext cx="342900" cy="114300"/>
                  <a:chOff x="917" y="2889"/>
                  <a:chExt cx="240" cy="96"/>
                </a:xfrm>
              </p:grpSpPr>
              <p:sp>
                <p:nvSpPr>
                  <p:cNvPr id="106" name="Line 77">
                    <a:extLst>
                      <a:ext uri="{FF2B5EF4-FFF2-40B4-BE49-F238E27FC236}">
                        <a16:creationId xmlns:a16="http://schemas.microsoft.com/office/drawing/2014/main" id="{C76A0E35-F4F3-4B05-BB9C-9F416DB5999B}"/>
                      </a:ext>
                    </a:extLst>
                  </p:cNvPr>
                  <p:cNvSpPr>
                    <a:spLocks noChangeShapeType="1"/>
                  </p:cNvSpPr>
                  <p:nvPr/>
                </p:nvSpPr>
                <p:spPr bwMode="auto">
                  <a:xfrm>
                    <a:off x="917" y="2889"/>
                    <a:ext cx="240" cy="0"/>
                  </a:xfrm>
                  <a:prstGeom prst="line">
                    <a:avLst/>
                  </a:prstGeom>
                  <a:noFill/>
                  <a:ln w="19050">
                    <a:solidFill>
                      <a:srgbClr val="009900"/>
                    </a:solidFill>
                    <a:round/>
                    <a:headEnd/>
                    <a:tailEnd/>
                  </a:ln>
                </p:spPr>
                <p:txBody>
                  <a:bodyPr wrap="none" anchor="ctr"/>
                  <a:lstStyle/>
                  <a:p>
                    <a:endParaRPr lang="en-US" dirty="0"/>
                  </a:p>
                </p:txBody>
              </p:sp>
              <p:sp>
                <p:nvSpPr>
                  <p:cNvPr id="107" name="Line 78">
                    <a:extLst>
                      <a:ext uri="{FF2B5EF4-FFF2-40B4-BE49-F238E27FC236}">
                        <a16:creationId xmlns:a16="http://schemas.microsoft.com/office/drawing/2014/main" id="{992D7236-4947-4009-8CF6-306AF4008CFF}"/>
                      </a:ext>
                    </a:extLst>
                  </p:cNvPr>
                  <p:cNvSpPr>
                    <a:spLocks noChangeShapeType="1"/>
                  </p:cNvSpPr>
                  <p:nvPr/>
                </p:nvSpPr>
                <p:spPr bwMode="auto">
                  <a:xfrm>
                    <a:off x="965" y="2937"/>
                    <a:ext cx="144" cy="0"/>
                  </a:xfrm>
                  <a:prstGeom prst="line">
                    <a:avLst/>
                  </a:prstGeom>
                  <a:noFill/>
                  <a:ln w="19050">
                    <a:solidFill>
                      <a:srgbClr val="009900"/>
                    </a:solidFill>
                    <a:round/>
                    <a:headEnd/>
                    <a:tailEnd/>
                  </a:ln>
                </p:spPr>
                <p:txBody>
                  <a:bodyPr wrap="none" anchor="ctr"/>
                  <a:lstStyle/>
                  <a:p>
                    <a:endParaRPr lang="en-US" dirty="0"/>
                  </a:p>
                </p:txBody>
              </p:sp>
              <p:sp>
                <p:nvSpPr>
                  <p:cNvPr id="108" name="Line 79">
                    <a:extLst>
                      <a:ext uri="{FF2B5EF4-FFF2-40B4-BE49-F238E27FC236}">
                        <a16:creationId xmlns:a16="http://schemas.microsoft.com/office/drawing/2014/main" id="{3E6A631F-6C93-4ACB-B4A0-71D72FA16E1B}"/>
                      </a:ext>
                    </a:extLst>
                  </p:cNvPr>
                  <p:cNvSpPr>
                    <a:spLocks noChangeShapeType="1"/>
                  </p:cNvSpPr>
                  <p:nvPr/>
                </p:nvSpPr>
                <p:spPr bwMode="auto">
                  <a:xfrm>
                    <a:off x="1013" y="2985"/>
                    <a:ext cx="48" cy="0"/>
                  </a:xfrm>
                  <a:prstGeom prst="line">
                    <a:avLst/>
                  </a:prstGeom>
                  <a:noFill/>
                  <a:ln w="19050">
                    <a:solidFill>
                      <a:srgbClr val="009900"/>
                    </a:solidFill>
                    <a:round/>
                    <a:headEnd/>
                    <a:tailEnd/>
                  </a:ln>
                </p:spPr>
                <p:txBody>
                  <a:bodyPr wrap="none" anchor="ctr"/>
                  <a:lstStyle/>
                  <a:p>
                    <a:endParaRPr lang="en-US" dirty="0"/>
                  </a:p>
                </p:txBody>
              </p:sp>
            </p:grpSp>
            <p:sp>
              <p:nvSpPr>
                <p:cNvPr id="103" name="Text Box 84">
                  <a:extLst>
                    <a:ext uri="{FF2B5EF4-FFF2-40B4-BE49-F238E27FC236}">
                      <a16:creationId xmlns:a16="http://schemas.microsoft.com/office/drawing/2014/main" id="{D3BD5973-62D4-4146-A52C-D9EEF0E03870}"/>
                    </a:ext>
                  </a:extLst>
                </p:cNvPr>
                <p:cNvSpPr txBox="1">
                  <a:spLocks noChangeArrowheads="1"/>
                </p:cNvSpPr>
                <p:nvPr/>
              </p:nvSpPr>
              <p:spPr bwMode="auto">
                <a:xfrm>
                  <a:off x="7086600" y="3514725"/>
                  <a:ext cx="485238" cy="310791"/>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latin typeface="Verdana" pitchFamily="34" charset="0"/>
                    </a:rPr>
                    <a:t>GEC</a:t>
                  </a:r>
                </a:p>
              </p:txBody>
            </p:sp>
            <p:sp>
              <p:nvSpPr>
                <p:cNvPr id="104" name="Line 85">
                  <a:extLst>
                    <a:ext uri="{FF2B5EF4-FFF2-40B4-BE49-F238E27FC236}">
                      <a16:creationId xmlns:a16="http://schemas.microsoft.com/office/drawing/2014/main" id="{C3AABE86-6646-4E34-9DA2-C18CF893C74B}"/>
                    </a:ext>
                  </a:extLst>
                </p:cNvPr>
                <p:cNvSpPr>
                  <a:spLocks noChangeShapeType="1"/>
                </p:cNvSpPr>
                <p:nvPr/>
              </p:nvSpPr>
              <p:spPr bwMode="auto">
                <a:xfrm flipH="1" flipV="1">
                  <a:off x="6629400" y="3400424"/>
                  <a:ext cx="457200" cy="171450"/>
                </a:xfrm>
                <a:prstGeom prst="line">
                  <a:avLst/>
                </a:prstGeom>
                <a:noFill/>
                <a:ln w="19050">
                  <a:solidFill>
                    <a:schemeClr val="tx1"/>
                  </a:solidFill>
                  <a:round/>
                  <a:headEnd/>
                  <a:tailEnd type="triangle" w="med" len="med"/>
                </a:ln>
              </p:spPr>
              <p:txBody>
                <a:bodyPr wrap="none" anchor="ctr"/>
                <a:lstStyle/>
                <a:p>
                  <a:endParaRPr lang="en-US" dirty="0"/>
                </a:p>
              </p:txBody>
            </p:sp>
            <p:sp>
              <p:nvSpPr>
                <p:cNvPr id="105" name="Line 33">
                  <a:extLst>
                    <a:ext uri="{FF2B5EF4-FFF2-40B4-BE49-F238E27FC236}">
                      <a16:creationId xmlns:a16="http://schemas.microsoft.com/office/drawing/2014/main" id="{FFB1B396-DC39-4568-A4C1-D4F10AAFEEB7}"/>
                    </a:ext>
                  </a:extLst>
                </p:cNvPr>
                <p:cNvSpPr>
                  <a:spLocks noChangeShapeType="1"/>
                </p:cNvSpPr>
                <p:nvPr/>
              </p:nvSpPr>
              <p:spPr bwMode="auto">
                <a:xfrm>
                  <a:off x="7029450" y="2057400"/>
                  <a:ext cx="0" cy="400050"/>
                </a:xfrm>
                <a:prstGeom prst="line">
                  <a:avLst/>
                </a:prstGeom>
                <a:noFill/>
                <a:ln w="28575">
                  <a:solidFill>
                    <a:schemeClr val="accent2"/>
                  </a:solidFill>
                  <a:round/>
                  <a:headEnd/>
                  <a:tailEnd/>
                </a:ln>
              </p:spPr>
              <p:txBody>
                <a:bodyPr wrap="none" anchor="ctr"/>
                <a:lstStyle/>
                <a:p>
                  <a:endParaRPr lang="en-US" dirty="0"/>
                </a:p>
              </p:txBody>
            </p:sp>
          </p:grpSp>
          <p:sp>
            <p:nvSpPr>
              <p:cNvPr id="87" name="Text Box 86">
                <a:extLst>
                  <a:ext uri="{FF2B5EF4-FFF2-40B4-BE49-F238E27FC236}">
                    <a16:creationId xmlns:a16="http://schemas.microsoft.com/office/drawing/2014/main" id="{89511C71-1A5C-4DF5-BB71-B93FF7E73688}"/>
                  </a:ext>
                </a:extLst>
              </p:cNvPr>
              <p:cNvSpPr txBox="1">
                <a:spLocks noChangeArrowheads="1"/>
              </p:cNvSpPr>
              <p:nvPr/>
            </p:nvSpPr>
            <p:spPr bwMode="auto">
              <a:xfrm>
                <a:off x="4539607" y="2548890"/>
                <a:ext cx="436714" cy="279712"/>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latin typeface="Verdana" pitchFamily="34" charset="0"/>
                  </a:rPr>
                  <a:t>EGC</a:t>
                </a:r>
              </a:p>
            </p:txBody>
          </p:sp>
          <p:sp>
            <p:nvSpPr>
              <p:cNvPr id="88" name="Line 87">
                <a:extLst>
                  <a:ext uri="{FF2B5EF4-FFF2-40B4-BE49-F238E27FC236}">
                    <a16:creationId xmlns:a16="http://schemas.microsoft.com/office/drawing/2014/main" id="{818F523B-ED30-4644-B7AA-C34CFAA28883}"/>
                  </a:ext>
                </a:extLst>
              </p:cNvPr>
              <p:cNvSpPr>
                <a:spLocks noChangeShapeType="1"/>
              </p:cNvSpPr>
              <p:nvPr/>
            </p:nvSpPr>
            <p:spPr bwMode="auto">
              <a:xfrm flipH="1">
                <a:off x="4693913" y="2750058"/>
                <a:ext cx="1143" cy="210312"/>
              </a:xfrm>
              <a:prstGeom prst="line">
                <a:avLst/>
              </a:prstGeom>
              <a:noFill/>
              <a:ln w="19050">
                <a:solidFill>
                  <a:schemeClr val="tx1"/>
                </a:solidFill>
                <a:round/>
                <a:headEnd/>
                <a:tailEnd type="triangle" w="med" len="med"/>
              </a:ln>
            </p:spPr>
            <p:txBody>
              <a:bodyPr wrap="none" anchor="ctr"/>
              <a:lstStyle/>
              <a:p>
                <a:endParaRPr lang="en-US" dirty="0"/>
              </a:p>
            </p:txBody>
          </p:sp>
          <p:sp>
            <p:nvSpPr>
              <p:cNvPr id="89" name="Line 54">
                <a:extLst>
                  <a:ext uri="{FF2B5EF4-FFF2-40B4-BE49-F238E27FC236}">
                    <a16:creationId xmlns:a16="http://schemas.microsoft.com/office/drawing/2014/main" id="{D90A7B64-78FD-4F90-8BBB-B5C4BA4EC913}"/>
                  </a:ext>
                </a:extLst>
              </p:cNvPr>
              <p:cNvSpPr>
                <a:spLocks noChangeShapeType="1"/>
              </p:cNvSpPr>
              <p:nvPr/>
            </p:nvSpPr>
            <p:spPr bwMode="auto">
              <a:xfrm>
                <a:off x="5465438" y="2497455"/>
                <a:ext cx="2211705" cy="0"/>
              </a:xfrm>
              <a:prstGeom prst="line">
                <a:avLst/>
              </a:prstGeom>
              <a:noFill/>
              <a:ln w="28575">
                <a:solidFill>
                  <a:schemeClr val="accent2"/>
                </a:solidFill>
                <a:round/>
                <a:headEnd/>
                <a:tailEnd/>
              </a:ln>
            </p:spPr>
            <p:txBody>
              <a:bodyPr wrap="none" anchor="ctr"/>
              <a:lstStyle/>
              <a:p>
                <a:endParaRPr lang="en-US" dirty="0"/>
              </a:p>
            </p:txBody>
          </p:sp>
          <p:sp>
            <p:nvSpPr>
              <p:cNvPr id="90" name="Line 31">
                <a:extLst>
                  <a:ext uri="{FF2B5EF4-FFF2-40B4-BE49-F238E27FC236}">
                    <a16:creationId xmlns:a16="http://schemas.microsoft.com/office/drawing/2014/main" id="{6FFCA02E-3139-4BAC-A5D5-61F3AACC362D}"/>
                  </a:ext>
                </a:extLst>
              </p:cNvPr>
              <p:cNvSpPr>
                <a:spLocks noChangeShapeType="1"/>
              </p:cNvSpPr>
              <p:nvPr/>
            </p:nvSpPr>
            <p:spPr bwMode="auto">
              <a:xfrm>
                <a:off x="5825482" y="1828800"/>
                <a:ext cx="1234440" cy="0"/>
              </a:xfrm>
              <a:prstGeom prst="line">
                <a:avLst/>
              </a:prstGeom>
              <a:noFill/>
              <a:ln w="28575">
                <a:solidFill>
                  <a:schemeClr val="tx1"/>
                </a:solidFill>
                <a:round/>
                <a:headEnd/>
                <a:tailEnd/>
              </a:ln>
            </p:spPr>
            <p:txBody>
              <a:bodyPr wrap="none" anchor="ctr"/>
              <a:lstStyle/>
              <a:p>
                <a:endParaRPr lang="en-US" dirty="0"/>
              </a:p>
            </p:txBody>
          </p:sp>
          <p:sp>
            <p:nvSpPr>
              <p:cNvPr id="91" name="Line 34">
                <a:extLst>
                  <a:ext uri="{FF2B5EF4-FFF2-40B4-BE49-F238E27FC236}">
                    <a16:creationId xmlns:a16="http://schemas.microsoft.com/office/drawing/2014/main" id="{46473D5A-C705-4144-97C4-26E2020353FC}"/>
                  </a:ext>
                </a:extLst>
              </p:cNvPr>
              <p:cNvSpPr>
                <a:spLocks noChangeShapeType="1"/>
              </p:cNvSpPr>
              <p:nvPr/>
            </p:nvSpPr>
            <p:spPr bwMode="auto">
              <a:xfrm>
                <a:off x="7272735" y="2953514"/>
                <a:ext cx="0" cy="895312"/>
              </a:xfrm>
              <a:prstGeom prst="line">
                <a:avLst/>
              </a:prstGeom>
              <a:noFill/>
              <a:ln w="28575">
                <a:solidFill>
                  <a:srgbClr val="009900"/>
                </a:solidFill>
                <a:round/>
                <a:headEnd/>
                <a:tailEnd/>
              </a:ln>
            </p:spPr>
            <p:txBody>
              <a:bodyPr wrap="none" anchor="ctr"/>
              <a:lstStyle/>
              <a:p>
                <a:endParaRPr lang="en-US" dirty="0"/>
              </a:p>
            </p:txBody>
          </p:sp>
        </p:grpSp>
        <p:sp>
          <p:nvSpPr>
            <p:cNvPr id="63" name="Text Box 24">
              <a:extLst>
                <a:ext uri="{FF2B5EF4-FFF2-40B4-BE49-F238E27FC236}">
                  <a16:creationId xmlns:a16="http://schemas.microsoft.com/office/drawing/2014/main" id="{CC1F96F5-C77F-4506-ABB1-6B31C3EE086E}"/>
                </a:ext>
              </a:extLst>
            </p:cNvPr>
            <p:cNvSpPr txBox="1">
              <a:spLocks noChangeArrowheads="1"/>
            </p:cNvSpPr>
            <p:nvPr/>
          </p:nvSpPr>
          <p:spPr bwMode="auto">
            <a:xfrm>
              <a:off x="2982828" y="1184755"/>
              <a:ext cx="2019694" cy="279712"/>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Utility Service Entrance </a:t>
              </a:r>
            </a:p>
          </p:txBody>
        </p:sp>
      </p:grpSp>
      <p:sp>
        <p:nvSpPr>
          <p:cNvPr id="121" name="Text Box 84">
            <a:extLst>
              <a:ext uri="{FF2B5EF4-FFF2-40B4-BE49-F238E27FC236}">
                <a16:creationId xmlns:a16="http://schemas.microsoft.com/office/drawing/2014/main" id="{461BE07E-CE8D-493E-A740-C38602490B71}"/>
              </a:ext>
            </a:extLst>
          </p:cNvPr>
          <p:cNvSpPr txBox="1">
            <a:spLocks noChangeArrowheads="1"/>
          </p:cNvSpPr>
          <p:nvPr/>
        </p:nvSpPr>
        <p:spPr bwMode="auto">
          <a:xfrm>
            <a:off x="9709458" y="4373885"/>
            <a:ext cx="1377351" cy="830997"/>
          </a:xfrm>
          <a:prstGeom prst="rect">
            <a:avLst/>
          </a:prstGeom>
          <a:noFill/>
          <a:ln w="12700">
            <a:noFill/>
            <a:miter lim="800000"/>
            <a:headEnd/>
            <a:tailEnd/>
          </a:ln>
        </p:spPr>
        <p:txBody>
          <a:bodyPr wrap="square">
            <a:spAutoFit/>
          </a:bodyPr>
          <a:lstStyle/>
          <a:p>
            <a:pPr algn="l" eaLnBrk="0" hangingPunct="0">
              <a:spcBef>
                <a:spcPct val="0"/>
              </a:spcBef>
              <a:buClrTx/>
              <a:buFontTx/>
              <a:buNone/>
            </a:pPr>
            <a:r>
              <a:rPr lang="en-US" sz="1600" b="1" i="1" dirty="0">
                <a:latin typeface="Verdana" pitchFamily="34" charset="0"/>
              </a:rPr>
              <a:t>System Bonding Jumper</a:t>
            </a:r>
          </a:p>
        </p:txBody>
      </p:sp>
      <p:sp>
        <p:nvSpPr>
          <p:cNvPr id="122" name="Line 85">
            <a:extLst>
              <a:ext uri="{FF2B5EF4-FFF2-40B4-BE49-F238E27FC236}">
                <a16:creationId xmlns:a16="http://schemas.microsoft.com/office/drawing/2014/main" id="{72C3F7BC-09FC-4C86-B1F0-01A7C7FAAAB4}"/>
              </a:ext>
            </a:extLst>
          </p:cNvPr>
          <p:cNvSpPr>
            <a:spLocks noChangeShapeType="1"/>
          </p:cNvSpPr>
          <p:nvPr/>
        </p:nvSpPr>
        <p:spPr bwMode="auto">
          <a:xfrm flipH="1" flipV="1">
            <a:off x="8955779" y="4560647"/>
            <a:ext cx="753677" cy="3"/>
          </a:xfrm>
          <a:prstGeom prst="line">
            <a:avLst/>
          </a:prstGeom>
          <a:noFill/>
          <a:ln w="19050">
            <a:solidFill>
              <a:schemeClr val="tx1"/>
            </a:solidFill>
            <a:round/>
            <a:headEnd/>
            <a:tailEnd type="triangle" w="med" len="med"/>
          </a:ln>
        </p:spPr>
        <p:txBody>
          <a:bodyPr wrap="none" anchor="ctr"/>
          <a:lstStyle/>
          <a:p>
            <a:endParaRPr lang="en-US" dirty="0"/>
          </a:p>
        </p:txBody>
      </p:sp>
      <p:sp>
        <p:nvSpPr>
          <p:cNvPr id="123" name="Title 5">
            <a:extLst>
              <a:ext uri="{FF2B5EF4-FFF2-40B4-BE49-F238E27FC236}">
                <a16:creationId xmlns:a16="http://schemas.microsoft.com/office/drawing/2014/main" id="{068E4F0E-7550-414A-BFC7-BCF30832F601}"/>
              </a:ext>
            </a:extLst>
          </p:cNvPr>
          <p:cNvSpPr>
            <a:spLocks noGrp="1"/>
          </p:cNvSpPr>
          <p:nvPr>
            <p:ph type="title"/>
          </p:nvPr>
        </p:nvSpPr>
        <p:spPr>
          <a:xfrm>
            <a:off x="260964" y="159697"/>
            <a:ext cx="10744200" cy="945056"/>
          </a:xfrm>
        </p:spPr>
        <p:txBody>
          <a:bodyPr>
            <a:normAutofit/>
          </a:bodyPr>
          <a:lstStyle/>
          <a:p>
            <a:r>
              <a:rPr lang="en-US" sz="3600" dirty="0"/>
              <a:t>Separately Derived System (4 Wire System)  </a:t>
            </a:r>
          </a:p>
        </p:txBody>
      </p:sp>
      <p:sp>
        <p:nvSpPr>
          <p:cNvPr id="124" name="Text Box 59">
            <a:extLst>
              <a:ext uri="{FF2B5EF4-FFF2-40B4-BE49-F238E27FC236}">
                <a16:creationId xmlns:a16="http://schemas.microsoft.com/office/drawing/2014/main" id="{9A284128-0C2A-4C6C-9AD5-CBB862379C82}"/>
              </a:ext>
            </a:extLst>
          </p:cNvPr>
          <p:cNvSpPr txBox="1">
            <a:spLocks noChangeArrowheads="1"/>
          </p:cNvSpPr>
          <p:nvPr/>
        </p:nvSpPr>
        <p:spPr bwMode="auto">
          <a:xfrm>
            <a:off x="1615118" y="3409605"/>
            <a:ext cx="889000" cy="457200"/>
          </a:xfrm>
          <a:prstGeom prst="rect">
            <a:avLst/>
          </a:prstGeom>
          <a:noFill/>
          <a:ln w="12700">
            <a:noFill/>
            <a:miter lim="800000"/>
            <a:headEnd/>
            <a:tailEnd/>
          </a:ln>
        </p:spPr>
        <p:txBody>
          <a:bodyPr wrap="none">
            <a:spAutoFit/>
          </a:bodyPr>
          <a:lstStyle/>
          <a:p>
            <a:pPr algn="ctr" eaLnBrk="0" hangingPunct="0">
              <a:spcBef>
                <a:spcPct val="0"/>
              </a:spcBef>
              <a:buClrTx/>
              <a:buFontTx/>
              <a:buNone/>
            </a:pPr>
            <a:r>
              <a:rPr lang="en-US" sz="1200" b="1" i="1" dirty="0">
                <a:solidFill>
                  <a:schemeClr val="bg1">
                    <a:lumMod val="65000"/>
                  </a:schemeClr>
                </a:solidFill>
                <a:latin typeface="Verdana" pitchFamily="34" charset="0"/>
              </a:rPr>
              <a:t>TO</a:t>
            </a:r>
          </a:p>
          <a:p>
            <a:pPr algn="ctr" eaLnBrk="0" hangingPunct="0">
              <a:spcBef>
                <a:spcPct val="0"/>
              </a:spcBef>
              <a:buClrTx/>
              <a:buFontTx/>
              <a:buNone/>
            </a:pPr>
            <a:r>
              <a:rPr lang="en-US" sz="1200" b="1" i="1" dirty="0">
                <a:solidFill>
                  <a:schemeClr val="bg1">
                    <a:lumMod val="65000"/>
                  </a:schemeClr>
                </a:solidFill>
                <a:latin typeface="Verdana" pitchFamily="34" charset="0"/>
              </a:rPr>
              <a:t>UTILITY</a:t>
            </a:r>
            <a:endParaRPr lang="en-US" sz="1000" b="1" i="1" dirty="0">
              <a:solidFill>
                <a:schemeClr val="bg1">
                  <a:lumMod val="65000"/>
                </a:schemeClr>
              </a:solidFill>
              <a:latin typeface="Verdana" pitchFamily="34" charset="0"/>
            </a:endParaRPr>
          </a:p>
        </p:txBody>
      </p:sp>
      <p:sp>
        <p:nvSpPr>
          <p:cNvPr id="125" name="Content Placeholder 5">
            <a:extLst>
              <a:ext uri="{FF2B5EF4-FFF2-40B4-BE49-F238E27FC236}">
                <a16:creationId xmlns:a16="http://schemas.microsoft.com/office/drawing/2014/main" id="{BA157DA7-2F48-4226-B17E-4CAB34E06F98}"/>
              </a:ext>
            </a:extLst>
          </p:cNvPr>
          <p:cNvSpPr txBox="1">
            <a:spLocks/>
          </p:cNvSpPr>
          <p:nvPr/>
        </p:nvSpPr>
        <p:spPr>
          <a:xfrm>
            <a:off x="51990" y="6194027"/>
            <a:ext cx="6033535" cy="54830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EGC (Equipment Grounding Conductor)</a:t>
            </a:r>
          </a:p>
          <a:p>
            <a:pPr marL="0" indent="0">
              <a:buNone/>
            </a:pPr>
            <a:r>
              <a:rPr lang="en-US" sz="1200" dirty="0"/>
              <a:t>GEC (Grounding Electrode Conductor)</a:t>
            </a:r>
          </a:p>
        </p:txBody>
      </p:sp>
      <p:sp>
        <p:nvSpPr>
          <p:cNvPr id="126" name="Text Box 59">
            <a:extLst>
              <a:ext uri="{FF2B5EF4-FFF2-40B4-BE49-F238E27FC236}">
                <a16:creationId xmlns:a16="http://schemas.microsoft.com/office/drawing/2014/main" id="{A07E8C80-1E72-422F-870E-E95FE12488F5}"/>
              </a:ext>
            </a:extLst>
          </p:cNvPr>
          <p:cNvSpPr txBox="1">
            <a:spLocks noChangeArrowheads="1"/>
          </p:cNvSpPr>
          <p:nvPr/>
        </p:nvSpPr>
        <p:spPr bwMode="auto">
          <a:xfrm>
            <a:off x="1425497" y="4155176"/>
            <a:ext cx="987771" cy="276999"/>
          </a:xfrm>
          <a:prstGeom prst="rect">
            <a:avLst/>
          </a:prstGeom>
          <a:noFill/>
          <a:ln w="12700">
            <a:noFill/>
            <a:miter lim="800000"/>
            <a:headEnd/>
            <a:tailEnd/>
          </a:ln>
        </p:spPr>
        <p:txBody>
          <a:bodyPr wrap="none">
            <a:spAutoFit/>
          </a:bodyPr>
          <a:lstStyle/>
          <a:p>
            <a:pPr algn="ctr" eaLnBrk="0" hangingPunct="0">
              <a:spcBef>
                <a:spcPct val="0"/>
              </a:spcBef>
              <a:buClrTx/>
              <a:buFontTx/>
              <a:buNone/>
            </a:pPr>
            <a:r>
              <a:rPr lang="en-US" sz="1200" b="1" i="1" dirty="0">
                <a:solidFill>
                  <a:srgbClr val="FF0000"/>
                </a:solidFill>
                <a:latin typeface="Verdana" pitchFamily="34" charset="0"/>
              </a:rPr>
              <a:t>NEUTRAL</a:t>
            </a:r>
          </a:p>
        </p:txBody>
      </p:sp>
      <p:sp>
        <p:nvSpPr>
          <p:cNvPr id="127" name="Text Box 83">
            <a:extLst>
              <a:ext uri="{FF2B5EF4-FFF2-40B4-BE49-F238E27FC236}">
                <a16:creationId xmlns:a16="http://schemas.microsoft.com/office/drawing/2014/main" id="{4167C4C9-01C8-47BD-94A8-E7AC1E44A4B5}"/>
              </a:ext>
            </a:extLst>
          </p:cNvPr>
          <p:cNvSpPr txBox="1">
            <a:spLocks noChangeArrowheads="1"/>
          </p:cNvSpPr>
          <p:nvPr/>
        </p:nvSpPr>
        <p:spPr bwMode="auto">
          <a:xfrm rot="17773425">
            <a:off x="7022719" y="2908565"/>
            <a:ext cx="825867" cy="246221"/>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000" b="1" i="1" dirty="0">
                <a:latin typeface="Verdana" pitchFamily="34" charset="0"/>
              </a:rPr>
              <a:t>3 Phases</a:t>
            </a:r>
          </a:p>
        </p:txBody>
      </p:sp>
    </p:spTree>
    <p:extLst>
      <p:ext uri="{BB962C8B-B14F-4D97-AF65-F5344CB8AC3E}">
        <p14:creationId xmlns:p14="http://schemas.microsoft.com/office/powerpoint/2010/main" val="419167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9047949-9A0A-45FE-BE04-77BDA7487CDB}"/>
              </a:ext>
            </a:extLst>
          </p:cNvPr>
          <p:cNvSpPr/>
          <p:nvPr/>
        </p:nvSpPr>
        <p:spPr>
          <a:xfrm>
            <a:off x="7627757" y="1104753"/>
            <a:ext cx="4246180" cy="28044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96B2907-0376-4455-8BA1-25622F2E6E70}"/>
              </a:ext>
            </a:extLst>
          </p:cNvPr>
          <p:cNvSpPr txBox="1">
            <a:spLocks/>
          </p:cNvSpPr>
          <p:nvPr/>
        </p:nvSpPr>
        <p:spPr>
          <a:xfrm>
            <a:off x="260964" y="1279720"/>
            <a:ext cx="6988922" cy="4900415"/>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Neutral to Ground Bond on generator (Jumper)</a:t>
            </a:r>
          </a:p>
          <a:p>
            <a:pPr marL="0" indent="0">
              <a:buNone/>
            </a:pPr>
            <a:endParaRPr lang="en-US" sz="2000" dirty="0"/>
          </a:p>
          <a:p>
            <a:pPr marL="0" indent="0">
              <a:buNone/>
            </a:pPr>
            <a:r>
              <a:rPr lang="en-US" sz="2000" dirty="0"/>
              <a:t>NEC Definition </a:t>
            </a:r>
          </a:p>
          <a:p>
            <a:pPr lvl="1"/>
            <a:r>
              <a:rPr lang="en-US" sz="2000" b="1" dirty="0"/>
              <a:t>“An electrical source</a:t>
            </a:r>
            <a:r>
              <a:rPr lang="en-US" sz="2000" dirty="0"/>
              <a:t>, other than a service</a:t>
            </a:r>
            <a:r>
              <a:rPr lang="en-US" sz="2000" b="1" dirty="0"/>
              <a:t>, having no direct connection(s) to circuit conductors of any other electrical source </a:t>
            </a:r>
            <a:r>
              <a:rPr lang="en-US" sz="2000" dirty="0"/>
              <a:t>other than those established by grounding and bonding connections”</a:t>
            </a:r>
          </a:p>
          <a:p>
            <a:pPr marL="0" indent="0">
              <a:buNone/>
            </a:pPr>
            <a:r>
              <a:rPr lang="en-US" sz="2000" dirty="0"/>
              <a:t>NEC Section 250.30(A)(1) </a:t>
            </a:r>
          </a:p>
          <a:p>
            <a:pPr lvl="1"/>
            <a:r>
              <a:rPr lang="en-US" sz="2000" dirty="0"/>
              <a:t>Separately derived systems to have a system bonding jumper connected between the generator frame and the grounded circuit conductor (neutral)</a:t>
            </a:r>
          </a:p>
          <a:p>
            <a:pPr>
              <a:buFont typeface="Arial" panose="020B0604020202020204" pitchFamily="34" charset="0"/>
              <a:buChar char="•"/>
            </a:pPr>
            <a:r>
              <a:rPr lang="en-US" sz="2000" dirty="0"/>
              <a:t>Some manufacturers ship the generator with the neutral bonded, some don’t. Need to be specified by customer</a:t>
            </a:r>
          </a:p>
        </p:txBody>
      </p:sp>
      <p:pic>
        <p:nvPicPr>
          <p:cNvPr id="9" name="Picture 5">
            <a:extLst>
              <a:ext uri="{FF2B5EF4-FFF2-40B4-BE49-F238E27FC236}">
                <a16:creationId xmlns:a16="http://schemas.microsoft.com/office/drawing/2014/main" id="{6AA72594-AB04-407B-B191-E885959341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161" b="26178"/>
          <a:stretch/>
        </p:blipFill>
        <p:spPr bwMode="auto">
          <a:xfrm>
            <a:off x="7627757" y="3972235"/>
            <a:ext cx="4246180" cy="23438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descr="C:\Users\Gary\Documents\1Work\Photos\gensets\connections\20161018_102806.jpg">
            <a:extLst>
              <a:ext uri="{FF2B5EF4-FFF2-40B4-BE49-F238E27FC236}">
                <a16:creationId xmlns:a16="http://schemas.microsoft.com/office/drawing/2014/main" id="{94532BE3-FEF2-4B5B-8442-FC33634067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53" r="37951" b="18326"/>
          <a:stretch/>
        </p:blipFill>
        <p:spPr bwMode="auto">
          <a:xfrm>
            <a:off x="9002431" y="1169869"/>
            <a:ext cx="2416613" cy="266260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CE166C51-E194-4512-8622-A154D81B2AD6}"/>
              </a:ext>
            </a:extLst>
          </p:cNvPr>
          <p:cNvSpPr/>
          <p:nvPr/>
        </p:nvSpPr>
        <p:spPr bwMode="auto">
          <a:xfrm>
            <a:off x="7869017" y="1415647"/>
            <a:ext cx="665496" cy="224932"/>
          </a:xfrm>
          <a:prstGeom prst="rect">
            <a:avLst/>
          </a:prstGeom>
          <a:noFill/>
          <a:ln w="12700" cap="flat" cmpd="sng" algn="ctr">
            <a:no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lgn="l"/>
            <a:r>
              <a:rPr lang="en-US" sz="1260" dirty="0"/>
              <a:t>Neutral</a:t>
            </a:r>
          </a:p>
        </p:txBody>
      </p:sp>
      <p:cxnSp>
        <p:nvCxnSpPr>
          <p:cNvPr id="18" name="Straight Arrow Connector 17">
            <a:extLst>
              <a:ext uri="{FF2B5EF4-FFF2-40B4-BE49-F238E27FC236}">
                <a16:creationId xmlns:a16="http://schemas.microsoft.com/office/drawing/2014/main" id="{88F216A1-8871-4310-B034-110EDC1FEF6A}"/>
              </a:ext>
            </a:extLst>
          </p:cNvPr>
          <p:cNvCxnSpPr>
            <a:cxnSpLocks/>
          </p:cNvCxnSpPr>
          <p:nvPr/>
        </p:nvCxnSpPr>
        <p:spPr bwMode="auto">
          <a:xfrm>
            <a:off x="8575166" y="2875648"/>
            <a:ext cx="793331" cy="1"/>
          </a:xfrm>
          <a:prstGeom prst="straightConnector1">
            <a:avLst/>
          </a:prstGeom>
          <a:solidFill>
            <a:srgbClr val="C0C0C0"/>
          </a:solidFill>
          <a:ln w="57150" cap="flat" cmpd="sng" algn="ctr">
            <a:solidFill>
              <a:srgbClr val="FF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E69BF3B4-545D-4731-BB47-2E44C323511D}"/>
              </a:ext>
            </a:extLst>
          </p:cNvPr>
          <p:cNvSpPr/>
          <p:nvPr/>
        </p:nvSpPr>
        <p:spPr bwMode="auto">
          <a:xfrm>
            <a:off x="7869017" y="2763067"/>
            <a:ext cx="665496" cy="224933"/>
          </a:xfrm>
          <a:prstGeom prst="rect">
            <a:avLst/>
          </a:prstGeom>
          <a:noFill/>
          <a:ln w="12700" cap="flat" cmpd="sng" algn="ctr">
            <a:no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lgn="l"/>
            <a:r>
              <a:rPr lang="en-US" sz="1260" dirty="0"/>
              <a:t>Ground</a:t>
            </a:r>
          </a:p>
        </p:txBody>
      </p:sp>
      <p:cxnSp>
        <p:nvCxnSpPr>
          <p:cNvPr id="16" name="Straight Arrow Connector 15">
            <a:extLst>
              <a:ext uri="{FF2B5EF4-FFF2-40B4-BE49-F238E27FC236}">
                <a16:creationId xmlns:a16="http://schemas.microsoft.com/office/drawing/2014/main" id="{06A71AF1-FD53-4A0B-986B-F044E7CB6483}"/>
              </a:ext>
            </a:extLst>
          </p:cNvPr>
          <p:cNvCxnSpPr>
            <a:cxnSpLocks/>
          </p:cNvCxnSpPr>
          <p:nvPr/>
        </p:nvCxnSpPr>
        <p:spPr bwMode="auto">
          <a:xfrm flipV="1">
            <a:off x="8575166" y="1942105"/>
            <a:ext cx="793331" cy="0"/>
          </a:xfrm>
          <a:prstGeom prst="straightConnector1">
            <a:avLst/>
          </a:prstGeom>
          <a:solidFill>
            <a:srgbClr val="C0C0C0"/>
          </a:solidFill>
          <a:ln w="57150" cap="flat" cmpd="sng" algn="ctr">
            <a:solidFill>
              <a:srgbClr val="FF0000"/>
            </a:solidFill>
            <a:prstDash val="solid"/>
            <a:round/>
            <a:headEnd type="none" w="med" len="med"/>
            <a:tailEnd type="triangle"/>
          </a:ln>
          <a:effectLst/>
        </p:spPr>
      </p:cxnSp>
      <p:sp>
        <p:nvSpPr>
          <p:cNvPr id="22" name="Title 5">
            <a:extLst>
              <a:ext uri="{FF2B5EF4-FFF2-40B4-BE49-F238E27FC236}">
                <a16:creationId xmlns:a16="http://schemas.microsoft.com/office/drawing/2014/main" id="{88D451F2-37DA-41E0-9711-0F353CF80A6F}"/>
              </a:ext>
            </a:extLst>
          </p:cNvPr>
          <p:cNvSpPr txBox="1">
            <a:spLocks/>
          </p:cNvSpPr>
          <p:nvPr/>
        </p:nvSpPr>
        <p:spPr>
          <a:xfrm>
            <a:off x="65316" y="6136085"/>
            <a:ext cx="3384697" cy="789305"/>
          </a:xfrm>
          <a:prstGeom prst="rect">
            <a:avLst/>
          </a:prstGeom>
        </p:spPr>
        <p:txBody>
          <a:bodyPr vert="horz" lIns="91440" tIns="45720" rIns="91440" bIns="45720" rtlCol="0" anchor="t">
            <a:normAutofit fontScale="85000" lnSpcReduction="10000"/>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1400" dirty="0"/>
              <a:t>National Electrical Code (NEC)  Article 250</a:t>
            </a:r>
          </a:p>
        </p:txBody>
      </p:sp>
      <p:sp>
        <p:nvSpPr>
          <p:cNvPr id="4" name="Rectangle 3">
            <a:extLst>
              <a:ext uri="{FF2B5EF4-FFF2-40B4-BE49-F238E27FC236}">
                <a16:creationId xmlns:a16="http://schemas.microsoft.com/office/drawing/2014/main" id="{A6071B52-4F65-4622-AF47-B6002EBF7DF0}"/>
              </a:ext>
            </a:extLst>
          </p:cNvPr>
          <p:cNvSpPr/>
          <p:nvPr/>
        </p:nvSpPr>
        <p:spPr>
          <a:xfrm>
            <a:off x="8007498" y="4940150"/>
            <a:ext cx="899365" cy="345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74553DC-D0B1-4BE9-A9DD-F02621FFA93B}"/>
              </a:ext>
            </a:extLst>
          </p:cNvPr>
          <p:cNvSpPr/>
          <p:nvPr/>
        </p:nvSpPr>
        <p:spPr>
          <a:xfrm rot="16049184">
            <a:off x="8488163" y="4971648"/>
            <a:ext cx="1278256" cy="345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5">
            <a:extLst>
              <a:ext uri="{FF2B5EF4-FFF2-40B4-BE49-F238E27FC236}">
                <a16:creationId xmlns:a16="http://schemas.microsoft.com/office/drawing/2014/main" id="{D2EA9D9B-D2A6-486D-A462-7EFF83FAFA13}"/>
              </a:ext>
            </a:extLst>
          </p:cNvPr>
          <p:cNvSpPr>
            <a:spLocks noGrp="1"/>
          </p:cNvSpPr>
          <p:nvPr>
            <p:ph type="title"/>
          </p:nvPr>
        </p:nvSpPr>
        <p:spPr>
          <a:xfrm>
            <a:off x="260964" y="159697"/>
            <a:ext cx="10744200" cy="945056"/>
          </a:xfrm>
        </p:spPr>
        <p:txBody>
          <a:bodyPr>
            <a:normAutofit/>
          </a:bodyPr>
          <a:lstStyle/>
          <a:p>
            <a:r>
              <a:rPr lang="en-US" sz="3600" dirty="0"/>
              <a:t>Separately Derived System (4 Wire System)  </a:t>
            </a:r>
          </a:p>
        </p:txBody>
      </p:sp>
      <p:cxnSp>
        <p:nvCxnSpPr>
          <p:cNvPr id="33" name="Straight Arrow Connector 32">
            <a:extLst>
              <a:ext uri="{FF2B5EF4-FFF2-40B4-BE49-F238E27FC236}">
                <a16:creationId xmlns:a16="http://schemas.microsoft.com/office/drawing/2014/main" id="{022781D4-48CD-4EE4-A058-70F3F908F89E}"/>
              </a:ext>
            </a:extLst>
          </p:cNvPr>
          <p:cNvCxnSpPr>
            <a:cxnSpLocks/>
          </p:cNvCxnSpPr>
          <p:nvPr/>
        </p:nvCxnSpPr>
        <p:spPr bwMode="auto">
          <a:xfrm>
            <a:off x="8575166" y="1546913"/>
            <a:ext cx="1084367" cy="4279"/>
          </a:xfrm>
          <a:prstGeom prst="straightConnector1">
            <a:avLst/>
          </a:prstGeom>
          <a:solidFill>
            <a:srgbClr val="C0C0C0"/>
          </a:solidFill>
          <a:ln w="57150" cap="flat" cmpd="sng" algn="ctr">
            <a:solidFill>
              <a:srgbClr val="FF0000"/>
            </a:solidFill>
            <a:prstDash val="solid"/>
            <a:round/>
            <a:headEnd type="none" w="med" len="med"/>
            <a:tailEnd type="triangle"/>
          </a:ln>
          <a:effectLst/>
        </p:spPr>
      </p:cxnSp>
      <p:sp>
        <p:nvSpPr>
          <p:cNvPr id="37" name="TextBox 36">
            <a:extLst>
              <a:ext uri="{FF2B5EF4-FFF2-40B4-BE49-F238E27FC236}">
                <a16:creationId xmlns:a16="http://schemas.microsoft.com/office/drawing/2014/main" id="{957E0C53-79FB-4E8E-A2CC-54515AE227F1}"/>
              </a:ext>
            </a:extLst>
          </p:cNvPr>
          <p:cNvSpPr txBox="1"/>
          <p:nvPr/>
        </p:nvSpPr>
        <p:spPr>
          <a:xfrm>
            <a:off x="7481206" y="1733288"/>
            <a:ext cx="1140083" cy="480131"/>
          </a:xfrm>
          <a:prstGeom prst="rect">
            <a:avLst/>
          </a:prstGeom>
          <a:noFill/>
        </p:spPr>
        <p:txBody>
          <a:bodyPr wrap="square" rtlCol="0">
            <a:spAutoFit/>
          </a:bodyPr>
          <a:lstStyle/>
          <a:p>
            <a:pPr algn="r"/>
            <a:r>
              <a:rPr lang="en-US" sz="1260" dirty="0"/>
              <a:t>Bonding Jumper</a:t>
            </a:r>
          </a:p>
        </p:txBody>
      </p:sp>
    </p:spTree>
    <p:extLst>
      <p:ext uri="{BB962C8B-B14F-4D97-AF65-F5344CB8AC3E}">
        <p14:creationId xmlns:p14="http://schemas.microsoft.com/office/powerpoint/2010/main" val="310946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 name="Rectangle 77">
            <a:extLst>
              <a:ext uri="{FF2B5EF4-FFF2-40B4-BE49-F238E27FC236}">
                <a16:creationId xmlns:a16="http://schemas.microsoft.com/office/drawing/2014/main" id="{3ED9D815-4BD7-4B5E-9E93-FB738F6BA513}"/>
              </a:ext>
            </a:extLst>
          </p:cNvPr>
          <p:cNvSpPr txBox="1">
            <a:spLocks noChangeArrowheads="1"/>
          </p:cNvSpPr>
          <p:nvPr/>
        </p:nvSpPr>
        <p:spPr>
          <a:xfrm>
            <a:off x="260964" y="967096"/>
            <a:ext cx="8948208" cy="1561082"/>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b="1" dirty="0"/>
              <a:t>Common Neutral for entire system</a:t>
            </a:r>
          </a:p>
          <a:p>
            <a:pPr>
              <a:buFont typeface="Arial" panose="020B0604020202020204" pitchFamily="34" charset="0"/>
              <a:buChar char="•"/>
            </a:pPr>
            <a:r>
              <a:rPr lang="en-US" sz="2000" dirty="0"/>
              <a:t>3-phase, 4 wire system</a:t>
            </a:r>
          </a:p>
          <a:p>
            <a:pPr>
              <a:buFont typeface="Arial" panose="020B0604020202020204" pitchFamily="34" charset="0"/>
              <a:buChar char="•"/>
            </a:pPr>
            <a:r>
              <a:rPr lang="en-US" sz="2000" dirty="0"/>
              <a:t>3 Pole Transfer Switch</a:t>
            </a:r>
          </a:p>
          <a:p>
            <a:pPr>
              <a:buFont typeface="Arial" panose="020B0604020202020204" pitchFamily="34" charset="0"/>
              <a:buChar char="•"/>
            </a:pPr>
            <a:r>
              <a:rPr lang="en-US" sz="2000" b="1" dirty="0"/>
              <a:t>Neutral is connected to ground at the Service</a:t>
            </a:r>
            <a:r>
              <a:rPr lang="en-US" sz="2000" dirty="0"/>
              <a:t>, Not at the generator set</a:t>
            </a:r>
          </a:p>
        </p:txBody>
      </p:sp>
      <p:grpSp>
        <p:nvGrpSpPr>
          <p:cNvPr id="122" name="Group 121">
            <a:extLst>
              <a:ext uri="{FF2B5EF4-FFF2-40B4-BE49-F238E27FC236}">
                <a16:creationId xmlns:a16="http://schemas.microsoft.com/office/drawing/2014/main" id="{EA1D53FF-31CD-4E95-B7F7-75BD6B8A1AA0}"/>
              </a:ext>
            </a:extLst>
          </p:cNvPr>
          <p:cNvGrpSpPr/>
          <p:nvPr/>
        </p:nvGrpSpPr>
        <p:grpSpPr>
          <a:xfrm>
            <a:off x="1946255" y="2752645"/>
            <a:ext cx="7690859" cy="3754447"/>
            <a:chOff x="3140443" y="1123577"/>
            <a:chExt cx="4886325" cy="2837505"/>
          </a:xfrm>
        </p:grpSpPr>
        <p:sp>
          <p:nvSpPr>
            <p:cNvPr id="123" name="Rectangle 15">
              <a:extLst>
                <a:ext uri="{FF2B5EF4-FFF2-40B4-BE49-F238E27FC236}">
                  <a16:creationId xmlns:a16="http://schemas.microsoft.com/office/drawing/2014/main" id="{DEFDC134-C758-49D1-B31E-184EFE3FAD9D}"/>
                </a:ext>
              </a:extLst>
            </p:cNvPr>
            <p:cNvSpPr>
              <a:spLocks noChangeArrowheads="1"/>
            </p:cNvSpPr>
            <p:nvPr/>
          </p:nvSpPr>
          <p:spPr bwMode="auto">
            <a:xfrm>
              <a:off x="3500488" y="1468755"/>
              <a:ext cx="1131570" cy="1748790"/>
            </a:xfrm>
            <a:prstGeom prst="rect">
              <a:avLst/>
            </a:prstGeom>
            <a:solidFill>
              <a:srgbClr val="C0C0C0">
                <a:alpha val="50195"/>
              </a:srgbClr>
            </a:solidFill>
            <a:ln w="15875">
              <a:solidFill>
                <a:schemeClr val="tx1"/>
              </a:solidFill>
              <a:miter lim="800000"/>
              <a:headEnd/>
              <a:tailEnd/>
            </a:ln>
          </p:spPr>
          <p:txBody>
            <a:bodyPr wrap="none" anchor="ctr"/>
            <a:lstStyle/>
            <a:p>
              <a:endParaRPr lang="en-US" dirty="0"/>
            </a:p>
          </p:txBody>
        </p:sp>
        <p:sp>
          <p:nvSpPr>
            <p:cNvPr id="124" name="Line 16">
              <a:extLst>
                <a:ext uri="{FF2B5EF4-FFF2-40B4-BE49-F238E27FC236}">
                  <a16:creationId xmlns:a16="http://schemas.microsoft.com/office/drawing/2014/main" id="{88CD7425-1AC7-47D5-95ED-645AB0E4CD60}"/>
                </a:ext>
              </a:extLst>
            </p:cNvPr>
            <p:cNvSpPr>
              <a:spLocks noChangeShapeType="1"/>
            </p:cNvSpPr>
            <p:nvPr/>
          </p:nvSpPr>
          <p:spPr bwMode="auto">
            <a:xfrm>
              <a:off x="3140443" y="1828800"/>
              <a:ext cx="822960" cy="0"/>
            </a:xfrm>
            <a:prstGeom prst="line">
              <a:avLst/>
            </a:prstGeom>
            <a:noFill/>
            <a:ln w="28575">
              <a:solidFill>
                <a:schemeClr val="tx1"/>
              </a:solidFill>
              <a:round/>
              <a:headEnd/>
              <a:tailEnd/>
            </a:ln>
          </p:spPr>
          <p:txBody>
            <a:bodyPr wrap="none" anchor="ctr"/>
            <a:lstStyle/>
            <a:p>
              <a:endParaRPr lang="en-US" dirty="0"/>
            </a:p>
          </p:txBody>
        </p:sp>
        <p:sp>
          <p:nvSpPr>
            <p:cNvPr id="125" name="Rectangle 17">
              <a:extLst>
                <a:ext uri="{FF2B5EF4-FFF2-40B4-BE49-F238E27FC236}">
                  <a16:creationId xmlns:a16="http://schemas.microsoft.com/office/drawing/2014/main" id="{06CE6150-6950-4C6A-B109-1F02640E99AA}"/>
                </a:ext>
              </a:extLst>
            </p:cNvPr>
            <p:cNvSpPr>
              <a:spLocks noChangeArrowheads="1"/>
            </p:cNvSpPr>
            <p:nvPr/>
          </p:nvSpPr>
          <p:spPr bwMode="auto">
            <a:xfrm>
              <a:off x="5094973" y="1468755"/>
              <a:ext cx="1131570" cy="1748790"/>
            </a:xfrm>
            <a:prstGeom prst="rect">
              <a:avLst/>
            </a:prstGeom>
            <a:solidFill>
              <a:srgbClr val="00CC99">
                <a:alpha val="50195"/>
              </a:srgbClr>
            </a:solidFill>
            <a:ln w="15875">
              <a:solidFill>
                <a:schemeClr val="tx1"/>
              </a:solidFill>
              <a:miter lim="800000"/>
              <a:headEnd/>
              <a:tailEnd/>
            </a:ln>
          </p:spPr>
          <p:txBody>
            <a:bodyPr wrap="none" anchor="ctr"/>
            <a:lstStyle/>
            <a:p>
              <a:endParaRPr lang="en-US" dirty="0"/>
            </a:p>
          </p:txBody>
        </p:sp>
        <p:sp>
          <p:nvSpPr>
            <p:cNvPr id="126" name="AutoShape 18">
              <a:extLst>
                <a:ext uri="{FF2B5EF4-FFF2-40B4-BE49-F238E27FC236}">
                  <a16:creationId xmlns:a16="http://schemas.microsoft.com/office/drawing/2014/main" id="{6E11695A-D49E-4462-B7FC-631B4B9562B1}"/>
                </a:ext>
              </a:extLst>
            </p:cNvPr>
            <p:cNvSpPr>
              <a:spLocks/>
            </p:cNvSpPr>
            <p:nvPr/>
          </p:nvSpPr>
          <p:spPr bwMode="auto">
            <a:xfrm rot="-5400000">
              <a:off x="4066274" y="1623061"/>
              <a:ext cx="51435" cy="257175"/>
            </a:xfrm>
            <a:prstGeom prst="rightBracket">
              <a:avLst>
                <a:gd name="adj" fmla="val 234352"/>
              </a:avLst>
            </a:prstGeom>
            <a:noFill/>
            <a:ln w="28575">
              <a:solidFill>
                <a:schemeClr val="tx1"/>
              </a:solidFill>
              <a:round/>
              <a:headEnd/>
              <a:tailEnd/>
            </a:ln>
          </p:spPr>
          <p:txBody>
            <a:bodyPr wrap="none" anchor="ctr"/>
            <a:lstStyle/>
            <a:p>
              <a:endParaRPr lang="en-US" dirty="0"/>
            </a:p>
          </p:txBody>
        </p:sp>
        <p:sp>
          <p:nvSpPr>
            <p:cNvPr id="127" name="Line 19">
              <a:extLst>
                <a:ext uri="{FF2B5EF4-FFF2-40B4-BE49-F238E27FC236}">
                  <a16:creationId xmlns:a16="http://schemas.microsoft.com/office/drawing/2014/main" id="{E27D0E76-8300-43E6-8581-C43385C91F99}"/>
                </a:ext>
              </a:extLst>
            </p:cNvPr>
            <p:cNvSpPr>
              <a:spLocks noChangeShapeType="1"/>
            </p:cNvSpPr>
            <p:nvPr/>
          </p:nvSpPr>
          <p:spPr bwMode="auto">
            <a:xfrm>
              <a:off x="4220578" y="1828800"/>
              <a:ext cx="1131570" cy="0"/>
            </a:xfrm>
            <a:prstGeom prst="line">
              <a:avLst/>
            </a:prstGeom>
            <a:noFill/>
            <a:ln w="28575">
              <a:solidFill>
                <a:schemeClr val="tx1"/>
              </a:solidFill>
              <a:round/>
              <a:headEnd/>
              <a:tailEnd/>
            </a:ln>
          </p:spPr>
          <p:txBody>
            <a:bodyPr wrap="none" anchor="ctr"/>
            <a:lstStyle/>
            <a:p>
              <a:endParaRPr lang="en-US" dirty="0"/>
            </a:p>
          </p:txBody>
        </p:sp>
        <p:sp>
          <p:nvSpPr>
            <p:cNvPr id="128" name="Line 21">
              <a:extLst>
                <a:ext uri="{FF2B5EF4-FFF2-40B4-BE49-F238E27FC236}">
                  <a16:creationId xmlns:a16="http://schemas.microsoft.com/office/drawing/2014/main" id="{A06A5817-E859-45CB-A837-1C707A525444}"/>
                </a:ext>
              </a:extLst>
            </p:cNvPr>
            <p:cNvSpPr>
              <a:spLocks noChangeShapeType="1"/>
            </p:cNvSpPr>
            <p:nvPr/>
          </p:nvSpPr>
          <p:spPr bwMode="auto">
            <a:xfrm>
              <a:off x="5300713" y="1713437"/>
              <a:ext cx="360046" cy="423974"/>
            </a:xfrm>
            <a:prstGeom prst="line">
              <a:avLst/>
            </a:prstGeom>
            <a:noFill/>
            <a:ln w="28575">
              <a:solidFill>
                <a:schemeClr val="tx1"/>
              </a:solidFill>
              <a:round/>
              <a:headEnd/>
              <a:tailEnd/>
            </a:ln>
          </p:spPr>
          <p:txBody>
            <a:bodyPr wrap="none" anchor="ctr"/>
            <a:lstStyle/>
            <a:p>
              <a:endParaRPr lang="en-US" dirty="0"/>
            </a:p>
          </p:txBody>
        </p:sp>
        <p:sp>
          <p:nvSpPr>
            <p:cNvPr id="129" name="Line 22">
              <a:extLst>
                <a:ext uri="{FF2B5EF4-FFF2-40B4-BE49-F238E27FC236}">
                  <a16:creationId xmlns:a16="http://schemas.microsoft.com/office/drawing/2014/main" id="{EAB82FC1-2EEF-4D23-AD9F-0A1D3FB8EE65}"/>
                </a:ext>
              </a:extLst>
            </p:cNvPr>
            <p:cNvSpPr>
              <a:spLocks noChangeShapeType="1"/>
            </p:cNvSpPr>
            <p:nvPr/>
          </p:nvSpPr>
          <p:spPr bwMode="auto">
            <a:xfrm>
              <a:off x="5660758" y="2137410"/>
              <a:ext cx="0" cy="1440180"/>
            </a:xfrm>
            <a:prstGeom prst="line">
              <a:avLst/>
            </a:prstGeom>
            <a:noFill/>
            <a:ln w="28575">
              <a:solidFill>
                <a:schemeClr val="tx1"/>
              </a:solidFill>
              <a:round/>
              <a:headEnd/>
              <a:tailEnd/>
            </a:ln>
          </p:spPr>
          <p:txBody>
            <a:bodyPr wrap="none" anchor="ctr"/>
            <a:lstStyle/>
            <a:p>
              <a:endParaRPr lang="en-US" dirty="0"/>
            </a:p>
          </p:txBody>
        </p:sp>
        <p:sp>
          <p:nvSpPr>
            <p:cNvPr id="130" name="Rectangle 23">
              <a:extLst>
                <a:ext uri="{FF2B5EF4-FFF2-40B4-BE49-F238E27FC236}">
                  <a16:creationId xmlns:a16="http://schemas.microsoft.com/office/drawing/2014/main" id="{8947EAF1-0ED3-4239-861A-8E52B56F9ABA}"/>
                </a:ext>
              </a:extLst>
            </p:cNvPr>
            <p:cNvSpPr>
              <a:spLocks noChangeArrowheads="1"/>
            </p:cNvSpPr>
            <p:nvPr/>
          </p:nvSpPr>
          <p:spPr bwMode="auto">
            <a:xfrm>
              <a:off x="6895198" y="1468755"/>
              <a:ext cx="1131570" cy="1748790"/>
            </a:xfrm>
            <a:prstGeom prst="rect">
              <a:avLst/>
            </a:prstGeom>
            <a:solidFill>
              <a:srgbClr val="00CC99">
                <a:alpha val="50195"/>
              </a:srgbClr>
            </a:solidFill>
            <a:ln w="15875">
              <a:solidFill>
                <a:schemeClr val="tx1"/>
              </a:solidFill>
              <a:miter lim="800000"/>
              <a:headEnd/>
              <a:tailEnd/>
            </a:ln>
          </p:spPr>
          <p:txBody>
            <a:bodyPr wrap="none" anchor="ctr"/>
            <a:lstStyle/>
            <a:p>
              <a:endParaRPr lang="en-US" dirty="0"/>
            </a:p>
          </p:txBody>
        </p:sp>
        <p:sp>
          <p:nvSpPr>
            <p:cNvPr id="131" name="Text Box 24">
              <a:extLst>
                <a:ext uri="{FF2B5EF4-FFF2-40B4-BE49-F238E27FC236}">
                  <a16:creationId xmlns:a16="http://schemas.microsoft.com/office/drawing/2014/main" id="{19F502B2-C3BF-4CA7-A6E4-ED87D61F4DFA}"/>
                </a:ext>
              </a:extLst>
            </p:cNvPr>
            <p:cNvSpPr txBox="1">
              <a:spLocks noChangeArrowheads="1"/>
            </p:cNvSpPr>
            <p:nvPr/>
          </p:nvSpPr>
          <p:spPr bwMode="auto">
            <a:xfrm>
              <a:off x="5191485" y="1139814"/>
              <a:ext cx="938546" cy="277897"/>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990" b="1" i="1" dirty="0">
                  <a:solidFill>
                    <a:srgbClr val="FF0000"/>
                  </a:solidFill>
                  <a:latin typeface="Verdana" pitchFamily="34" charset="0"/>
                </a:rPr>
                <a:t> </a:t>
              </a:r>
              <a:r>
                <a:rPr lang="en-US" sz="1600" b="1" i="1" dirty="0">
                  <a:solidFill>
                    <a:srgbClr val="FF0000"/>
                  </a:solidFill>
                  <a:latin typeface="Verdana" pitchFamily="34" charset="0"/>
                </a:rPr>
                <a:t>3 Pole ATS</a:t>
              </a:r>
            </a:p>
          </p:txBody>
        </p:sp>
        <p:sp>
          <p:nvSpPr>
            <p:cNvPr id="132" name="Text Box 25">
              <a:extLst>
                <a:ext uri="{FF2B5EF4-FFF2-40B4-BE49-F238E27FC236}">
                  <a16:creationId xmlns:a16="http://schemas.microsoft.com/office/drawing/2014/main" id="{A884B25A-AE2F-4C7B-99A2-1A0EC4F9BE7A}"/>
                </a:ext>
              </a:extLst>
            </p:cNvPr>
            <p:cNvSpPr txBox="1">
              <a:spLocks noChangeArrowheads="1"/>
            </p:cNvSpPr>
            <p:nvPr/>
          </p:nvSpPr>
          <p:spPr bwMode="auto">
            <a:xfrm>
              <a:off x="6832847" y="1123577"/>
              <a:ext cx="1154292" cy="277897"/>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Generator Set</a:t>
              </a:r>
            </a:p>
          </p:txBody>
        </p:sp>
        <p:sp>
          <p:nvSpPr>
            <p:cNvPr id="133" name="Oval 27">
              <a:extLst>
                <a:ext uri="{FF2B5EF4-FFF2-40B4-BE49-F238E27FC236}">
                  <a16:creationId xmlns:a16="http://schemas.microsoft.com/office/drawing/2014/main" id="{2FC68BF6-A779-4F27-8AF5-F993EB1408CA}"/>
                </a:ext>
              </a:extLst>
            </p:cNvPr>
            <p:cNvSpPr>
              <a:spLocks noChangeArrowheads="1"/>
            </p:cNvSpPr>
            <p:nvPr/>
          </p:nvSpPr>
          <p:spPr bwMode="auto">
            <a:xfrm>
              <a:off x="7100938" y="1623060"/>
              <a:ext cx="720090" cy="720090"/>
            </a:xfrm>
            <a:prstGeom prst="ellipse">
              <a:avLst/>
            </a:prstGeom>
            <a:solidFill>
              <a:srgbClr val="00CC99"/>
            </a:solidFill>
            <a:ln w="15875">
              <a:solidFill>
                <a:schemeClr val="tx1"/>
              </a:solidFill>
              <a:round/>
              <a:headEnd/>
              <a:tailEnd/>
            </a:ln>
          </p:spPr>
          <p:txBody>
            <a:bodyPr wrap="none" anchor="ctr"/>
            <a:lstStyle/>
            <a:p>
              <a:endParaRPr lang="en-US" dirty="0"/>
            </a:p>
          </p:txBody>
        </p:sp>
        <p:sp>
          <p:nvSpPr>
            <p:cNvPr id="134" name="Line 28">
              <a:extLst>
                <a:ext uri="{FF2B5EF4-FFF2-40B4-BE49-F238E27FC236}">
                  <a16:creationId xmlns:a16="http://schemas.microsoft.com/office/drawing/2014/main" id="{289F22EC-E54B-4A31-AF69-B42365ACC8E1}"/>
                </a:ext>
              </a:extLst>
            </p:cNvPr>
            <p:cNvSpPr>
              <a:spLocks noChangeShapeType="1"/>
            </p:cNvSpPr>
            <p:nvPr/>
          </p:nvSpPr>
          <p:spPr bwMode="auto">
            <a:xfrm>
              <a:off x="7152373" y="1828801"/>
              <a:ext cx="308610" cy="154305"/>
            </a:xfrm>
            <a:prstGeom prst="line">
              <a:avLst/>
            </a:prstGeom>
            <a:noFill/>
            <a:ln w="28575">
              <a:solidFill>
                <a:schemeClr val="tx1"/>
              </a:solidFill>
              <a:round/>
              <a:headEnd/>
              <a:tailEnd/>
            </a:ln>
          </p:spPr>
          <p:txBody>
            <a:bodyPr wrap="none" anchor="ctr"/>
            <a:lstStyle/>
            <a:p>
              <a:endParaRPr lang="en-US" dirty="0"/>
            </a:p>
          </p:txBody>
        </p:sp>
        <p:sp>
          <p:nvSpPr>
            <p:cNvPr id="135" name="Line 29">
              <a:extLst>
                <a:ext uri="{FF2B5EF4-FFF2-40B4-BE49-F238E27FC236}">
                  <a16:creationId xmlns:a16="http://schemas.microsoft.com/office/drawing/2014/main" id="{B3DD3570-F5A8-4E70-854D-6E60C05F8993}"/>
                </a:ext>
              </a:extLst>
            </p:cNvPr>
            <p:cNvSpPr>
              <a:spLocks noChangeShapeType="1"/>
            </p:cNvSpPr>
            <p:nvPr/>
          </p:nvSpPr>
          <p:spPr bwMode="auto">
            <a:xfrm flipV="1">
              <a:off x="7460983" y="1828801"/>
              <a:ext cx="308610" cy="154305"/>
            </a:xfrm>
            <a:prstGeom prst="line">
              <a:avLst/>
            </a:prstGeom>
            <a:noFill/>
            <a:ln w="28575">
              <a:solidFill>
                <a:schemeClr val="tx1"/>
              </a:solidFill>
              <a:round/>
              <a:headEnd/>
              <a:tailEnd/>
            </a:ln>
          </p:spPr>
          <p:txBody>
            <a:bodyPr wrap="none" anchor="ctr"/>
            <a:lstStyle/>
            <a:p>
              <a:endParaRPr lang="en-US" dirty="0"/>
            </a:p>
          </p:txBody>
        </p:sp>
        <p:sp>
          <p:nvSpPr>
            <p:cNvPr id="136" name="Line 30">
              <a:extLst>
                <a:ext uri="{FF2B5EF4-FFF2-40B4-BE49-F238E27FC236}">
                  <a16:creationId xmlns:a16="http://schemas.microsoft.com/office/drawing/2014/main" id="{DF949DEF-5CA3-4984-B3EA-4C04310936D6}"/>
                </a:ext>
              </a:extLst>
            </p:cNvPr>
            <p:cNvSpPr>
              <a:spLocks noChangeShapeType="1"/>
            </p:cNvSpPr>
            <p:nvPr/>
          </p:nvSpPr>
          <p:spPr bwMode="auto">
            <a:xfrm>
              <a:off x="7460983" y="1983106"/>
              <a:ext cx="0" cy="360045"/>
            </a:xfrm>
            <a:prstGeom prst="line">
              <a:avLst/>
            </a:prstGeom>
            <a:noFill/>
            <a:ln w="28575">
              <a:solidFill>
                <a:schemeClr val="tx1"/>
              </a:solidFill>
              <a:round/>
              <a:headEnd/>
              <a:tailEnd/>
            </a:ln>
          </p:spPr>
          <p:txBody>
            <a:bodyPr wrap="none" anchor="ctr"/>
            <a:lstStyle/>
            <a:p>
              <a:endParaRPr lang="en-US" dirty="0"/>
            </a:p>
          </p:txBody>
        </p:sp>
        <p:sp>
          <p:nvSpPr>
            <p:cNvPr id="137" name="Line 31">
              <a:extLst>
                <a:ext uri="{FF2B5EF4-FFF2-40B4-BE49-F238E27FC236}">
                  <a16:creationId xmlns:a16="http://schemas.microsoft.com/office/drawing/2014/main" id="{0F35F8E1-D5CC-4779-A89F-341B6B02A6DD}"/>
                </a:ext>
              </a:extLst>
            </p:cNvPr>
            <p:cNvSpPr>
              <a:spLocks noChangeShapeType="1"/>
            </p:cNvSpPr>
            <p:nvPr/>
          </p:nvSpPr>
          <p:spPr bwMode="auto">
            <a:xfrm>
              <a:off x="5917933" y="1828800"/>
              <a:ext cx="1234440" cy="0"/>
            </a:xfrm>
            <a:prstGeom prst="line">
              <a:avLst/>
            </a:prstGeom>
            <a:noFill/>
            <a:ln w="28575">
              <a:solidFill>
                <a:schemeClr val="tx1"/>
              </a:solidFill>
              <a:round/>
              <a:headEnd/>
              <a:tailEnd/>
            </a:ln>
          </p:spPr>
          <p:txBody>
            <a:bodyPr wrap="none" anchor="ctr"/>
            <a:lstStyle/>
            <a:p>
              <a:endParaRPr lang="en-US" dirty="0"/>
            </a:p>
          </p:txBody>
        </p:sp>
        <p:sp>
          <p:nvSpPr>
            <p:cNvPr id="138" name="Line 32">
              <a:extLst>
                <a:ext uri="{FF2B5EF4-FFF2-40B4-BE49-F238E27FC236}">
                  <a16:creationId xmlns:a16="http://schemas.microsoft.com/office/drawing/2014/main" id="{1415C7D7-B18D-4590-ADD1-D7E004462312}"/>
                </a:ext>
              </a:extLst>
            </p:cNvPr>
            <p:cNvSpPr>
              <a:spLocks noChangeShapeType="1"/>
            </p:cNvSpPr>
            <p:nvPr/>
          </p:nvSpPr>
          <p:spPr bwMode="auto">
            <a:xfrm>
              <a:off x="7460983" y="1983106"/>
              <a:ext cx="308610" cy="154305"/>
            </a:xfrm>
            <a:prstGeom prst="line">
              <a:avLst/>
            </a:prstGeom>
            <a:noFill/>
            <a:ln w="28575">
              <a:solidFill>
                <a:schemeClr val="accent2"/>
              </a:solidFill>
              <a:round/>
              <a:headEnd/>
              <a:tailEnd/>
            </a:ln>
          </p:spPr>
          <p:txBody>
            <a:bodyPr wrap="none" anchor="ctr"/>
            <a:lstStyle/>
            <a:p>
              <a:endParaRPr lang="en-US" dirty="0"/>
            </a:p>
          </p:txBody>
        </p:sp>
        <p:sp>
          <p:nvSpPr>
            <p:cNvPr id="139" name="Line 33">
              <a:extLst>
                <a:ext uri="{FF2B5EF4-FFF2-40B4-BE49-F238E27FC236}">
                  <a16:creationId xmlns:a16="http://schemas.microsoft.com/office/drawing/2014/main" id="{95935788-C86D-493E-AB53-69F5A1DE80AC}"/>
                </a:ext>
              </a:extLst>
            </p:cNvPr>
            <p:cNvSpPr>
              <a:spLocks noChangeShapeType="1"/>
            </p:cNvSpPr>
            <p:nvPr/>
          </p:nvSpPr>
          <p:spPr bwMode="auto">
            <a:xfrm>
              <a:off x="7769593" y="2137410"/>
              <a:ext cx="0" cy="514350"/>
            </a:xfrm>
            <a:prstGeom prst="line">
              <a:avLst/>
            </a:prstGeom>
            <a:noFill/>
            <a:ln w="28575">
              <a:solidFill>
                <a:schemeClr val="accent2"/>
              </a:solidFill>
              <a:round/>
              <a:headEnd/>
              <a:tailEnd/>
            </a:ln>
          </p:spPr>
          <p:txBody>
            <a:bodyPr wrap="none" anchor="ctr"/>
            <a:lstStyle/>
            <a:p>
              <a:endParaRPr lang="en-US" dirty="0"/>
            </a:p>
          </p:txBody>
        </p:sp>
        <p:sp>
          <p:nvSpPr>
            <p:cNvPr id="140" name="Line 34">
              <a:extLst>
                <a:ext uri="{FF2B5EF4-FFF2-40B4-BE49-F238E27FC236}">
                  <a16:creationId xmlns:a16="http://schemas.microsoft.com/office/drawing/2014/main" id="{E91C1375-C2AC-4C61-80A4-7CBEC6B85183}"/>
                </a:ext>
              </a:extLst>
            </p:cNvPr>
            <p:cNvSpPr>
              <a:spLocks noChangeShapeType="1"/>
            </p:cNvSpPr>
            <p:nvPr/>
          </p:nvSpPr>
          <p:spPr bwMode="auto">
            <a:xfrm flipH="1">
              <a:off x="3809102" y="2954718"/>
              <a:ext cx="1" cy="552925"/>
            </a:xfrm>
            <a:prstGeom prst="line">
              <a:avLst/>
            </a:prstGeom>
            <a:noFill/>
            <a:ln w="28575">
              <a:solidFill>
                <a:srgbClr val="009900"/>
              </a:solidFill>
              <a:round/>
              <a:headEnd/>
              <a:tailEnd/>
            </a:ln>
          </p:spPr>
          <p:txBody>
            <a:bodyPr wrap="none" anchor="ctr"/>
            <a:lstStyle/>
            <a:p>
              <a:endParaRPr lang="en-US" dirty="0"/>
            </a:p>
          </p:txBody>
        </p:sp>
        <p:grpSp>
          <p:nvGrpSpPr>
            <p:cNvPr id="141" name="Group 35">
              <a:extLst>
                <a:ext uri="{FF2B5EF4-FFF2-40B4-BE49-F238E27FC236}">
                  <a16:creationId xmlns:a16="http://schemas.microsoft.com/office/drawing/2014/main" id="{1EE752F3-3C5A-49BC-8026-8E3F7F254085}"/>
                </a:ext>
              </a:extLst>
            </p:cNvPr>
            <p:cNvGrpSpPr>
              <a:grpSpLocks/>
            </p:cNvGrpSpPr>
            <p:nvPr/>
          </p:nvGrpSpPr>
          <p:grpSpPr bwMode="auto">
            <a:xfrm>
              <a:off x="3654792" y="3500437"/>
              <a:ext cx="308610" cy="102870"/>
              <a:chOff x="912" y="2928"/>
              <a:chExt cx="240" cy="96"/>
            </a:xfrm>
          </p:grpSpPr>
          <p:sp>
            <p:nvSpPr>
              <p:cNvPr id="170" name="Line 36">
                <a:extLst>
                  <a:ext uri="{FF2B5EF4-FFF2-40B4-BE49-F238E27FC236}">
                    <a16:creationId xmlns:a16="http://schemas.microsoft.com/office/drawing/2014/main" id="{DB0310E6-56B6-477E-9F9F-DD4F2740F5D6}"/>
                  </a:ext>
                </a:extLst>
              </p:cNvPr>
              <p:cNvSpPr>
                <a:spLocks noChangeShapeType="1"/>
              </p:cNvSpPr>
              <p:nvPr/>
            </p:nvSpPr>
            <p:spPr bwMode="auto">
              <a:xfrm>
                <a:off x="912" y="2928"/>
                <a:ext cx="240" cy="0"/>
              </a:xfrm>
              <a:prstGeom prst="line">
                <a:avLst/>
              </a:prstGeom>
              <a:noFill/>
              <a:ln w="19050">
                <a:solidFill>
                  <a:srgbClr val="009900"/>
                </a:solidFill>
                <a:round/>
                <a:headEnd/>
                <a:tailEnd/>
              </a:ln>
            </p:spPr>
            <p:txBody>
              <a:bodyPr wrap="none" anchor="ctr"/>
              <a:lstStyle/>
              <a:p>
                <a:endParaRPr lang="en-US" dirty="0"/>
              </a:p>
            </p:txBody>
          </p:sp>
          <p:sp>
            <p:nvSpPr>
              <p:cNvPr id="171" name="Line 37">
                <a:extLst>
                  <a:ext uri="{FF2B5EF4-FFF2-40B4-BE49-F238E27FC236}">
                    <a16:creationId xmlns:a16="http://schemas.microsoft.com/office/drawing/2014/main" id="{009FCF02-F16D-4384-8925-98BE46FC69C5}"/>
                  </a:ext>
                </a:extLst>
              </p:cNvPr>
              <p:cNvSpPr>
                <a:spLocks noChangeShapeType="1"/>
              </p:cNvSpPr>
              <p:nvPr/>
            </p:nvSpPr>
            <p:spPr bwMode="auto">
              <a:xfrm>
                <a:off x="960" y="2976"/>
                <a:ext cx="144" cy="0"/>
              </a:xfrm>
              <a:prstGeom prst="line">
                <a:avLst/>
              </a:prstGeom>
              <a:noFill/>
              <a:ln w="19050">
                <a:solidFill>
                  <a:srgbClr val="009900"/>
                </a:solidFill>
                <a:round/>
                <a:headEnd/>
                <a:tailEnd/>
              </a:ln>
            </p:spPr>
            <p:txBody>
              <a:bodyPr wrap="none" anchor="ctr"/>
              <a:lstStyle/>
              <a:p>
                <a:endParaRPr lang="en-US" dirty="0"/>
              </a:p>
            </p:txBody>
          </p:sp>
          <p:sp>
            <p:nvSpPr>
              <p:cNvPr id="172" name="Line 38">
                <a:extLst>
                  <a:ext uri="{FF2B5EF4-FFF2-40B4-BE49-F238E27FC236}">
                    <a16:creationId xmlns:a16="http://schemas.microsoft.com/office/drawing/2014/main" id="{C22A1F52-6FA0-49CE-9D57-4A9C020DE9FC}"/>
                  </a:ext>
                </a:extLst>
              </p:cNvPr>
              <p:cNvSpPr>
                <a:spLocks noChangeShapeType="1"/>
              </p:cNvSpPr>
              <p:nvPr/>
            </p:nvSpPr>
            <p:spPr bwMode="auto">
              <a:xfrm>
                <a:off x="1008" y="3024"/>
                <a:ext cx="48" cy="0"/>
              </a:xfrm>
              <a:prstGeom prst="line">
                <a:avLst/>
              </a:prstGeom>
              <a:noFill/>
              <a:ln w="19050">
                <a:solidFill>
                  <a:srgbClr val="009900"/>
                </a:solidFill>
                <a:round/>
                <a:headEnd/>
                <a:tailEnd/>
              </a:ln>
            </p:spPr>
            <p:txBody>
              <a:bodyPr wrap="none" anchor="ctr"/>
              <a:lstStyle/>
              <a:p>
                <a:endParaRPr lang="en-US" dirty="0"/>
              </a:p>
            </p:txBody>
          </p:sp>
        </p:grpSp>
        <p:sp>
          <p:nvSpPr>
            <p:cNvPr id="142" name="Line 39">
              <a:extLst>
                <a:ext uri="{FF2B5EF4-FFF2-40B4-BE49-F238E27FC236}">
                  <a16:creationId xmlns:a16="http://schemas.microsoft.com/office/drawing/2014/main" id="{5B216AEA-FFCE-45B9-A1BE-799C7DB8A8C9}"/>
                </a:ext>
              </a:extLst>
            </p:cNvPr>
            <p:cNvSpPr>
              <a:spLocks noChangeShapeType="1"/>
            </p:cNvSpPr>
            <p:nvPr/>
          </p:nvSpPr>
          <p:spPr bwMode="auto">
            <a:xfrm>
              <a:off x="3706228" y="2651760"/>
              <a:ext cx="0" cy="308610"/>
            </a:xfrm>
            <a:prstGeom prst="line">
              <a:avLst/>
            </a:prstGeom>
            <a:noFill/>
            <a:ln w="28575">
              <a:solidFill>
                <a:srgbClr val="009900"/>
              </a:solidFill>
              <a:round/>
              <a:headEnd/>
              <a:tailEnd/>
            </a:ln>
          </p:spPr>
          <p:txBody>
            <a:bodyPr wrap="none" anchor="ctr"/>
            <a:lstStyle/>
            <a:p>
              <a:endParaRPr lang="en-US" dirty="0"/>
            </a:p>
          </p:txBody>
        </p:sp>
        <p:sp>
          <p:nvSpPr>
            <p:cNvPr id="143" name="Line 40">
              <a:extLst>
                <a:ext uri="{FF2B5EF4-FFF2-40B4-BE49-F238E27FC236}">
                  <a16:creationId xmlns:a16="http://schemas.microsoft.com/office/drawing/2014/main" id="{506E787A-3507-497B-96D5-E3F017E0F3A1}"/>
                </a:ext>
              </a:extLst>
            </p:cNvPr>
            <p:cNvSpPr>
              <a:spLocks noChangeShapeType="1"/>
            </p:cNvSpPr>
            <p:nvPr/>
          </p:nvSpPr>
          <p:spPr bwMode="auto">
            <a:xfrm>
              <a:off x="3654793" y="2960370"/>
              <a:ext cx="4114800" cy="0"/>
            </a:xfrm>
            <a:prstGeom prst="line">
              <a:avLst/>
            </a:prstGeom>
            <a:noFill/>
            <a:ln w="28575">
              <a:solidFill>
                <a:srgbClr val="009900"/>
              </a:solidFill>
              <a:round/>
              <a:headEnd/>
              <a:tailEnd/>
            </a:ln>
          </p:spPr>
          <p:txBody>
            <a:bodyPr wrap="none" anchor="ctr"/>
            <a:lstStyle/>
            <a:p>
              <a:endParaRPr lang="en-US" dirty="0"/>
            </a:p>
          </p:txBody>
        </p:sp>
        <p:sp>
          <p:nvSpPr>
            <p:cNvPr id="144" name="Line 41">
              <a:extLst>
                <a:ext uri="{FF2B5EF4-FFF2-40B4-BE49-F238E27FC236}">
                  <a16:creationId xmlns:a16="http://schemas.microsoft.com/office/drawing/2014/main" id="{A3E4401D-5949-4745-9A2B-85EBC5C54D5C}"/>
                </a:ext>
              </a:extLst>
            </p:cNvPr>
            <p:cNvSpPr>
              <a:spLocks noChangeShapeType="1"/>
            </p:cNvSpPr>
            <p:nvPr/>
          </p:nvSpPr>
          <p:spPr bwMode="auto">
            <a:xfrm>
              <a:off x="5403583" y="2651760"/>
              <a:ext cx="0" cy="925830"/>
            </a:xfrm>
            <a:prstGeom prst="line">
              <a:avLst/>
            </a:prstGeom>
            <a:noFill/>
            <a:ln w="28575">
              <a:solidFill>
                <a:schemeClr val="accent2"/>
              </a:solidFill>
              <a:round/>
              <a:headEnd/>
              <a:tailEnd/>
            </a:ln>
          </p:spPr>
          <p:txBody>
            <a:bodyPr wrap="none" anchor="ctr"/>
            <a:lstStyle/>
            <a:p>
              <a:endParaRPr lang="en-US" dirty="0"/>
            </a:p>
          </p:txBody>
        </p:sp>
        <p:sp>
          <p:nvSpPr>
            <p:cNvPr id="145" name="Line 42">
              <a:extLst>
                <a:ext uri="{FF2B5EF4-FFF2-40B4-BE49-F238E27FC236}">
                  <a16:creationId xmlns:a16="http://schemas.microsoft.com/office/drawing/2014/main" id="{BBCD4F83-1107-4857-80A9-F1E2DA586DBE}"/>
                </a:ext>
              </a:extLst>
            </p:cNvPr>
            <p:cNvSpPr>
              <a:spLocks noChangeShapeType="1"/>
            </p:cNvSpPr>
            <p:nvPr/>
          </p:nvSpPr>
          <p:spPr bwMode="auto">
            <a:xfrm>
              <a:off x="5969368" y="2960370"/>
              <a:ext cx="0" cy="617220"/>
            </a:xfrm>
            <a:prstGeom prst="line">
              <a:avLst/>
            </a:prstGeom>
            <a:noFill/>
            <a:ln w="28575">
              <a:solidFill>
                <a:srgbClr val="009900"/>
              </a:solidFill>
              <a:round/>
              <a:headEnd/>
              <a:tailEnd/>
            </a:ln>
          </p:spPr>
          <p:txBody>
            <a:bodyPr wrap="none" anchor="ctr"/>
            <a:lstStyle/>
            <a:p>
              <a:endParaRPr lang="en-US" dirty="0"/>
            </a:p>
          </p:txBody>
        </p:sp>
        <p:sp>
          <p:nvSpPr>
            <p:cNvPr id="146" name="Line 20">
              <a:extLst>
                <a:ext uri="{FF2B5EF4-FFF2-40B4-BE49-F238E27FC236}">
                  <a16:creationId xmlns:a16="http://schemas.microsoft.com/office/drawing/2014/main" id="{D94A15EC-A293-47F3-9567-BD7D9CB1A9B5}"/>
                </a:ext>
              </a:extLst>
            </p:cNvPr>
            <p:cNvSpPr>
              <a:spLocks noChangeShapeType="1"/>
            </p:cNvSpPr>
            <p:nvPr/>
          </p:nvSpPr>
          <p:spPr bwMode="auto">
            <a:xfrm>
              <a:off x="3140443" y="2651760"/>
              <a:ext cx="4629150" cy="0"/>
            </a:xfrm>
            <a:prstGeom prst="line">
              <a:avLst/>
            </a:prstGeom>
            <a:noFill/>
            <a:ln w="28575">
              <a:solidFill>
                <a:schemeClr val="accent2"/>
              </a:solidFill>
              <a:round/>
              <a:headEnd/>
              <a:tailEnd/>
            </a:ln>
          </p:spPr>
          <p:txBody>
            <a:bodyPr wrap="none" anchor="ctr"/>
            <a:lstStyle/>
            <a:p>
              <a:endParaRPr lang="en-US" dirty="0"/>
            </a:p>
          </p:txBody>
        </p:sp>
        <p:grpSp>
          <p:nvGrpSpPr>
            <p:cNvPr id="147" name="Group 61">
              <a:extLst>
                <a:ext uri="{FF2B5EF4-FFF2-40B4-BE49-F238E27FC236}">
                  <a16:creationId xmlns:a16="http://schemas.microsoft.com/office/drawing/2014/main" id="{6C3CC470-9A24-40F8-B410-E6A81040F9B5}"/>
                </a:ext>
              </a:extLst>
            </p:cNvPr>
            <p:cNvGrpSpPr>
              <a:grpSpLocks/>
            </p:cNvGrpSpPr>
            <p:nvPr/>
          </p:nvGrpSpPr>
          <p:grpSpPr bwMode="auto">
            <a:xfrm>
              <a:off x="4734929" y="1777365"/>
              <a:ext cx="154305" cy="102870"/>
              <a:chOff x="2112" y="1104"/>
              <a:chExt cx="144" cy="96"/>
            </a:xfrm>
          </p:grpSpPr>
          <p:sp>
            <p:nvSpPr>
              <p:cNvPr id="167" name="Line 62">
                <a:extLst>
                  <a:ext uri="{FF2B5EF4-FFF2-40B4-BE49-F238E27FC236}">
                    <a16:creationId xmlns:a16="http://schemas.microsoft.com/office/drawing/2014/main" id="{2A0F8EFD-EF43-44A5-9917-797B5EF2982B}"/>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dirty="0"/>
              </a:p>
            </p:txBody>
          </p:sp>
          <p:sp>
            <p:nvSpPr>
              <p:cNvPr id="168" name="Line 63">
                <a:extLst>
                  <a:ext uri="{FF2B5EF4-FFF2-40B4-BE49-F238E27FC236}">
                    <a16:creationId xmlns:a16="http://schemas.microsoft.com/office/drawing/2014/main" id="{9928D417-A7B1-42B5-B32D-6C7A3ACA5E0F}"/>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dirty="0"/>
              </a:p>
            </p:txBody>
          </p:sp>
          <p:sp>
            <p:nvSpPr>
              <p:cNvPr id="169" name="Line 64">
                <a:extLst>
                  <a:ext uri="{FF2B5EF4-FFF2-40B4-BE49-F238E27FC236}">
                    <a16:creationId xmlns:a16="http://schemas.microsoft.com/office/drawing/2014/main" id="{0509A188-77BB-42F6-8624-58E4CC3FDAF1}"/>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dirty="0"/>
              </a:p>
            </p:txBody>
          </p:sp>
        </p:grpSp>
        <p:grpSp>
          <p:nvGrpSpPr>
            <p:cNvPr id="148" name="Group 65">
              <a:extLst>
                <a:ext uri="{FF2B5EF4-FFF2-40B4-BE49-F238E27FC236}">
                  <a16:creationId xmlns:a16="http://schemas.microsoft.com/office/drawing/2014/main" id="{C04E770A-012B-440F-8E7B-BB78A4FC5D10}"/>
                </a:ext>
              </a:extLst>
            </p:cNvPr>
            <p:cNvGrpSpPr>
              <a:grpSpLocks/>
            </p:cNvGrpSpPr>
            <p:nvPr/>
          </p:nvGrpSpPr>
          <p:grpSpPr bwMode="auto">
            <a:xfrm>
              <a:off x="6329414" y="1777365"/>
              <a:ext cx="154305" cy="102870"/>
              <a:chOff x="2112" y="1104"/>
              <a:chExt cx="144" cy="96"/>
            </a:xfrm>
          </p:grpSpPr>
          <p:sp>
            <p:nvSpPr>
              <p:cNvPr id="164" name="Line 66">
                <a:extLst>
                  <a:ext uri="{FF2B5EF4-FFF2-40B4-BE49-F238E27FC236}">
                    <a16:creationId xmlns:a16="http://schemas.microsoft.com/office/drawing/2014/main" id="{BF589BD3-2E9C-4210-B37D-8D22D8FE183C}"/>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dirty="0"/>
              </a:p>
            </p:txBody>
          </p:sp>
          <p:sp>
            <p:nvSpPr>
              <p:cNvPr id="165" name="Line 67">
                <a:extLst>
                  <a:ext uri="{FF2B5EF4-FFF2-40B4-BE49-F238E27FC236}">
                    <a16:creationId xmlns:a16="http://schemas.microsoft.com/office/drawing/2014/main" id="{E3CB4FDB-8339-4036-BB37-086E7E005E9D}"/>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dirty="0"/>
              </a:p>
            </p:txBody>
          </p:sp>
          <p:sp>
            <p:nvSpPr>
              <p:cNvPr id="166" name="Line 68">
                <a:extLst>
                  <a:ext uri="{FF2B5EF4-FFF2-40B4-BE49-F238E27FC236}">
                    <a16:creationId xmlns:a16="http://schemas.microsoft.com/office/drawing/2014/main" id="{C594E0E9-AA48-4F3A-A580-1EE5E38BA09F}"/>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dirty="0"/>
              </a:p>
            </p:txBody>
          </p:sp>
        </p:grpSp>
        <p:grpSp>
          <p:nvGrpSpPr>
            <p:cNvPr id="149" name="Group 69">
              <a:extLst>
                <a:ext uri="{FF2B5EF4-FFF2-40B4-BE49-F238E27FC236}">
                  <a16:creationId xmlns:a16="http://schemas.microsoft.com/office/drawing/2014/main" id="{10580DA5-C9FD-4352-9714-7AF7F64FAE04}"/>
                </a:ext>
              </a:extLst>
            </p:cNvPr>
            <p:cNvGrpSpPr>
              <a:grpSpLocks/>
            </p:cNvGrpSpPr>
            <p:nvPr/>
          </p:nvGrpSpPr>
          <p:grpSpPr bwMode="auto">
            <a:xfrm rot="5400000">
              <a:off x="5583607" y="3397568"/>
              <a:ext cx="154305" cy="102870"/>
              <a:chOff x="2112" y="1104"/>
              <a:chExt cx="144" cy="96"/>
            </a:xfrm>
          </p:grpSpPr>
          <p:sp>
            <p:nvSpPr>
              <p:cNvPr id="161" name="Line 70">
                <a:extLst>
                  <a:ext uri="{FF2B5EF4-FFF2-40B4-BE49-F238E27FC236}">
                    <a16:creationId xmlns:a16="http://schemas.microsoft.com/office/drawing/2014/main" id="{0E1F9D5E-E3D7-461E-866E-54DA00EAE5E8}"/>
                  </a:ext>
                </a:extLst>
              </p:cNvPr>
              <p:cNvSpPr>
                <a:spLocks noChangeShapeType="1"/>
              </p:cNvSpPr>
              <p:nvPr/>
            </p:nvSpPr>
            <p:spPr bwMode="auto">
              <a:xfrm flipH="1">
                <a:off x="2112" y="1104"/>
                <a:ext cx="48" cy="96"/>
              </a:xfrm>
              <a:prstGeom prst="line">
                <a:avLst/>
              </a:prstGeom>
              <a:noFill/>
              <a:ln w="12700">
                <a:solidFill>
                  <a:schemeClr val="tx1"/>
                </a:solidFill>
                <a:round/>
                <a:headEnd/>
                <a:tailEnd/>
              </a:ln>
            </p:spPr>
            <p:txBody>
              <a:bodyPr wrap="none" anchor="ctr"/>
              <a:lstStyle/>
              <a:p>
                <a:endParaRPr lang="en-US" dirty="0"/>
              </a:p>
            </p:txBody>
          </p:sp>
          <p:sp>
            <p:nvSpPr>
              <p:cNvPr id="162" name="Line 71">
                <a:extLst>
                  <a:ext uri="{FF2B5EF4-FFF2-40B4-BE49-F238E27FC236}">
                    <a16:creationId xmlns:a16="http://schemas.microsoft.com/office/drawing/2014/main" id="{DF8DE494-AE38-45F9-81F0-6F917017005C}"/>
                  </a:ext>
                </a:extLst>
              </p:cNvPr>
              <p:cNvSpPr>
                <a:spLocks noChangeShapeType="1"/>
              </p:cNvSpPr>
              <p:nvPr/>
            </p:nvSpPr>
            <p:spPr bwMode="auto">
              <a:xfrm flipH="1">
                <a:off x="2160" y="1104"/>
                <a:ext cx="48" cy="96"/>
              </a:xfrm>
              <a:prstGeom prst="line">
                <a:avLst/>
              </a:prstGeom>
              <a:noFill/>
              <a:ln w="12700">
                <a:solidFill>
                  <a:schemeClr val="tx1"/>
                </a:solidFill>
                <a:round/>
                <a:headEnd/>
                <a:tailEnd/>
              </a:ln>
            </p:spPr>
            <p:txBody>
              <a:bodyPr wrap="none" anchor="ctr"/>
              <a:lstStyle/>
              <a:p>
                <a:endParaRPr lang="en-US" dirty="0"/>
              </a:p>
            </p:txBody>
          </p:sp>
          <p:sp>
            <p:nvSpPr>
              <p:cNvPr id="163" name="Line 72">
                <a:extLst>
                  <a:ext uri="{FF2B5EF4-FFF2-40B4-BE49-F238E27FC236}">
                    <a16:creationId xmlns:a16="http://schemas.microsoft.com/office/drawing/2014/main" id="{20B72F37-C5FC-45A0-9359-2104DA7F4F76}"/>
                  </a:ext>
                </a:extLst>
              </p:cNvPr>
              <p:cNvSpPr>
                <a:spLocks noChangeShapeType="1"/>
              </p:cNvSpPr>
              <p:nvPr/>
            </p:nvSpPr>
            <p:spPr bwMode="auto">
              <a:xfrm flipH="1">
                <a:off x="2208" y="1104"/>
                <a:ext cx="48" cy="96"/>
              </a:xfrm>
              <a:prstGeom prst="line">
                <a:avLst/>
              </a:prstGeom>
              <a:noFill/>
              <a:ln w="12700">
                <a:solidFill>
                  <a:schemeClr val="tx1"/>
                </a:solidFill>
                <a:round/>
                <a:headEnd/>
                <a:tailEnd/>
              </a:ln>
            </p:spPr>
            <p:txBody>
              <a:bodyPr wrap="none" anchor="ctr"/>
              <a:lstStyle/>
              <a:p>
                <a:endParaRPr lang="en-US" dirty="0"/>
              </a:p>
            </p:txBody>
          </p:sp>
        </p:grpSp>
        <p:sp>
          <p:nvSpPr>
            <p:cNvPr id="150" name="Line 73">
              <a:extLst>
                <a:ext uri="{FF2B5EF4-FFF2-40B4-BE49-F238E27FC236}">
                  <a16:creationId xmlns:a16="http://schemas.microsoft.com/office/drawing/2014/main" id="{B5FDF06E-2097-4F04-A515-718B7C145775}"/>
                </a:ext>
              </a:extLst>
            </p:cNvPr>
            <p:cNvSpPr>
              <a:spLocks noChangeShapeType="1"/>
            </p:cNvSpPr>
            <p:nvPr/>
          </p:nvSpPr>
          <p:spPr bwMode="auto">
            <a:xfrm>
              <a:off x="4426318" y="2960371"/>
              <a:ext cx="205740" cy="257175"/>
            </a:xfrm>
            <a:prstGeom prst="line">
              <a:avLst/>
            </a:prstGeom>
            <a:noFill/>
            <a:ln w="28575">
              <a:solidFill>
                <a:srgbClr val="009900"/>
              </a:solidFill>
              <a:round/>
              <a:headEnd/>
              <a:tailEnd/>
            </a:ln>
          </p:spPr>
          <p:txBody>
            <a:bodyPr wrap="none" anchor="ctr"/>
            <a:lstStyle/>
            <a:p>
              <a:endParaRPr lang="en-US" dirty="0"/>
            </a:p>
          </p:txBody>
        </p:sp>
        <p:sp>
          <p:nvSpPr>
            <p:cNvPr id="151" name="Line 74">
              <a:extLst>
                <a:ext uri="{FF2B5EF4-FFF2-40B4-BE49-F238E27FC236}">
                  <a16:creationId xmlns:a16="http://schemas.microsoft.com/office/drawing/2014/main" id="{7BC809D6-C6B3-4496-B58D-FB0FDB6D9842}"/>
                </a:ext>
              </a:extLst>
            </p:cNvPr>
            <p:cNvSpPr>
              <a:spLocks noChangeShapeType="1"/>
            </p:cNvSpPr>
            <p:nvPr/>
          </p:nvSpPr>
          <p:spPr bwMode="auto">
            <a:xfrm>
              <a:off x="6020803" y="2960371"/>
              <a:ext cx="205740" cy="257175"/>
            </a:xfrm>
            <a:prstGeom prst="line">
              <a:avLst/>
            </a:prstGeom>
            <a:noFill/>
            <a:ln w="28575">
              <a:solidFill>
                <a:srgbClr val="009900"/>
              </a:solidFill>
              <a:round/>
              <a:headEnd/>
              <a:tailEnd/>
            </a:ln>
          </p:spPr>
          <p:txBody>
            <a:bodyPr wrap="none" anchor="ctr"/>
            <a:lstStyle/>
            <a:p>
              <a:endParaRPr lang="en-US" dirty="0"/>
            </a:p>
          </p:txBody>
        </p:sp>
        <p:sp>
          <p:nvSpPr>
            <p:cNvPr id="152" name="Line 75">
              <a:extLst>
                <a:ext uri="{FF2B5EF4-FFF2-40B4-BE49-F238E27FC236}">
                  <a16:creationId xmlns:a16="http://schemas.microsoft.com/office/drawing/2014/main" id="{B0AAE6DF-8D01-48B3-BECC-02677B2E60D7}"/>
                </a:ext>
              </a:extLst>
            </p:cNvPr>
            <p:cNvSpPr>
              <a:spLocks noChangeShapeType="1"/>
            </p:cNvSpPr>
            <p:nvPr/>
          </p:nvSpPr>
          <p:spPr bwMode="auto">
            <a:xfrm rot="5400000">
              <a:off x="6869482" y="2986088"/>
              <a:ext cx="257175" cy="205740"/>
            </a:xfrm>
            <a:prstGeom prst="line">
              <a:avLst/>
            </a:prstGeom>
            <a:noFill/>
            <a:ln w="28575">
              <a:solidFill>
                <a:srgbClr val="009900"/>
              </a:solidFill>
              <a:round/>
              <a:headEnd/>
              <a:tailEnd/>
            </a:ln>
          </p:spPr>
          <p:txBody>
            <a:bodyPr wrap="none" anchor="ctr"/>
            <a:lstStyle/>
            <a:p>
              <a:endParaRPr lang="en-US" dirty="0"/>
            </a:p>
          </p:txBody>
        </p:sp>
        <p:sp>
          <p:nvSpPr>
            <p:cNvPr id="153" name="Oval 152">
              <a:extLst>
                <a:ext uri="{FF2B5EF4-FFF2-40B4-BE49-F238E27FC236}">
                  <a16:creationId xmlns:a16="http://schemas.microsoft.com/office/drawing/2014/main" id="{032E4AD6-B40D-4098-85D0-29E46376B7EA}"/>
                </a:ext>
              </a:extLst>
            </p:cNvPr>
            <p:cNvSpPr/>
            <p:nvPr/>
          </p:nvSpPr>
          <p:spPr bwMode="auto">
            <a:xfrm>
              <a:off x="3541983" y="2548891"/>
              <a:ext cx="283121" cy="472804"/>
            </a:xfrm>
            <a:prstGeom prst="ellipse">
              <a:avLst/>
            </a:prstGeom>
            <a:noFill/>
            <a:ln w="28575" cap="flat" cmpd="sng" algn="ctr">
              <a:solidFill>
                <a:srgbClr val="EE2E24"/>
              </a:solidFill>
              <a:prstDash val="solid"/>
              <a:round/>
              <a:headEnd type="none" w="med" len="med"/>
              <a:tailEnd type="none" w="med" len="med"/>
            </a:ln>
            <a:effectLst/>
          </p:spPr>
          <p:txBody>
            <a:bodyPr vert="horz" wrap="none" lIns="61722" tIns="61722" rIns="61722" bIns="61722" numCol="1" rtlCol="0" anchor="ctr" anchorCtr="0" compatLnSpc="1">
              <a:prstTxWarp prst="textNoShape">
                <a:avLst/>
              </a:prstTxWarp>
            </a:bodyPr>
            <a:lstStyle/>
            <a:p>
              <a:pPr marL="156448" indent="-156448"/>
              <a:endParaRPr lang="en-US" dirty="0"/>
            </a:p>
          </p:txBody>
        </p:sp>
        <p:sp>
          <p:nvSpPr>
            <p:cNvPr id="154" name="Text Box 26">
              <a:extLst>
                <a:ext uri="{FF2B5EF4-FFF2-40B4-BE49-F238E27FC236}">
                  <a16:creationId xmlns:a16="http://schemas.microsoft.com/office/drawing/2014/main" id="{10DEAC6F-DF9D-43D6-83B2-E0D4BBD02F94}"/>
                </a:ext>
              </a:extLst>
            </p:cNvPr>
            <p:cNvSpPr txBox="1">
              <a:spLocks noChangeArrowheads="1"/>
            </p:cNvSpPr>
            <p:nvPr/>
          </p:nvSpPr>
          <p:spPr bwMode="auto">
            <a:xfrm>
              <a:off x="4632058" y="3708448"/>
              <a:ext cx="2330055" cy="252634"/>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400" b="1" i="1" dirty="0">
                  <a:latin typeface="Verdana" pitchFamily="34" charset="0"/>
                </a:rPr>
                <a:t>To Loads (3-phase/4W with GND)</a:t>
              </a:r>
            </a:p>
          </p:txBody>
        </p:sp>
        <p:grpSp>
          <p:nvGrpSpPr>
            <p:cNvPr id="155" name="Group 154">
              <a:extLst>
                <a:ext uri="{FF2B5EF4-FFF2-40B4-BE49-F238E27FC236}">
                  <a16:creationId xmlns:a16="http://schemas.microsoft.com/office/drawing/2014/main" id="{D0FDC4A6-07AD-4FCB-8AC5-517801C674E3}"/>
                </a:ext>
              </a:extLst>
            </p:cNvPr>
            <p:cNvGrpSpPr/>
            <p:nvPr/>
          </p:nvGrpSpPr>
          <p:grpSpPr>
            <a:xfrm>
              <a:off x="7348271" y="2963115"/>
              <a:ext cx="308610" cy="634926"/>
              <a:chOff x="8984093" y="3547872"/>
              <a:chExt cx="342900" cy="705473"/>
            </a:xfrm>
          </p:grpSpPr>
          <p:sp>
            <p:nvSpPr>
              <p:cNvPr id="157" name="Line 77">
                <a:extLst>
                  <a:ext uri="{FF2B5EF4-FFF2-40B4-BE49-F238E27FC236}">
                    <a16:creationId xmlns:a16="http://schemas.microsoft.com/office/drawing/2014/main" id="{0ED62DDE-BCE9-4AAC-A3F6-EB383B50BB91}"/>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endParaRPr lang="en-US" dirty="0"/>
              </a:p>
            </p:txBody>
          </p:sp>
          <p:sp>
            <p:nvSpPr>
              <p:cNvPr id="158" name="Line 78">
                <a:extLst>
                  <a:ext uri="{FF2B5EF4-FFF2-40B4-BE49-F238E27FC236}">
                    <a16:creationId xmlns:a16="http://schemas.microsoft.com/office/drawing/2014/main" id="{A94447D0-9933-45BB-9EB4-9342598F4FD2}"/>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endParaRPr lang="en-US" dirty="0"/>
              </a:p>
            </p:txBody>
          </p:sp>
          <p:sp>
            <p:nvSpPr>
              <p:cNvPr id="159" name="Line 79">
                <a:extLst>
                  <a:ext uri="{FF2B5EF4-FFF2-40B4-BE49-F238E27FC236}">
                    <a16:creationId xmlns:a16="http://schemas.microsoft.com/office/drawing/2014/main" id="{97F902E8-6044-4272-BA8E-9EC9249C1EE7}"/>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endParaRPr lang="en-US" dirty="0"/>
              </a:p>
            </p:txBody>
          </p:sp>
          <p:sp>
            <p:nvSpPr>
              <p:cNvPr id="160" name="Line 34">
                <a:extLst>
                  <a:ext uri="{FF2B5EF4-FFF2-40B4-BE49-F238E27FC236}">
                    <a16:creationId xmlns:a16="http://schemas.microsoft.com/office/drawing/2014/main" id="{04F30A92-0092-4EF8-8AF6-5C2163016F39}"/>
                  </a:ext>
                </a:extLst>
              </p:cNvPr>
              <p:cNvSpPr>
                <a:spLocks noChangeShapeType="1"/>
              </p:cNvSpPr>
              <p:nvPr/>
            </p:nvSpPr>
            <p:spPr bwMode="auto">
              <a:xfrm>
                <a:off x="9162292" y="3547872"/>
                <a:ext cx="0" cy="587883"/>
              </a:xfrm>
              <a:prstGeom prst="line">
                <a:avLst/>
              </a:prstGeom>
              <a:noFill/>
              <a:ln w="28575">
                <a:solidFill>
                  <a:srgbClr val="009900"/>
                </a:solidFill>
                <a:round/>
                <a:headEnd/>
                <a:tailEnd/>
              </a:ln>
            </p:spPr>
            <p:txBody>
              <a:bodyPr wrap="none" anchor="ctr"/>
              <a:lstStyle/>
              <a:p>
                <a:endParaRPr lang="en-US" dirty="0"/>
              </a:p>
            </p:txBody>
          </p:sp>
        </p:grpSp>
        <p:sp>
          <p:nvSpPr>
            <p:cNvPr id="156" name="Text Box 24">
              <a:extLst>
                <a:ext uri="{FF2B5EF4-FFF2-40B4-BE49-F238E27FC236}">
                  <a16:creationId xmlns:a16="http://schemas.microsoft.com/office/drawing/2014/main" id="{4AE273F6-FEFB-4B39-8F71-374C986EC0EF}"/>
                </a:ext>
              </a:extLst>
            </p:cNvPr>
            <p:cNvSpPr txBox="1">
              <a:spLocks noChangeArrowheads="1"/>
            </p:cNvSpPr>
            <p:nvPr/>
          </p:nvSpPr>
          <p:spPr bwMode="auto">
            <a:xfrm>
              <a:off x="3140443" y="1131059"/>
              <a:ext cx="1905790" cy="277897"/>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Utility Service Entrance </a:t>
              </a:r>
            </a:p>
          </p:txBody>
        </p:sp>
      </p:grpSp>
      <p:sp>
        <p:nvSpPr>
          <p:cNvPr id="104" name="Title 5">
            <a:extLst>
              <a:ext uri="{FF2B5EF4-FFF2-40B4-BE49-F238E27FC236}">
                <a16:creationId xmlns:a16="http://schemas.microsoft.com/office/drawing/2014/main" id="{234C539E-ADA0-46F9-B3B1-BF665695A56C}"/>
              </a:ext>
            </a:extLst>
          </p:cNvPr>
          <p:cNvSpPr>
            <a:spLocks noGrp="1"/>
          </p:cNvSpPr>
          <p:nvPr>
            <p:ph type="title"/>
          </p:nvPr>
        </p:nvSpPr>
        <p:spPr>
          <a:xfrm>
            <a:off x="260964" y="159697"/>
            <a:ext cx="10744200" cy="945056"/>
          </a:xfrm>
        </p:spPr>
        <p:txBody>
          <a:bodyPr>
            <a:normAutofit/>
          </a:bodyPr>
          <a:lstStyle/>
          <a:p>
            <a:r>
              <a:rPr lang="en-US" sz="3600" dirty="0"/>
              <a:t>Non-Separately Derived System (4 Wire System)  </a:t>
            </a:r>
          </a:p>
        </p:txBody>
      </p:sp>
      <p:sp>
        <p:nvSpPr>
          <p:cNvPr id="105" name="Text Box 59">
            <a:extLst>
              <a:ext uri="{FF2B5EF4-FFF2-40B4-BE49-F238E27FC236}">
                <a16:creationId xmlns:a16="http://schemas.microsoft.com/office/drawing/2014/main" id="{EE8D87C7-42F8-41F2-A832-6FA7CC99DD54}"/>
              </a:ext>
            </a:extLst>
          </p:cNvPr>
          <p:cNvSpPr txBox="1">
            <a:spLocks noChangeArrowheads="1"/>
          </p:cNvSpPr>
          <p:nvPr/>
        </p:nvSpPr>
        <p:spPr bwMode="auto">
          <a:xfrm>
            <a:off x="918005" y="4636162"/>
            <a:ext cx="987771" cy="276999"/>
          </a:xfrm>
          <a:prstGeom prst="rect">
            <a:avLst/>
          </a:prstGeom>
          <a:noFill/>
          <a:ln w="12700">
            <a:noFill/>
            <a:miter lim="800000"/>
            <a:headEnd/>
            <a:tailEnd/>
          </a:ln>
        </p:spPr>
        <p:txBody>
          <a:bodyPr wrap="none">
            <a:spAutoFit/>
          </a:bodyPr>
          <a:lstStyle/>
          <a:p>
            <a:pPr algn="ctr" eaLnBrk="0" hangingPunct="0">
              <a:spcBef>
                <a:spcPct val="0"/>
              </a:spcBef>
              <a:buClrTx/>
              <a:buFontTx/>
              <a:buNone/>
            </a:pPr>
            <a:r>
              <a:rPr lang="en-US" sz="1200" b="1" i="1" dirty="0">
                <a:solidFill>
                  <a:srgbClr val="FF0000"/>
                </a:solidFill>
                <a:latin typeface="Verdana" pitchFamily="34" charset="0"/>
              </a:rPr>
              <a:t>NEUTRAL</a:t>
            </a:r>
          </a:p>
        </p:txBody>
      </p:sp>
      <p:sp>
        <p:nvSpPr>
          <p:cNvPr id="106" name="Text Box 59">
            <a:extLst>
              <a:ext uri="{FF2B5EF4-FFF2-40B4-BE49-F238E27FC236}">
                <a16:creationId xmlns:a16="http://schemas.microsoft.com/office/drawing/2014/main" id="{7EE9FBB5-3C3E-4708-B0AE-829B693D6776}"/>
              </a:ext>
            </a:extLst>
          </p:cNvPr>
          <p:cNvSpPr txBox="1">
            <a:spLocks noChangeArrowheads="1"/>
          </p:cNvSpPr>
          <p:nvPr/>
        </p:nvSpPr>
        <p:spPr bwMode="auto">
          <a:xfrm>
            <a:off x="936581" y="3457161"/>
            <a:ext cx="889000" cy="457200"/>
          </a:xfrm>
          <a:prstGeom prst="rect">
            <a:avLst/>
          </a:prstGeom>
          <a:noFill/>
          <a:ln w="12700">
            <a:noFill/>
            <a:miter lim="800000"/>
            <a:headEnd/>
            <a:tailEnd/>
          </a:ln>
        </p:spPr>
        <p:txBody>
          <a:bodyPr wrap="none">
            <a:spAutoFit/>
          </a:bodyPr>
          <a:lstStyle/>
          <a:p>
            <a:pPr algn="ctr" eaLnBrk="0" hangingPunct="0">
              <a:spcBef>
                <a:spcPct val="0"/>
              </a:spcBef>
              <a:buClrTx/>
              <a:buFontTx/>
              <a:buNone/>
            </a:pPr>
            <a:r>
              <a:rPr lang="en-US" sz="1200" b="1" i="1" dirty="0">
                <a:solidFill>
                  <a:schemeClr val="bg1">
                    <a:lumMod val="65000"/>
                  </a:schemeClr>
                </a:solidFill>
                <a:latin typeface="Verdana" pitchFamily="34" charset="0"/>
              </a:rPr>
              <a:t>TO</a:t>
            </a:r>
          </a:p>
          <a:p>
            <a:pPr algn="ctr" eaLnBrk="0" hangingPunct="0">
              <a:spcBef>
                <a:spcPct val="0"/>
              </a:spcBef>
              <a:buClrTx/>
              <a:buFontTx/>
              <a:buNone/>
            </a:pPr>
            <a:r>
              <a:rPr lang="en-US" sz="1200" b="1" i="1" dirty="0">
                <a:solidFill>
                  <a:schemeClr val="bg1">
                    <a:lumMod val="65000"/>
                  </a:schemeClr>
                </a:solidFill>
                <a:latin typeface="Verdana" pitchFamily="34" charset="0"/>
              </a:rPr>
              <a:t>UTILITY</a:t>
            </a:r>
            <a:endParaRPr lang="en-US" sz="1000" b="1" i="1" dirty="0">
              <a:solidFill>
                <a:schemeClr val="bg1">
                  <a:lumMod val="65000"/>
                </a:schemeClr>
              </a:solidFill>
              <a:latin typeface="Verdana" pitchFamily="34" charset="0"/>
            </a:endParaRPr>
          </a:p>
        </p:txBody>
      </p:sp>
      <p:sp>
        <p:nvSpPr>
          <p:cNvPr id="107" name="Text Box 83">
            <a:extLst>
              <a:ext uri="{FF2B5EF4-FFF2-40B4-BE49-F238E27FC236}">
                <a16:creationId xmlns:a16="http://schemas.microsoft.com/office/drawing/2014/main" id="{6F554067-75A0-4037-B18F-DD54859491A2}"/>
              </a:ext>
            </a:extLst>
          </p:cNvPr>
          <p:cNvSpPr txBox="1">
            <a:spLocks noChangeArrowheads="1"/>
          </p:cNvSpPr>
          <p:nvPr/>
        </p:nvSpPr>
        <p:spPr bwMode="auto">
          <a:xfrm rot="17773425">
            <a:off x="6940220" y="3087297"/>
            <a:ext cx="825867" cy="246221"/>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000" b="1" i="1" dirty="0">
                <a:latin typeface="Verdana" pitchFamily="34" charset="0"/>
              </a:rPr>
              <a:t>3 Phases</a:t>
            </a:r>
          </a:p>
        </p:txBody>
      </p:sp>
    </p:spTree>
    <p:extLst>
      <p:ext uri="{BB962C8B-B14F-4D97-AF65-F5344CB8AC3E}">
        <p14:creationId xmlns:p14="http://schemas.microsoft.com/office/powerpoint/2010/main" val="42543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23654" y="356052"/>
            <a:ext cx="11582400" cy="789305"/>
          </a:xfrm>
        </p:spPr>
        <p:txBody>
          <a:bodyPr>
            <a:normAutofit/>
          </a:bodyPr>
          <a:lstStyle/>
          <a:p>
            <a:r>
              <a:rPr lang="en-US" sz="3600" dirty="0"/>
              <a:t>Ground Fault Sensing, </a:t>
            </a:r>
            <a:r>
              <a:rPr lang="en-US" sz="3600" dirty="0">
                <a:solidFill>
                  <a:schemeClr val="accent6"/>
                </a:solidFill>
              </a:rPr>
              <a:t>Protection and Indication </a:t>
            </a:r>
          </a:p>
        </p:txBody>
      </p:sp>
      <p:sp>
        <p:nvSpPr>
          <p:cNvPr id="55" name="Rectangle 7">
            <a:extLst>
              <a:ext uri="{FF2B5EF4-FFF2-40B4-BE49-F238E27FC236}">
                <a16:creationId xmlns:a16="http://schemas.microsoft.com/office/drawing/2014/main" id="{6978AA9C-21C8-4B39-966F-0CFC4CFCBB72}"/>
              </a:ext>
            </a:extLst>
          </p:cNvPr>
          <p:cNvSpPr txBox="1">
            <a:spLocks noChangeArrowheads="1"/>
          </p:cNvSpPr>
          <p:nvPr/>
        </p:nvSpPr>
        <p:spPr>
          <a:xfrm>
            <a:off x="466627" y="1471432"/>
            <a:ext cx="11296454" cy="4525918"/>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NEC 230.95</a:t>
            </a:r>
          </a:p>
          <a:p>
            <a:pPr marL="0" indent="0">
              <a:buNone/>
            </a:pPr>
            <a:r>
              <a:rPr lang="en-US" sz="2000" b="1" dirty="0">
                <a:solidFill>
                  <a:srgbClr val="FF0000"/>
                </a:solidFill>
              </a:rPr>
              <a:t>Ground Fault Protection (GFP) </a:t>
            </a:r>
            <a:r>
              <a:rPr lang="en-US" sz="2000" dirty="0"/>
              <a:t>of equipment is required at the </a:t>
            </a:r>
            <a:r>
              <a:rPr lang="en-US" sz="2000" b="1" dirty="0">
                <a:solidFill>
                  <a:srgbClr val="FF0000"/>
                </a:solidFill>
              </a:rPr>
              <a:t>Service</a:t>
            </a:r>
            <a:r>
              <a:rPr lang="en-US" sz="2000" dirty="0">
                <a:solidFill>
                  <a:schemeClr val="accent2"/>
                </a:solidFill>
              </a:rPr>
              <a:t> </a:t>
            </a:r>
            <a:r>
              <a:rPr lang="en-US" sz="2000" dirty="0"/>
              <a:t>disconnect</a:t>
            </a:r>
            <a:r>
              <a:rPr lang="en-US" sz="2000" dirty="0">
                <a:solidFill>
                  <a:schemeClr val="accent2"/>
                </a:solidFill>
              </a:rPr>
              <a:t> </a:t>
            </a:r>
            <a:r>
              <a:rPr lang="en-US" sz="2000" dirty="0"/>
              <a:t>(utility breaker) for systems with:</a:t>
            </a:r>
          </a:p>
          <a:p>
            <a:pPr marL="0" indent="0">
              <a:buNone/>
            </a:pPr>
            <a:endParaRPr lang="en-US" sz="2000" b="1" dirty="0"/>
          </a:p>
          <a:p>
            <a:pPr lvl="1"/>
            <a:r>
              <a:rPr lang="en-US" sz="2000" b="1" dirty="0"/>
              <a:t>Solidly grounded wye electrical service</a:t>
            </a:r>
          </a:p>
          <a:p>
            <a:pPr lvl="1"/>
            <a:endParaRPr lang="en-US" sz="2000" dirty="0"/>
          </a:p>
          <a:p>
            <a:pPr lvl="1"/>
            <a:r>
              <a:rPr lang="en-US" sz="2000" b="1" dirty="0"/>
              <a:t>More than 150 volts to ground (277/480 or 347/600VAC)</a:t>
            </a:r>
          </a:p>
          <a:p>
            <a:pPr lvl="1"/>
            <a:endParaRPr lang="en-US" sz="2000" dirty="0"/>
          </a:p>
          <a:p>
            <a:pPr lvl="1"/>
            <a:r>
              <a:rPr lang="en-US" sz="2000" b="1" dirty="0"/>
              <a:t>Over current device rating of 1000A or more</a:t>
            </a:r>
          </a:p>
          <a:p>
            <a:pPr marL="457200" lvl="1" indent="0">
              <a:buNone/>
            </a:pPr>
            <a:endParaRPr lang="en-US" sz="2000" dirty="0"/>
          </a:p>
          <a:p>
            <a:pPr marL="0" indent="0">
              <a:buNone/>
            </a:pPr>
            <a:r>
              <a:rPr lang="en-US" sz="2000" u="sng" dirty="0"/>
              <a:t>NEC 700.6 (D) </a:t>
            </a:r>
          </a:p>
          <a:p>
            <a:pPr marL="0" indent="0">
              <a:buNone/>
            </a:pPr>
            <a:r>
              <a:rPr lang="en-US" sz="2000" b="1" dirty="0">
                <a:solidFill>
                  <a:srgbClr val="FF0000"/>
                </a:solidFill>
              </a:rPr>
              <a:t>Ground Fault Indication </a:t>
            </a:r>
            <a:r>
              <a:rPr lang="en-US" sz="2000" dirty="0">
                <a:solidFill>
                  <a:schemeClr val="accent6"/>
                </a:solidFill>
              </a:rPr>
              <a:t>(GFI)</a:t>
            </a:r>
            <a:r>
              <a:rPr lang="en-US" sz="2000" dirty="0">
                <a:solidFill>
                  <a:srgbClr val="0070C0"/>
                </a:solidFill>
              </a:rPr>
              <a:t> </a:t>
            </a:r>
            <a:r>
              <a:rPr lang="en-US" sz="2000" dirty="0"/>
              <a:t>is required at the </a:t>
            </a:r>
            <a:r>
              <a:rPr lang="en-US" sz="2000" dirty="0">
                <a:solidFill>
                  <a:srgbClr val="FF0000"/>
                </a:solidFill>
              </a:rPr>
              <a:t>Emergency source</a:t>
            </a:r>
          </a:p>
        </p:txBody>
      </p:sp>
    </p:spTree>
    <p:extLst>
      <p:ext uri="{BB962C8B-B14F-4D97-AF65-F5344CB8AC3E}">
        <p14:creationId xmlns:p14="http://schemas.microsoft.com/office/powerpoint/2010/main" val="229817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BEC4E4-BAEF-458F-AC65-A99E20110607}"/>
              </a:ext>
            </a:extLst>
          </p:cNvPr>
          <p:cNvSpPr/>
          <p:nvPr/>
        </p:nvSpPr>
        <p:spPr>
          <a:xfrm>
            <a:off x="869276" y="899888"/>
            <a:ext cx="10350267" cy="1761690"/>
          </a:xfrm>
          <a:prstGeom prst="rect">
            <a:avLst/>
          </a:prstGeom>
          <a:solidFill>
            <a:srgbClr val="F9F9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657EB9-1FEB-46D6-BB0C-50B1D8658AC1}"/>
              </a:ext>
            </a:extLst>
          </p:cNvPr>
          <p:cNvSpPr/>
          <p:nvPr/>
        </p:nvSpPr>
        <p:spPr>
          <a:xfrm>
            <a:off x="869275" y="2744315"/>
            <a:ext cx="10350267" cy="1761690"/>
          </a:xfrm>
          <a:prstGeom prst="rect">
            <a:avLst/>
          </a:prstGeom>
          <a:solidFill>
            <a:srgbClr val="F9F9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501648-B1D3-4198-84B4-3E0B00CEADE8}"/>
              </a:ext>
            </a:extLst>
          </p:cNvPr>
          <p:cNvSpPr/>
          <p:nvPr/>
        </p:nvSpPr>
        <p:spPr>
          <a:xfrm>
            <a:off x="869274" y="4594447"/>
            <a:ext cx="10350267" cy="1761690"/>
          </a:xfrm>
          <a:prstGeom prst="rect">
            <a:avLst/>
          </a:prstGeom>
          <a:solidFill>
            <a:srgbClr val="F9F9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8D0C4-C337-400F-89E4-87CCE7172DC3}"/>
              </a:ext>
            </a:extLst>
          </p:cNvPr>
          <p:cNvSpPr>
            <a:spLocks noGrp="1"/>
          </p:cNvSpPr>
          <p:nvPr>
            <p:ph type="title"/>
          </p:nvPr>
        </p:nvSpPr>
        <p:spPr>
          <a:xfrm>
            <a:off x="788419" y="83741"/>
            <a:ext cx="10744200" cy="728384"/>
          </a:xfrm>
        </p:spPr>
        <p:txBody>
          <a:bodyPr>
            <a:normAutofit/>
          </a:bodyPr>
          <a:lstStyle/>
          <a:p>
            <a:r>
              <a:rPr lang="en-US" sz="3600" dirty="0"/>
              <a:t>How Do We Sense Ground Fault ?</a:t>
            </a:r>
          </a:p>
        </p:txBody>
      </p:sp>
      <p:graphicFrame>
        <p:nvGraphicFramePr>
          <p:cNvPr id="4" name="Object 3">
            <a:extLst>
              <a:ext uri="{FF2B5EF4-FFF2-40B4-BE49-F238E27FC236}">
                <a16:creationId xmlns:a16="http://schemas.microsoft.com/office/drawing/2014/main" id="{8DBCDEA2-DB20-4147-BCAB-B8F98E457F3E}"/>
              </a:ext>
            </a:extLst>
          </p:cNvPr>
          <p:cNvGraphicFramePr>
            <a:graphicFrameLocks noChangeAspect="1"/>
          </p:cNvGraphicFramePr>
          <p:nvPr>
            <p:extLst>
              <p:ext uri="{D42A27DB-BD31-4B8C-83A1-F6EECF244321}">
                <p14:modId xmlns:p14="http://schemas.microsoft.com/office/powerpoint/2010/main" val="2432582772"/>
              </p:ext>
            </p:extLst>
          </p:nvPr>
        </p:nvGraphicFramePr>
        <p:xfrm>
          <a:off x="1107937" y="2744574"/>
          <a:ext cx="2295593" cy="1724223"/>
        </p:xfrm>
        <a:graphic>
          <a:graphicData uri="http://schemas.openxmlformats.org/presentationml/2006/ole">
            <mc:AlternateContent xmlns:mc="http://schemas.openxmlformats.org/markup-compatibility/2006">
              <mc:Choice xmlns:v="urn:schemas-microsoft-com:vml" Requires="v">
                <p:oleObj spid="_x0000_s5128" name="Visio" r:id="rId4" imgW="2597014" imgH="1606506" progId="Visio.Drawing.15">
                  <p:embed/>
                </p:oleObj>
              </mc:Choice>
              <mc:Fallback>
                <p:oleObj name="Visio" r:id="rId4" imgW="2597014" imgH="1606506" progId="Visio.Drawing.15">
                  <p:embed/>
                  <p:pic>
                    <p:nvPicPr>
                      <p:cNvPr id="4" name="Object 3">
                        <a:extLst>
                          <a:ext uri="{FF2B5EF4-FFF2-40B4-BE49-F238E27FC236}">
                            <a16:creationId xmlns:a16="http://schemas.microsoft.com/office/drawing/2014/main" id="{8DBCDEA2-DB20-4147-BCAB-B8F98E457F3E}"/>
                          </a:ext>
                        </a:extLst>
                      </p:cNvPr>
                      <p:cNvPicPr/>
                      <p:nvPr/>
                    </p:nvPicPr>
                    <p:blipFill>
                      <a:blip r:embed="rId5"/>
                      <a:stretch>
                        <a:fillRect/>
                      </a:stretch>
                    </p:blipFill>
                    <p:spPr>
                      <a:xfrm>
                        <a:off x="1107937" y="2744574"/>
                        <a:ext cx="2295593" cy="172422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CC1AEEE-3986-4953-ACB7-6BD44C745DEF}"/>
              </a:ext>
            </a:extLst>
          </p:cNvPr>
          <p:cNvGraphicFramePr>
            <a:graphicFrameLocks noChangeAspect="1"/>
          </p:cNvGraphicFramePr>
          <p:nvPr>
            <p:extLst>
              <p:ext uri="{D42A27DB-BD31-4B8C-83A1-F6EECF244321}">
                <p14:modId xmlns:p14="http://schemas.microsoft.com/office/powerpoint/2010/main" val="14874199"/>
              </p:ext>
            </p:extLst>
          </p:nvPr>
        </p:nvGraphicFramePr>
        <p:xfrm>
          <a:off x="1086236" y="933004"/>
          <a:ext cx="2295593" cy="1724223"/>
        </p:xfrm>
        <a:graphic>
          <a:graphicData uri="http://schemas.openxmlformats.org/presentationml/2006/ole">
            <mc:AlternateContent xmlns:mc="http://schemas.openxmlformats.org/markup-compatibility/2006">
              <mc:Choice xmlns:v="urn:schemas-microsoft-com:vml" Requires="v">
                <p:oleObj spid="_x0000_s5129" name="Visio" r:id="rId6" imgW="2171725" imgH="1646047" progId="Visio.Drawing.15">
                  <p:embed/>
                </p:oleObj>
              </mc:Choice>
              <mc:Fallback>
                <p:oleObj name="Visio" r:id="rId6" imgW="2171725" imgH="1646047" progId="Visio.Drawing.15">
                  <p:embed/>
                  <p:pic>
                    <p:nvPicPr>
                      <p:cNvPr id="5" name="Object 4">
                        <a:extLst>
                          <a:ext uri="{FF2B5EF4-FFF2-40B4-BE49-F238E27FC236}">
                            <a16:creationId xmlns:a16="http://schemas.microsoft.com/office/drawing/2014/main" id="{BCC1AEEE-3986-4953-ACB7-6BD44C745DEF}"/>
                          </a:ext>
                        </a:extLst>
                      </p:cNvPr>
                      <p:cNvPicPr/>
                      <p:nvPr/>
                    </p:nvPicPr>
                    <p:blipFill>
                      <a:blip r:embed="rId7"/>
                      <a:stretch>
                        <a:fillRect/>
                      </a:stretch>
                    </p:blipFill>
                    <p:spPr>
                      <a:xfrm>
                        <a:off x="1086236" y="933004"/>
                        <a:ext cx="2295593" cy="172422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567CA1D-F1E2-44D1-AE74-9E70C05FE65C}"/>
              </a:ext>
            </a:extLst>
          </p:cNvPr>
          <p:cNvGraphicFramePr>
            <a:graphicFrameLocks noChangeAspect="1"/>
          </p:cNvGraphicFramePr>
          <p:nvPr>
            <p:extLst>
              <p:ext uri="{D42A27DB-BD31-4B8C-83A1-F6EECF244321}">
                <p14:modId xmlns:p14="http://schemas.microsoft.com/office/powerpoint/2010/main" val="1305503728"/>
              </p:ext>
            </p:extLst>
          </p:nvPr>
        </p:nvGraphicFramePr>
        <p:xfrm>
          <a:off x="1086236" y="4590096"/>
          <a:ext cx="2280957" cy="1617409"/>
        </p:xfrm>
        <a:graphic>
          <a:graphicData uri="http://schemas.openxmlformats.org/presentationml/2006/ole">
            <mc:AlternateContent xmlns:mc="http://schemas.openxmlformats.org/markup-compatibility/2006">
              <mc:Choice xmlns:v="urn:schemas-microsoft-com:vml" Requires="v">
                <p:oleObj spid="_x0000_s5130" name="Visio" r:id="rId8" imgW="2171725" imgH="1554374" progId="Visio.Drawing.15">
                  <p:embed/>
                </p:oleObj>
              </mc:Choice>
              <mc:Fallback>
                <p:oleObj name="Visio" r:id="rId8" imgW="2171725" imgH="1554374" progId="Visio.Drawing.15">
                  <p:embed/>
                  <p:pic>
                    <p:nvPicPr>
                      <p:cNvPr id="6" name="Object 5">
                        <a:extLst>
                          <a:ext uri="{FF2B5EF4-FFF2-40B4-BE49-F238E27FC236}">
                            <a16:creationId xmlns:a16="http://schemas.microsoft.com/office/drawing/2014/main" id="{0567CA1D-F1E2-44D1-AE74-9E70C05FE65C}"/>
                          </a:ext>
                        </a:extLst>
                      </p:cNvPr>
                      <p:cNvPicPr/>
                      <p:nvPr/>
                    </p:nvPicPr>
                    <p:blipFill>
                      <a:blip r:embed="rId9"/>
                      <a:stretch>
                        <a:fillRect/>
                      </a:stretch>
                    </p:blipFill>
                    <p:spPr>
                      <a:xfrm>
                        <a:off x="1086236" y="4590096"/>
                        <a:ext cx="2280957" cy="1617409"/>
                      </a:xfrm>
                      <a:prstGeom prst="rect">
                        <a:avLst/>
                      </a:prstGeom>
                    </p:spPr>
                  </p:pic>
                </p:oleObj>
              </mc:Fallback>
            </mc:AlternateContent>
          </a:graphicData>
        </a:graphic>
      </p:graphicFrame>
      <p:sp>
        <p:nvSpPr>
          <p:cNvPr id="7" name="Rectangle 3">
            <a:extLst>
              <a:ext uri="{FF2B5EF4-FFF2-40B4-BE49-F238E27FC236}">
                <a16:creationId xmlns:a16="http://schemas.microsoft.com/office/drawing/2014/main" id="{4F49ACD9-657E-41A1-883C-5C926C56FD38}"/>
              </a:ext>
            </a:extLst>
          </p:cNvPr>
          <p:cNvSpPr txBox="1">
            <a:spLocks noChangeArrowheads="1"/>
          </p:cNvSpPr>
          <p:nvPr/>
        </p:nvSpPr>
        <p:spPr>
          <a:xfrm>
            <a:off x="3799938" y="991061"/>
            <a:ext cx="7816012" cy="2006770"/>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Residual</a:t>
            </a:r>
          </a:p>
          <a:p>
            <a:pPr lvl="1"/>
            <a:r>
              <a:rPr lang="en-US" dirty="0"/>
              <a:t>Most common method for circuit breakers</a:t>
            </a:r>
          </a:p>
          <a:p>
            <a:pPr lvl="1"/>
            <a:r>
              <a:rPr lang="en-US" dirty="0"/>
              <a:t>CT on each phase and neutral</a:t>
            </a:r>
          </a:p>
          <a:p>
            <a:pPr lvl="1"/>
            <a:r>
              <a:rPr lang="en-US" dirty="0"/>
              <a:t>Vector sum of current through all CT’s must be 0 (&lt; threshold)</a:t>
            </a:r>
          </a:p>
          <a:p>
            <a:pPr lvl="1"/>
            <a:r>
              <a:rPr lang="en-US" dirty="0"/>
              <a:t>Incoming and outgoing current must equal (</a:t>
            </a:r>
            <a:r>
              <a:rPr lang="en-US" dirty="0" err="1"/>
              <a:t>Kirchoff’s</a:t>
            </a:r>
            <a:r>
              <a:rPr lang="en-US" dirty="0"/>
              <a:t> Law)</a:t>
            </a:r>
          </a:p>
          <a:p>
            <a:pPr lvl="1"/>
            <a:endParaRPr lang="en-US" sz="2000" dirty="0"/>
          </a:p>
        </p:txBody>
      </p:sp>
      <p:sp>
        <p:nvSpPr>
          <p:cNvPr id="8" name="TextBox 7">
            <a:extLst>
              <a:ext uri="{FF2B5EF4-FFF2-40B4-BE49-F238E27FC236}">
                <a16:creationId xmlns:a16="http://schemas.microsoft.com/office/drawing/2014/main" id="{4BFEEFD4-0C29-4DF8-BC4F-671CB206344C}"/>
              </a:ext>
            </a:extLst>
          </p:cNvPr>
          <p:cNvSpPr txBox="1"/>
          <p:nvPr/>
        </p:nvSpPr>
        <p:spPr>
          <a:xfrm>
            <a:off x="819627" y="6445208"/>
            <a:ext cx="2791814" cy="430887"/>
          </a:xfrm>
          <a:prstGeom prst="rect">
            <a:avLst/>
          </a:prstGeom>
          <a:noFill/>
        </p:spPr>
        <p:txBody>
          <a:bodyPr wrap="square" rtlCol="0">
            <a:spAutoFit/>
          </a:bodyPr>
          <a:lstStyle/>
          <a:p>
            <a:pPr algn="l"/>
            <a:r>
              <a:rPr lang="en-US" sz="1100" dirty="0"/>
              <a:t>GFR: Ground Fault Relay</a:t>
            </a:r>
          </a:p>
          <a:p>
            <a:pPr algn="l"/>
            <a:r>
              <a:rPr lang="en-US" sz="1100" dirty="0"/>
              <a:t>CT: Current Transformer</a:t>
            </a:r>
          </a:p>
        </p:txBody>
      </p:sp>
      <p:sp>
        <p:nvSpPr>
          <p:cNvPr id="9" name="Rectangle 3">
            <a:extLst>
              <a:ext uri="{FF2B5EF4-FFF2-40B4-BE49-F238E27FC236}">
                <a16:creationId xmlns:a16="http://schemas.microsoft.com/office/drawing/2014/main" id="{8A1C6653-48C4-4222-94B9-8F18E48ABA0D}"/>
              </a:ext>
            </a:extLst>
          </p:cNvPr>
          <p:cNvSpPr txBox="1">
            <a:spLocks noChangeArrowheads="1"/>
          </p:cNvSpPr>
          <p:nvPr/>
        </p:nvSpPr>
        <p:spPr>
          <a:xfrm>
            <a:off x="3799938" y="4852187"/>
            <a:ext cx="5627336" cy="1093226"/>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Source ground return</a:t>
            </a:r>
          </a:p>
          <a:p>
            <a:pPr lvl="1"/>
            <a:r>
              <a:rPr lang="en-US" dirty="0"/>
              <a:t>Single CT in the neutral to ground bond</a:t>
            </a:r>
          </a:p>
          <a:p>
            <a:pPr lvl="1"/>
            <a:r>
              <a:rPr lang="en-US" dirty="0"/>
              <a:t>Method used by most genset controls</a:t>
            </a:r>
          </a:p>
        </p:txBody>
      </p:sp>
      <p:sp>
        <p:nvSpPr>
          <p:cNvPr id="10" name="Rectangle 3">
            <a:extLst>
              <a:ext uri="{FF2B5EF4-FFF2-40B4-BE49-F238E27FC236}">
                <a16:creationId xmlns:a16="http://schemas.microsoft.com/office/drawing/2014/main" id="{4CF66EBA-772A-4755-8430-A50C69E68EF4}"/>
              </a:ext>
            </a:extLst>
          </p:cNvPr>
          <p:cNvSpPr txBox="1">
            <a:spLocks noChangeArrowheads="1"/>
          </p:cNvSpPr>
          <p:nvPr/>
        </p:nvSpPr>
        <p:spPr>
          <a:xfrm>
            <a:off x="3799938" y="3087296"/>
            <a:ext cx="7816012" cy="1200277"/>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Zero sequence</a:t>
            </a:r>
          </a:p>
          <a:p>
            <a:pPr lvl="1"/>
            <a:r>
              <a:rPr lang="en-US" dirty="0"/>
              <a:t>Single CT around all three phases and neutral</a:t>
            </a:r>
          </a:p>
          <a:p>
            <a:pPr lvl="1"/>
            <a:r>
              <a:rPr lang="en-US" dirty="0"/>
              <a:t>Same concept  as residual method</a:t>
            </a:r>
          </a:p>
        </p:txBody>
      </p:sp>
    </p:spTree>
    <p:extLst>
      <p:ext uri="{BB962C8B-B14F-4D97-AF65-F5344CB8AC3E}">
        <p14:creationId xmlns:p14="http://schemas.microsoft.com/office/powerpoint/2010/main" val="360088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4350" y="365125"/>
            <a:ext cx="10839450" cy="718957"/>
          </a:xfrm>
        </p:spPr>
        <p:txBody>
          <a:bodyPr>
            <a:normAutofit/>
          </a:bodyPr>
          <a:lstStyle/>
          <a:p>
            <a:r>
              <a:rPr lang="en-US" sz="3600" dirty="0"/>
              <a:t>Course Objectives</a:t>
            </a:r>
          </a:p>
        </p:txBody>
      </p:sp>
      <p:sp>
        <p:nvSpPr>
          <p:cNvPr id="4" name="Content Placeholder 2">
            <a:extLst>
              <a:ext uri="{FF2B5EF4-FFF2-40B4-BE49-F238E27FC236}">
                <a16:creationId xmlns:a16="http://schemas.microsoft.com/office/drawing/2014/main" id="{3CB8C153-417F-4155-9190-1BF2F7589A53}"/>
              </a:ext>
            </a:extLst>
          </p:cNvPr>
          <p:cNvSpPr txBox="1">
            <a:spLocks/>
          </p:cNvSpPr>
          <p:nvPr/>
        </p:nvSpPr>
        <p:spPr>
          <a:xfrm>
            <a:off x="514350" y="1267778"/>
            <a:ext cx="11338560" cy="4675822"/>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b="1" dirty="0"/>
              <a:t>Grounding Recommendations for On Site Power Systems:</a:t>
            </a:r>
          </a:p>
          <a:p>
            <a:pPr marL="0" indent="0">
              <a:buNone/>
              <a:defRPr/>
            </a:pPr>
            <a:r>
              <a:rPr lang="en-US" sz="2000" dirty="0"/>
              <a:t>This course focuses on equipment and system grounding. Learners will understand the purpose of grounding and schemes to detect ground faults. This will lead to better understanding the selection of transfer switches (3-Pole vs 4-Pole), resistance grounding and grounding of paralleled generator sets.</a:t>
            </a:r>
          </a:p>
          <a:p>
            <a:pPr marL="0" indent="0">
              <a:buNone/>
              <a:defRPr/>
            </a:pPr>
            <a:r>
              <a:rPr lang="en-US" sz="2000" b="1" dirty="0"/>
              <a:t>Participants will be able to:</a:t>
            </a:r>
          </a:p>
          <a:p>
            <a:pPr>
              <a:buFont typeface="Arial" panose="020B0604020202020204" pitchFamily="34" charset="0"/>
              <a:buChar char="•"/>
              <a:defRPr/>
            </a:pPr>
            <a:r>
              <a:rPr lang="en-US" sz="2000" dirty="0"/>
              <a:t>Understand the meaning of System grounding and Equipment grounding</a:t>
            </a:r>
          </a:p>
          <a:p>
            <a:pPr>
              <a:buFont typeface="Arial" panose="020B0604020202020204" pitchFamily="34" charset="0"/>
              <a:buChar char="•"/>
              <a:defRPr/>
            </a:pPr>
            <a:r>
              <a:rPr lang="en-US" sz="2000" dirty="0"/>
              <a:t>Define the requirements for proper ground fault sensing to help design and install ground fault systems that work correctly</a:t>
            </a:r>
          </a:p>
          <a:p>
            <a:pPr>
              <a:buFont typeface="Arial" panose="020B0604020202020204" pitchFamily="34" charset="0"/>
              <a:buChar char="•"/>
              <a:defRPr/>
            </a:pPr>
            <a:r>
              <a:rPr lang="en-US" sz="2000" dirty="0"/>
              <a:t>Define when a 3 pole verses 4 pole transfer switch should be used to reduce ground current loops, and assure ground fault detection systems work correctly</a:t>
            </a:r>
          </a:p>
          <a:p>
            <a:pPr>
              <a:buFont typeface="Arial" panose="020B0604020202020204" pitchFamily="34" charset="0"/>
              <a:buChar char="•"/>
              <a:defRPr/>
            </a:pPr>
            <a:r>
              <a:rPr lang="en-US" sz="2000" dirty="0"/>
              <a:t>Identify key factors of Paralleled systems that need to be considered so that ground fault detection systems will work properly</a:t>
            </a:r>
          </a:p>
          <a:p>
            <a:endParaRPr lang="en-US" dirty="0"/>
          </a:p>
        </p:txBody>
      </p:sp>
    </p:spTree>
    <p:extLst>
      <p:ext uri="{BB962C8B-B14F-4D97-AF65-F5344CB8AC3E}">
        <p14:creationId xmlns:p14="http://schemas.microsoft.com/office/powerpoint/2010/main" val="24025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F93F-0A8C-44D1-8FBD-601A929B5536}"/>
              </a:ext>
            </a:extLst>
          </p:cNvPr>
          <p:cNvSpPr>
            <a:spLocks noGrp="1"/>
          </p:cNvSpPr>
          <p:nvPr>
            <p:ph type="title"/>
          </p:nvPr>
        </p:nvSpPr>
        <p:spPr>
          <a:xfrm>
            <a:off x="214876" y="116114"/>
            <a:ext cx="11405623" cy="784945"/>
          </a:xfrm>
        </p:spPr>
        <p:txBody>
          <a:bodyPr>
            <a:normAutofit/>
          </a:bodyPr>
          <a:lstStyle/>
          <a:p>
            <a:r>
              <a:rPr lang="en-US" sz="3200" dirty="0"/>
              <a:t>Ground Fault Sensing in LV Emergency Standby Systems</a:t>
            </a:r>
          </a:p>
        </p:txBody>
      </p:sp>
      <p:sp>
        <p:nvSpPr>
          <p:cNvPr id="4" name="Rectangle 3">
            <a:extLst>
              <a:ext uri="{FF2B5EF4-FFF2-40B4-BE49-F238E27FC236}">
                <a16:creationId xmlns:a16="http://schemas.microsoft.com/office/drawing/2014/main" id="{CDED95F0-FB9E-4A87-A076-15A1A35A2F5A}"/>
              </a:ext>
            </a:extLst>
          </p:cNvPr>
          <p:cNvSpPr txBox="1">
            <a:spLocks noChangeArrowheads="1"/>
          </p:cNvSpPr>
          <p:nvPr/>
        </p:nvSpPr>
        <p:spPr>
          <a:xfrm>
            <a:off x="452548" y="1046202"/>
            <a:ext cx="11478196" cy="2894697"/>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Most common method is to use GFP at the disconnect breaker</a:t>
            </a:r>
          </a:p>
          <a:p>
            <a:endParaRPr lang="en-US" sz="2000" dirty="0"/>
          </a:p>
          <a:p>
            <a:pPr marL="0" indent="0">
              <a:buNone/>
            </a:pPr>
            <a:r>
              <a:rPr lang="en-US" sz="2000" dirty="0"/>
              <a:t>Two rules for proper GF sensing: </a:t>
            </a:r>
          </a:p>
          <a:p>
            <a:pPr>
              <a:buClr>
                <a:schemeClr val="tx1"/>
              </a:buClr>
              <a:buFont typeface="Arial" panose="020B0604020202020204" pitchFamily="34" charset="0"/>
              <a:buChar char="•"/>
            </a:pPr>
            <a:endParaRPr lang="en-US" sz="2000" dirty="0"/>
          </a:p>
          <a:p>
            <a:pPr lvl="1">
              <a:buClr>
                <a:schemeClr val="tx1"/>
              </a:buClr>
            </a:pPr>
            <a:r>
              <a:rPr lang="en-US" sz="2000" b="1" dirty="0">
                <a:solidFill>
                  <a:srgbClr val="FF0000"/>
                </a:solidFill>
              </a:rPr>
              <a:t>Rule #1: </a:t>
            </a:r>
            <a:r>
              <a:rPr lang="en-US" sz="2000" b="1" dirty="0"/>
              <a:t>There must be only one neutral to ground connection on any neutral bus at one time</a:t>
            </a:r>
          </a:p>
          <a:p>
            <a:pPr lvl="1">
              <a:buClr>
                <a:schemeClr val="tx1"/>
              </a:buClr>
            </a:pPr>
            <a:endParaRPr lang="en-US" sz="2000" dirty="0"/>
          </a:p>
          <a:p>
            <a:pPr lvl="1">
              <a:buClr>
                <a:schemeClr val="tx1"/>
              </a:buClr>
            </a:pPr>
            <a:r>
              <a:rPr lang="en-US" sz="2000" b="1" dirty="0">
                <a:solidFill>
                  <a:srgbClr val="FF0000"/>
                </a:solidFill>
              </a:rPr>
              <a:t>Rule #2: </a:t>
            </a:r>
            <a:r>
              <a:rPr lang="en-US" sz="2000" b="1" dirty="0"/>
              <a:t>Bonding connection must be between the ground fault sensor and the source</a:t>
            </a:r>
          </a:p>
          <a:p>
            <a:pPr lvl="1"/>
            <a:endParaRPr lang="en-US" sz="2000" dirty="0"/>
          </a:p>
          <a:p>
            <a:r>
              <a:rPr lang="en-US" sz="2000" dirty="0"/>
              <a:t>These two rules drive the requirement that 4 pole transfer switches must be used when ground fault sensing is required or may be required in the future.</a:t>
            </a:r>
          </a:p>
          <a:p>
            <a:endParaRPr lang="en-US" sz="500" dirty="0"/>
          </a:p>
          <a:p>
            <a:pPr lvl="1"/>
            <a:endParaRPr lang="en-US" sz="500" dirty="0"/>
          </a:p>
        </p:txBody>
      </p:sp>
      <p:sp>
        <p:nvSpPr>
          <p:cNvPr id="5" name="Shape 148">
            <a:extLst>
              <a:ext uri="{FF2B5EF4-FFF2-40B4-BE49-F238E27FC236}">
                <a16:creationId xmlns:a16="http://schemas.microsoft.com/office/drawing/2014/main" id="{4E7BCFAD-7C99-493D-BF80-0D8518F5FFC4}"/>
              </a:ext>
            </a:extLst>
          </p:cNvPr>
          <p:cNvSpPr txBox="1">
            <a:spLocks/>
          </p:cNvSpPr>
          <p:nvPr/>
        </p:nvSpPr>
        <p:spPr bwMode="auto">
          <a:xfrm>
            <a:off x="481576" y="4200396"/>
            <a:ext cx="11449167" cy="1648276"/>
          </a:xfrm>
          <a:prstGeom prst="rect">
            <a:avLst/>
          </a:prstGeom>
          <a:solidFill>
            <a:srgbClr val="FFDE75"/>
          </a:solidFill>
          <a:ln w="9525">
            <a:noFill/>
            <a:miter lim="800000"/>
            <a:headEnd/>
            <a:tailEnd/>
          </a:ln>
        </p:spPr>
        <p:txBody>
          <a:bodyPr vert="horz" wrap="square" lIns="0" tIns="0" rIns="0" bIns="0" numCol="1" anchor="t" anchorCtr="0" compatLnSpc="1">
            <a:prstTxWarp prst="textNoShape">
              <a:avLst/>
            </a:prstTxWarp>
            <a:noAutofit/>
          </a:bodyPr>
          <a:lstStyle>
            <a:lvl1pPr marL="231775" indent="-231775" algn="l" rtl="0" eaLnBrk="0" fontAlgn="base" hangingPunct="0">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0" fontAlgn="base" hangingPunct="0">
              <a:spcBef>
                <a:spcPct val="35000"/>
              </a:spcBef>
              <a:spcAft>
                <a:spcPct val="0"/>
              </a:spcAft>
              <a:buClr>
                <a:srgbClr val="EE2E24"/>
              </a:buClr>
              <a:buFont typeface="Arial" pitchFamily="34" charset="0"/>
              <a:buChar char="–"/>
              <a:defRPr sz="2200">
                <a:solidFill>
                  <a:schemeClr val="tx1"/>
                </a:solidFill>
                <a:latin typeface="+mn-lt"/>
                <a:cs typeface="+mn-cs"/>
              </a:defRPr>
            </a:lvl2pPr>
            <a:lvl3pPr marL="863600" indent="-169863" algn="l" rtl="0" eaLnBrk="0" fontAlgn="base" hangingPunct="0">
              <a:spcBef>
                <a:spcPct val="35000"/>
              </a:spcBef>
              <a:spcAft>
                <a:spcPct val="0"/>
              </a:spcAft>
              <a:buClr>
                <a:srgbClr val="EE2E24"/>
              </a:buClr>
              <a:buChar char="•"/>
              <a:defRPr sz="2000">
                <a:solidFill>
                  <a:schemeClr val="tx1"/>
                </a:solidFill>
                <a:latin typeface="+mn-lt"/>
                <a:cs typeface="+mn-cs"/>
              </a:defRPr>
            </a:lvl3pPr>
            <a:lvl4pPr marL="1146175" indent="-168275" algn="l" rtl="0" eaLnBrk="0" fontAlgn="base" hangingPunct="0">
              <a:spcBef>
                <a:spcPct val="35000"/>
              </a:spcBef>
              <a:spcAft>
                <a:spcPct val="0"/>
              </a:spcAft>
              <a:buChar char="–"/>
              <a:defRPr>
                <a:solidFill>
                  <a:schemeClr val="tx1"/>
                </a:solidFill>
                <a:latin typeface="+mn-lt"/>
                <a:cs typeface="+mn-cs"/>
              </a:defRPr>
            </a:lvl4pPr>
            <a:lvl5pPr marL="1441450" indent="-180975" algn="l" rtl="0" eaLnBrk="0" fontAlgn="base" hangingPunct="0">
              <a:spcBef>
                <a:spcPct val="35000"/>
              </a:spcBef>
              <a:spcAft>
                <a:spcPct val="0"/>
              </a:spcAft>
              <a:buChar char="»"/>
              <a:defRPr i="1">
                <a:solidFill>
                  <a:schemeClr val="tx1"/>
                </a:solidFill>
                <a:latin typeface="+mn-lt"/>
                <a:cs typeface="+mn-cs"/>
              </a:defRPr>
            </a:lvl5pPr>
            <a:lvl6pPr marL="1898650" indent="-180975" algn="l" rtl="0" fontAlgn="base">
              <a:spcBef>
                <a:spcPct val="35000"/>
              </a:spcBef>
              <a:spcAft>
                <a:spcPct val="0"/>
              </a:spcAft>
              <a:buChar char="»"/>
              <a:defRPr i="1">
                <a:solidFill>
                  <a:schemeClr val="tx1"/>
                </a:solidFill>
                <a:latin typeface="+mn-lt"/>
                <a:cs typeface="+mn-cs"/>
              </a:defRPr>
            </a:lvl6pPr>
            <a:lvl7pPr marL="2355850" indent="-180975" algn="l" rtl="0" fontAlgn="base">
              <a:spcBef>
                <a:spcPct val="35000"/>
              </a:spcBef>
              <a:spcAft>
                <a:spcPct val="0"/>
              </a:spcAft>
              <a:buChar char="»"/>
              <a:defRPr i="1">
                <a:solidFill>
                  <a:schemeClr val="tx1"/>
                </a:solidFill>
                <a:latin typeface="+mn-lt"/>
                <a:cs typeface="+mn-cs"/>
              </a:defRPr>
            </a:lvl7pPr>
            <a:lvl8pPr marL="2813050" indent="-180975" algn="l" rtl="0" fontAlgn="base">
              <a:spcBef>
                <a:spcPct val="35000"/>
              </a:spcBef>
              <a:spcAft>
                <a:spcPct val="0"/>
              </a:spcAft>
              <a:buChar char="»"/>
              <a:defRPr i="1">
                <a:solidFill>
                  <a:schemeClr val="tx1"/>
                </a:solidFill>
                <a:latin typeface="+mn-lt"/>
                <a:cs typeface="+mn-cs"/>
              </a:defRPr>
            </a:lvl8pPr>
            <a:lvl9pPr marL="3270250" indent="-180975" algn="l" rtl="0" fontAlgn="base">
              <a:spcBef>
                <a:spcPct val="35000"/>
              </a:spcBef>
              <a:spcAft>
                <a:spcPct val="0"/>
              </a:spcAft>
              <a:buChar char="»"/>
              <a:defRPr i="1">
                <a:solidFill>
                  <a:schemeClr val="tx1"/>
                </a:solidFill>
                <a:latin typeface="+mn-lt"/>
                <a:cs typeface="+mn-cs"/>
              </a:defRPr>
            </a:lvl9pPr>
          </a:lstStyle>
          <a:p>
            <a:pPr marL="0" indent="0">
              <a:lnSpc>
                <a:spcPct val="115000"/>
              </a:lnSpc>
              <a:spcBef>
                <a:spcPts val="0"/>
              </a:spcBef>
              <a:buNone/>
            </a:pPr>
            <a:r>
              <a:rPr lang="en-US" sz="2000" kern="0" dirty="0">
                <a:solidFill>
                  <a:schemeClr val="dk1"/>
                </a:solidFill>
                <a:latin typeface="Arial" panose="020B0604020202020204" pitchFamily="34" charset="0"/>
                <a:cs typeface="Arial" panose="020B0604020202020204" pitchFamily="34" charset="0"/>
              </a:rPr>
              <a:t>IEEE Std 446-1995 (Orange Book)</a:t>
            </a:r>
          </a:p>
          <a:p>
            <a:pPr marL="0" indent="0">
              <a:lnSpc>
                <a:spcPct val="115000"/>
              </a:lnSpc>
              <a:spcBef>
                <a:spcPts val="0"/>
              </a:spcBef>
              <a:buNone/>
            </a:pPr>
            <a:r>
              <a:rPr lang="en-US" sz="1600" b="1" dirty="0"/>
              <a:t>Recommended Practice for Emergency and Standby Power Systems for Industrial and Commercial Applications</a:t>
            </a:r>
          </a:p>
          <a:p>
            <a:pPr marL="0" indent="0">
              <a:lnSpc>
                <a:spcPct val="115000"/>
              </a:lnSpc>
              <a:spcBef>
                <a:spcPts val="0"/>
              </a:spcBef>
              <a:buNone/>
            </a:pPr>
            <a:endParaRPr lang="en-US" sz="1600" kern="0" dirty="0">
              <a:solidFill>
                <a:schemeClr val="dk1"/>
              </a:solidFill>
              <a:latin typeface="Arial" panose="020B0604020202020204" pitchFamily="34" charset="0"/>
              <a:cs typeface="Arial" panose="020B0604020202020204" pitchFamily="34" charset="0"/>
            </a:endParaRPr>
          </a:p>
          <a:p>
            <a:pPr marL="0" indent="0">
              <a:lnSpc>
                <a:spcPct val="115000"/>
              </a:lnSpc>
              <a:spcBef>
                <a:spcPts val="0"/>
              </a:spcBef>
              <a:buNone/>
            </a:pPr>
            <a:r>
              <a:rPr lang="en-US" sz="2000" kern="0" dirty="0">
                <a:solidFill>
                  <a:schemeClr val="dk1"/>
                </a:solidFill>
                <a:latin typeface="Arial" panose="020B0604020202020204" pitchFamily="34" charset="0"/>
                <a:cs typeface="Arial" panose="020B0604020202020204" pitchFamily="34" charset="0"/>
              </a:rPr>
              <a:t>7.9.1 “for most emergency and standby power systems with ground-fault systems, switching of the grounded circuit conductor by the transfer switch is the recommended practice.”</a:t>
            </a:r>
          </a:p>
          <a:p>
            <a:pPr indent="77153">
              <a:lnSpc>
                <a:spcPct val="115000"/>
              </a:lnSpc>
              <a:spcBef>
                <a:spcPts val="0"/>
              </a:spcBef>
              <a:buNone/>
            </a:pPr>
            <a:endParaRPr lang="en-US" sz="1350" kern="0" dirty="0">
              <a:solidFill>
                <a:schemeClr val="dk1"/>
              </a:solidFill>
            </a:endParaRPr>
          </a:p>
          <a:p>
            <a:pPr marL="0" indent="0">
              <a:lnSpc>
                <a:spcPct val="80000"/>
              </a:lnSpc>
              <a:spcBef>
                <a:spcPts val="425"/>
              </a:spcBef>
              <a:spcAft>
                <a:spcPts val="0"/>
              </a:spcAft>
              <a:buNone/>
            </a:pPr>
            <a:endParaRPr lang="en-US" sz="1350" kern="0" dirty="0">
              <a:solidFill>
                <a:schemeClr val="dk1"/>
              </a:solidFill>
            </a:endParaRPr>
          </a:p>
          <a:p>
            <a:pPr marL="0" indent="0">
              <a:lnSpc>
                <a:spcPct val="80000"/>
              </a:lnSpc>
              <a:spcBef>
                <a:spcPts val="425"/>
              </a:spcBef>
              <a:spcAft>
                <a:spcPts val="0"/>
              </a:spcAft>
              <a:buNone/>
            </a:pPr>
            <a:endParaRPr lang="en-US" sz="1350" kern="0" dirty="0">
              <a:solidFill>
                <a:schemeClr val="dk1"/>
              </a:solidFill>
            </a:endParaRPr>
          </a:p>
        </p:txBody>
      </p:sp>
      <p:sp>
        <p:nvSpPr>
          <p:cNvPr id="6" name="TextBox 5">
            <a:extLst>
              <a:ext uri="{FF2B5EF4-FFF2-40B4-BE49-F238E27FC236}">
                <a16:creationId xmlns:a16="http://schemas.microsoft.com/office/drawing/2014/main" id="{D12B4D85-AFBE-425F-B615-0559A331B84C}"/>
              </a:ext>
            </a:extLst>
          </p:cNvPr>
          <p:cNvSpPr txBox="1"/>
          <p:nvPr/>
        </p:nvSpPr>
        <p:spPr>
          <a:xfrm>
            <a:off x="481577" y="6212114"/>
            <a:ext cx="4782887" cy="769441"/>
          </a:xfrm>
          <a:prstGeom prst="rect">
            <a:avLst/>
          </a:prstGeom>
          <a:noFill/>
        </p:spPr>
        <p:txBody>
          <a:bodyPr wrap="square" rtlCol="0">
            <a:spAutoFit/>
          </a:bodyPr>
          <a:lstStyle/>
          <a:p>
            <a:pPr algn="l"/>
            <a:r>
              <a:rPr lang="en-US" sz="1100" dirty="0"/>
              <a:t>LV: Low Voltage</a:t>
            </a:r>
          </a:p>
          <a:p>
            <a:pPr algn="l"/>
            <a:r>
              <a:rPr lang="en-US" sz="1100" dirty="0"/>
              <a:t>GFP: Ground Fault Protection</a:t>
            </a:r>
          </a:p>
          <a:p>
            <a:r>
              <a:rPr lang="en-US" sz="1100" dirty="0">
                <a:solidFill>
                  <a:srgbClr val="222222"/>
                </a:solidFill>
                <a:latin typeface="Roboto"/>
              </a:rPr>
              <a:t>IEEE: Institute of Electrical and Electronics Engineers</a:t>
            </a:r>
            <a:endParaRPr lang="en-US" sz="1100" dirty="0"/>
          </a:p>
          <a:p>
            <a:pPr algn="l"/>
            <a:endParaRPr lang="en-US" sz="1100" dirty="0"/>
          </a:p>
        </p:txBody>
      </p:sp>
    </p:spTree>
    <p:extLst>
      <p:ext uri="{BB962C8B-B14F-4D97-AF65-F5344CB8AC3E}">
        <p14:creationId xmlns:p14="http://schemas.microsoft.com/office/powerpoint/2010/main" val="198335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E2B2-BF73-4D45-93D8-5B2FBBE3A37F}"/>
              </a:ext>
            </a:extLst>
          </p:cNvPr>
          <p:cNvSpPr>
            <a:spLocks noGrp="1"/>
          </p:cNvSpPr>
          <p:nvPr>
            <p:ph type="title"/>
          </p:nvPr>
        </p:nvSpPr>
        <p:spPr>
          <a:xfrm>
            <a:off x="609600" y="202451"/>
            <a:ext cx="10744200" cy="863476"/>
          </a:xfrm>
        </p:spPr>
        <p:txBody>
          <a:bodyPr>
            <a:normAutofit/>
          </a:bodyPr>
          <a:lstStyle/>
          <a:p>
            <a:r>
              <a:rPr lang="en-US" sz="3600" dirty="0"/>
              <a:t>Sensing a Ground Fault</a:t>
            </a:r>
          </a:p>
        </p:txBody>
      </p:sp>
      <p:sp>
        <p:nvSpPr>
          <p:cNvPr id="4" name="Rectangle 17">
            <a:extLst>
              <a:ext uri="{FF2B5EF4-FFF2-40B4-BE49-F238E27FC236}">
                <a16:creationId xmlns:a16="http://schemas.microsoft.com/office/drawing/2014/main" id="{6E59B665-268A-424E-A61B-FB756E2F1058}"/>
              </a:ext>
            </a:extLst>
          </p:cNvPr>
          <p:cNvSpPr>
            <a:spLocks noChangeAspect="1" noChangeArrowheads="1"/>
          </p:cNvSpPr>
          <p:nvPr/>
        </p:nvSpPr>
        <p:spPr bwMode="auto">
          <a:xfrm>
            <a:off x="7310995" y="3123746"/>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nvGrpSpPr>
          <p:cNvPr id="5" name="Group 69">
            <a:extLst>
              <a:ext uri="{FF2B5EF4-FFF2-40B4-BE49-F238E27FC236}">
                <a16:creationId xmlns:a16="http://schemas.microsoft.com/office/drawing/2014/main" id="{03851E1A-2BB8-4DE7-8459-A7C7251226D9}"/>
              </a:ext>
            </a:extLst>
          </p:cNvPr>
          <p:cNvGrpSpPr>
            <a:grpSpLocks noChangeAspect="1"/>
          </p:cNvGrpSpPr>
          <p:nvPr/>
        </p:nvGrpSpPr>
        <p:grpSpPr bwMode="auto">
          <a:xfrm rot="5400000">
            <a:off x="5999404" y="4949688"/>
            <a:ext cx="154305" cy="102870"/>
            <a:chOff x="2112" y="1104"/>
            <a:chExt cx="144" cy="96"/>
          </a:xfrm>
        </p:grpSpPr>
        <p:sp>
          <p:nvSpPr>
            <p:cNvPr id="6" name="Line 70">
              <a:extLst>
                <a:ext uri="{FF2B5EF4-FFF2-40B4-BE49-F238E27FC236}">
                  <a16:creationId xmlns:a16="http://schemas.microsoft.com/office/drawing/2014/main" id="{B7D773FE-1B8F-46A4-AC2B-903773E00C4D}"/>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 name="Line 71">
              <a:extLst>
                <a:ext uri="{FF2B5EF4-FFF2-40B4-BE49-F238E27FC236}">
                  <a16:creationId xmlns:a16="http://schemas.microsoft.com/office/drawing/2014/main" id="{810D839C-CC06-44D4-91F7-C0FF832FF6D6}"/>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 name="Line 72">
              <a:extLst>
                <a:ext uri="{FF2B5EF4-FFF2-40B4-BE49-F238E27FC236}">
                  <a16:creationId xmlns:a16="http://schemas.microsoft.com/office/drawing/2014/main" id="{D303A14C-5836-41AB-972C-4D4DDF3E3067}"/>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9" name="Rectangle 4">
            <a:extLst>
              <a:ext uri="{FF2B5EF4-FFF2-40B4-BE49-F238E27FC236}">
                <a16:creationId xmlns:a16="http://schemas.microsoft.com/office/drawing/2014/main" id="{12943A89-0151-4D6F-AF1D-D802D2B8C92E}"/>
              </a:ext>
            </a:extLst>
          </p:cNvPr>
          <p:cNvSpPr>
            <a:spLocks noChangeAspect="1" noChangeArrowheads="1"/>
          </p:cNvSpPr>
          <p:nvPr/>
        </p:nvSpPr>
        <p:spPr bwMode="auto">
          <a:xfrm>
            <a:off x="3916285" y="3123746"/>
            <a:ext cx="1131570" cy="1748790"/>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 name="Line 5">
            <a:extLst>
              <a:ext uri="{FF2B5EF4-FFF2-40B4-BE49-F238E27FC236}">
                <a16:creationId xmlns:a16="http://schemas.microsoft.com/office/drawing/2014/main" id="{0EECC97C-8739-4080-8472-768DA73AB7C7}"/>
              </a:ext>
            </a:extLst>
          </p:cNvPr>
          <p:cNvSpPr>
            <a:spLocks noChangeAspect="1" noChangeShapeType="1"/>
          </p:cNvSpPr>
          <p:nvPr/>
        </p:nvSpPr>
        <p:spPr bwMode="auto">
          <a:xfrm>
            <a:off x="3556240" y="3483791"/>
            <a:ext cx="82296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 name="Rectangle 7">
            <a:extLst>
              <a:ext uri="{FF2B5EF4-FFF2-40B4-BE49-F238E27FC236}">
                <a16:creationId xmlns:a16="http://schemas.microsoft.com/office/drawing/2014/main" id="{C81B4235-6144-4324-9869-7F9C85AD1355}"/>
              </a:ext>
            </a:extLst>
          </p:cNvPr>
          <p:cNvSpPr>
            <a:spLocks noChangeAspect="1" noChangeArrowheads="1"/>
          </p:cNvSpPr>
          <p:nvPr/>
        </p:nvSpPr>
        <p:spPr bwMode="auto">
          <a:xfrm>
            <a:off x="5510770" y="3123746"/>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 name="AutoShape 8">
            <a:extLst>
              <a:ext uri="{FF2B5EF4-FFF2-40B4-BE49-F238E27FC236}">
                <a16:creationId xmlns:a16="http://schemas.microsoft.com/office/drawing/2014/main" id="{55C8BE05-32AC-4CA2-885B-ADEE2E191C6B}"/>
              </a:ext>
            </a:extLst>
          </p:cNvPr>
          <p:cNvSpPr>
            <a:spLocks noChangeAspect="1"/>
          </p:cNvSpPr>
          <p:nvPr/>
        </p:nvSpPr>
        <p:spPr bwMode="auto">
          <a:xfrm rot="16200000">
            <a:off x="4482071" y="3278052"/>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 name="Line 6">
            <a:extLst>
              <a:ext uri="{FF2B5EF4-FFF2-40B4-BE49-F238E27FC236}">
                <a16:creationId xmlns:a16="http://schemas.microsoft.com/office/drawing/2014/main" id="{67F39DD0-79AA-47DF-8769-B2085B5E605A}"/>
              </a:ext>
            </a:extLst>
          </p:cNvPr>
          <p:cNvSpPr>
            <a:spLocks noChangeAspect="1" noChangeShapeType="1"/>
          </p:cNvSpPr>
          <p:nvPr/>
        </p:nvSpPr>
        <p:spPr bwMode="auto">
          <a:xfrm>
            <a:off x="4636375" y="3483791"/>
            <a:ext cx="113157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 name="Line 14">
            <a:extLst>
              <a:ext uri="{FF2B5EF4-FFF2-40B4-BE49-F238E27FC236}">
                <a16:creationId xmlns:a16="http://schemas.microsoft.com/office/drawing/2014/main" id="{4DE8937E-F58A-493D-8DC2-1D5E6F6662F5}"/>
              </a:ext>
            </a:extLst>
          </p:cNvPr>
          <p:cNvSpPr>
            <a:spLocks noChangeAspect="1" noChangeShapeType="1"/>
          </p:cNvSpPr>
          <p:nvPr/>
        </p:nvSpPr>
        <p:spPr bwMode="auto">
          <a:xfrm>
            <a:off x="3556240" y="4306751"/>
            <a:ext cx="462915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 name="Line 11">
            <a:extLst>
              <a:ext uri="{FF2B5EF4-FFF2-40B4-BE49-F238E27FC236}">
                <a16:creationId xmlns:a16="http://schemas.microsoft.com/office/drawing/2014/main" id="{203508F2-001C-4DEF-ABE8-1065407F7747}"/>
              </a:ext>
            </a:extLst>
          </p:cNvPr>
          <p:cNvSpPr>
            <a:spLocks noChangeAspect="1" noChangeShapeType="1"/>
          </p:cNvSpPr>
          <p:nvPr/>
        </p:nvSpPr>
        <p:spPr bwMode="auto">
          <a:xfrm>
            <a:off x="5767945" y="3432357"/>
            <a:ext cx="30861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 name="Line 12">
            <a:extLst>
              <a:ext uri="{FF2B5EF4-FFF2-40B4-BE49-F238E27FC236}">
                <a16:creationId xmlns:a16="http://schemas.microsoft.com/office/drawing/2014/main" id="{7380184D-E6AC-4E07-804F-C7DBD4A5CD50}"/>
              </a:ext>
            </a:extLst>
          </p:cNvPr>
          <p:cNvSpPr>
            <a:spLocks noChangeAspect="1" noChangeShapeType="1"/>
          </p:cNvSpPr>
          <p:nvPr/>
        </p:nvSpPr>
        <p:spPr bwMode="auto">
          <a:xfrm>
            <a:off x="6076555" y="3792401"/>
            <a:ext cx="0" cy="14401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 name="Text Box 19">
            <a:extLst>
              <a:ext uri="{FF2B5EF4-FFF2-40B4-BE49-F238E27FC236}">
                <a16:creationId xmlns:a16="http://schemas.microsoft.com/office/drawing/2014/main" id="{FEE54CFD-E1C7-4368-AB5C-6DC774A6C1D3}"/>
              </a:ext>
            </a:extLst>
          </p:cNvPr>
          <p:cNvSpPr txBox="1">
            <a:spLocks noChangeAspect="1" noChangeArrowheads="1"/>
          </p:cNvSpPr>
          <p:nvPr/>
        </p:nvSpPr>
        <p:spPr bwMode="auto">
          <a:xfrm>
            <a:off x="5605111" y="2791458"/>
            <a:ext cx="942887"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3 Pole ATS</a:t>
            </a:r>
          </a:p>
        </p:txBody>
      </p:sp>
      <p:sp>
        <p:nvSpPr>
          <p:cNvPr id="18" name="Text Box 20">
            <a:extLst>
              <a:ext uri="{FF2B5EF4-FFF2-40B4-BE49-F238E27FC236}">
                <a16:creationId xmlns:a16="http://schemas.microsoft.com/office/drawing/2014/main" id="{77AE86C2-603B-455B-9989-CD2F1CACCAFB}"/>
              </a:ext>
            </a:extLst>
          </p:cNvPr>
          <p:cNvSpPr txBox="1">
            <a:spLocks noChangeAspect="1" noChangeArrowheads="1"/>
          </p:cNvSpPr>
          <p:nvPr/>
        </p:nvSpPr>
        <p:spPr bwMode="auto">
          <a:xfrm>
            <a:off x="7225305" y="2811277"/>
            <a:ext cx="117692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Generator Set</a:t>
            </a:r>
          </a:p>
        </p:txBody>
      </p:sp>
      <p:sp>
        <p:nvSpPr>
          <p:cNvPr id="19" name="Oval 30">
            <a:extLst>
              <a:ext uri="{FF2B5EF4-FFF2-40B4-BE49-F238E27FC236}">
                <a16:creationId xmlns:a16="http://schemas.microsoft.com/office/drawing/2014/main" id="{243DE50A-DDB1-4245-B604-54AB08341D94}"/>
              </a:ext>
            </a:extLst>
          </p:cNvPr>
          <p:cNvSpPr>
            <a:spLocks noChangeAspect="1" noChangeArrowheads="1"/>
          </p:cNvSpPr>
          <p:nvPr/>
        </p:nvSpPr>
        <p:spPr bwMode="auto">
          <a:xfrm>
            <a:off x="7516735" y="3278051"/>
            <a:ext cx="720090" cy="720090"/>
          </a:xfrm>
          <a:prstGeom prst="ellipse">
            <a:avLst/>
          </a:prstGeom>
          <a:solidFill>
            <a:srgbClr val="00CC99"/>
          </a:solidFill>
          <a:ln w="158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0" name="Line 31">
            <a:extLst>
              <a:ext uri="{FF2B5EF4-FFF2-40B4-BE49-F238E27FC236}">
                <a16:creationId xmlns:a16="http://schemas.microsoft.com/office/drawing/2014/main" id="{8A660125-ABC5-4670-A1A2-60B8EC5350B8}"/>
              </a:ext>
            </a:extLst>
          </p:cNvPr>
          <p:cNvSpPr>
            <a:spLocks noChangeAspect="1" noChangeShapeType="1"/>
          </p:cNvSpPr>
          <p:nvPr/>
        </p:nvSpPr>
        <p:spPr bwMode="auto">
          <a:xfrm>
            <a:off x="7568170" y="3483792"/>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1" name="Line 32">
            <a:extLst>
              <a:ext uri="{FF2B5EF4-FFF2-40B4-BE49-F238E27FC236}">
                <a16:creationId xmlns:a16="http://schemas.microsoft.com/office/drawing/2014/main" id="{45EE42CF-BD67-48CB-B0CF-7749C7F181E7}"/>
              </a:ext>
            </a:extLst>
          </p:cNvPr>
          <p:cNvSpPr>
            <a:spLocks noChangeAspect="1" noChangeShapeType="1"/>
          </p:cNvSpPr>
          <p:nvPr/>
        </p:nvSpPr>
        <p:spPr bwMode="auto">
          <a:xfrm flipV="1">
            <a:off x="7876780" y="3483792"/>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2" name="Line 33">
            <a:extLst>
              <a:ext uri="{FF2B5EF4-FFF2-40B4-BE49-F238E27FC236}">
                <a16:creationId xmlns:a16="http://schemas.microsoft.com/office/drawing/2014/main" id="{99FBFA56-5CD5-4985-8770-67FC68ED8DE7}"/>
              </a:ext>
            </a:extLst>
          </p:cNvPr>
          <p:cNvSpPr>
            <a:spLocks noChangeAspect="1" noChangeShapeType="1"/>
          </p:cNvSpPr>
          <p:nvPr/>
        </p:nvSpPr>
        <p:spPr bwMode="auto">
          <a:xfrm>
            <a:off x="7876780" y="3638097"/>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3" name="Line 10">
            <a:extLst>
              <a:ext uri="{FF2B5EF4-FFF2-40B4-BE49-F238E27FC236}">
                <a16:creationId xmlns:a16="http://schemas.microsoft.com/office/drawing/2014/main" id="{A9424283-B764-4496-BBB1-29B767B6A396}"/>
              </a:ext>
            </a:extLst>
          </p:cNvPr>
          <p:cNvSpPr>
            <a:spLocks noChangeAspect="1" noChangeShapeType="1"/>
          </p:cNvSpPr>
          <p:nvPr/>
        </p:nvSpPr>
        <p:spPr bwMode="auto">
          <a:xfrm>
            <a:off x="6333730" y="3483791"/>
            <a:ext cx="123444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4" name="Line 34">
            <a:extLst>
              <a:ext uri="{FF2B5EF4-FFF2-40B4-BE49-F238E27FC236}">
                <a16:creationId xmlns:a16="http://schemas.microsoft.com/office/drawing/2014/main" id="{57F19378-5DEC-49CC-8408-856E9DB630A0}"/>
              </a:ext>
            </a:extLst>
          </p:cNvPr>
          <p:cNvSpPr>
            <a:spLocks noChangeAspect="1" noChangeShapeType="1"/>
          </p:cNvSpPr>
          <p:nvPr/>
        </p:nvSpPr>
        <p:spPr bwMode="auto">
          <a:xfrm>
            <a:off x="7876780" y="3638097"/>
            <a:ext cx="308610" cy="154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5" name="Line 35">
            <a:extLst>
              <a:ext uri="{FF2B5EF4-FFF2-40B4-BE49-F238E27FC236}">
                <a16:creationId xmlns:a16="http://schemas.microsoft.com/office/drawing/2014/main" id="{692CF135-5092-4C4D-82A7-9CE99FBBBF5D}"/>
              </a:ext>
            </a:extLst>
          </p:cNvPr>
          <p:cNvSpPr>
            <a:spLocks noChangeAspect="1" noChangeShapeType="1"/>
          </p:cNvSpPr>
          <p:nvPr/>
        </p:nvSpPr>
        <p:spPr bwMode="auto">
          <a:xfrm>
            <a:off x="8185390" y="3792401"/>
            <a:ext cx="0" cy="51435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6" name="Line 41">
            <a:extLst>
              <a:ext uri="{FF2B5EF4-FFF2-40B4-BE49-F238E27FC236}">
                <a16:creationId xmlns:a16="http://schemas.microsoft.com/office/drawing/2014/main" id="{247B51F7-8D77-487F-A64E-CFCD093ED1B6}"/>
              </a:ext>
            </a:extLst>
          </p:cNvPr>
          <p:cNvSpPr>
            <a:spLocks noChangeAspect="1" noChangeShapeType="1"/>
          </p:cNvSpPr>
          <p:nvPr/>
        </p:nvSpPr>
        <p:spPr bwMode="auto">
          <a:xfrm>
            <a:off x="4122025" y="4306751"/>
            <a:ext cx="0" cy="308610"/>
          </a:xfrm>
          <a:prstGeom prst="line">
            <a:avLst/>
          </a:prstGeom>
          <a:noFill/>
          <a:ln w="317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7" name="Line 15">
            <a:extLst>
              <a:ext uri="{FF2B5EF4-FFF2-40B4-BE49-F238E27FC236}">
                <a16:creationId xmlns:a16="http://schemas.microsoft.com/office/drawing/2014/main" id="{09A855E1-97B0-4B8E-A591-0EADC726DD8B}"/>
              </a:ext>
            </a:extLst>
          </p:cNvPr>
          <p:cNvSpPr>
            <a:spLocks noChangeAspect="1" noChangeShapeType="1"/>
          </p:cNvSpPr>
          <p:nvPr/>
        </p:nvSpPr>
        <p:spPr bwMode="auto">
          <a:xfrm>
            <a:off x="4070590" y="4615361"/>
            <a:ext cx="4114800"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8" name="Line 43">
            <a:extLst>
              <a:ext uri="{FF2B5EF4-FFF2-40B4-BE49-F238E27FC236}">
                <a16:creationId xmlns:a16="http://schemas.microsoft.com/office/drawing/2014/main" id="{B306ADCB-FB39-4FFD-8650-0C50FC270E43}"/>
              </a:ext>
            </a:extLst>
          </p:cNvPr>
          <p:cNvSpPr>
            <a:spLocks noChangeAspect="1" noChangeShapeType="1"/>
          </p:cNvSpPr>
          <p:nvPr/>
        </p:nvSpPr>
        <p:spPr bwMode="auto">
          <a:xfrm>
            <a:off x="5819380" y="4306751"/>
            <a:ext cx="0" cy="92583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9" name="Line 44">
            <a:extLst>
              <a:ext uri="{FF2B5EF4-FFF2-40B4-BE49-F238E27FC236}">
                <a16:creationId xmlns:a16="http://schemas.microsoft.com/office/drawing/2014/main" id="{F7EF278E-AA06-4E57-BA0E-8317A1AF92F4}"/>
              </a:ext>
            </a:extLst>
          </p:cNvPr>
          <p:cNvSpPr>
            <a:spLocks noChangeAspect="1" noChangeShapeType="1"/>
          </p:cNvSpPr>
          <p:nvPr/>
        </p:nvSpPr>
        <p:spPr bwMode="auto">
          <a:xfrm>
            <a:off x="6385165" y="4615361"/>
            <a:ext cx="0" cy="61722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0" name="Line 47">
            <a:extLst>
              <a:ext uri="{FF2B5EF4-FFF2-40B4-BE49-F238E27FC236}">
                <a16:creationId xmlns:a16="http://schemas.microsoft.com/office/drawing/2014/main" id="{87E6FADE-6A17-40E8-8078-18223A3A2B98}"/>
              </a:ext>
            </a:extLst>
          </p:cNvPr>
          <p:cNvSpPr>
            <a:spLocks noChangeAspect="1" noChangeShapeType="1"/>
          </p:cNvSpPr>
          <p:nvPr/>
        </p:nvSpPr>
        <p:spPr bwMode="auto">
          <a:xfrm>
            <a:off x="3556240" y="3483791"/>
            <a:ext cx="822960" cy="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1" name="AutoShape 48">
            <a:extLst>
              <a:ext uri="{FF2B5EF4-FFF2-40B4-BE49-F238E27FC236}">
                <a16:creationId xmlns:a16="http://schemas.microsoft.com/office/drawing/2014/main" id="{F3EED0EE-C8D9-4155-A9C7-5643039B906C}"/>
              </a:ext>
            </a:extLst>
          </p:cNvPr>
          <p:cNvSpPr>
            <a:spLocks noChangeAspect="1"/>
          </p:cNvSpPr>
          <p:nvPr/>
        </p:nvSpPr>
        <p:spPr bwMode="auto">
          <a:xfrm rot="16200000">
            <a:off x="4482071" y="3278052"/>
            <a:ext cx="51435" cy="257175"/>
          </a:xfrm>
          <a:prstGeom prst="rightBracket">
            <a:avLst>
              <a:gd name="adj" fmla="val 234352"/>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2" name="Line 49">
            <a:extLst>
              <a:ext uri="{FF2B5EF4-FFF2-40B4-BE49-F238E27FC236}">
                <a16:creationId xmlns:a16="http://schemas.microsoft.com/office/drawing/2014/main" id="{21BE05CA-FE72-4E2F-8540-B50D26984BF5}"/>
              </a:ext>
            </a:extLst>
          </p:cNvPr>
          <p:cNvSpPr>
            <a:spLocks noChangeAspect="1" noChangeShapeType="1"/>
          </p:cNvSpPr>
          <p:nvPr/>
        </p:nvSpPr>
        <p:spPr bwMode="auto">
          <a:xfrm>
            <a:off x="4636375" y="3483791"/>
            <a:ext cx="1131570" cy="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3" name="Line 50">
            <a:extLst>
              <a:ext uri="{FF2B5EF4-FFF2-40B4-BE49-F238E27FC236}">
                <a16:creationId xmlns:a16="http://schemas.microsoft.com/office/drawing/2014/main" id="{B8613161-00AC-412E-A381-E1F1F27C7045}"/>
              </a:ext>
            </a:extLst>
          </p:cNvPr>
          <p:cNvSpPr>
            <a:spLocks noChangeAspect="1" noChangeShapeType="1"/>
          </p:cNvSpPr>
          <p:nvPr/>
        </p:nvSpPr>
        <p:spPr bwMode="auto">
          <a:xfrm>
            <a:off x="5767945" y="3432357"/>
            <a:ext cx="308610" cy="360045"/>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4" name="Line 51">
            <a:extLst>
              <a:ext uri="{FF2B5EF4-FFF2-40B4-BE49-F238E27FC236}">
                <a16:creationId xmlns:a16="http://schemas.microsoft.com/office/drawing/2014/main" id="{21464402-9038-47CF-A0CE-3F207BEB4B60}"/>
              </a:ext>
            </a:extLst>
          </p:cNvPr>
          <p:cNvSpPr>
            <a:spLocks noChangeAspect="1" noChangeShapeType="1"/>
          </p:cNvSpPr>
          <p:nvPr/>
        </p:nvSpPr>
        <p:spPr bwMode="auto">
          <a:xfrm>
            <a:off x="6076555" y="3792402"/>
            <a:ext cx="0" cy="1491615"/>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5" name="AutoShape 52">
            <a:extLst>
              <a:ext uri="{FF2B5EF4-FFF2-40B4-BE49-F238E27FC236}">
                <a16:creationId xmlns:a16="http://schemas.microsoft.com/office/drawing/2014/main" id="{EC8A6C55-57E4-4CFC-9EC0-5CF14C41055A}"/>
              </a:ext>
            </a:extLst>
          </p:cNvPr>
          <p:cNvSpPr>
            <a:spLocks noChangeAspect="1" noChangeArrowheads="1"/>
          </p:cNvSpPr>
          <p:nvPr/>
        </p:nvSpPr>
        <p:spPr bwMode="auto">
          <a:xfrm>
            <a:off x="6076555" y="5181147"/>
            <a:ext cx="308610" cy="154305"/>
          </a:xfrm>
          <a:prstGeom prst="lightningBolt">
            <a:avLst/>
          </a:prstGeom>
          <a:solidFill>
            <a:srgbClr val="FF0000"/>
          </a:solidFill>
          <a:ln w="12700">
            <a:solidFill>
              <a:srgbClr val="FF0000"/>
            </a:solidFill>
            <a:miter lim="800000"/>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6" name="Line 53">
            <a:extLst>
              <a:ext uri="{FF2B5EF4-FFF2-40B4-BE49-F238E27FC236}">
                <a16:creationId xmlns:a16="http://schemas.microsoft.com/office/drawing/2014/main" id="{1AA20B87-B9E4-4062-B5AB-96C2CF61223F}"/>
              </a:ext>
            </a:extLst>
          </p:cNvPr>
          <p:cNvSpPr>
            <a:spLocks noChangeAspect="1" noChangeShapeType="1"/>
          </p:cNvSpPr>
          <p:nvPr/>
        </p:nvSpPr>
        <p:spPr bwMode="auto">
          <a:xfrm>
            <a:off x="6385165" y="4615361"/>
            <a:ext cx="0" cy="72009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7" name="Line 54">
            <a:extLst>
              <a:ext uri="{FF2B5EF4-FFF2-40B4-BE49-F238E27FC236}">
                <a16:creationId xmlns:a16="http://schemas.microsoft.com/office/drawing/2014/main" id="{36443BA2-8EAC-4510-AF05-2543B93FE35F}"/>
              </a:ext>
            </a:extLst>
          </p:cNvPr>
          <p:cNvSpPr>
            <a:spLocks noChangeAspect="1" noChangeShapeType="1"/>
          </p:cNvSpPr>
          <p:nvPr/>
        </p:nvSpPr>
        <p:spPr bwMode="auto">
          <a:xfrm flipH="1">
            <a:off x="4122025" y="4615361"/>
            <a:ext cx="2263140" cy="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8" name="Line 59">
            <a:extLst>
              <a:ext uri="{FF2B5EF4-FFF2-40B4-BE49-F238E27FC236}">
                <a16:creationId xmlns:a16="http://schemas.microsoft.com/office/drawing/2014/main" id="{B9D63BB5-431C-4FA7-ADDD-51FD5D8CF87D}"/>
              </a:ext>
            </a:extLst>
          </p:cNvPr>
          <p:cNvSpPr>
            <a:spLocks noChangeAspect="1" noChangeShapeType="1"/>
          </p:cNvSpPr>
          <p:nvPr/>
        </p:nvSpPr>
        <p:spPr bwMode="auto">
          <a:xfrm flipV="1">
            <a:off x="4122025" y="4306751"/>
            <a:ext cx="0" cy="30861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39" name="Line 60">
            <a:extLst>
              <a:ext uri="{FF2B5EF4-FFF2-40B4-BE49-F238E27FC236}">
                <a16:creationId xmlns:a16="http://schemas.microsoft.com/office/drawing/2014/main" id="{29FA18F8-5DF6-4274-BCC5-A24DF5F48DBC}"/>
              </a:ext>
            </a:extLst>
          </p:cNvPr>
          <p:cNvSpPr>
            <a:spLocks noChangeAspect="1" noChangeShapeType="1"/>
          </p:cNvSpPr>
          <p:nvPr/>
        </p:nvSpPr>
        <p:spPr bwMode="auto">
          <a:xfrm flipH="1">
            <a:off x="3504805" y="4306751"/>
            <a:ext cx="617220" cy="0"/>
          </a:xfrm>
          <a:prstGeom prst="line">
            <a:avLst/>
          </a:prstGeom>
          <a:noFill/>
          <a:ln w="63500" cap="rnd">
            <a:solidFill>
              <a:srgbClr val="FF0000"/>
            </a:solidFill>
            <a:prstDash val="sysDot"/>
            <a:round/>
            <a:headEnd/>
            <a:tailEnd type="triangle" w="med" len="me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40" name="Group 61">
            <a:extLst>
              <a:ext uri="{FF2B5EF4-FFF2-40B4-BE49-F238E27FC236}">
                <a16:creationId xmlns:a16="http://schemas.microsoft.com/office/drawing/2014/main" id="{EF43BA7E-E5AB-4EC6-BE82-7B07698E6F1E}"/>
              </a:ext>
            </a:extLst>
          </p:cNvPr>
          <p:cNvGrpSpPr>
            <a:grpSpLocks noChangeAspect="1"/>
          </p:cNvGrpSpPr>
          <p:nvPr/>
        </p:nvGrpSpPr>
        <p:grpSpPr bwMode="auto">
          <a:xfrm>
            <a:off x="5202161" y="3432356"/>
            <a:ext cx="154305" cy="102870"/>
            <a:chOff x="2112" y="1104"/>
            <a:chExt cx="144" cy="96"/>
          </a:xfrm>
        </p:grpSpPr>
        <p:sp>
          <p:nvSpPr>
            <p:cNvPr id="41" name="Line 62">
              <a:extLst>
                <a:ext uri="{FF2B5EF4-FFF2-40B4-BE49-F238E27FC236}">
                  <a16:creationId xmlns:a16="http://schemas.microsoft.com/office/drawing/2014/main" id="{01038B0D-7C43-4CC5-B201-2C46F1B0E463}"/>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42" name="Line 63">
              <a:extLst>
                <a:ext uri="{FF2B5EF4-FFF2-40B4-BE49-F238E27FC236}">
                  <a16:creationId xmlns:a16="http://schemas.microsoft.com/office/drawing/2014/main" id="{1A3BDF16-5A25-480B-BC7F-1B91C1DE8DD6}"/>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43" name="Line 64">
              <a:extLst>
                <a:ext uri="{FF2B5EF4-FFF2-40B4-BE49-F238E27FC236}">
                  <a16:creationId xmlns:a16="http://schemas.microsoft.com/office/drawing/2014/main" id="{1B21AEE0-C7E2-45ED-AD6F-3946E492BAEC}"/>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44" name="Group 65">
            <a:extLst>
              <a:ext uri="{FF2B5EF4-FFF2-40B4-BE49-F238E27FC236}">
                <a16:creationId xmlns:a16="http://schemas.microsoft.com/office/drawing/2014/main" id="{08FA5359-548C-40F4-8760-DBFCC8B1F1C3}"/>
              </a:ext>
            </a:extLst>
          </p:cNvPr>
          <p:cNvGrpSpPr>
            <a:grpSpLocks noChangeAspect="1"/>
          </p:cNvGrpSpPr>
          <p:nvPr/>
        </p:nvGrpSpPr>
        <p:grpSpPr bwMode="auto">
          <a:xfrm>
            <a:off x="6899516" y="3432356"/>
            <a:ext cx="154305" cy="102870"/>
            <a:chOff x="2112" y="1104"/>
            <a:chExt cx="144" cy="96"/>
          </a:xfrm>
        </p:grpSpPr>
        <p:sp>
          <p:nvSpPr>
            <p:cNvPr id="45" name="Line 66">
              <a:extLst>
                <a:ext uri="{FF2B5EF4-FFF2-40B4-BE49-F238E27FC236}">
                  <a16:creationId xmlns:a16="http://schemas.microsoft.com/office/drawing/2014/main" id="{5D7D5D6F-082F-447D-8227-D765F0497728}"/>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46" name="Line 67">
              <a:extLst>
                <a:ext uri="{FF2B5EF4-FFF2-40B4-BE49-F238E27FC236}">
                  <a16:creationId xmlns:a16="http://schemas.microsoft.com/office/drawing/2014/main" id="{5594BEA6-7954-4DA1-9585-9EA56F4ED310}"/>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47" name="Line 68">
              <a:extLst>
                <a:ext uri="{FF2B5EF4-FFF2-40B4-BE49-F238E27FC236}">
                  <a16:creationId xmlns:a16="http://schemas.microsoft.com/office/drawing/2014/main" id="{BF4A2361-6B81-4A77-8334-71BD92AC871D}"/>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49" name="Group 48">
            <a:extLst>
              <a:ext uri="{FF2B5EF4-FFF2-40B4-BE49-F238E27FC236}">
                <a16:creationId xmlns:a16="http://schemas.microsoft.com/office/drawing/2014/main" id="{97BD6533-CA42-41B4-A826-DA72432E6680}"/>
              </a:ext>
            </a:extLst>
          </p:cNvPr>
          <p:cNvGrpSpPr/>
          <p:nvPr/>
        </p:nvGrpSpPr>
        <p:grpSpPr>
          <a:xfrm>
            <a:off x="4155196" y="3264830"/>
            <a:ext cx="360045" cy="1100709"/>
            <a:chOff x="3555032" y="1657350"/>
            <a:chExt cx="400050" cy="1143000"/>
          </a:xfrm>
        </p:grpSpPr>
        <p:sp>
          <p:nvSpPr>
            <p:cNvPr id="50" name="Line 86">
              <a:extLst>
                <a:ext uri="{FF2B5EF4-FFF2-40B4-BE49-F238E27FC236}">
                  <a16:creationId xmlns:a16="http://schemas.microsoft.com/office/drawing/2014/main" id="{B346518E-8BCA-4085-9AB8-06F6CFBCB577}"/>
                </a:ext>
              </a:extLst>
            </p:cNvPr>
            <p:cNvSpPr>
              <a:spLocks noChangeShapeType="1"/>
            </p:cNvSpPr>
            <p:nvPr/>
          </p:nvSpPr>
          <p:spPr bwMode="auto">
            <a:xfrm>
              <a:off x="3669332" y="1657350"/>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51" name="Oval 84">
              <a:extLst>
                <a:ext uri="{FF2B5EF4-FFF2-40B4-BE49-F238E27FC236}">
                  <a16:creationId xmlns:a16="http://schemas.microsoft.com/office/drawing/2014/main" id="{8A64D5BA-23A5-4FA1-B00E-8781A137D837}"/>
                </a:ext>
              </a:extLst>
            </p:cNvPr>
            <p:cNvSpPr>
              <a:spLocks noChangeArrowheads="1"/>
            </p:cNvSpPr>
            <p:nvPr/>
          </p:nvSpPr>
          <p:spPr bwMode="auto">
            <a:xfrm>
              <a:off x="3555032" y="1828800"/>
              <a:ext cx="228600" cy="9715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52" name="Line 85">
              <a:extLst>
                <a:ext uri="{FF2B5EF4-FFF2-40B4-BE49-F238E27FC236}">
                  <a16:creationId xmlns:a16="http://schemas.microsoft.com/office/drawing/2014/main" id="{0A01FB9E-E5A1-44CD-B25B-27B89D519405}"/>
                </a:ext>
              </a:extLst>
            </p:cNvPr>
            <p:cNvSpPr>
              <a:spLocks noChangeShapeType="1"/>
            </p:cNvSpPr>
            <p:nvPr/>
          </p:nvSpPr>
          <p:spPr bwMode="auto">
            <a:xfrm flipV="1">
              <a:off x="366933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53" name="Line 87">
              <a:extLst>
                <a:ext uri="{FF2B5EF4-FFF2-40B4-BE49-F238E27FC236}">
                  <a16:creationId xmlns:a16="http://schemas.microsoft.com/office/drawing/2014/main" id="{D3C2E93D-A5DB-4B87-A70F-FAE53128588E}"/>
                </a:ext>
              </a:extLst>
            </p:cNvPr>
            <p:cNvSpPr>
              <a:spLocks noChangeShapeType="1"/>
            </p:cNvSpPr>
            <p:nvPr/>
          </p:nvSpPr>
          <p:spPr bwMode="auto">
            <a:xfrm>
              <a:off x="3955082" y="1657350"/>
              <a:ext cx="0" cy="114300"/>
            </a:xfrm>
            <a:prstGeom prst="line">
              <a:avLst/>
            </a:prstGeom>
            <a:noFill/>
            <a:ln w="127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54" name="Text Box 26">
            <a:extLst>
              <a:ext uri="{FF2B5EF4-FFF2-40B4-BE49-F238E27FC236}">
                <a16:creationId xmlns:a16="http://schemas.microsoft.com/office/drawing/2014/main" id="{7D67F1D1-D522-40B0-A308-B17E190E044A}"/>
              </a:ext>
            </a:extLst>
          </p:cNvPr>
          <p:cNvSpPr txBox="1">
            <a:spLocks noChangeArrowheads="1"/>
          </p:cNvSpPr>
          <p:nvPr/>
        </p:nvSpPr>
        <p:spPr bwMode="auto">
          <a:xfrm>
            <a:off x="4741755" y="5601826"/>
            <a:ext cx="282641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000000"/>
                </a:solidFill>
                <a:latin typeface="Verdana" pitchFamily="34" charset="0"/>
                <a:cs typeface="Arial" charset="0"/>
              </a:rPr>
              <a:t>To Loads (3-phase/4 wire with GND)</a:t>
            </a:r>
          </a:p>
        </p:txBody>
      </p:sp>
      <p:grpSp>
        <p:nvGrpSpPr>
          <p:cNvPr id="55" name="Group 54">
            <a:extLst>
              <a:ext uri="{FF2B5EF4-FFF2-40B4-BE49-F238E27FC236}">
                <a16:creationId xmlns:a16="http://schemas.microsoft.com/office/drawing/2014/main" id="{0F648328-27D6-4B7C-8AA1-A6219AE90E70}"/>
              </a:ext>
            </a:extLst>
          </p:cNvPr>
          <p:cNvGrpSpPr/>
          <p:nvPr/>
        </p:nvGrpSpPr>
        <p:grpSpPr>
          <a:xfrm>
            <a:off x="7690324" y="4605571"/>
            <a:ext cx="308610" cy="543029"/>
            <a:chOff x="8984093" y="3649980"/>
            <a:chExt cx="342900" cy="603365"/>
          </a:xfrm>
        </p:grpSpPr>
        <p:sp>
          <p:nvSpPr>
            <p:cNvPr id="56" name="Line 77">
              <a:extLst>
                <a:ext uri="{FF2B5EF4-FFF2-40B4-BE49-F238E27FC236}">
                  <a16:creationId xmlns:a16="http://schemas.microsoft.com/office/drawing/2014/main" id="{A62894CC-8E31-4863-B110-22A2C6178393}"/>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57" name="Line 78">
              <a:extLst>
                <a:ext uri="{FF2B5EF4-FFF2-40B4-BE49-F238E27FC236}">
                  <a16:creationId xmlns:a16="http://schemas.microsoft.com/office/drawing/2014/main" id="{5639368B-B514-4916-8BD8-34037B6DFF5C}"/>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58" name="Line 79">
              <a:extLst>
                <a:ext uri="{FF2B5EF4-FFF2-40B4-BE49-F238E27FC236}">
                  <a16:creationId xmlns:a16="http://schemas.microsoft.com/office/drawing/2014/main" id="{DB7375F8-1BFB-41D2-A890-022592DFF1B0}"/>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59" name="Line 34">
              <a:extLst>
                <a:ext uri="{FF2B5EF4-FFF2-40B4-BE49-F238E27FC236}">
                  <a16:creationId xmlns:a16="http://schemas.microsoft.com/office/drawing/2014/main" id="{02BEC9AC-5BC2-4EAB-B1E6-061AA9F8622C}"/>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60" name="Group 59">
            <a:extLst>
              <a:ext uri="{FF2B5EF4-FFF2-40B4-BE49-F238E27FC236}">
                <a16:creationId xmlns:a16="http://schemas.microsoft.com/office/drawing/2014/main" id="{3168DD4D-D06D-4077-B9E2-E5E92A1D3737}"/>
              </a:ext>
            </a:extLst>
          </p:cNvPr>
          <p:cNvGrpSpPr/>
          <p:nvPr/>
        </p:nvGrpSpPr>
        <p:grpSpPr>
          <a:xfrm>
            <a:off x="4070824" y="4628431"/>
            <a:ext cx="308610" cy="543029"/>
            <a:chOff x="8984093" y="3649980"/>
            <a:chExt cx="342900" cy="603365"/>
          </a:xfrm>
        </p:grpSpPr>
        <p:sp>
          <p:nvSpPr>
            <p:cNvPr id="61" name="Line 77">
              <a:extLst>
                <a:ext uri="{FF2B5EF4-FFF2-40B4-BE49-F238E27FC236}">
                  <a16:creationId xmlns:a16="http://schemas.microsoft.com/office/drawing/2014/main" id="{74A3BCAC-6624-4723-BBD7-EBDF123F2DE2}"/>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62" name="Line 78">
              <a:extLst>
                <a:ext uri="{FF2B5EF4-FFF2-40B4-BE49-F238E27FC236}">
                  <a16:creationId xmlns:a16="http://schemas.microsoft.com/office/drawing/2014/main" id="{6D40DC78-4F01-421E-9520-0AD78E101807}"/>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63" name="Line 79">
              <a:extLst>
                <a:ext uri="{FF2B5EF4-FFF2-40B4-BE49-F238E27FC236}">
                  <a16:creationId xmlns:a16="http://schemas.microsoft.com/office/drawing/2014/main" id="{A4146E63-CC70-4F12-8EB6-03757D2A3926}"/>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64" name="Line 34">
              <a:extLst>
                <a:ext uri="{FF2B5EF4-FFF2-40B4-BE49-F238E27FC236}">
                  <a16:creationId xmlns:a16="http://schemas.microsoft.com/office/drawing/2014/main" id="{2F18EB56-5635-43FD-9610-16D7DFEFB7D0}"/>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sp>
        <p:nvSpPr>
          <p:cNvPr id="65" name="Text Box 24">
            <a:extLst>
              <a:ext uri="{FF2B5EF4-FFF2-40B4-BE49-F238E27FC236}">
                <a16:creationId xmlns:a16="http://schemas.microsoft.com/office/drawing/2014/main" id="{45E9D1DA-594F-4642-A216-01B1CE7E14F2}"/>
              </a:ext>
            </a:extLst>
          </p:cNvPr>
          <p:cNvSpPr txBox="1">
            <a:spLocks noChangeArrowheads="1"/>
          </p:cNvSpPr>
          <p:nvPr/>
        </p:nvSpPr>
        <p:spPr bwMode="auto">
          <a:xfrm>
            <a:off x="3813415" y="2805351"/>
            <a:ext cx="142539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Service Entrance </a:t>
            </a:r>
          </a:p>
        </p:txBody>
      </p:sp>
      <p:sp>
        <p:nvSpPr>
          <p:cNvPr id="3" name="Rectangle 2">
            <a:extLst>
              <a:ext uri="{FF2B5EF4-FFF2-40B4-BE49-F238E27FC236}">
                <a16:creationId xmlns:a16="http://schemas.microsoft.com/office/drawing/2014/main" id="{76BDFC78-0856-47F4-A108-1986D8110AAA}"/>
              </a:ext>
            </a:extLst>
          </p:cNvPr>
          <p:cNvSpPr/>
          <p:nvPr/>
        </p:nvSpPr>
        <p:spPr>
          <a:xfrm>
            <a:off x="152725" y="1540554"/>
            <a:ext cx="11882755" cy="1015663"/>
          </a:xfrm>
          <a:prstGeom prst="rect">
            <a:avLst/>
          </a:prstGeom>
        </p:spPr>
        <p:txBody>
          <a:bodyPr wrap="square">
            <a:spAutoFit/>
          </a:bodyPr>
          <a:lstStyle/>
          <a:p>
            <a:pPr lvl="1"/>
            <a:r>
              <a:rPr lang="en-US" sz="2000" b="1" dirty="0">
                <a:solidFill>
                  <a:srgbClr val="FF0000"/>
                </a:solidFill>
              </a:rPr>
              <a:t>Rule #1: </a:t>
            </a:r>
            <a:r>
              <a:rPr lang="en-US" sz="2000" b="1" dirty="0"/>
              <a:t>There must be only one neutral to ground connection on any neutral bus at one time</a:t>
            </a:r>
          </a:p>
          <a:p>
            <a:pPr lvl="1"/>
            <a:endParaRPr lang="en-US" sz="2000" dirty="0"/>
          </a:p>
          <a:p>
            <a:pPr lvl="1"/>
            <a:r>
              <a:rPr lang="en-US" sz="2000" b="1" dirty="0">
                <a:solidFill>
                  <a:srgbClr val="FF0000"/>
                </a:solidFill>
              </a:rPr>
              <a:t>Rule #2: </a:t>
            </a:r>
            <a:r>
              <a:rPr lang="en-US" sz="2000" b="1" dirty="0"/>
              <a:t>Bonding connection must be between the ground fault sensor and the source</a:t>
            </a:r>
          </a:p>
        </p:txBody>
      </p:sp>
      <p:sp>
        <p:nvSpPr>
          <p:cNvPr id="66" name="Rectangle 65">
            <a:extLst>
              <a:ext uri="{FF2B5EF4-FFF2-40B4-BE49-F238E27FC236}">
                <a16:creationId xmlns:a16="http://schemas.microsoft.com/office/drawing/2014/main" id="{F4506B98-C3F6-41A0-928B-C10A0368BEEB}"/>
              </a:ext>
            </a:extLst>
          </p:cNvPr>
          <p:cNvSpPr/>
          <p:nvPr/>
        </p:nvSpPr>
        <p:spPr>
          <a:xfrm>
            <a:off x="609600" y="863017"/>
            <a:ext cx="9144000" cy="707886"/>
          </a:xfrm>
          <a:prstGeom prst="rect">
            <a:avLst/>
          </a:prstGeom>
        </p:spPr>
        <p:txBody>
          <a:bodyPr wrap="square">
            <a:spAutoFit/>
          </a:bodyPr>
          <a:lstStyle/>
          <a:p>
            <a:pPr marL="285750" indent="-285750">
              <a:buFont typeface="Arial" panose="020B0604020202020204" pitchFamily="34" charset="0"/>
              <a:buChar char="•"/>
            </a:pPr>
            <a:r>
              <a:rPr lang="en-US" sz="2000" dirty="0"/>
              <a:t>3 Phase, 4 Wire System</a:t>
            </a:r>
          </a:p>
          <a:p>
            <a:pPr marL="285750" indent="-285750">
              <a:buFont typeface="Arial" panose="020B0604020202020204" pitchFamily="34" charset="0"/>
              <a:buChar char="•"/>
            </a:pPr>
            <a:r>
              <a:rPr lang="en-US" sz="2000" dirty="0"/>
              <a:t>3 Pole Transfer Switch</a:t>
            </a:r>
          </a:p>
        </p:txBody>
      </p:sp>
      <p:sp>
        <p:nvSpPr>
          <p:cNvPr id="68" name="Text Box 19">
            <a:extLst>
              <a:ext uri="{FF2B5EF4-FFF2-40B4-BE49-F238E27FC236}">
                <a16:creationId xmlns:a16="http://schemas.microsoft.com/office/drawing/2014/main" id="{9A775D70-0D49-46D7-A694-2614FBDB8B4A}"/>
              </a:ext>
            </a:extLst>
          </p:cNvPr>
          <p:cNvSpPr txBox="1">
            <a:spLocks noChangeAspect="1" noChangeArrowheads="1"/>
          </p:cNvSpPr>
          <p:nvPr/>
        </p:nvSpPr>
        <p:spPr bwMode="auto">
          <a:xfrm rot="1496005">
            <a:off x="5790382" y="5433468"/>
            <a:ext cx="1596769" cy="215444"/>
          </a:xfrm>
          <a:prstGeom prst="rect">
            <a:avLst/>
          </a:prstGeom>
          <a:noFill/>
          <a:ln w="12700">
            <a:noFill/>
            <a:miter lim="800000"/>
            <a:headEnd/>
            <a:tailEnd/>
          </a:ln>
        </p:spPr>
        <p:txBody>
          <a:bodyPr wrap="square">
            <a:spAutoFit/>
          </a:bodyPr>
          <a:lstStyle/>
          <a:p>
            <a:pPr eaLnBrk="0" fontAlgn="base" hangingPunct="0">
              <a:spcBef>
                <a:spcPct val="0"/>
              </a:spcBef>
              <a:spcAft>
                <a:spcPct val="0"/>
              </a:spcAft>
            </a:pPr>
            <a:r>
              <a:rPr lang="en-US" sz="800" b="1" i="1" dirty="0">
                <a:solidFill>
                  <a:schemeClr val="accent3">
                    <a:lumMod val="60000"/>
                    <a:lumOff val="40000"/>
                  </a:schemeClr>
                </a:solidFill>
                <a:latin typeface="Verdana" pitchFamily="34" charset="0"/>
                <a:cs typeface="Arial" charset="0"/>
              </a:rPr>
              <a:t>Ground Fault</a:t>
            </a:r>
          </a:p>
        </p:txBody>
      </p:sp>
      <p:sp>
        <p:nvSpPr>
          <p:cNvPr id="69" name="Rectangle 68">
            <a:extLst>
              <a:ext uri="{FF2B5EF4-FFF2-40B4-BE49-F238E27FC236}">
                <a16:creationId xmlns:a16="http://schemas.microsoft.com/office/drawing/2014/main" id="{316276CF-F50B-46EF-BA31-CA38F19ABD0D}"/>
              </a:ext>
            </a:extLst>
          </p:cNvPr>
          <p:cNvSpPr/>
          <p:nvPr/>
        </p:nvSpPr>
        <p:spPr>
          <a:xfrm>
            <a:off x="3907961" y="3203831"/>
            <a:ext cx="389850" cy="276999"/>
          </a:xfrm>
          <a:prstGeom prst="rect">
            <a:avLst/>
          </a:prstGeom>
        </p:spPr>
        <p:txBody>
          <a:bodyPr wrap="none">
            <a:spAutoFit/>
          </a:bodyPr>
          <a:lstStyle/>
          <a:p>
            <a:r>
              <a:rPr lang="en-US" sz="1200" dirty="0"/>
              <a:t>CT</a:t>
            </a:r>
          </a:p>
        </p:txBody>
      </p:sp>
      <p:sp>
        <p:nvSpPr>
          <p:cNvPr id="71" name="Rectangle 70">
            <a:extLst>
              <a:ext uri="{FF2B5EF4-FFF2-40B4-BE49-F238E27FC236}">
                <a16:creationId xmlns:a16="http://schemas.microsoft.com/office/drawing/2014/main" id="{3B161C0F-9F4E-4067-B4AF-3724226E952E}"/>
              </a:ext>
            </a:extLst>
          </p:cNvPr>
          <p:cNvSpPr/>
          <p:nvPr/>
        </p:nvSpPr>
        <p:spPr>
          <a:xfrm>
            <a:off x="609600" y="5859520"/>
            <a:ext cx="3565400" cy="400110"/>
          </a:xfrm>
          <a:prstGeom prst="rect">
            <a:avLst/>
          </a:prstGeom>
        </p:spPr>
        <p:txBody>
          <a:bodyPr wrap="none">
            <a:spAutoFit/>
          </a:bodyPr>
          <a:lstStyle/>
          <a:p>
            <a:pPr marL="285750" indent="-285750">
              <a:buFont typeface="Arial" panose="020B0604020202020204" pitchFamily="34" charset="0"/>
              <a:buChar char="•"/>
            </a:pPr>
            <a:r>
              <a:rPr lang="en-US" sz="2000" dirty="0"/>
              <a:t>Ground fault will be sensed</a:t>
            </a:r>
          </a:p>
        </p:txBody>
      </p:sp>
    </p:spTree>
    <p:extLst>
      <p:ext uri="{BB962C8B-B14F-4D97-AF65-F5344CB8AC3E}">
        <p14:creationId xmlns:p14="http://schemas.microsoft.com/office/powerpoint/2010/main" val="185109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lide(fromLeft)">
                                      <p:cBhvr>
                                        <p:cTn id="11" dur="500"/>
                                        <p:tgtEl>
                                          <p:spTgt spid="3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Left)">
                                      <p:cBhvr>
                                        <p:cTn id="19" dur="500"/>
                                        <p:tgtEl>
                                          <p:spTgt spid="3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lide(fromTop)">
                                      <p:cBhvr>
                                        <p:cTn id="27" dur="500"/>
                                        <p:tgtEl>
                                          <p:spTgt spid="3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slide(fromBottom)">
                                      <p:cBhvr>
                                        <p:cTn id="31" dur="500"/>
                                        <p:tgtEl>
                                          <p:spTgt spid="36"/>
                                        </p:tgtEl>
                                      </p:cBhvr>
                                    </p:animEffect>
                                  </p:childTnLst>
                                </p:cTn>
                              </p:par>
                            </p:childTnLst>
                          </p:cTn>
                        </p:par>
                        <p:par>
                          <p:cTn id="32" fill="hold">
                            <p:stCondLst>
                              <p:cond delay="3000"/>
                            </p:stCondLst>
                            <p:childTnLst>
                              <p:par>
                                <p:cTn id="33" presetID="12" presetClass="entr" presetSubtype="2"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Right)">
                                      <p:cBhvr>
                                        <p:cTn id="35" dur="500"/>
                                        <p:tgtEl>
                                          <p:spTgt spid="37"/>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Rectangle 12">
            <a:extLst>
              <a:ext uri="{FF2B5EF4-FFF2-40B4-BE49-F238E27FC236}">
                <a16:creationId xmlns:a16="http://schemas.microsoft.com/office/drawing/2014/main" id="{77284C00-EBA5-4392-9098-7D401A676005}"/>
              </a:ext>
            </a:extLst>
          </p:cNvPr>
          <p:cNvSpPr>
            <a:spLocks noChangeArrowheads="1"/>
          </p:cNvSpPr>
          <p:nvPr/>
        </p:nvSpPr>
        <p:spPr bwMode="auto">
          <a:xfrm>
            <a:off x="7341997" y="2853254"/>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8" name="Rectangle 4">
            <a:extLst>
              <a:ext uri="{FF2B5EF4-FFF2-40B4-BE49-F238E27FC236}">
                <a16:creationId xmlns:a16="http://schemas.microsoft.com/office/drawing/2014/main" id="{B76032DC-B467-4443-B392-856A7B5CD65C}"/>
              </a:ext>
            </a:extLst>
          </p:cNvPr>
          <p:cNvSpPr>
            <a:spLocks noChangeArrowheads="1"/>
          </p:cNvSpPr>
          <p:nvPr/>
        </p:nvSpPr>
        <p:spPr bwMode="auto">
          <a:xfrm>
            <a:off x="3947287" y="2853254"/>
            <a:ext cx="1131570" cy="1748790"/>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9" name="Line 69">
            <a:extLst>
              <a:ext uri="{FF2B5EF4-FFF2-40B4-BE49-F238E27FC236}">
                <a16:creationId xmlns:a16="http://schemas.microsoft.com/office/drawing/2014/main" id="{110D096C-A7AC-4264-B7A1-1B76DF8210A6}"/>
              </a:ext>
            </a:extLst>
          </p:cNvPr>
          <p:cNvSpPr>
            <a:spLocks noChangeShapeType="1"/>
          </p:cNvSpPr>
          <p:nvPr/>
        </p:nvSpPr>
        <p:spPr bwMode="auto">
          <a:xfrm>
            <a:off x="4873117" y="4344870"/>
            <a:ext cx="205740" cy="2571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80" name="Group 57">
            <a:extLst>
              <a:ext uri="{FF2B5EF4-FFF2-40B4-BE49-F238E27FC236}">
                <a16:creationId xmlns:a16="http://schemas.microsoft.com/office/drawing/2014/main" id="{5E45AD7C-8AEA-47AE-B032-727D6A161821}"/>
              </a:ext>
            </a:extLst>
          </p:cNvPr>
          <p:cNvGrpSpPr>
            <a:grpSpLocks/>
          </p:cNvGrpSpPr>
          <p:nvPr/>
        </p:nvGrpSpPr>
        <p:grpSpPr bwMode="auto">
          <a:xfrm>
            <a:off x="5181728" y="3161864"/>
            <a:ext cx="154305" cy="102870"/>
            <a:chOff x="2112" y="1104"/>
            <a:chExt cx="144" cy="96"/>
          </a:xfrm>
        </p:grpSpPr>
        <p:sp>
          <p:nvSpPr>
            <p:cNvPr id="81" name="Line 58">
              <a:extLst>
                <a:ext uri="{FF2B5EF4-FFF2-40B4-BE49-F238E27FC236}">
                  <a16:creationId xmlns:a16="http://schemas.microsoft.com/office/drawing/2014/main" id="{1A5273A8-1191-47C9-8FD3-190BE14CF390}"/>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2" name="Line 59">
              <a:extLst>
                <a:ext uri="{FF2B5EF4-FFF2-40B4-BE49-F238E27FC236}">
                  <a16:creationId xmlns:a16="http://schemas.microsoft.com/office/drawing/2014/main" id="{C28741F7-1720-49A1-8098-73A8A12D7941}"/>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3" name="Line 60">
              <a:extLst>
                <a:ext uri="{FF2B5EF4-FFF2-40B4-BE49-F238E27FC236}">
                  <a16:creationId xmlns:a16="http://schemas.microsoft.com/office/drawing/2014/main" id="{10830D3D-F4D4-48A0-9AA1-91193E607FF2}"/>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84" name="Group 65">
            <a:extLst>
              <a:ext uri="{FF2B5EF4-FFF2-40B4-BE49-F238E27FC236}">
                <a16:creationId xmlns:a16="http://schemas.microsoft.com/office/drawing/2014/main" id="{9F7717EA-4B15-47A1-B5D2-652D6C40D366}"/>
              </a:ext>
            </a:extLst>
          </p:cNvPr>
          <p:cNvGrpSpPr>
            <a:grpSpLocks/>
          </p:cNvGrpSpPr>
          <p:nvPr/>
        </p:nvGrpSpPr>
        <p:grpSpPr bwMode="auto">
          <a:xfrm rot="5400000">
            <a:off x="6030406" y="4730632"/>
            <a:ext cx="154305" cy="102870"/>
            <a:chOff x="2112" y="1104"/>
            <a:chExt cx="144" cy="96"/>
          </a:xfrm>
        </p:grpSpPr>
        <p:sp>
          <p:nvSpPr>
            <p:cNvPr id="85" name="Line 66">
              <a:extLst>
                <a:ext uri="{FF2B5EF4-FFF2-40B4-BE49-F238E27FC236}">
                  <a16:creationId xmlns:a16="http://schemas.microsoft.com/office/drawing/2014/main" id="{930A5BC6-707B-4CF9-B3C6-C4801780FF26}"/>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6" name="Line 67">
              <a:extLst>
                <a:ext uri="{FF2B5EF4-FFF2-40B4-BE49-F238E27FC236}">
                  <a16:creationId xmlns:a16="http://schemas.microsoft.com/office/drawing/2014/main" id="{967B62C4-E2E4-4575-A112-831AAD2DAE3F}"/>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7" name="Line 68">
              <a:extLst>
                <a:ext uri="{FF2B5EF4-FFF2-40B4-BE49-F238E27FC236}">
                  <a16:creationId xmlns:a16="http://schemas.microsoft.com/office/drawing/2014/main" id="{BFEB295C-FE36-4DC6-B5FE-BB17EAE1E00D}"/>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88" name="Rectangle 3">
            <a:extLst>
              <a:ext uri="{FF2B5EF4-FFF2-40B4-BE49-F238E27FC236}">
                <a16:creationId xmlns:a16="http://schemas.microsoft.com/office/drawing/2014/main" id="{49E25A02-A8CF-42D6-9DF6-E78BEAB9774D}"/>
              </a:ext>
            </a:extLst>
          </p:cNvPr>
          <p:cNvSpPr txBox="1">
            <a:spLocks noChangeArrowheads="1"/>
          </p:cNvSpPr>
          <p:nvPr/>
        </p:nvSpPr>
        <p:spPr bwMode="auto">
          <a:xfrm>
            <a:off x="609600" y="5402456"/>
            <a:ext cx="8948208" cy="11650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56448" indent="-156448" algn="l" rtl="0" eaLnBrk="1" fontAlgn="base" hangingPunct="1">
              <a:spcBef>
                <a:spcPct val="35000"/>
              </a:spcBef>
              <a:spcAft>
                <a:spcPct val="0"/>
              </a:spcAft>
              <a:buClr>
                <a:srgbClr val="EE2E24"/>
              </a:buClr>
              <a:buFont typeface="Wingdings" pitchFamily="2" charset="2"/>
              <a:buChar char="§"/>
              <a:defRPr sz="1755">
                <a:solidFill>
                  <a:schemeClr val="tx1"/>
                </a:solidFill>
                <a:latin typeface="+mn-lt"/>
                <a:ea typeface="+mn-ea"/>
                <a:cs typeface="+mn-cs"/>
              </a:defRPr>
            </a:lvl1pPr>
            <a:lvl2pPr marL="391121" indent="-157520" algn="l" rtl="0" eaLnBrk="1" fontAlgn="base" hangingPunct="1">
              <a:spcBef>
                <a:spcPct val="35000"/>
              </a:spcBef>
              <a:spcAft>
                <a:spcPct val="0"/>
              </a:spcAft>
              <a:buClr>
                <a:srgbClr val="EE2E24"/>
              </a:buClr>
              <a:buFont typeface="Arial" charset="0"/>
              <a:buChar char="–"/>
              <a:defRPr sz="1485">
                <a:solidFill>
                  <a:schemeClr val="tx1"/>
                </a:solidFill>
                <a:latin typeface="+mn-lt"/>
                <a:cs typeface="+mn-cs"/>
              </a:defRPr>
            </a:lvl2pPr>
            <a:lvl3pPr marL="582930" indent="-114657" algn="l" rtl="0" eaLnBrk="1" fontAlgn="base" hangingPunct="1">
              <a:spcBef>
                <a:spcPct val="35000"/>
              </a:spcBef>
              <a:spcAft>
                <a:spcPct val="0"/>
              </a:spcAft>
              <a:buClr>
                <a:srgbClr val="EE2E24"/>
              </a:buClr>
              <a:buChar char="•"/>
              <a:defRPr sz="1350">
                <a:solidFill>
                  <a:schemeClr val="tx1"/>
                </a:solidFill>
                <a:latin typeface="+mn-lt"/>
                <a:cs typeface="+mn-cs"/>
              </a:defRPr>
            </a:lvl3pPr>
            <a:lvl4pPr marL="773668" indent="-113585" algn="l" rtl="0" eaLnBrk="1" fontAlgn="base" hangingPunct="1">
              <a:spcBef>
                <a:spcPct val="35000"/>
              </a:spcBef>
              <a:spcAft>
                <a:spcPct val="0"/>
              </a:spcAft>
              <a:buChar char="–"/>
              <a:defRPr>
                <a:solidFill>
                  <a:schemeClr val="tx1"/>
                </a:solidFill>
                <a:latin typeface="+mn-lt"/>
                <a:cs typeface="+mn-cs"/>
              </a:defRPr>
            </a:lvl4pPr>
            <a:lvl5pPr marL="972979" indent="-122158" algn="l" rtl="0" eaLnBrk="1" fontAlgn="base" hangingPunct="1">
              <a:spcBef>
                <a:spcPct val="35000"/>
              </a:spcBef>
              <a:spcAft>
                <a:spcPct val="0"/>
              </a:spcAft>
              <a:buChar char="»"/>
              <a:defRPr i="1">
                <a:solidFill>
                  <a:schemeClr val="tx1"/>
                </a:solidFill>
                <a:latin typeface="+mn-lt"/>
                <a:cs typeface="+mn-cs"/>
              </a:defRPr>
            </a:lvl5pPr>
            <a:lvl6pPr marL="1281589" indent="-122158" algn="l" rtl="0" eaLnBrk="1" fontAlgn="base" hangingPunct="1">
              <a:spcBef>
                <a:spcPct val="35000"/>
              </a:spcBef>
              <a:spcAft>
                <a:spcPct val="0"/>
              </a:spcAft>
              <a:buChar char="»"/>
              <a:defRPr i="1">
                <a:solidFill>
                  <a:schemeClr val="tx1"/>
                </a:solidFill>
                <a:latin typeface="+mn-lt"/>
                <a:cs typeface="+mn-cs"/>
              </a:defRPr>
            </a:lvl6pPr>
            <a:lvl7pPr marL="1590199" indent="-122158" algn="l" rtl="0" eaLnBrk="1" fontAlgn="base" hangingPunct="1">
              <a:spcBef>
                <a:spcPct val="35000"/>
              </a:spcBef>
              <a:spcAft>
                <a:spcPct val="0"/>
              </a:spcAft>
              <a:buChar char="»"/>
              <a:defRPr i="1">
                <a:solidFill>
                  <a:schemeClr val="tx1"/>
                </a:solidFill>
                <a:latin typeface="+mn-lt"/>
                <a:cs typeface="+mn-cs"/>
              </a:defRPr>
            </a:lvl7pPr>
            <a:lvl8pPr marL="1898809" indent="-122158" algn="l" rtl="0" eaLnBrk="1" fontAlgn="base" hangingPunct="1">
              <a:spcBef>
                <a:spcPct val="35000"/>
              </a:spcBef>
              <a:spcAft>
                <a:spcPct val="0"/>
              </a:spcAft>
              <a:buChar char="»"/>
              <a:defRPr i="1">
                <a:solidFill>
                  <a:schemeClr val="tx1"/>
                </a:solidFill>
                <a:latin typeface="+mn-lt"/>
                <a:cs typeface="+mn-cs"/>
              </a:defRPr>
            </a:lvl8pPr>
            <a:lvl9pPr marL="2207419" indent="-122158" algn="l" rtl="0" eaLnBrk="1" fontAlgn="base" hangingPunct="1">
              <a:spcBef>
                <a:spcPct val="35000"/>
              </a:spcBef>
              <a:spcAft>
                <a:spcPct val="0"/>
              </a:spcAft>
              <a:buChar char="»"/>
              <a:defRPr i="1">
                <a:solidFill>
                  <a:schemeClr val="tx1"/>
                </a:solidFill>
                <a:latin typeface="+mn-lt"/>
                <a:cs typeface="+mn-cs"/>
              </a:defRPr>
            </a:lvl9pPr>
          </a:lstStyle>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Parallel path for ground fault current on the neutral</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GFP does not sense all fault current paths</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Solution: remove the bond on the generator set</a:t>
            </a:r>
          </a:p>
        </p:txBody>
      </p:sp>
      <p:sp>
        <p:nvSpPr>
          <p:cNvPr id="89" name="Line 5">
            <a:extLst>
              <a:ext uri="{FF2B5EF4-FFF2-40B4-BE49-F238E27FC236}">
                <a16:creationId xmlns:a16="http://schemas.microsoft.com/office/drawing/2014/main" id="{48850C1F-AAA2-46E5-AF49-A2D31FF1BE77}"/>
              </a:ext>
            </a:extLst>
          </p:cNvPr>
          <p:cNvSpPr>
            <a:spLocks noChangeShapeType="1"/>
          </p:cNvSpPr>
          <p:nvPr/>
        </p:nvSpPr>
        <p:spPr bwMode="auto">
          <a:xfrm>
            <a:off x="3587242" y="3213299"/>
            <a:ext cx="82296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0" name="Rectangle 6">
            <a:extLst>
              <a:ext uri="{FF2B5EF4-FFF2-40B4-BE49-F238E27FC236}">
                <a16:creationId xmlns:a16="http://schemas.microsoft.com/office/drawing/2014/main" id="{EAC1CB74-1ABE-4AA2-A9D0-069DEAC7D58B}"/>
              </a:ext>
            </a:extLst>
          </p:cNvPr>
          <p:cNvSpPr>
            <a:spLocks noChangeArrowheads="1"/>
          </p:cNvSpPr>
          <p:nvPr/>
        </p:nvSpPr>
        <p:spPr bwMode="auto">
          <a:xfrm>
            <a:off x="5541772" y="2853254"/>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1" name="AutoShape 7">
            <a:extLst>
              <a:ext uri="{FF2B5EF4-FFF2-40B4-BE49-F238E27FC236}">
                <a16:creationId xmlns:a16="http://schemas.microsoft.com/office/drawing/2014/main" id="{F1A04A1D-43CA-45A1-BD70-78D6C1F33F1F}"/>
              </a:ext>
            </a:extLst>
          </p:cNvPr>
          <p:cNvSpPr>
            <a:spLocks/>
          </p:cNvSpPr>
          <p:nvPr/>
        </p:nvSpPr>
        <p:spPr bwMode="auto">
          <a:xfrm rot="-5400000">
            <a:off x="4513073" y="3007560"/>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2" name="Line 8">
            <a:extLst>
              <a:ext uri="{FF2B5EF4-FFF2-40B4-BE49-F238E27FC236}">
                <a16:creationId xmlns:a16="http://schemas.microsoft.com/office/drawing/2014/main" id="{1DBF9097-A909-44C0-8965-ABA42BBC2907}"/>
              </a:ext>
            </a:extLst>
          </p:cNvPr>
          <p:cNvSpPr>
            <a:spLocks noChangeShapeType="1"/>
          </p:cNvSpPr>
          <p:nvPr/>
        </p:nvSpPr>
        <p:spPr bwMode="auto">
          <a:xfrm>
            <a:off x="4667377" y="3213299"/>
            <a:ext cx="113157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3" name="Line 9">
            <a:extLst>
              <a:ext uri="{FF2B5EF4-FFF2-40B4-BE49-F238E27FC236}">
                <a16:creationId xmlns:a16="http://schemas.microsoft.com/office/drawing/2014/main" id="{9D371E1A-308A-4B7E-9B28-4DD76C97B04B}"/>
              </a:ext>
            </a:extLst>
          </p:cNvPr>
          <p:cNvSpPr>
            <a:spLocks noChangeShapeType="1"/>
          </p:cNvSpPr>
          <p:nvPr/>
        </p:nvSpPr>
        <p:spPr bwMode="auto">
          <a:xfrm>
            <a:off x="3587242" y="3881954"/>
            <a:ext cx="462915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4" name="Line 10">
            <a:extLst>
              <a:ext uri="{FF2B5EF4-FFF2-40B4-BE49-F238E27FC236}">
                <a16:creationId xmlns:a16="http://schemas.microsoft.com/office/drawing/2014/main" id="{B64DB71F-D645-498F-A215-BCE81A57C143}"/>
              </a:ext>
            </a:extLst>
          </p:cNvPr>
          <p:cNvSpPr>
            <a:spLocks noChangeShapeType="1"/>
          </p:cNvSpPr>
          <p:nvPr/>
        </p:nvSpPr>
        <p:spPr bwMode="auto">
          <a:xfrm>
            <a:off x="5798947" y="3161865"/>
            <a:ext cx="30861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5" name="Line 11">
            <a:extLst>
              <a:ext uri="{FF2B5EF4-FFF2-40B4-BE49-F238E27FC236}">
                <a16:creationId xmlns:a16="http://schemas.microsoft.com/office/drawing/2014/main" id="{B76F39B5-69A8-4C5D-BF77-910A5A4608AB}"/>
              </a:ext>
            </a:extLst>
          </p:cNvPr>
          <p:cNvSpPr>
            <a:spLocks noChangeShapeType="1"/>
          </p:cNvSpPr>
          <p:nvPr/>
        </p:nvSpPr>
        <p:spPr bwMode="auto">
          <a:xfrm>
            <a:off x="6107557" y="3521909"/>
            <a:ext cx="0" cy="14401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6" name="Text Box 13">
            <a:extLst>
              <a:ext uri="{FF2B5EF4-FFF2-40B4-BE49-F238E27FC236}">
                <a16:creationId xmlns:a16="http://schemas.microsoft.com/office/drawing/2014/main" id="{F896B70F-5759-47B5-A8E6-641101E20B9F}"/>
              </a:ext>
            </a:extLst>
          </p:cNvPr>
          <p:cNvSpPr txBox="1">
            <a:spLocks noChangeArrowheads="1"/>
          </p:cNvSpPr>
          <p:nvPr/>
        </p:nvSpPr>
        <p:spPr bwMode="auto">
          <a:xfrm>
            <a:off x="5662858" y="2553173"/>
            <a:ext cx="989373"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43Pole ATS</a:t>
            </a:r>
          </a:p>
        </p:txBody>
      </p:sp>
      <p:sp>
        <p:nvSpPr>
          <p:cNvPr id="97" name="Text Box 14">
            <a:extLst>
              <a:ext uri="{FF2B5EF4-FFF2-40B4-BE49-F238E27FC236}">
                <a16:creationId xmlns:a16="http://schemas.microsoft.com/office/drawing/2014/main" id="{6D5BCC21-3741-4C62-884A-4EA1A51B7296}"/>
              </a:ext>
            </a:extLst>
          </p:cNvPr>
          <p:cNvSpPr txBox="1">
            <a:spLocks noChangeArrowheads="1"/>
          </p:cNvSpPr>
          <p:nvPr/>
        </p:nvSpPr>
        <p:spPr bwMode="auto">
          <a:xfrm>
            <a:off x="7298747" y="2570113"/>
            <a:ext cx="117692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Generator Set</a:t>
            </a:r>
          </a:p>
        </p:txBody>
      </p:sp>
      <p:sp>
        <p:nvSpPr>
          <p:cNvPr id="98" name="Oval 16">
            <a:extLst>
              <a:ext uri="{FF2B5EF4-FFF2-40B4-BE49-F238E27FC236}">
                <a16:creationId xmlns:a16="http://schemas.microsoft.com/office/drawing/2014/main" id="{8CDDFCE3-A7A0-4A5A-BED0-C2C841C668E2}"/>
              </a:ext>
            </a:extLst>
          </p:cNvPr>
          <p:cNvSpPr>
            <a:spLocks noChangeArrowheads="1"/>
          </p:cNvSpPr>
          <p:nvPr/>
        </p:nvSpPr>
        <p:spPr bwMode="auto">
          <a:xfrm>
            <a:off x="7547737" y="3007559"/>
            <a:ext cx="720090" cy="720090"/>
          </a:xfrm>
          <a:prstGeom prst="ellipse">
            <a:avLst/>
          </a:prstGeom>
          <a:solidFill>
            <a:srgbClr val="00CC99"/>
          </a:solidFill>
          <a:ln w="158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9" name="Line 17">
            <a:extLst>
              <a:ext uri="{FF2B5EF4-FFF2-40B4-BE49-F238E27FC236}">
                <a16:creationId xmlns:a16="http://schemas.microsoft.com/office/drawing/2014/main" id="{9F1672DE-EE74-4CC9-9FB4-B852787ACCD0}"/>
              </a:ext>
            </a:extLst>
          </p:cNvPr>
          <p:cNvSpPr>
            <a:spLocks noChangeShapeType="1"/>
          </p:cNvSpPr>
          <p:nvPr/>
        </p:nvSpPr>
        <p:spPr bwMode="auto">
          <a:xfrm>
            <a:off x="7599172" y="3213300"/>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0" name="Line 18">
            <a:extLst>
              <a:ext uri="{FF2B5EF4-FFF2-40B4-BE49-F238E27FC236}">
                <a16:creationId xmlns:a16="http://schemas.microsoft.com/office/drawing/2014/main" id="{64AF1D90-0F4B-44F1-84BC-3EE67328BF85}"/>
              </a:ext>
            </a:extLst>
          </p:cNvPr>
          <p:cNvSpPr>
            <a:spLocks noChangeShapeType="1"/>
          </p:cNvSpPr>
          <p:nvPr/>
        </p:nvSpPr>
        <p:spPr bwMode="auto">
          <a:xfrm flipV="1">
            <a:off x="7907782" y="3213300"/>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1" name="Line 19">
            <a:extLst>
              <a:ext uri="{FF2B5EF4-FFF2-40B4-BE49-F238E27FC236}">
                <a16:creationId xmlns:a16="http://schemas.microsoft.com/office/drawing/2014/main" id="{E1942B1F-774D-4645-9C91-0211B1540963}"/>
              </a:ext>
            </a:extLst>
          </p:cNvPr>
          <p:cNvSpPr>
            <a:spLocks noChangeShapeType="1"/>
          </p:cNvSpPr>
          <p:nvPr/>
        </p:nvSpPr>
        <p:spPr bwMode="auto">
          <a:xfrm>
            <a:off x="7907782" y="3367605"/>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2" name="Line 20">
            <a:extLst>
              <a:ext uri="{FF2B5EF4-FFF2-40B4-BE49-F238E27FC236}">
                <a16:creationId xmlns:a16="http://schemas.microsoft.com/office/drawing/2014/main" id="{67E37573-0A55-42DE-A05C-D386D690BD43}"/>
              </a:ext>
            </a:extLst>
          </p:cNvPr>
          <p:cNvSpPr>
            <a:spLocks noChangeShapeType="1"/>
          </p:cNvSpPr>
          <p:nvPr/>
        </p:nvSpPr>
        <p:spPr bwMode="auto">
          <a:xfrm>
            <a:off x="6364732" y="3213299"/>
            <a:ext cx="123444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3" name="Line 21">
            <a:extLst>
              <a:ext uri="{FF2B5EF4-FFF2-40B4-BE49-F238E27FC236}">
                <a16:creationId xmlns:a16="http://schemas.microsoft.com/office/drawing/2014/main" id="{D143048B-1D66-4CE5-B137-CD90E73D1BCC}"/>
              </a:ext>
            </a:extLst>
          </p:cNvPr>
          <p:cNvSpPr>
            <a:spLocks noChangeShapeType="1"/>
          </p:cNvSpPr>
          <p:nvPr/>
        </p:nvSpPr>
        <p:spPr bwMode="auto">
          <a:xfrm>
            <a:off x="7907782" y="3367605"/>
            <a:ext cx="308610" cy="154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4" name="Line 22">
            <a:extLst>
              <a:ext uri="{FF2B5EF4-FFF2-40B4-BE49-F238E27FC236}">
                <a16:creationId xmlns:a16="http://schemas.microsoft.com/office/drawing/2014/main" id="{46A4BFA5-E228-41F6-AB3C-A4C227B520EA}"/>
              </a:ext>
            </a:extLst>
          </p:cNvPr>
          <p:cNvSpPr>
            <a:spLocks noChangeShapeType="1"/>
          </p:cNvSpPr>
          <p:nvPr/>
        </p:nvSpPr>
        <p:spPr bwMode="auto">
          <a:xfrm>
            <a:off x="8216392" y="3521910"/>
            <a:ext cx="0" cy="36004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5" name="Line 28">
            <a:extLst>
              <a:ext uri="{FF2B5EF4-FFF2-40B4-BE49-F238E27FC236}">
                <a16:creationId xmlns:a16="http://schemas.microsoft.com/office/drawing/2014/main" id="{B0E10514-0407-4FED-AAFA-9315F260E7BF}"/>
              </a:ext>
            </a:extLst>
          </p:cNvPr>
          <p:cNvSpPr>
            <a:spLocks noChangeShapeType="1"/>
          </p:cNvSpPr>
          <p:nvPr/>
        </p:nvSpPr>
        <p:spPr bwMode="auto">
          <a:xfrm>
            <a:off x="4153027" y="3881955"/>
            <a:ext cx="0" cy="462915"/>
          </a:xfrm>
          <a:prstGeom prst="line">
            <a:avLst/>
          </a:prstGeom>
          <a:noFill/>
          <a:ln w="317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6" name="Line 29">
            <a:extLst>
              <a:ext uri="{FF2B5EF4-FFF2-40B4-BE49-F238E27FC236}">
                <a16:creationId xmlns:a16="http://schemas.microsoft.com/office/drawing/2014/main" id="{53A85068-9478-49AE-9CD0-F202C49B993B}"/>
              </a:ext>
            </a:extLst>
          </p:cNvPr>
          <p:cNvSpPr>
            <a:spLocks noChangeShapeType="1"/>
          </p:cNvSpPr>
          <p:nvPr/>
        </p:nvSpPr>
        <p:spPr bwMode="auto">
          <a:xfrm>
            <a:off x="4101592" y="4344869"/>
            <a:ext cx="4114800"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7" name="Line 30">
            <a:extLst>
              <a:ext uri="{FF2B5EF4-FFF2-40B4-BE49-F238E27FC236}">
                <a16:creationId xmlns:a16="http://schemas.microsoft.com/office/drawing/2014/main" id="{1A10609F-03A8-4119-864A-F237339F6812}"/>
              </a:ext>
            </a:extLst>
          </p:cNvPr>
          <p:cNvSpPr>
            <a:spLocks noChangeShapeType="1"/>
          </p:cNvSpPr>
          <p:nvPr/>
        </p:nvSpPr>
        <p:spPr bwMode="auto">
          <a:xfrm>
            <a:off x="6261862" y="3881955"/>
            <a:ext cx="0" cy="108013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8" name="Line 31">
            <a:extLst>
              <a:ext uri="{FF2B5EF4-FFF2-40B4-BE49-F238E27FC236}">
                <a16:creationId xmlns:a16="http://schemas.microsoft.com/office/drawing/2014/main" id="{ACB8D151-66E3-4209-8E9E-2A3A6A2C2DDF}"/>
              </a:ext>
            </a:extLst>
          </p:cNvPr>
          <p:cNvSpPr>
            <a:spLocks noChangeShapeType="1"/>
          </p:cNvSpPr>
          <p:nvPr/>
        </p:nvSpPr>
        <p:spPr bwMode="auto">
          <a:xfrm>
            <a:off x="6416167" y="4344869"/>
            <a:ext cx="0" cy="61722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9" name="Line 32">
            <a:extLst>
              <a:ext uri="{FF2B5EF4-FFF2-40B4-BE49-F238E27FC236}">
                <a16:creationId xmlns:a16="http://schemas.microsoft.com/office/drawing/2014/main" id="{6DAC6786-0CB7-4138-8CA1-CCAE17FE37CA}"/>
              </a:ext>
            </a:extLst>
          </p:cNvPr>
          <p:cNvSpPr>
            <a:spLocks noChangeShapeType="1"/>
          </p:cNvSpPr>
          <p:nvPr/>
        </p:nvSpPr>
        <p:spPr bwMode="auto">
          <a:xfrm>
            <a:off x="8062087" y="3881955"/>
            <a:ext cx="0" cy="46291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0" name="Line 33">
            <a:extLst>
              <a:ext uri="{FF2B5EF4-FFF2-40B4-BE49-F238E27FC236}">
                <a16:creationId xmlns:a16="http://schemas.microsoft.com/office/drawing/2014/main" id="{8486ABC0-9CED-4059-B90D-0021CFFAE1D8}"/>
              </a:ext>
            </a:extLst>
          </p:cNvPr>
          <p:cNvSpPr>
            <a:spLocks noChangeShapeType="1"/>
          </p:cNvSpPr>
          <p:nvPr/>
        </p:nvSpPr>
        <p:spPr bwMode="auto">
          <a:xfrm>
            <a:off x="3587242" y="3213299"/>
            <a:ext cx="822960"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1" name="AutoShape 34">
            <a:extLst>
              <a:ext uri="{FF2B5EF4-FFF2-40B4-BE49-F238E27FC236}">
                <a16:creationId xmlns:a16="http://schemas.microsoft.com/office/drawing/2014/main" id="{0C22B5CC-4E58-424C-8BA5-9A9344F17EA2}"/>
              </a:ext>
            </a:extLst>
          </p:cNvPr>
          <p:cNvSpPr>
            <a:spLocks/>
          </p:cNvSpPr>
          <p:nvPr/>
        </p:nvSpPr>
        <p:spPr bwMode="auto">
          <a:xfrm rot="-5400000">
            <a:off x="4513073" y="3007560"/>
            <a:ext cx="51435" cy="257175"/>
          </a:xfrm>
          <a:prstGeom prst="rightBracket">
            <a:avLst>
              <a:gd name="adj" fmla="val 234352"/>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2" name="Line 35">
            <a:extLst>
              <a:ext uri="{FF2B5EF4-FFF2-40B4-BE49-F238E27FC236}">
                <a16:creationId xmlns:a16="http://schemas.microsoft.com/office/drawing/2014/main" id="{6182DA56-EA59-4EAA-AFF4-D3FEFE175C3D}"/>
              </a:ext>
            </a:extLst>
          </p:cNvPr>
          <p:cNvSpPr>
            <a:spLocks noChangeShapeType="1"/>
          </p:cNvSpPr>
          <p:nvPr/>
        </p:nvSpPr>
        <p:spPr bwMode="auto">
          <a:xfrm>
            <a:off x="4667377" y="3213299"/>
            <a:ext cx="1131570"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3" name="Line 36">
            <a:extLst>
              <a:ext uri="{FF2B5EF4-FFF2-40B4-BE49-F238E27FC236}">
                <a16:creationId xmlns:a16="http://schemas.microsoft.com/office/drawing/2014/main" id="{8A8516B9-7924-4B51-BBCE-BC1A608D3638}"/>
              </a:ext>
            </a:extLst>
          </p:cNvPr>
          <p:cNvSpPr>
            <a:spLocks noChangeShapeType="1"/>
          </p:cNvSpPr>
          <p:nvPr/>
        </p:nvSpPr>
        <p:spPr bwMode="auto">
          <a:xfrm>
            <a:off x="5798947" y="3161865"/>
            <a:ext cx="308610" cy="36004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4" name="Line 37">
            <a:extLst>
              <a:ext uri="{FF2B5EF4-FFF2-40B4-BE49-F238E27FC236}">
                <a16:creationId xmlns:a16="http://schemas.microsoft.com/office/drawing/2014/main" id="{2DAD3594-CF6B-4A8E-866E-0455068D27AD}"/>
              </a:ext>
            </a:extLst>
          </p:cNvPr>
          <p:cNvSpPr>
            <a:spLocks noChangeShapeType="1"/>
          </p:cNvSpPr>
          <p:nvPr/>
        </p:nvSpPr>
        <p:spPr bwMode="auto">
          <a:xfrm>
            <a:off x="6107557" y="3521910"/>
            <a:ext cx="0" cy="149161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5" name="AutoShape 38">
            <a:extLst>
              <a:ext uri="{FF2B5EF4-FFF2-40B4-BE49-F238E27FC236}">
                <a16:creationId xmlns:a16="http://schemas.microsoft.com/office/drawing/2014/main" id="{9E427D72-6369-4956-A090-EAC83CD231C0}"/>
              </a:ext>
            </a:extLst>
          </p:cNvPr>
          <p:cNvSpPr>
            <a:spLocks noChangeArrowheads="1"/>
          </p:cNvSpPr>
          <p:nvPr/>
        </p:nvSpPr>
        <p:spPr bwMode="auto">
          <a:xfrm>
            <a:off x="6107557" y="4910655"/>
            <a:ext cx="308610" cy="154305"/>
          </a:xfrm>
          <a:prstGeom prst="lightningBolt">
            <a:avLst/>
          </a:prstGeom>
          <a:solidFill>
            <a:srgbClr val="FF0000"/>
          </a:solidFill>
          <a:ln w="12700">
            <a:solidFill>
              <a:srgbClr val="FF0000"/>
            </a:solidFill>
            <a:miter lim="800000"/>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6" name="Line 39">
            <a:extLst>
              <a:ext uri="{FF2B5EF4-FFF2-40B4-BE49-F238E27FC236}">
                <a16:creationId xmlns:a16="http://schemas.microsoft.com/office/drawing/2014/main" id="{3265CAC8-BCFB-412C-B3D3-238290230EAE}"/>
              </a:ext>
            </a:extLst>
          </p:cNvPr>
          <p:cNvSpPr>
            <a:spLocks noChangeShapeType="1"/>
          </p:cNvSpPr>
          <p:nvPr/>
        </p:nvSpPr>
        <p:spPr bwMode="auto">
          <a:xfrm>
            <a:off x="6416167" y="4344869"/>
            <a:ext cx="0" cy="72009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7" name="Line 40">
            <a:extLst>
              <a:ext uri="{FF2B5EF4-FFF2-40B4-BE49-F238E27FC236}">
                <a16:creationId xmlns:a16="http://schemas.microsoft.com/office/drawing/2014/main" id="{1DDC5D73-EFF1-48D8-9DCA-8E9498FF650B}"/>
              </a:ext>
            </a:extLst>
          </p:cNvPr>
          <p:cNvSpPr>
            <a:spLocks noChangeShapeType="1"/>
          </p:cNvSpPr>
          <p:nvPr/>
        </p:nvSpPr>
        <p:spPr bwMode="auto">
          <a:xfrm flipH="1">
            <a:off x="4153027" y="4344869"/>
            <a:ext cx="2263140"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8" name="Line 45">
            <a:extLst>
              <a:ext uri="{FF2B5EF4-FFF2-40B4-BE49-F238E27FC236}">
                <a16:creationId xmlns:a16="http://schemas.microsoft.com/office/drawing/2014/main" id="{38BB75F8-790F-4C67-8113-FAF8FFFBCBFB}"/>
              </a:ext>
            </a:extLst>
          </p:cNvPr>
          <p:cNvSpPr>
            <a:spLocks noChangeShapeType="1"/>
          </p:cNvSpPr>
          <p:nvPr/>
        </p:nvSpPr>
        <p:spPr bwMode="auto">
          <a:xfrm flipV="1">
            <a:off x="4151445" y="3883543"/>
            <a:ext cx="0" cy="462915"/>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9" name="Line 46">
            <a:extLst>
              <a:ext uri="{FF2B5EF4-FFF2-40B4-BE49-F238E27FC236}">
                <a16:creationId xmlns:a16="http://schemas.microsoft.com/office/drawing/2014/main" id="{C6E92BF9-4710-4648-AB27-64721C0864D5}"/>
              </a:ext>
            </a:extLst>
          </p:cNvPr>
          <p:cNvSpPr>
            <a:spLocks noChangeShapeType="1"/>
          </p:cNvSpPr>
          <p:nvPr/>
        </p:nvSpPr>
        <p:spPr bwMode="auto">
          <a:xfrm flipH="1">
            <a:off x="3535807" y="3881954"/>
            <a:ext cx="617220" cy="0"/>
          </a:xfrm>
          <a:prstGeom prst="line">
            <a:avLst/>
          </a:prstGeom>
          <a:noFill/>
          <a:ln w="76200" cap="rnd">
            <a:solidFill>
              <a:srgbClr val="FF0000"/>
            </a:solidFill>
            <a:prstDash val="sysDot"/>
            <a:round/>
            <a:headEnd/>
            <a:tailEnd type="triangle" w="med" len="me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20" name="Line 47">
            <a:extLst>
              <a:ext uri="{FF2B5EF4-FFF2-40B4-BE49-F238E27FC236}">
                <a16:creationId xmlns:a16="http://schemas.microsoft.com/office/drawing/2014/main" id="{FE09DB48-CA3C-4F21-8127-ED942A18EA2A}"/>
              </a:ext>
            </a:extLst>
          </p:cNvPr>
          <p:cNvSpPr>
            <a:spLocks noChangeShapeType="1"/>
          </p:cNvSpPr>
          <p:nvPr/>
        </p:nvSpPr>
        <p:spPr bwMode="auto">
          <a:xfrm flipH="1">
            <a:off x="6364733" y="4344869"/>
            <a:ext cx="1697355"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21" name="Line 52">
            <a:extLst>
              <a:ext uri="{FF2B5EF4-FFF2-40B4-BE49-F238E27FC236}">
                <a16:creationId xmlns:a16="http://schemas.microsoft.com/office/drawing/2014/main" id="{B44D19FA-91A6-4A10-8024-32D6589E96A4}"/>
              </a:ext>
            </a:extLst>
          </p:cNvPr>
          <p:cNvSpPr>
            <a:spLocks noChangeShapeType="1"/>
          </p:cNvSpPr>
          <p:nvPr/>
        </p:nvSpPr>
        <p:spPr bwMode="auto">
          <a:xfrm>
            <a:off x="8065262" y="3881955"/>
            <a:ext cx="0" cy="462915"/>
          </a:xfrm>
          <a:prstGeom prst="line">
            <a:avLst/>
          </a:prstGeom>
          <a:noFill/>
          <a:ln w="53975"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22" name="Line 53">
            <a:extLst>
              <a:ext uri="{FF2B5EF4-FFF2-40B4-BE49-F238E27FC236}">
                <a16:creationId xmlns:a16="http://schemas.microsoft.com/office/drawing/2014/main" id="{52FF17D5-5291-4F17-8E7B-2B8A082E1800}"/>
              </a:ext>
            </a:extLst>
          </p:cNvPr>
          <p:cNvSpPr>
            <a:spLocks noChangeShapeType="1"/>
          </p:cNvSpPr>
          <p:nvPr/>
        </p:nvSpPr>
        <p:spPr bwMode="auto">
          <a:xfrm>
            <a:off x="4153027" y="3881954"/>
            <a:ext cx="3909060"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23" name="Group 61">
            <a:extLst>
              <a:ext uri="{FF2B5EF4-FFF2-40B4-BE49-F238E27FC236}">
                <a16:creationId xmlns:a16="http://schemas.microsoft.com/office/drawing/2014/main" id="{E04BE359-EFA7-4247-9440-9C1607856309}"/>
              </a:ext>
            </a:extLst>
          </p:cNvPr>
          <p:cNvGrpSpPr>
            <a:grpSpLocks/>
          </p:cNvGrpSpPr>
          <p:nvPr/>
        </p:nvGrpSpPr>
        <p:grpSpPr bwMode="auto">
          <a:xfrm>
            <a:off x="6930518" y="3161864"/>
            <a:ext cx="154305" cy="102870"/>
            <a:chOff x="2112" y="1104"/>
            <a:chExt cx="144" cy="96"/>
          </a:xfrm>
        </p:grpSpPr>
        <p:sp>
          <p:nvSpPr>
            <p:cNvPr id="124" name="Line 62">
              <a:extLst>
                <a:ext uri="{FF2B5EF4-FFF2-40B4-BE49-F238E27FC236}">
                  <a16:creationId xmlns:a16="http://schemas.microsoft.com/office/drawing/2014/main" id="{2672B046-CEB5-4979-933A-151ADDB73AA3}"/>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5" name="Line 63">
              <a:extLst>
                <a:ext uri="{FF2B5EF4-FFF2-40B4-BE49-F238E27FC236}">
                  <a16:creationId xmlns:a16="http://schemas.microsoft.com/office/drawing/2014/main" id="{38FD71EC-D730-4F82-AA05-F07BAFF48B6D}"/>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6" name="Line 64">
              <a:extLst>
                <a:ext uri="{FF2B5EF4-FFF2-40B4-BE49-F238E27FC236}">
                  <a16:creationId xmlns:a16="http://schemas.microsoft.com/office/drawing/2014/main" id="{A21E145B-10E7-4A9A-8768-A41AC00D02F6}"/>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127" name="Line 70">
            <a:extLst>
              <a:ext uri="{FF2B5EF4-FFF2-40B4-BE49-F238E27FC236}">
                <a16:creationId xmlns:a16="http://schemas.microsoft.com/office/drawing/2014/main" id="{009B5470-272F-4AD2-8612-CE77F60DD574}"/>
              </a:ext>
            </a:extLst>
          </p:cNvPr>
          <p:cNvSpPr>
            <a:spLocks noChangeShapeType="1"/>
          </p:cNvSpPr>
          <p:nvPr/>
        </p:nvSpPr>
        <p:spPr bwMode="auto">
          <a:xfrm>
            <a:off x="6467602" y="4344870"/>
            <a:ext cx="205740" cy="2571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28" name="Line 71">
            <a:extLst>
              <a:ext uri="{FF2B5EF4-FFF2-40B4-BE49-F238E27FC236}">
                <a16:creationId xmlns:a16="http://schemas.microsoft.com/office/drawing/2014/main" id="{A4305CB2-0076-4DC5-A912-590B5E3B1600}"/>
              </a:ext>
            </a:extLst>
          </p:cNvPr>
          <p:cNvSpPr>
            <a:spLocks noChangeShapeType="1"/>
          </p:cNvSpPr>
          <p:nvPr/>
        </p:nvSpPr>
        <p:spPr bwMode="auto">
          <a:xfrm rot="5400000">
            <a:off x="7316281" y="4370587"/>
            <a:ext cx="257175" cy="20574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29" name="Group 67">
            <a:extLst>
              <a:ext uri="{FF2B5EF4-FFF2-40B4-BE49-F238E27FC236}">
                <a16:creationId xmlns:a16="http://schemas.microsoft.com/office/drawing/2014/main" id="{DA2D514C-64DC-4C5A-8059-30E891983786}"/>
              </a:ext>
            </a:extLst>
          </p:cNvPr>
          <p:cNvGrpSpPr>
            <a:grpSpLocks/>
          </p:cNvGrpSpPr>
          <p:nvPr/>
        </p:nvGrpSpPr>
        <p:grpSpPr bwMode="auto">
          <a:xfrm>
            <a:off x="7841204" y="3936655"/>
            <a:ext cx="460057" cy="378810"/>
            <a:chOff x="5088" y="192"/>
            <a:chExt cx="480" cy="432"/>
          </a:xfrm>
        </p:grpSpPr>
        <p:sp>
          <p:nvSpPr>
            <p:cNvPr id="130" name="Oval 68">
              <a:extLst>
                <a:ext uri="{FF2B5EF4-FFF2-40B4-BE49-F238E27FC236}">
                  <a16:creationId xmlns:a16="http://schemas.microsoft.com/office/drawing/2014/main" id="{7DE0E812-928C-47D2-A3DD-E285ECAE11BC}"/>
                </a:ext>
              </a:extLst>
            </p:cNvPr>
            <p:cNvSpPr>
              <a:spLocks noChangeArrowheads="1"/>
            </p:cNvSpPr>
            <p:nvPr/>
          </p:nvSpPr>
          <p:spPr bwMode="auto">
            <a:xfrm>
              <a:off x="5088" y="192"/>
              <a:ext cx="480" cy="432"/>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35000"/>
                </a:spcBef>
                <a:buClr>
                  <a:srgbClr val="EE2E24"/>
                </a:buClr>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spcBef>
                  <a:spcPct val="35000"/>
                </a:spcBef>
                <a:buClr>
                  <a:schemeClr val="tx1"/>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35000"/>
                </a:spcBef>
                <a:buClr>
                  <a:srgbClr val="EE2E24"/>
                </a:buClr>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35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35000"/>
                </a:spcBef>
                <a:buChar char="»"/>
                <a:defRPr sz="2000"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5000"/>
                </a:spcBef>
                <a:spcAft>
                  <a:spcPct val="0"/>
                </a:spcAft>
                <a:buChar char="»"/>
                <a:defRPr sz="2000"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5000"/>
                </a:spcBef>
                <a:spcAft>
                  <a:spcPct val="0"/>
                </a:spcAft>
                <a:buChar char="»"/>
                <a:defRPr sz="2000"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5000"/>
                </a:spcBef>
                <a:spcAft>
                  <a:spcPct val="0"/>
                </a:spcAft>
                <a:buChar char="»"/>
                <a:defRPr sz="2000"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5000"/>
                </a:spcBef>
                <a:spcAft>
                  <a:spcPct val="0"/>
                </a:spcAft>
                <a:buChar char="»"/>
                <a:defRPr sz="2000" i="1">
                  <a:solidFill>
                    <a:schemeClr val="tx1"/>
                  </a:solidFill>
                  <a:latin typeface="Calibri" panose="020F0502020204030204" pitchFamily="34" charset="0"/>
                  <a:cs typeface="Arial" panose="020B0604020202020204" pitchFamily="34" charset="0"/>
                </a:defRPr>
              </a:lvl9pPr>
            </a:lstStyle>
            <a:p>
              <a:pPr algn="ctr" fontAlgn="base">
                <a:spcAft>
                  <a:spcPct val="0"/>
                </a:spcAft>
                <a:buClr>
                  <a:srgbClr val="FF140A"/>
                </a:buClr>
              </a:pPr>
              <a:endParaRPr lang="en-US" altLang="en-US" sz="1350" dirty="0">
                <a:solidFill>
                  <a:srgbClr val="000000"/>
                </a:solidFill>
                <a:latin typeface="Arial" panose="020B0604020202020204" pitchFamily="34" charset="0"/>
              </a:endParaRPr>
            </a:p>
          </p:txBody>
        </p:sp>
        <p:sp>
          <p:nvSpPr>
            <p:cNvPr id="131" name="Line 69">
              <a:extLst>
                <a:ext uri="{FF2B5EF4-FFF2-40B4-BE49-F238E27FC236}">
                  <a16:creationId xmlns:a16="http://schemas.microsoft.com/office/drawing/2014/main" id="{111A4EE8-6640-4E47-A3E6-A247C6853100}"/>
                </a:ext>
              </a:extLst>
            </p:cNvPr>
            <p:cNvSpPr>
              <a:spLocks noChangeShapeType="1"/>
            </p:cNvSpPr>
            <p:nvPr/>
          </p:nvSpPr>
          <p:spPr bwMode="auto">
            <a:xfrm>
              <a:off x="5136" y="288"/>
              <a:ext cx="384" cy="24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133" name="Group 132">
            <a:extLst>
              <a:ext uri="{FF2B5EF4-FFF2-40B4-BE49-F238E27FC236}">
                <a16:creationId xmlns:a16="http://schemas.microsoft.com/office/drawing/2014/main" id="{1F4925AC-EB5E-41AC-A520-6B95361DFAB6}"/>
              </a:ext>
            </a:extLst>
          </p:cNvPr>
          <p:cNvGrpSpPr/>
          <p:nvPr/>
        </p:nvGrpSpPr>
        <p:grpSpPr>
          <a:xfrm>
            <a:off x="4188098" y="2990414"/>
            <a:ext cx="360045" cy="1028700"/>
            <a:chOff x="3555032" y="1657350"/>
            <a:chExt cx="400050" cy="1143000"/>
          </a:xfrm>
        </p:grpSpPr>
        <p:sp>
          <p:nvSpPr>
            <p:cNvPr id="134" name="Line 86">
              <a:extLst>
                <a:ext uri="{FF2B5EF4-FFF2-40B4-BE49-F238E27FC236}">
                  <a16:creationId xmlns:a16="http://schemas.microsoft.com/office/drawing/2014/main" id="{26B91F51-3249-4436-A9D2-86A2C250E050}"/>
                </a:ext>
              </a:extLst>
            </p:cNvPr>
            <p:cNvSpPr>
              <a:spLocks noChangeShapeType="1"/>
            </p:cNvSpPr>
            <p:nvPr/>
          </p:nvSpPr>
          <p:spPr bwMode="auto">
            <a:xfrm>
              <a:off x="3669332" y="1657350"/>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5" name="Oval 84">
              <a:extLst>
                <a:ext uri="{FF2B5EF4-FFF2-40B4-BE49-F238E27FC236}">
                  <a16:creationId xmlns:a16="http://schemas.microsoft.com/office/drawing/2014/main" id="{3970B122-4A85-4DEA-9DFA-236419163F7C}"/>
                </a:ext>
              </a:extLst>
            </p:cNvPr>
            <p:cNvSpPr>
              <a:spLocks noChangeArrowheads="1"/>
            </p:cNvSpPr>
            <p:nvPr/>
          </p:nvSpPr>
          <p:spPr bwMode="auto">
            <a:xfrm>
              <a:off x="3555032" y="1828800"/>
              <a:ext cx="228600" cy="9715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6" name="Line 85">
              <a:extLst>
                <a:ext uri="{FF2B5EF4-FFF2-40B4-BE49-F238E27FC236}">
                  <a16:creationId xmlns:a16="http://schemas.microsoft.com/office/drawing/2014/main" id="{E7F8BC56-8012-4CD6-8B77-27FE0D26DD1F}"/>
                </a:ext>
              </a:extLst>
            </p:cNvPr>
            <p:cNvSpPr>
              <a:spLocks noChangeShapeType="1"/>
            </p:cNvSpPr>
            <p:nvPr/>
          </p:nvSpPr>
          <p:spPr bwMode="auto">
            <a:xfrm flipV="1">
              <a:off x="366933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7" name="Line 87">
              <a:extLst>
                <a:ext uri="{FF2B5EF4-FFF2-40B4-BE49-F238E27FC236}">
                  <a16:creationId xmlns:a16="http://schemas.microsoft.com/office/drawing/2014/main" id="{A0ED428B-0CE6-4714-BF49-CAE73E477140}"/>
                </a:ext>
              </a:extLst>
            </p:cNvPr>
            <p:cNvSpPr>
              <a:spLocks noChangeShapeType="1"/>
            </p:cNvSpPr>
            <p:nvPr/>
          </p:nvSpPr>
          <p:spPr bwMode="auto">
            <a:xfrm>
              <a:off x="3955082" y="1657350"/>
              <a:ext cx="0" cy="114300"/>
            </a:xfrm>
            <a:prstGeom prst="line">
              <a:avLst/>
            </a:prstGeom>
            <a:noFill/>
            <a:ln w="127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138" name="Text Box 26">
            <a:extLst>
              <a:ext uri="{FF2B5EF4-FFF2-40B4-BE49-F238E27FC236}">
                <a16:creationId xmlns:a16="http://schemas.microsoft.com/office/drawing/2014/main" id="{A59A85AF-654F-44FE-A29D-E5B0D9C32E66}"/>
              </a:ext>
            </a:extLst>
          </p:cNvPr>
          <p:cNvSpPr txBox="1">
            <a:spLocks noChangeArrowheads="1"/>
          </p:cNvSpPr>
          <p:nvPr/>
        </p:nvSpPr>
        <p:spPr bwMode="auto">
          <a:xfrm>
            <a:off x="4772757" y="5114472"/>
            <a:ext cx="282641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000000"/>
                </a:solidFill>
                <a:latin typeface="Verdana" pitchFamily="34" charset="0"/>
                <a:cs typeface="Arial" charset="0"/>
              </a:rPr>
              <a:t>To Loads (3-phase/4 wire with GND)</a:t>
            </a:r>
          </a:p>
        </p:txBody>
      </p:sp>
      <p:grpSp>
        <p:nvGrpSpPr>
          <p:cNvPr id="139" name="Group 138">
            <a:extLst>
              <a:ext uri="{FF2B5EF4-FFF2-40B4-BE49-F238E27FC236}">
                <a16:creationId xmlns:a16="http://schemas.microsoft.com/office/drawing/2014/main" id="{EE6EFEA9-32FC-442B-8FB0-84B0FC66314C}"/>
              </a:ext>
            </a:extLst>
          </p:cNvPr>
          <p:cNvGrpSpPr/>
          <p:nvPr/>
        </p:nvGrpSpPr>
        <p:grpSpPr>
          <a:xfrm>
            <a:off x="7735418" y="4329632"/>
            <a:ext cx="308610" cy="543029"/>
            <a:chOff x="8984093" y="3649980"/>
            <a:chExt cx="342900" cy="603365"/>
          </a:xfrm>
        </p:grpSpPr>
        <p:sp>
          <p:nvSpPr>
            <p:cNvPr id="140" name="Line 77">
              <a:extLst>
                <a:ext uri="{FF2B5EF4-FFF2-40B4-BE49-F238E27FC236}">
                  <a16:creationId xmlns:a16="http://schemas.microsoft.com/office/drawing/2014/main" id="{F0CEF7B8-400A-4DEF-88F4-0BD13C14B005}"/>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1" name="Line 78">
              <a:extLst>
                <a:ext uri="{FF2B5EF4-FFF2-40B4-BE49-F238E27FC236}">
                  <a16:creationId xmlns:a16="http://schemas.microsoft.com/office/drawing/2014/main" id="{498AD2A1-D6E7-4470-ABA2-672ED0DE2ED3}"/>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2" name="Line 79">
              <a:extLst>
                <a:ext uri="{FF2B5EF4-FFF2-40B4-BE49-F238E27FC236}">
                  <a16:creationId xmlns:a16="http://schemas.microsoft.com/office/drawing/2014/main" id="{18A1E413-38F7-42A9-A707-895AFD801CB6}"/>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3" name="Line 34">
              <a:extLst>
                <a:ext uri="{FF2B5EF4-FFF2-40B4-BE49-F238E27FC236}">
                  <a16:creationId xmlns:a16="http://schemas.microsoft.com/office/drawing/2014/main" id="{21718880-A0DC-495A-8063-6B1C95BF7830}"/>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144" name="Group 143">
            <a:extLst>
              <a:ext uri="{FF2B5EF4-FFF2-40B4-BE49-F238E27FC236}">
                <a16:creationId xmlns:a16="http://schemas.microsoft.com/office/drawing/2014/main" id="{45609618-9A8F-4D42-BD40-7767E933FCBB}"/>
              </a:ext>
            </a:extLst>
          </p:cNvPr>
          <p:cNvGrpSpPr/>
          <p:nvPr/>
        </p:nvGrpSpPr>
        <p:grpSpPr>
          <a:xfrm>
            <a:off x="4134968" y="4352492"/>
            <a:ext cx="308610" cy="543029"/>
            <a:chOff x="8984093" y="3649980"/>
            <a:chExt cx="342900" cy="603365"/>
          </a:xfrm>
        </p:grpSpPr>
        <p:sp>
          <p:nvSpPr>
            <p:cNvPr id="145" name="Line 77">
              <a:extLst>
                <a:ext uri="{FF2B5EF4-FFF2-40B4-BE49-F238E27FC236}">
                  <a16:creationId xmlns:a16="http://schemas.microsoft.com/office/drawing/2014/main" id="{A40E306E-C928-44B3-82AF-0E2BEF9E454F}"/>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6" name="Line 78">
              <a:extLst>
                <a:ext uri="{FF2B5EF4-FFF2-40B4-BE49-F238E27FC236}">
                  <a16:creationId xmlns:a16="http://schemas.microsoft.com/office/drawing/2014/main" id="{6B31DE46-8ABE-430F-B4A8-B520BE5EB3DC}"/>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7" name="Line 79">
              <a:extLst>
                <a:ext uri="{FF2B5EF4-FFF2-40B4-BE49-F238E27FC236}">
                  <a16:creationId xmlns:a16="http://schemas.microsoft.com/office/drawing/2014/main" id="{C91D3370-383A-4446-8393-29EC94743AE6}"/>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8" name="Line 34">
              <a:extLst>
                <a:ext uri="{FF2B5EF4-FFF2-40B4-BE49-F238E27FC236}">
                  <a16:creationId xmlns:a16="http://schemas.microsoft.com/office/drawing/2014/main" id="{FD10344B-AEA7-44AA-83B3-68AE9F70D87D}"/>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sp>
        <p:nvSpPr>
          <p:cNvPr id="149" name="Text Box 24">
            <a:extLst>
              <a:ext uri="{FF2B5EF4-FFF2-40B4-BE49-F238E27FC236}">
                <a16:creationId xmlns:a16="http://schemas.microsoft.com/office/drawing/2014/main" id="{EF90094D-840D-4839-8FBB-435B4607F970}"/>
              </a:ext>
            </a:extLst>
          </p:cNvPr>
          <p:cNvSpPr txBox="1">
            <a:spLocks noChangeArrowheads="1"/>
          </p:cNvSpPr>
          <p:nvPr/>
        </p:nvSpPr>
        <p:spPr bwMode="auto">
          <a:xfrm>
            <a:off x="3847433" y="2541946"/>
            <a:ext cx="142539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Service Entrance </a:t>
            </a:r>
          </a:p>
        </p:txBody>
      </p:sp>
      <p:sp>
        <p:nvSpPr>
          <p:cNvPr id="75" name="Title 1">
            <a:extLst>
              <a:ext uri="{FF2B5EF4-FFF2-40B4-BE49-F238E27FC236}">
                <a16:creationId xmlns:a16="http://schemas.microsoft.com/office/drawing/2014/main" id="{1CD7F24C-2530-4D4A-BABF-ECF54E60B2A7}"/>
              </a:ext>
            </a:extLst>
          </p:cNvPr>
          <p:cNvSpPr txBox="1">
            <a:spLocks/>
          </p:cNvSpPr>
          <p:nvPr/>
        </p:nvSpPr>
        <p:spPr>
          <a:xfrm>
            <a:off x="609600" y="202451"/>
            <a:ext cx="10744200" cy="863476"/>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Two Bonding Jumpers</a:t>
            </a:r>
          </a:p>
        </p:txBody>
      </p:sp>
      <p:sp>
        <p:nvSpPr>
          <p:cNvPr id="76" name="Rectangle 75">
            <a:extLst>
              <a:ext uri="{FF2B5EF4-FFF2-40B4-BE49-F238E27FC236}">
                <a16:creationId xmlns:a16="http://schemas.microsoft.com/office/drawing/2014/main" id="{EC65FCF4-CCD1-4C6D-AAEA-DB3A87A8B3A7}"/>
              </a:ext>
            </a:extLst>
          </p:cNvPr>
          <p:cNvSpPr/>
          <p:nvPr/>
        </p:nvSpPr>
        <p:spPr>
          <a:xfrm>
            <a:off x="152725" y="1540557"/>
            <a:ext cx="11932181" cy="1015663"/>
          </a:xfrm>
          <a:prstGeom prst="rect">
            <a:avLst/>
          </a:prstGeom>
        </p:spPr>
        <p:txBody>
          <a:bodyPr wrap="square">
            <a:spAutoFit/>
          </a:bodyPr>
          <a:lstStyle/>
          <a:p>
            <a:pPr lvl="1"/>
            <a:r>
              <a:rPr lang="en-US" sz="2000" b="1" dirty="0">
                <a:solidFill>
                  <a:srgbClr val="FF0000"/>
                </a:solidFill>
              </a:rPr>
              <a:t>Rule #1: </a:t>
            </a:r>
            <a:r>
              <a:rPr lang="en-US" sz="2000" b="1" dirty="0"/>
              <a:t>There must be only one neutral to ground connection on any neutral bus at one time</a:t>
            </a:r>
          </a:p>
          <a:p>
            <a:pPr lvl="1"/>
            <a:endParaRPr lang="en-US" sz="2000" dirty="0"/>
          </a:p>
          <a:p>
            <a:pPr lvl="1"/>
            <a:r>
              <a:rPr lang="en-US" sz="2000" b="1" dirty="0">
                <a:solidFill>
                  <a:srgbClr val="FF0000"/>
                </a:solidFill>
              </a:rPr>
              <a:t>Rule #2: </a:t>
            </a:r>
            <a:r>
              <a:rPr lang="en-US" sz="2000" b="1" dirty="0"/>
              <a:t>Bonding connection must be between the ground fault sensor and the source</a:t>
            </a:r>
          </a:p>
        </p:txBody>
      </p:sp>
      <p:sp>
        <p:nvSpPr>
          <p:cNvPr id="132" name="Rectangle 131">
            <a:extLst>
              <a:ext uri="{FF2B5EF4-FFF2-40B4-BE49-F238E27FC236}">
                <a16:creationId xmlns:a16="http://schemas.microsoft.com/office/drawing/2014/main" id="{2E7ACCDD-EDB2-481B-9685-703411B338EE}"/>
              </a:ext>
            </a:extLst>
          </p:cNvPr>
          <p:cNvSpPr/>
          <p:nvPr/>
        </p:nvSpPr>
        <p:spPr>
          <a:xfrm>
            <a:off x="609600" y="924802"/>
            <a:ext cx="9144000" cy="707886"/>
          </a:xfrm>
          <a:prstGeom prst="rect">
            <a:avLst/>
          </a:prstGeom>
        </p:spPr>
        <p:txBody>
          <a:bodyPr wrap="square">
            <a:spAutoFit/>
          </a:bodyPr>
          <a:lstStyle/>
          <a:p>
            <a:pPr marL="285750" indent="-285750">
              <a:buFont typeface="Arial" panose="020B0604020202020204" pitchFamily="34" charset="0"/>
              <a:buChar char="•"/>
            </a:pPr>
            <a:r>
              <a:rPr lang="en-US" sz="2000" dirty="0">
                <a:latin typeface="+mj-lt"/>
              </a:rPr>
              <a:t>3 Phase, 4 Wire System</a:t>
            </a:r>
          </a:p>
          <a:p>
            <a:pPr marL="285750" indent="-285750">
              <a:buFont typeface="Arial" panose="020B0604020202020204" pitchFamily="34" charset="0"/>
              <a:buChar char="•"/>
            </a:pPr>
            <a:r>
              <a:rPr lang="en-US" sz="2000" dirty="0">
                <a:latin typeface="+mj-lt"/>
              </a:rPr>
              <a:t>3 Pole Transfer Switch</a:t>
            </a:r>
          </a:p>
        </p:txBody>
      </p:sp>
      <p:sp>
        <p:nvSpPr>
          <p:cNvPr id="151" name="Text Box 19">
            <a:extLst>
              <a:ext uri="{FF2B5EF4-FFF2-40B4-BE49-F238E27FC236}">
                <a16:creationId xmlns:a16="http://schemas.microsoft.com/office/drawing/2014/main" id="{FF37322A-8272-42E1-B66B-99D35210E3F4}"/>
              </a:ext>
            </a:extLst>
          </p:cNvPr>
          <p:cNvSpPr txBox="1">
            <a:spLocks noChangeAspect="1" noChangeArrowheads="1"/>
          </p:cNvSpPr>
          <p:nvPr/>
        </p:nvSpPr>
        <p:spPr bwMode="auto">
          <a:xfrm rot="2030508">
            <a:off x="5340099" y="4974603"/>
            <a:ext cx="1596769" cy="215444"/>
          </a:xfrm>
          <a:prstGeom prst="rect">
            <a:avLst/>
          </a:prstGeom>
          <a:noFill/>
          <a:ln w="12700">
            <a:noFill/>
            <a:miter lim="800000"/>
            <a:headEnd/>
            <a:tailEnd/>
          </a:ln>
        </p:spPr>
        <p:txBody>
          <a:bodyPr wrap="square">
            <a:spAutoFit/>
          </a:bodyPr>
          <a:lstStyle/>
          <a:p>
            <a:pPr eaLnBrk="0" fontAlgn="base" hangingPunct="0">
              <a:spcBef>
                <a:spcPct val="0"/>
              </a:spcBef>
              <a:spcAft>
                <a:spcPct val="0"/>
              </a:spcAft>
            </a:pPr>
            <a:r>
              <a:rPr lang="en-US" sz="800" b="1" i="1" dirty="0">
                <a:solidFill>
                  <a:schemeClr val="accent3">
                    <a:lumMod val="60000"/>
                    <a:lumOff val="40000"/>
                  </a:schemeClr>
                </a:solidFill>
                <a:latin typeface="Verdana" pitchFamily="34" charset="0"/>
                <a:cs typeface="Arial" charset="0"/>
              </a:rPr>
              <a:t>Ground Fault</a:t>
            </a:r>
          </a:p>
        </p:txBody>
      </p:sp>
      <p:sp>
        <p:nvSpPr>
          <p:cNvPr id="5" name="Rectangle 4">
            <a:extLst>
              <a:ext uri="{FF2B5EF4-FFF2-40B4-BE49-F238E27FC236}">
                <a16:creationId xmlns:a16="http://schemas.microsoft.com/office/drawing/2014/main" id="{772669A4-3D0F-4351-A8A9-21A318D6F2A6}"/>
              </a:ext>
            </a:extLst>
          </p:cNvPr>
          <p:cNvSpPr/>
          <p:nvPr/>
        </p:nvSpPr>
        <p:spPr>
          <a:xfrm>
            <a:off x="0" y="6546948"/>
            <a:ext cx="2218877" cy="276999"/>
          </a:xfrm>
          <a:prstGeom prst="rect">
            <a:avLst/>
          </a:prstGeom>
        </p:spPr>
        <p:txBody>
          <a:bodyPr wrap="none">
            <a:spAutoFit/>
          </a:bodyPr>
          <a:lstStyle/>
          <a:p>
            <a:r>
              <a:rPr lang="en-US" sz="1200" dirty="0"/>
              <a:t>GFP: Ground Fault Protection</a:t>
            </a:r>
          </a:p>
        </p:txBody>
      </p:sp>
      <p:sp>
        <p:nvSpPr>
          <p:cNvPr id="4" name="Rectangle 3">
            <a:extLst>
              <a:ext uri="{FF2B5EF4-FFF2-40B4-BE49-F238E27FC236}">
                <a16:creationId xmlns:a16="http://schemas.microsoft.com/office/drawing/2014/main" id="{8757D505-1114-41B9-87D6-0ED08F787096}"/>
              </a:ext>
            </a:extLst>
          </p:cNvPr>
          <p:cNvSpPr/>
          <p:nvPr/>
        </p:nvSpPr>
        <p:spPr>
          <a:xfrm>
            <a:off x="5662858" y="2570113"/>
            <a:ext cx="197253" cy="23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3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slide(fromLeft)">
                                      <p:cBhvr>
                                        <p:cTn id="11" dur="500"/>
                                        <p:tgtEl>
                                          <p:spTgt spid="11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left)">
                                      <p:cBhvr>
                                        <p:cTn id="15" dur="500"/>
                                        <p:tgtEl>
                                          <p:spTgt spid="111"/>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slide(fromLeft)">
                                      <p:cBhvr>
                                        <p:cTn id="19" dur="500"/>
                                        <p:tgtEl>
                                          <p:spTgt spid="11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left)">
                                      <p:cBhvr>
                                        <p:cTn id="23" dur="500"/>
                                        <p:tgtEl>
                                          <p:spTgt spid="113"/>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slide(fromTop)">
                                      <p:cBhvr>
                                        <p:cTn id="27" dur="500"/>
                                        <p:tgtEl>
                                          <p:spTgt spid="1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slide(fromBottom)">
                                      <p:cBhvr>
                                        <p:cTn id="31" dur="500"/>
                                        <p:tgtEl>
                                          <p:spTgt spid="116"/>
                                        </p:tgtEl>
                                      </p:cBhvr>
                                    </p:animEffect>
                                  </p:childTnLst>
                                </p:cTn>
                              </p:par>
                            </p:childTnLst>
                          </p:cTn>
                        </p:par>
                        <p:par>
                          <p:cTn id="32" fill="hold">
                            <p:stCondLst>
                              <p:cond delay="3000"/>
                            </p:stCondLst>
                            <p:childTnLst>
                              <p:par>
                                <p:cTn id="33" presetID="12" presetClass="entr" presetSubtype="2" fill="hold" grpId="0" nodeType="after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slide(fromRight)">
                                      <p:cBhvr>
                                        <p:cTn id="35" dur="500"/>
                                        <p:tgtEl>
                                          <p:spTgt spid="117"/>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wipe(down)">
                                      <p:cBhvr>
                                        <p:cTn id="39" dur="500"/>
                                        <p:tgtEl>
                                          <p:spTgt spid="118"/>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right)">
                                      <p:cBhvr>
                                        <p:cTn id="43" dur="500"/>
                                        <p:tgtEl>
                                          <p:spTgt spid="11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wipe(left)">
                                      <p:cBhvr>
                                        <p:cTn id="47" dur="500"/>
                                        <p:tgtEl>
                                          <p:spTgt spid="120"/>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down)">
                                      <p:cBhvr>
                                        <p:cTn id="51" dur="500"/>
                                        <p:tgtEl>
                                          <p:spTgt spid="121"/>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wipe(right)">
                                      <p:cBhvr>
                                        <p:cTn id="55" dur="500"/>
                                        <p:tgtEl>
                                          <p:spTgt spid="1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8">
                                            <p:txEl>
                                              <p:pRg st="0" end="0"/>
                                            </p:txEl>
                                          </p:spTgt>
                                        </p:tgtEl>
                                        <p:attrNameLst>
                                          <p:attrName>style.visibility</p:attrName>
                                        </p:attrNameLst>
                                      </p:cBhvr>
                                      <p:to>
                                        <p:strVal val="visible"/>
                                      </p:to>
                                    </p:set>
                                    <p:animEffect transition="in" filter="fade">
                                      <p:cBhvr>
                                        <p:cTn id="60" dur="500"/>
                                        <p:tgtEl>
                                          <p:spTgt spid="8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8">
                                            <p:txEl>
                                              <p:pRg st="1" end="1"/>
                                            </p:txEl>
                                          </p:spTgt>
                                        </p:tgtEl>
                                        <p:attrNameLst>
                                          <p:attrName>style.visibility</p:attrName>
                                        </p:attrNameLst>
                                      </p:cBhvr>
                                      <p:to>
                                        <p:strVal val="visible"/>
                                      </p:to>
                                    </p:set>
                                    <p:animEffect transition="in" filter="fade">
                                      <p:cBhvr>
                                        <p:cTn id="65" dur="500"/>
                                        <p:tgtEl>
                                          <p:spTgt spid="8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8">
                                            <p:txEl>
                                              <p:pRg st="2" end="2"/>
                                            </p:txEl>
                                          </p:spTgt>
                                        </p:tgtEl>
                                        <p:attrNameLst>
                                          <p:attrName>style.visibility</p:attrName>
                                        </p:attrNameLst>
                                      </p:cBhvr>
                                      <p:to>
                                        <p:strVal val="visible"/>
                                      </p:to>
                                    </p:set>
                                    <p:animEffect transition="in" filter="fade">
                                      <p:cBhvr>
                                        <p:cTn id="70" dur="500"/>
                                        <p:tgtEl>
                                          <p:spTgt spid="88">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29"/>
                                        </p:tgtEl>
                                        <p:attrNameLst>
                                          <p:attrName>style.visibility</p:attrName>
                                        </p:attrNameLst>
                                      </p:cBhvr>
                                      <p:to>
                                        <p:strVal val="visible"/>
                                      </p:to>
                                    </p:set>
                                    <p:animEffect transition="in" filter="fade">
                                      <p:cBhvr>
                                        <p:cTn id="7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1CD7F24C-2530-4D4A-BABF-ECF54E60B2A7}"/>
              </a:ext>
            </a:extLst>
          </p:cNvPr>
          <p:cNvSpPr txBox="1">
            <a:spLocks/>
          </p:cNvSpPr>
          <p:nvPr/>
        </p:nvSpPr>
        <p:spPr>
          <a:xfrm>
            <a:off x="609600" y="202451"/>
            <a:ext cx="10744200" cy="863476"/>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Single Bonding Jumper</a:t>
            </a:r>
          </a:p>
        </p:txBody>
      </p:sp>
      <p:sp>
        <p:nvSpPr>
          <p:cNvPr id="76" name="Rectangle 75">
            <a:extLst>
              <a:ext uri="{FF2B5EF4-FFF2-40B4-BE49-F238E27FC236}">
                <a16:creationId xmlns:a16="http://schemas.microsoft.com/office/drawing/2014/main" id="{EC65FCF4-CCD1-4C6D-AAEA-DB3A87A8B3A7}"/>
              </a:ext>
            </a:extLst>
          </p:cNvPr>
          <p:cNvSpPr/>
          <p:nvPr/>
        </p:nvSpPr>
        <p:spPr>
          <a:xfrm>
            <a:off x="152726" y="1565269"/>
            <a:ext cx="12039274" cy="1015663"/>
          </a:xfrm>
          <a:prstGeom prst="rect">
            <a:avLst/>
          </a:prstGeom>
        </p:spPr>
        <p:txBody>
          <a:bodyPr wrap="square">
            <a:spAutoFit/>
          </a:bodyPr>
          <a:lstStyle/>
          <a:p>
            <a:pPr lvl="1"/>
            <a:r>
              <a:rPr lang="en-US" sz="2000" b="1" dirty="0">
                <a:solidFill>
                  <a:srgbClr val="FF0000"/>
                </a:solidFill>
              </a:rPr>
              <a:t>Rule #1: </a:t>
            </a:r>
            <a:r>
              <a:rPr lang="en-US" sz="2000" b="1" dirty="0"/>
              <a:t>There must be only one neutral to ground connection on any neutral bus at one time</a:t>
            </a:r>
          </a:p>
          <a:p>
            <a:pPr lvl="1"/>
            <a:endParaRPr lang="en-US" sz="2000" dirty="0"/>
          </a:p>
          <a:p>
            <a:pPr lvl="1"/>
            <a:r>
              <a:rPr lang="en-US" sz="2000" b="1" dirty="0">
                <a:solidFill>
                  <a:srgbClr val="FF0000"/>
                </a:solidFill>
              </a:rPr>
              <a:t>Rule #2: </a:t>
            </a:r>
            <a:r>
              <a:rPr lang="en-US" sz="2000" b="1" dirty="0"/>
              <a:t>Bonding connection must be between the ground fault sensor and the source</a:t>
            </a:r>
          </a:p>
        </p:txBody>
      </p:sp>
      <p:sp>
        <p:nvSpPr>
          <p:cNvPr id="132" name="Rectangle 131">
            <a:extLst>
              <a:ext uri="{FF2B5EF4-FFF2-40B4-BE49-F238E27FC236}">
                <a16:creationId xmlns:a16="http://schemas.microsoft.com/office/drawing/2014/main" id="{2E7ACCDD-EDB2-481B-9685-703411B338EE}"/>
              </a:ext>
            </a:extLst>
          </p:cNvPr>
          <p:cNvSpPr/>
          <p:nvPr/>
        </p:nvSpPr>
        <p:spPr>
          <a:xfrm>
            <a:off x="609600" y="863018"/>
            <a:ext cx="9144000" cy="707886"/>
          </a:xfrm>
          <a:prstGeom prst="rect">
            <a:avLst/>
          </a:prstGeom>
        </p:spPr>
        <p:txBody>
          <a:bodyPr wrap="square">
            <a:spAutoFit/>
          </a:bodyPr>
          <a:lstStyle/>
          <a:p>
            <a:pPr marL="285750" indent="-285750">
              <a:buFont typeface="Arial" panose="020B0604020202020204" pitchFamily="34" charset="0"/>
              <a:buChar char="•"/>
            </a:pPr>
            <a:r>
              <a:rPr lang="en-US" sz="2000" dirty="0">
                <a:latin typeface="+mj-lt"/>
              </a:rPr>
              <a:t>3 Phase, 4 Wire System</a:t>
            </a:r>
          </a:p>
          <a:p>
            <a:pPr marL="285750" indent="-285750">
              <a:buFont typeface="Arial" panose="020B0604020202020204" pitchFamily="34" charset="0"/>
              <a:buChar char="•"/>
            </a:pPr>
            <a:r>
              <a:rPr lang="en-US" sz="2000" dirty="0">
                <a:latin typeface="+mj-lt"/>
              </a:rPr>
              <a:t>3 Pole Transfer Switch</a:t>
            </a:r>
          </a:p>
        </p:txBody>
      </p:sp>
      <p:sp>
        <p:nvSpPr>
          <p:cNvPr id="150" name="Rectangle 149">
            <a:extLst>
              <a:ext uri="{FF2B5EF4-FFF2-40B4-BE49-F238E27FC236}">
                <a16:creationId xmlns:a16="http://schemas.microsoft.com/office/drawing/2014/main" id="{FB340410-7703-4F2A-B3ED-BD47B39E4B8C}"/>
              </a:ext>
            </a:extLst>
          </p:cNvPr>
          <p:cNvSpPr/>
          <p:nvPr/>
        </p:nvSpPr>
        <p:spPr>
          <a:xfrm>
            <a:off x="609599" y="5681092"/>
            <a:ext cx="9658865" cy="707886"/>
          </a:xfrm>
          <a:prstGeom prst="rect">
            <a:avLst/>
          </a:prstGeom>
        </p:spPr>
        <p:txBody>
          <a:bodyPr wrap="square">
            <a:spAutoFit/>
          </a:bodyPr>
          <a:lstStyle/>
          <a:p>
            <a:pPr marL="285750" indent="-285750">
              <a:buFont typeface="Arial" panose="020B0604020202020204" pitchFamily="34" charset="0"/>
              <a:buChar char="•"/>
            </a:pPr>
            <a:r>
              <a:rPr lang="en-US" sz="2000" dirty="0"/>
              <a:t>Removing the generator set neutral bond solves the problem in the previous slide</a:t>
            </a:r>
          </a:p>
          <a:p>
            <a:pPr marL="285750" indent="-285750">
              <a:buFont typeface="Arial" panose="020B0604020202020204" pitchFamily="34" charset="0"/>
              <a:buChar char="•"/>
            </a:pPr>
            <a:r>
              <a:rPr lang="en-US" sz="2000" dirty="0"/>
              <a:t>There is only one path for earth fault current to return to the source</a:t>
            </a:r>
          </a:p>
        </p:txBody>
      </p:sp>
      <p:sp>
        <p:nvSpPr>
          <p:cNvPr id="152" name="Rectangle 17">
            <a:extLst>
              <a:ext uri="{FF2B5EF4-FFF2-40B4-BE49-F238E27FC236}">
                <a16:creationId xmlns:a16="http://schemas.microsoft.com/office/drawing/2014/main" id="{6F57C199-C2D3-40B8-9E0A-B1CB8ECCEAF2}"/>
              </a:ext>
            </a:extLst>
          </p:cNvPr>
          <p:cNvSpPr>
            <a:spLocks noChangeArrowheads="1"/>
          </p:cNvSpPr>
          <p:nvPr/>
        </p:nvSpPr>
        <p:spPr bwMode="auto">
          <a:xfrm>
            <a:off x="7178652" y="2864974"/>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nvGrpSpPr>
          <p:cNvPr id="153" name="Group 69">
            <a:extLst>
              <a:ext uri="{FF2B5EF4-FFF2-40B4-BE49-F238E27FC236}">
                <a16:creationId xmlns:a16="http://schemas.microsoft.com/office/drawing/2014/main" id="{F1956994-52E4-48B1-812B-BAFF37A673DF}"/>
              </a:ext>
            </a:extLst>
          </p:cNvPr>
          <p:cNvGrpSpPr>
            <a:grpSpLocks/>
          </p:cNvGrpSpPr>
          <p:nvPr/>
        </p:nvGrpSpPr>
        <p:grpSpPr bwMode="auto">
          <a:xfrm rot="5400000">
            <a:off x="5867060" y="4690916"/>
            <a:ext cx="154305" cy="102870"/>
            <a:chOff x="2112" y="1104"/>
            <a:chExt cx="144" cy="96"/>
          </a:xfrm>
        </p:grpSpPr>
        <p:sp>
          <p:nvSpPr>
            <p:cNvPr id="154" name="Line 70">
              <a:extLst>
                <a:ext uri="{FF2B5EF4-FFF2-40B4-BE49-F238E27FC236}">
                  <a16:creationId xmlns:a16="http://schemas.microsoft.com/office/drawing/2014/main" id="{EE979C9E-1BBD-4A96-8399-6F7A153FD578}"/>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5" name="Line 71">
              <a:extLst>
                <a:ext uri="{FF2B5EF4-FFF2-40B4-BE49-F238E27FC236}">
                  <a16:creationId xmlns:a16="http://schemas.microsoft.com/office/drawing/2014/main" id="{AC99A7A1-6E63-47D7-93E8-CE5A0048E60D}"/>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6" name="Line 72">
              <a:extLst>
                <a:ext uri="{FF2B5EF4-FFF2-40B4-BE49-F238E27FC236}">
                  <a16:creationId xmlns:a16="http://schemas.microsoft.com/office/drawing/2014/main" id="{81046A77-6909-423E-8799-7A8EE5DD9C6C}"/>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157" name="Rectangle 4">
            <a:extLst>
              <a:ext uri="{FF2B5EF4-FFF2-40B4-BE49-F238E27FC236}">
                <a16:creationId xmlns:a16="http://schemas.microsoft.com/office/drawing/2014/main" id="{A5DA789D-62D5-4359-8E5B-960B5D398897}"/>
              </a:ext>
            </a:extLst>
          </p:cNvPr>
          <p:cNvSpPr>
            <a:spLocks noChangeArrowheads="1"/>
          </p:cNvSpPr>
          <p:nvPr/>
        </p:nvSpPr>
        <p:spPr bwMode="auto">
          <a:xfrm>
            <a:off x="3783942" y="2864974"/>
            <a:ext cx="1131570" cy="1748790"/>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8" name="Line 5">
            <a:extLst>
              <a:ext uri="{FF2B5EF4-FFF2-40B4-BE49-F238E27FC236}">
                <a16:creationId xmlns:a16="http://schemas.microsoft.com/office/drawing/2014/main" id="{95581C4C-9361-46A0-A1E1-AF8143E4DB75}"/>
              </a:ext>
            </a:extLst>
          </p:cNvPr>
          <p:cNvSpPr>
            <a:spLocks noChangeShapeType="1"/>
          </p:cNvSpPr>
          <p:nvPr/>
        </p:nvSpPr>
        <p:spPr bwMode="auto">
          <a:xfrm>
            <a:off x="3423897" y="3225019"/>
            <a:ext cx="82296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9" name="Rectangle 7">
            <a:extLst>
              <a:ext uri="{FF2B5EF4-FFF2-40B4-BE49-F238E27FC236}">
                <a16:creationId xmlns:a16="http://schemas.microsoft.com/office/drawing/2014/main" id="{E0E8C12C-515B-4172-84DA-53D10C36C81B}"/>
              </a:ext>
            </a:extLst>
          </p:cNvPr>
          <p:cNvSpPr>
            <a:spLocks noChangeArrowheads="1"/>
          </p:cNvSpPr>
          <p:nvPr/>
        </p:nvSpPr>
        <p:spPr bwMode="auto">
          <a:xfrm>
            <a:off x="5378427" y="2864974"/>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0" name="AutoShape 8">
            <a:extLst>
              <a:ext uri="{FF2B5EF4-FFF2-40B4-BE49-F238E27FC236}">
                <a16:creationId xmlns:a16="http://schemas.microsoft.com/office/drawing/2014/main" id="{9C3399DC-F3D2-4928-87ED-025AD12C664F}"/>
              </a:ext>
            </a:extLst>
          </p:cNvPr>
          <p:cNvSpPr>
            <a:spLocks/>
          </p:cNvSpPr>
          <p:nvPr/>
        </p:nvSpPr>
        <p:spPr bwMode="auto">
          <a:xfrm rot="-5400000">
            <a:off x="4349728" y="3019280"/>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1" name="Line 6">
            <a:extLst>
              <a:ext uri="{FF2B5EF4-FFF2-40B4-BE49-F238E27FC236}">
                <a16:creationId xmlns:a16="http://schemas.microsoft.com/office/drawing/2014/main" id="{F5F896F3-D54A-4692-BCF5-F721951C22D3}"/>
              </a:ext>
            </a:extLst>
          </p:cNvPr>
          <p:cNvSpPr>
            <a:spLocks noChangeShapeType="1"/>
          </p:cNvSpPr>
          <p:nvPr/>
        </p:nvSpPr>
        <p:spPr bwMode="auto">
          <a:xfrm>
            <a:off x="4504032" y="3225019"/>
            <a:ext cx="113157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2" name="Line 14">
            <a:extLst>
              <a:ext uri="{FF2B5EF4-FFF2-40B4-BE49-F238E27FC236}">
                <a16:creationId xmlns:a16="http://schemas.microsoft.com/office/drawing/2014/main" id="{4A3645D4-7114-44F8-BB5D-30BF83F4130F}"/>
              </a:ext>
            </a:extLst>
          </p:cNvPr>
          <p:cNvSpPr>
            <a:spLocks noChangeShapeType="1"/>
          </p:cNvSpPr>
          <p:nvPr/>
        </p:nvSpPr>
        <p:spPr bwMode="auto">
          <a:xfrm>
            <a:off x="3423897" y="4047979"/>
            <a:ext cx="462915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3" name="Line 11">
            <a:extLst>
              <a:ext uri="{FF2B5EF4-FFF2-40B4-BE49-F238E27FC236}">
                <a16:creationId xmlns:a16="http://schemas.microsoft.com/office/drawing/2014/main" id="{2E6805A5-8B1A-46E7-A64B-42F70AE4F7F0}"/>
              </a:ext>
            </a:extLst>
          </p:cNvPr>
          <p:cNvSpPr>
            <a:spLocks noChangeShapeType="1"/>
          </p:cNvSpPr>
          <p:nvPr/>
        </p:nvSpPr>
        <p:spPr bwMode="auto">
          <a:xfrm>
            <a:off x="5635602" y="3173585"/>
            <a:ext cx="30861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4" name="Line 12">
            <a:extLst>
              <a:ext uri="{FF2B5EF4-FFF2-40B4-BE49-F238E27FC236}">
                <a16:creationId xmlns:a16="http://schemas.microsoft.com/office/drawing/2014/main" id="{DEA51E3E-6C31-4238-9952-0ADEE98FE3B9}"/>
              </a:ext>
            </a:extLst>
          </p:cNvPr>
          <p:cNvSpPr>
            <a:spLocks noChangeShapeType="1"/>
          </p:cNvSpPr>
          <p:nvPr/>
        </p:nvSpPr>
        <p:spPr bwMode="auto">
          <a:xfrm>
            <a:off x="5944212" y="3533629"/>
            <a:ext cx="0" cy="14401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5" name="Text Box 19">
            <a:extLst>
              <a:ext uri="{FF2B5EF4-FFF2-40B4-BE49-F238E27FC236}">
                <a16:creationId xmlns:a16="http://schemas.microsoft.com/office/drawing/2014/main" id="{08031796-55C3-4B37-97FD-A582F5BFE1D9}"/>
              </a:ext>
            </a:extLst>
          </p:cNvPr>
          <p:cNvSpPr txBox="1">
            <a:spLocks noChangeArrowheads="1"/>
          </p:cNvSpPr>
          <p:nvPr/>
        </p:nvSpPr>
        <p:spPr bwMode="auto">
          <a:xfrm>
            <a:off x="5687037" y="2608179"/>
            <a:ext cx="45878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ATS</a:t>
            </a:r>
          </a:p>
        </p:txBody>
      </p:sp>
      <p:sp>
        <p:nvSpPr>
          <p:cNvPr id="166" name="Text Box 20">
            <a:extLst>
              <a:ext uri="{FF2B5EF4-FFF2-40B4-BE49-F238E27FC236}">
                <a16:creationId xmlns:a16="http://schemas.microsoft.com/office/drawing/2014/main" id="{F043BE2E-3C74-4AD3-A1C7-F74897FE8C1B}"/>
              </a:ext>
            </a:extLst>
          </p:cNvPr>
          <p:cNvSpPr txBox="1">
            <a:spLocks noChangeArrowheads="1"/>
          </p:cNvSpPr>
          <p:nvPr/>
        </p:nvSpPr>
        <p:spPr bwMode="auto">
          <a:xfrm>
            <a:off x="7155974" y="2592419"/>
            <a:ext cx="117692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Generator Set</a:t>
            </a:r>
          </a:p>
        </p:txBody>
      </p:sp>
      <p:sp>
        <p:nvSpPr>
          <p:cNvPr id="167" name="Oval 30">
            <a:extLst>
              <a:ext uri="{FF2B5EF4-FFF2-40B4-BE49-F238E27FC236}">
                <a16:creationId xmlns:a16="http://schemas.microsoft.com/office/drawing/2014/main" id="{BC5B0D56-4489-4B32-9D98-7AC94D078473}"/>
              </a:ext>
            </a:extLst>
          </p:cNvPr>
          <p:cNvSpPr>
            <a:spLocks noChangeArrowheads="1"/>
          </p:cNvSpPr>
          <p:nvPr/>
        </p:nvSpPr>
        <p:spPr bwMode="auto">
          <a:xfrm>
            <a:off x="7384392" y="3019279"/>
            <a:ext cx="720090" cy="720090"/>
          </a:xfrm>
          <a:prstGeom prst="ellipse">
            <a:avLst/>
          </a:prstGeom>
          <a:solidFill>
            <a:srgbClr val="00CC99"/>
          </a:solidFill>
          <a:ln w="158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8" name="Line 31">
            <a:extLst>
              <a:ext uri="{FF2B5EF4-FFF2-40B4-BE49-F238E27FC236}">
                <a16:creationId xmlns:a16="http://schemas.microsoft.com/office/drawing/2014/main" id="{1C38F0FB-A903-4D7D-9073-5135AD016E48}"/>
              </a:ext>
            </a:extLst>
          </p:cNvPr>
          <p:cNvSpPr>
            <a:spLocks noChangeShapeType="1"/>
          </p:cNvSpPr>
          <p:nvPr/>
        </p:nvSpPr>
        <p:spPr bwMode="auto">
          <a:xfrm>
            <a:off x="7435827" y="3225020"/>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9" name="Line 32">
            <a:extLst>
              <a:ext uri="{FF2B5EF4-FFF2-40B4-BE49-F238E27FC236}">
                <a16:creationId xmlns:a16="http://schemas.microsoft.com/office/drawing/2014/main" id="{5C5B458E-4F9D-4888-BD6A-17CB4C13D778}"/>
              </a:ext>
            </a:extLst>
          </p:cNvPr>
          <p:cNvSpPr>
            <a:spLocks noChangeShapeType="1"/>
          </p:cNvSpPr>
          <p:nvPr/>
        </p:nvSpPr>
        <p:spPr bwMode="auto">
          <a:xfrm flipV="1">
            <a:off x="7744437" y="3225020"/>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0" name="Line 33">
            <a:extLst>
              <a:ext uri="{FF2B5EF4-FFF2-40B4-BE49-F238E27FC236}">
                <a16:creationId xmlns:a16="http://schemas.microsoft.com/office/drawing/2014/main" id="{08392C41-8659-4DD7-9E34-476E57A67D98}"/>
              </a:ext>
            </a:extLst>
          </p:cNvPr>
          <p:cNvSpPr>
            <a:spLocks noChangeShapeType="1"/>
          </p:cNvSpPr>
          <p:nvPr/>
        </p:nvSpPr>
        <p:spPr bwMode="auto">
          <a:xfrm>
            <a:off x="7744437" y="3379325"/>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1" name="Line 10">
            <a:extLst>
              <a:ext uri="{FF2B5EF4-FFF2-40B4-BE49-F238E27FC236}">
                <a16:creationId xmlns:a16="http://schemas.microsoft.com/office/drawing/2014/main" id="{C7F211D8-DFE9-4892-9693-076C44EBBB57}"/>
              </a:ext>
            </a:extLst>
          </p:cNvPr>
          <p:cNvSpPr>
            <a:spLocks noChangeShapeType="1"/>
          </p:cNvSpPr>
          <p:nvPr/>
        </p:nvSpPr>
        <p:spPr bwMode="auto">
          <a:xfrm>
            <a:off x="6201387" y="3225019"/>
            <a:ext cx="123444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2" name="Line 34">
            <a:extLst>
              <a:ext uri="{FF2B5EF4-FFF2-40B4-BE49-F238E27FC236}">
                <a16:creationId xmlns:a16="http://schemas.microsoft.com/office/drawing/2014/main" id="{44B25A09-575A-4D8C-8510-DDDC554E7B97}"/>
              </a:ext>
            </a:extLst>
          </p:cNvPr>
          <p:cNvSpPr>
            <a:spLocks noChangeShapeType="1"/>
          </p:cNvSpPr>
          <p:nvPr/>
        </p:nvSpPr>
        <p:spPr bwMode="auto">
          <a:xfrm>
            <a:off x="7744437" y="3379325"/>
            <a:ext cx="308610" cy="154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3" name="Line 35">
            <a:extLst>
              <a:ext uri="{FF2B5EF4-FFF2-40B4-BE49-F238E27FC236}">
                <a16:creationId xmlns:a16="http://schemas.microsoft.com/office/drawing/2014/main" id="{4D14D528-18E4-43D1-B0B8-F06597609324}"/>
              </a:ext>
            </a:extLst>
          </p:cNvPr>
          <p:cNvSpPr>
            <a:spLocks noChangeShapeType="1"/>
          </p:cNvSpPr>
          <p:nvPr/>
        </p:nvSpPr>
        <p:spPr bwMode="auto">
          <a:xfrm>
            <a:off x="8053047" y="3533629"/>
            <a:ext cx="0" cy="51435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4" name="Line 41">
            <a:extLst>
              <a:ext uri="{FF2B5EF4-FFF2-40B4-BE49-F238E27FC236}">
                <a16:creationId xmlns:a16="http://schemas.microsoft.com/office/drawing/2014/main" id="{42BF5A99-495B-4962-9521-78BAF09AD3C7}"/>
              </a:ext>
            </a:extLst>
          </p:cNvPr>
          <p:cNvSpPr>
            <a:spLocks noChangeShapeType="1"/>
          </p:cNvSpPr>
          <p:nvPr/>
        </p:nvSpPr>
        <p:spPr bwMode="auto">
          <a:xfrm>
            <a:off x="3989682" y="4047979"/>
            <a:ext cx="0" cy="30861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75" name="Line 15">
            <a:extLst>
              <a:ext uri="{FF2B5EF4-FFF2-40B4-BE49-F238E27FC236}">
                <a16:creationId xmlns:a16="http://schemas.microsoft.com/office/drawing/2014/main" id="{95A2AF68-691A-4759-9264-F9008AE95FC7}"/>
              </a:ext>
            </a:extLst>
          </p:cNvPr>
          <p:cNvSpPr>
            <a:spLocks noChangeShapeType="1"/>
          </p:cNvSpPr>
          <p:nvPr/>
        </p:nvSpPr>
        <p:spPr bwMode="auto">
          <a:xfrm>
            <a:off x="3938247" y="4356589"/>
            <a:ext cx="4114800"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76" name="Line 43">
            <a:extLst>
              <a:ext uri="{FF2B5EF4-FFF2-40B4-BE49-F238E27FC236}">
                <a16:creationId xmlns:a16="http://schemas.microsoft.com/office/drawing/2014/main" id="{64D11C2D-064B-4831-9E42-40D5BFC4E25C}"/>
              </a:ext>
            </a:extLst>
          </p:cNvPr>
          <p:cNvSpPr>
            <a:spLocks noChangeShapeType="1"/>
          </p:cNvSpPr>
          <p:nvPr/>
        </p:nvSpPr>
        <p:spPr bwMode="auto">
          <a:xfrm>
            <a:off x="5687037" y="4047979"/>
            <a:ext cx="0" cy="92583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7" name="Line 44">
            <a:extLst>
              <a:ext uri="{FF2B5EF4-FFF2-40B4-BE49-F238E27FC236}">
                <a16:creationId xmlns:a16="http://schemas.microsoft.com/office/drawing/2014/main" id="{AA1D05C5-3A2D-49BD-85BC-24CFF22AD5CD}"/>
              </a:ext>
            </a:extLst>
          </p:cNvPr>
          <p:cNvSpPr>
            <a:spLocks noChangeShapeType="1"/>
          </p:cNvSpPr>
          <p:nvPr/>
        </p:nvSpPr>
        <p:spPr bwMode="auto">
          <a:xfrm>
            <a:off x="6252822" y="4356589"/>
            <a:ext cx="0" cy="61722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78" name="Line 47">
            <a:extLst>
              <a:ext uri="{FF2B5EF4-FFF2-40B4-BE49-F238E27FC236}">
                <a16:creationId xmlns:a16="http://schemas.microsoft.com/office/drawing/2014/main" id="{AD9029B4-4786-4556-8EB4-048E636025F0}"/>
              </a:ext>
            </a:extLst>
          </p:cNvPr>
          <p:cNvSpPr>
            <a:spLocks noChangeShapeType="1"/>
          </p:cNvSpPr>
          <p:nvPr/>
        </p:nvSpPr>
        <p:spPr bwMode="auto">
          <a:xfrm>
            <a:off x="3423897" y="3225019"/>
            <a:ext cx="822960" cy="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79" name="AutoShape 48">
            <a:extLst>
              <a:ext uri="{FF2B5EF4-FFF2-40B4-BE49-F238E27FC236}">
                <a16:creationId xmlns:a16="http://schemas.microsoft.com/office/drawing/2014/main" id="{A118459C-06A7-41E8-99DF-64C17A5BA383}"/>
              </a:ext>
            </a:extLst>
          </p:cNvPr>
          <p:cNvSpPr>
            <a:spLocks/>
          </p:cNvSpPr>
          <p:nvPr/>
        </p:nvSpPr>
        <p:spPr bwMode="auto">
          <a:xfrm rot="-5400000">
            <a:off x="4349728" y="3019280"/>
            <a:ext cx="51435" cy="257175"/>
          </a:xfrm>
          <a:prstGeom prst="rightBracket">
            <a:avLst>
              <a:gd name="adj" fmla="val 234352"/>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0" name="Line 49">
            <a:extLst>
              <a:ext uri="{FF2B5EF4-FFF2-40B4-BE49-F238E27FC236}">
                <a16:creationId xmlns:a16="http://schemas.microsoft.com/office/drawing/2014/main" id="{08C3600A-8463-4DA4-AC0B-8A1678F53547}"/>
              </a:ext>
            </a:extLst>
          </p:cNvPr>
          <p:cNvSpPr>
            <a:spLocks noChangeShapeType="1"/>
          </p:cNvSpPr>
          <p:nvPr/>
        </p:nvSpPr>
        <p:spPr bwMode="auto">
          <a:xfrm>
            <a:off x="4504032" y="3225019"/>
            <a:ext cx="1131570" cy="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1" name="Line 50">
            <a:extLst>
              <a:ext uri="{FF2B5EF4-FFF2-40B4-BE49-F238E27FC236}">
                <a16:creationId xmlns:a16="http://schemas.microsoft.com/office/drawing/2014/main" id="{A27880FC-3CE3-4686-BA5A-0E0447D5F573}"/>
              </a:ext>
            </a:extLst>
          </p:cNvPr>
          <p:cNvSpPr>
            <a:spLocks noChangeShapeType="1"/>
          </p:cNvSpPr>
          <p:nvPr/>
        </p:nvSpPr>
        <p:spPr bwMode="auto">
          <a:xfrm>
            <a:off x="5635602" y="3173585"/>
            <a:ext cx="308610" cy="360045"/>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2" name="Line 51">
            <a:extLst>
              <a:ext uri="{FF2B5EF4-FFF2-40B4-BE49-F238E27FC236}">
                <a16:creationId xmlns:a16="http://schemas.microsoft.com/office/drawing/2014/main" id="{D05E12BC-47FF-4959-8261-7442BC03E9D3}"/>
              </a:ext>
            </a:extLst>
          </p:cNvPr>
          <p:cNvSpPr>
            <a:spLocks noChangeShapeType="1"/>
          </p:cNvSpPr>
          <p:nvPr/>
        </p:nvSpPr>
        <p:spPr bwMode="auto">
          <a:xfrm>
            <a:off x="5944212" y="3533630"/>
            <a:ext cx="0" cy="1491615"/>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3" name="AutoShape 52">
            <a:extLst>
              <a:ext uri="{FF2B5EF4-FFF2-40B4-BE49-F238E27FC236}">
                <a16:creationId xmlns:a16="http://schemas.microsoft.com/office/drawing/2014/main" id="{F90E738F-4829-418F-A3B3-56682425C159}"/>
              </a:ext>
            </a:extLst>
          </p:cNvPr>
          <p:cNvSpPr>
            <a:spLocks noChangeArrowheads="1"/>
          </p:cNvSpPr>
          <p:nvPr/>
        </p:nvSpPr>
        <p:spPr bwMode="auto">
          <a:xfrm>
            <a:off x="5944212" y="4922375"/>
            <a:ext cx="308610" cy="154305"/>
          </a:xfrm>
          <a:prstGeom prst="lightningBolt">
            <a:avLst/>
          </a:prstGeom>
          <a:solidFill>
            <a:srgbClr val="FF0000"/>
          </a:solidFill>
          <a:ln w="12700">
            <a:solidFill>
              <a:srgbClr val="FF0000"/>
            </a:solidFill>
            <a:miter lim="800000"/>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4" name="Line 53">
            <a:extLst>
              <a:ext uri="{FF2B5EF4-FFF2-40B4-BE49-F238E27FC236}">
                <a16:creationId xmlns:a16="http://schemas.microsoft.com/office/drawing/2014/main" id="{D642AA7D-34CA-457C-8A7D-573B60971714}"/>
              </a:ext>
            </a:extLst>
          </p:cNvPr>
          <p:cNvSpPr>
            <a:spLocks noChangeShapeType="1"/>
          </p:cNvSpPr>
          <p:nvPr/>
        </p:nvSpPr>
        <p:spPr bwMode="auto">
          <a:xfrm>
            <a:off x="6252822" y="4356589"/>
            <a:ext cx="0" cy="72009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5" name="Line 54">
            <a:extLst>
              <a:ext uri="{FF2B5EF4-FFF2-40B4-BE49-F238E27FC236}">
                <a16:creationId xmlns:a16="http://schemas.microsoft.com/office/drawing/2014/main" id="{B4F40330-0F12-422D-AA5B-3013A4B93ED0}"/>
              </a:ext>
            </a:extLst>
          </p:cNvPr>
          <p:cNvSpPr>
            <a:spLocks noChangeShapeType="1"/>
          </p:cNvSpPr>
          <p:nvPr/>
        </p:nvSpPr>
        <p:spPr bwMode="auto">
          <a:xfrm flipH="1">
            <a:off x="3989682" y="4356589"/>
            <a:ext cx="2263140" cy="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6" name="Line 59">
            <a:extLst>
              <a:ext uri="{FF2B5EF4-FFF2-40B4-BE49-F238E27FC236}">
                <a16:creationId xmlns:a16="http://schemas.microsoft.com/office/drawing/2014/main" id="{4AB001D5-CA85-4BA2-AB32-BCCAB2FD3DC1}"/>
              </a:ext>
            </a:extLst>
          </p:cNvPr>
          <p:cNvSpPr>
            <a:spLocks noChangeShapeType="1"/>
          </p:cNvSpPr>
          <p:nvPr/>
        </p:nvSpPr>
        <p:spPr bwMode="auto">
          <a:xfrm flipV="1">
            <a:off x="3989682" y="4047979"/>
            <a:ext cx="0" cy="308610"/>
          </a:xfrm>
          <a:prstGeom prst="line">
            <a:avLst/>
          </a:prstGeom>
          <a:noFill/>
          <a:ln w="635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87" name="Line 60">
            <a:extLst>
              <a:ext uri="{FF2B5EF4-FFF2-40B4-BE49-F238E27FC236}">
                <a16:creationId xmlns:a16="http://schemas.microsoft.com/office/drawing/2014/main" id="{57E2C04B-ECC7-4843-81B4-92B33304C733}"/>
              </a:ext>
            </a:extLst>
          </p:cNvPr>
          <p:cNvSpPr>
            <a:spLocks noChangeShapeType="1"/>
          </p:cNvSpPr>
          <p:nvPr/>
        </p:nvSpPr>
        <p:spPr bwMode="auto">
          <a:xfrm flipH="1">
            <a:off x="3372462" y="4047979"/>
            <a:ext cx="617220" cy="0"/>
          </a:xfrm>
          <a:prstGeom prst="line">
            <a:avLst/>
          </a:prstGeom>
          <a:noFill/>
          <a:ln w="63500" cap="rnd">
            <a:solidFill>
              <a:srgbClr val="FF0000"/>
            </a:solidFill>
            <a:prstDash val="sysDot"/>
            <a:round/>
            <a:headEnd/>
            <a:tailEnd type="triangle" w="med" len="me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88" name="Group 61">
            <a:extLst>
              <a:ext uri="{FF2B5EF4-FFF2-40B4-BE49-F238E27FC236}">
                <a16:creationId xmlns:a16="http://schemas.microsoft.com/office/drawing/2014/main" id="{D14A434B-B069-4F1E-96E4-5E00122A9E45}"/>
              </a:ext>
            </a:extLst>
          </p:cNvPr>
          <p:cNvGrpSpPr>
            <a:grpSpLocks/>
          </p:cNvGrpSpPr>
          <p:nvPr/>
        </p:nvGrpSpPr>
        <p:grpSpPr bwMode="auto">
          <a:xfrm>
            <a:off x="5069818" y="3173584"/>
            <a:ext cx="154305" cy="102870"/>
            <a:chOff x="2112" y="1104"/>
            <a:chExt cx="144" cy="96"/>
          </a:xfrm>
        </p:grpSpPr>
        <p:sp>
          <p:nvSpPr>
            <p:cNvPr id="189" name="Line 62">
              <a:extLst>
                <a:ext uri="{FF2B5EF4-FFF2-40B4-BE49-F238E27FC236}">
                  <a16:creationId xmlns:a16="http://schemas.microsoft.com/office/drawing/2014/main" id="{B5C034F1-8CCD-40F8-B513-16B31C21081A}"/>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0" name="Line 63">
              <a:extLst>
                <a:ext uri="{FF2B5EF4-FFF2-40B4-BE49-F238E27FC236}">
                  <a16:creationId xmlns:a16="http://schemas.microsoft.com/office/drawing/2014/main" id="{5C18A68F-6565-4B29-9E86-7610DD59D090}"/>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1" name="Line 64">
              <a:extLst>
                <a:ext uri="{FF2B5EF4-FFF2-40B4-BE49-F238E27FC236}">
                  <a16:creationId xmlns:a16="http://schemas.microsoft.com/office/drawing/2014/main" id="{887A4602-5AF0-4151-A80B-ED3A982E40CB}"/>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92" name="Group 65">
            <a:extLst>
              <a:ext uri="{FF2B5EF4-FFF2-40B4-BE49-F238E27FC236}">
                <a16:creationId xmlns:a16="http://schemas.microsoft.com/office/drawing/2014/main" id="{5063140F-5873-43D9-BB14-9760F1357615}"/>
              </a:ext>
            </a:extLst>
          </p:cNvPr>
          <p:cNvGrpSpPr>
            <a:grpSpLocks/>
          </p:cNvGrpSpPr>
          <p:nvPr/>
        </p:nvGrpSpPr>
        <p:grpSpPr bwMode="auto">
          <a:xfrm>
            <a:off x="6767173" y="3173584"/>
            <a:ext cx="154305" cy="102870"/>
            <a:chOff x="2112" y="1104"/>
            <a:chExt cx="144" cy="96"/>
          </a:xfrm>
        </p:grpSpPr>
        <p:sp>
          <p:nvSpPr>
            <p:cNvPr id="193" name="Line 66">
              <a:extLst>
                <a:ext uri="{FF2B5EF4-FFF2-40B4-BE49-F238E27FC236}">
                  <a16:creationId xmlns:a16="http://schemas.microsoft.com/office/drawing/2014/main" id="{9A56AA83-5621-4827-ADF2-584B60841DD2}"/>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4" name="Line 67">
              <a:extLst>
                <a:ext uri="{FF2B5EF4-FFF2-40B4-BE49-F238E27FC236}">
                  <a16:creationId xmlns:a16="http://schemas.microsoft.com/office/drawing/2014/main" id="{E6D03C16-B6CF-45C3-BC6E-6F01E09C0C82}"/>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5" name="Line 68">
              <a:extLst>
                <a:ext uri="{FF2B5EF4-FFF2-40B4-BE49-F238E27FC236}">
                  <a16:creationId xmlns:a16="http://schemas.microsoft.com/office/drawing/2014/main" id="{79D6777E-B49A-4760-97BA-DF18CC6AD582}"/>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96" name="Group 195">
            <a:extLst>
              <a:ext uri="{FF2B5EF4-FFF2-40B4-BE49-F238E27FC236}">
                <a16:creationId xmlns:a16="http://schemas.microsoft.com/office/drawing/2014/main" id="{6BCB48D7-AE4E-4A1C-9E6A-B17F7FED3D45}"/>
              </a:ext>
            </a:extLst>
          </p:cNvPr>
          <p:cNvGrpSpPr/>
          <p:nvPr/>
        </p:nvGrpSpPr>
        <p:grpSpPr>
          <a:xfrm>
            <a:off x="4003658" y="3002130"/>
            <a:ext cx="360045" cy="1107567"/>
            <a:chOff x="3555032" y="1657350"/>
            <a:chExt cx="400050" cy="1230630"/>
          </a:xfrm>
        </p:grpSpPr>
        <p:sp>
          <p:nvSpPr>
            <p:cNvPr id="197" name="Line 86">
              <a:extLst>
                <a:ext uri="{FF2B5EF4-FFF2-40B4-BE49-F238E27FC236}">
                  <a16:creationId xmlns:a16="http://schemas.microsoft.com/office/drawing/2014/main" id="{14BAD5F1-603E-4C8E-8B12-EFE14607D7A6}"/>
                </a:ext>
              </a:extLst>
            </p:cNvPr>
            <p:cNvSpPr>
              <a:spLocks noChangeShapeType="1"/>
            </p:cNvSpPr>
            <p:nvPr/>
          </p:nvSpPr>
          <p:spPr bwMode="auto">
            <a:xfrm>
              <a:off x="3669332" y="1657350"/>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8" name="Oval 84">
              <a:extLst>
                <a:ext uri="{FF2B5EF4-FFF2-40B4-BE49-F238E27FC236}">
                  <a16:creationId xmlns:a16="http://schemas.microsoft.com/office/drawing/2014/main" id="{C51EABC6-AC5A-4EBF-AF85-0AC23DDBB854}"/>
                </a:ext>
              </a:extLst>
            </p:cNvPr>
            <p:cNvSpPr>
              <a:spLocks noChangeArrowheads="1"/>
            </p:cNvSpPr>
            <p:nvPr/>
          </p:nvSpPr>
          <p:spPr bwMode="auto">
            <a:xfrm>
              <a:off x="3555032" y="1828800"/>
              <a:ext cx="224488" cy="105918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9" name="Line 85">
              <a:extLst>
                <a:ext uri="{FF2B5EF4-FFF2-40B4-BE49-F238E27FC236}">
                  <a16:creationId xmlns:a16="http://schemas.microsoft.com/office/drawing/2014/main" id="{D75C79EA-8350-4A4E-BD90-A23603606606}"/>
                </a:ext>
              </a:extLst>
            </p:cNvPr>
            <p:cNvSpPr>
              <a:spLocks noChangeShapeType="1"/>
            </p:cNvSpPr>
            <p:nvPr/>
          </p:nvSpPr>
          <p:spPr bwMode="auto">
            <a:xfrm flipV="1">
              <a:off x="366933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00" name="Line 87">
              <a:extLst>
                <a:ext uri="{FF2B5EF4-FFF2-40B4-BE49-F238E27FC236}">
                  <a16:creationId xmlns:a16="http://schemas.microsoft.com/office/drawing/2014/main" id="{FEC3DE13-07A8-4763-94FD-A46BF9081448}"/>
                </a:ext>
              </a:extLst>
            </p:cNvPr>
            <p:cNvSpPr>
              <a:spLocks noChangeShapeType="1"/>
            </p:cNvSpPr>
            <p:nvPr/>
          </p:nvSpPr>
          <p:spPr bwMode="auto">
            <a:xfrm>
              <a:off x="3955082" y="1657350"/>
              <a:ext cx="0" cy="114300"/>
            </a:xfrm>
            <a:prstGeom prst="line">
              <a:avLst/>
            </a:prstGeom>
            <a:noFill/>
            <a:ln w="127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201" name="Text Box 26">
            <a:extLst>
              <a:ext uri="{FF2B5EF4-FFF2-40B4-BE49-F238E27FC236}">
                <a16:creationId xmlns:a16="http://schemas.microsoft.com/office/drawing/2014/main" id="{9B130FD2-7B24-4BD0-8AB5-D155461185CD}"/>
              </a:ext>
            </a:extLst>
          </p:cNvPr>
          <p:cNvSpPr txBox="1">
            <a:spLocks noChangeArrowheads="1"/>
          </p:cNvSpPr>
          <p:nvPr/>
        </p:nvSpPr>
        <p:spPr bwMode="auto">
          <a:xfrm>
            <a:off x="4629998" y="5100906"/>
            <a:ext cx="261001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000000"/>
                </a:solidFill>
                <a:latin typeface="Verdana" pitchFamily="34" charset="0"/>
                <a:cs typeface="Arial" charset="0"/>
              </a:rPr>
              <a:t>To Loads (3-phase/4W with GND)</a:t>
            </a:r>
          </a:p>
        </p:txBody>
      </p:sp>
      <p:grpSp>
        <p:nvGrpSpPr>
          <p:cNvPr id="202" name="Group 201">
            <a:extLst>
              <a:ext uri="{FF2B5EF4-FFF2-40B4-BE49-F238E27FC236}">
                <a16:creationId xmlns:a16="http://schemas.microsoft.com/office/drawing/2014/main" id="{D9B7F065-5EA9-408A-B034-62F691B76BFD}"/>
              </a:ext>
            </a:extLst>
          </p:cNvPr>
          <p:cNvGrpSpPr/>
          <p:nvPr/>
        </p:nvGrpSpPr>
        <p:grpSpPr>
          <a:xfrm>
            <a:off x="7518212" y="4363445"/>
            <a:ext cx="308610" cy="611609"/>
            <a:chOff x="8984093" y="3573780"/>
            <a:chExt cx="342900" cy="679565"/>
          </a:xfrm>
        </p:grpSpPr>
        <p:sp>
          <p:nvSpPr>
            <p:cNvPr id="203" name="Line 77">
              <a:extLst>
                <a:ext uri="{FF2B5EF4-FFF2-40B4-BE49-F238E27FC236}">
                  <a16:creationId xmlns:a16="http://schemas.microsoft.com/office/drawing/2014/main" id="{AA697D29-65F4-439B-95E7-EA85F61A2E9D}"/>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4" name="Line 78">
              <a:extLst>
                <a:ext uri="{FF2B5EF4-FFF2-40B4-BE49-F238E27FC236}">
                  <a16:creationId xmlns:a16="http://schemas.microsoft.com/office/drawing/2014/main" id="{1B8FD851-55C5-48ED-8828-2E8242B3F98E}"/>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5" name="Line 79">
              <a:extLst>
                <a:ext uri="{FF2B5EF4-FFF2-40B4-BE49-F238E27FC236}">
                  <a16:creationId xmlns:a16="http://schemas.microsoft.com/office/drawing/2014/main" id="{8A6EF99C-F852-4D9D-9375-085B7B3612C3}"/>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6" name="Line 34">
              <a:extLst>
                <a:ext uri="{FF2B5EF4-FFF2-40B4-BE49-F238E27FC236}">
                  <a16:creationId xmlns:a16="http://schemas.microsoft.com/office/drawing/2014/main" id="{921F71C3-0C25-48AF-BBD4-FDB7B071D5C8}"/>
                </a:ext>
              </a:extLst>
            </p:cNvPr>
            <p:cNvSpPr>
              <a:spLocks noChangeShapeType="1"/>
            </p:cNvSpPr>
            <p:nvPr/>
          </p:nvSpPr>
          <p:spPr bwMode="auto">
            <a:xfrm>
              <a:off x="9156196" y="3573780"/>
              <a:ext cx="0" cy="55435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207" name="Group 206">
            <a:extLst>
              <a:ext uri="{FF2B5EF4-FFF2-40B4-BE49-F238E27FC236}">
                <a16:creationId xmlns:a16="http://schemas.microsoft.com/office/drawing/2014/main" id="{E24F31D3-B989-4954-8645-68B212A7D781}"/>
              </a:ext>
            </a:extLst>
          </p:cNvPr>
          <p:cNvGrpSpPr/>
          <p:nvPr/>
        </p:nvGrpSpPr>
        <p:grpSpPr>
          <a:xfrm>
            <a:off x="3977452" y="4363445"/>
            <a:ext cx="308610" cy="611609"/>
            <a:chOff x="8984093" y="3573780"/>
            <a:chExt cx="342900" cy="679565"/>
          </a:xfrm>
        </p:grpSpPr>
        <p:sp>
          <p:nvSpPr>
            <p:cNvPr id="208" name="Line 77">
              <a:extLst>
                <a:ext uri="{FF2B5EF4-FFF2-40B4-BE49-F238E27FC236}">
                  <a16:creationId xmlns:a16="http://schemas.microsoft.com/office/drawing/2014/main" id="{791622BA-80EE-4BC6-8A41-5704C96AC05C}"/>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9" name="Line 78">
              <a:extLst>
                <a:ext uri="{FF2B5EF4-FFF2-40B4-BE49-F238E27FC236}">
                  <a16:creationId xmlns:a16="http://schemas.microsoft.com/office/drawing/2014/main" id="{5FE23708-CDD7-444F-AF00-C480A7740DB1}"/>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10" name="Line 79">
              <a:extLst>
                <a:ext uri="{FF2B5EF4-FFF2-40B4-BE49-F238E27FC236}">
                  <a16:creationId xmlns:a16="http://schemas.microsoft.com/office/drawing/2014/main" id="{6F095D7E-324E-4B3F-A06C-BAFE6789E575}"/>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11" name="Line 34">
              <a:extLst>
                <a:ext uri="{FF2B5EF4-FFF2-40B4-BE49-F238E27FC236}">
                  <a16:creationId xmlns:a16="http://schemas.microsoft.com/office/drawing/2014/main" id="{56F1ED21-B1D9-488F-BCB8-CAFF1D134D10}"/>
                </a:ext>
              </a:extLst>
            </p:cNvPr>
            <p:cNvSpPr>
              <a:spLocks noChangeShapeType="1"/>
            </p:cNvSpPr>
            <p:nvPr/>
          </p:nvSpPr>
          <p:spPr bwMode="auto">
            <a:xfrm>
              <a:off x="9156196" y="3573780"/>
              <a:ext cx="0" cy="55435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sp>
        <p:nvSpPr>
          <p:cNvPr id="212" name="Text Box 19">
            <a:extLst>
              <a:ext uri="{FF2B5EF4-FFF2-40B4-BE49-F238E27FC236}">
                <a16:creationId xmlns:a16="http://schemas.microsoft.com/office/drawing/2014/main" id="{41F2BFE7-48BF-4B74-B03A-6E66C16E6BF7}"/>
              </a:ext>
            </a:extLst>
          </p:cNvPr>
          <p:cNvSpPr txBox="1">
            <a:spLocks noChangeAspect="1" noChangeArrowheads="1"/>
          </p:cNvSpPr>
          <p:nvPr/>
        </p:nvSpPr>
        <p:spPr bwMode="auto">
          <a:xfrm rot="2030508">
            <a:off x="5197262" y="5039277"/>
            <a:ext cx="1596769" cy="215444"/>
          </a:xfrm>
          <a:prstGeom prst="rect">
            <a:avLst/>
          </a:prstGeom>
          <a:noFill/>
          <a:ln w="12700">
            <a:noFill/>
            <a:miter lim="800000"/>
            <a:headEnd/>
            <a:tailEnd/>
          </a:ln>
        </p:spPr>
        <p:txBody>
          <a:bodyPr wrap="square">
            <a:spAutoFit/>
          </a:bodyPr>
          <a:lstStyle/>
          <a:p>
            <a:pPr eaLnBrk="0" fontAlgn="base" hangingPunct="0">
              <a:spcBef>
                <a:spcPct val="0"/>
              </a:spcBef>
              <a:spcAft>
                <a:spcPct val="0"/>
              </a:spcAft>
            </a:pPr>
            <a:r>
              <a:rPr lang="en-US" sz="800" b="1" i="1" dirty="0">
                <a:solidFill>
                  <a:schemeClr val="accent3">
                    <a:lumMod val="60000"/>
                    <a:lumOff val="40000"/>
                  </a:schemeClr>
                </a:solidFill>
                <a:latin typeface="Verdana" pitchFamily="34" charset="0"/>
                <a:cs typeface="Arial" charset="0"/>
              </a:rPr>
              <a:t>Ground Fault</a:t>
            </a:r>
          </a:p>
        </p:txBody>
      </p:sp>
    </p:spTree>
    <p:extLst>
      <p:ext uri="{BB962C8B-B14F-4D97-AF65-F5344CB8AC3E}">
        <p14:creationId xmlns:p14="http://schemas.microsoft.com/office/powerpoint/2010/main" val="17960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Rectangle 55">
            <a:extLst>
              <a:ext uri="{FF2B5EF4-FFF2-40B4-BE49-F238E27FC236}">
                <a16:creationId xmlns:a16="http://schemas.microsoft.com/office/drawing/2014/main" id="{5FF91772-E8B2-4C70-874D-282352BC3E79}"/>
              </a:ext>
            </a:extLst>
          </p:cNvPr>
          <p:cNvSpPr>
            <a:spLocks noChangeArrowheads="1"/>
          </p:cNvSpPr>
          <p:nvPr/>
        </p:nvSpPr>
        <p:spPr bwMode="auto">
          <a:xfrm>
            <a:off x="6912828" y="2556238"/>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nvGrpSpPr>
          <p:cNvPr id="73" name="Group 109">
            <a:extLst>
              <a:ext uri="{FF2B5EF4-FFF2-40B4-BE49-F238E27FC236}">
                <a16:creationId xmlns:a16="http://schemas.microsoft.com/office/drawing/2014/main" id="{D424D25A-6172-4310-893B-2E30F9D256BC}"/>
              </a:ext>
            </a:extLst>
          </p:cNvPr>
          <p:cNvGrpSpPr>
            <a:grpSpLocks/>
          </p:cNvGrpSpPr>
          <p:nvPr/>
        </p:nvGrpSpPr>
        <p:grpSpPr bwMode="auto">
          <a:xfrm rot="5400000">
            <a:off x="5601236" y="4382181"/>
            <a:ext cx="154305" cy="102870"/>
            <a:chOff x="2112" y="1104"/>
            <a:chExt cx="144" cy="96"/>
          </a:xfrm>
        </p:grpSpPr>
        <p:sp>
          <p:nvSpPr>
            <p:cNvPr id="74" name="Line 110">
              <a:extLst>
                <a:ext uri="{FF2B5EF4-FFF2-40B4-BE49-F238E27FC236}">
                  <a16:creationId xmlns:a16="http://schemas.microsoft.com/office/drawing/2014/main" id="{E4215A2C-18BA-4F57-A694-896B9990C465}"/>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5" name="Line 111">
              <a:extLst>
                <a:ext uri="{FF2B5EF4-FFF2-40B4-BE49-F238E27FC236}">
                  <a16:creationId xmlns:a16="http://schemas.microsoft.com/office/drawing/2014/main" id="{8DF1479D-7111-475F-A1BB-A1F9290DBE04}"/>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6" name="Line 112">
              <a:extLst>
                <a:ext uri="{FF2B5EF4-FFF2-40B4-BE49-F238E27FC236}">
                  <a16:creationId xmlns:a16="http://schemas.microsoft.com/office/drawing/2014/main" id="{3A18AB28-6E2F-412A-814B-9B73654F5463}"/>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77" name="Group 105">
            <a:extLst>
              <a:ext uri="{FF2B5EF4-FFF2-40B4-BE49-F238E27FC236}">
                <a16:creationId xmlns:a16="http://schemas.microsoft.com/office/drawing/2014/main" id="{5A4B84BC-8C68-4BF7-9C67-78C6FF4678F0}"/>
              </a:ext>
            </a:extLst>
          </p:cNvPr>
          <p:cNvGrpSpPr>
            <a:grpSpLocks/>
          </p:cNvGrpSpPr>
          <p:nvPr/>
        </p:nvGrpSpPr>
        <p:grpSpPr bwMode="auto">
          <a:xfrm>
            <a:off x="6347044" y="2864848"/>
            <a:ext cx="154305" cy="102870"/>
            <a:chOff x="2112" y="1104"/>
            <a:chExt cx="144" cy="96"/>
          </a:xfrm>
        </p:grpSpPr>
        <p:sp>
          <p:nvSpPr>
            <p:cNvPr id="78" name="Line 106">
              <a:extLst>
                <a:ext uri="{FF2B5EF4-FFF2-40B4-BE49-F238E27FC236}">
                  <a16:creationId xmlns:a16="http://schemas.microsoft.com/office/drawing/2014/main" id="{4F17A751-8958-4A66-BB39-47D52772B0FC}"/>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9" name="Line 107">
              <a:extLst>
                <a:ext uri="{FF2B5EF4-FFF2-40B4-BE49-F238E27FC236}">
                  <a16:creationId xmlns:a16="http://schemas.microsoft.com/office/drawing/2014/main" id="{44385B69-F4B2-4793-A091-2041FC577FA3}"/>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0" name="Line 108">
              <a:extLst>
                <a:ext uri="{FF2B5EF4-FFF2-40B4-BE49-F238E27FC236}">
                  <a16:creationId xmlns:a16="http://schemas.microsoft.com/office/drawing/2014/main" id="{1FD6F3E0-A2B6-4B91-A683-F36FF38BFD4D}"/>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81" name="Rectangle 47">
            <a:extLst>
              <a:ext uri="{FF2B5EF4-FFF2-40B4-BE49-F238E27FC236}">
                <a16:creationId xmlns:a16="http://schemas.microsoft.com/office/drawing/2014/main" id="{128BF80C-A350-4213-ACD7-5AEB8248B60D}"/>
              </a:ext>
            </a:extLst>
          </p:cNvPr>
          <p:cNvSpPr>
            <a:spLocks noChangeArrowheads="1"/>
          </p:cNvSpPr>
          <p:nvPr/>
        </p:nvSpPr>
        <p:spPr bwMode="auto">
          <a:xfrm>
            <a:off x="3518118" y="2556238"/>
            <a:ext cx="1131570" cy="1748790"/>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2" name="Line 48">
            <a:extLst>
              <a:ext uri="{FF2B5EF4-FFF2-40B4-BE49-F238E27FC236}">
                <a16:creationId xmlns:a16="http://schemas.microsoft.com/office/drawing/2014/main" id="{42CE2B77-C210-4845-8B18-AAD28D5E64B0}"/>
              </a:ext>
            </a:extLst>
          </p:cNvPr>
          <p:cNvSpPr>
            <a:spLocks noChangeShapeType="1"/>
          </p:cNvSpPr>
          <p:nvPr/>
        </p:nvSpPr>
        <p:spPr bwMode="auto">
          <a:xfrm>
            <a:off x="3158073" y="2916283"/>
            <a:ext cx="82296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3" name="Rectangle 49">
            <a:extLst>
              <a:ext uri="{FF2B5EF4-FFF2-40B4-BE49-F238E27FC236}">
                <a16:creationId xmlns:a16="http://schemas.microsoft.com/office/drawing/2014/main" id="{FFA2A784-D4E5-4AD4-B8D0-0AAF5C796CDD}"/>
              </a:ext>
            </a:extLst>
          </p:cNvPr>
          <p:cNvSpPr>
            <a:spLocks noChangeArrowheads="1"/>
          </p:cNvSpPr>
          <p:nvPr/>
        </p:nvSpPr>
        <p:spPr bwMode="auto">
          <a:xfrm>
            <a:off x="5112603" y="2556238"/>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4" name="AutoShape 50">
            <a:extLst>
              <a:ext uri="{FF2B5EF4-FFF2-40B4-BE49-F238E27FC236}">
                <a16:creationId xmlns:a16="http://schemas.microsoft.com/office/drawing/2014/main" id="{60F601B3-8494-497A-8A0B-C197142D2E9F}"/>
              </a:ext>
            </a:extLst>
          </p:cNvPr>
          <p:cNvSpPr>
            <a:spLocks/>
          </p:cNvSpPr>
          <p:nvPr/>
        </p:nvSpPr>
        <p:spPr bwMode="auto">
          <a:xfrm rot="-5400000">
            <a:off x="4083904" y="2710544"/>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5" name="Line 51">
            <a:extLst>
              <a:ext uri="{FF2B5EF4-FFF2-40B4-BE49-F238E27FC236}">
                <a16:creationId xmlns:a16="http://schemas.microsoft.com/office/drawing/2014/main" id="{8ECDA3EC-CF08-45F2-8267-17B73D47CEC7}"/>
              </a:ext>
            </a:extLst>
          </p:cNvPr>
          <p:cNvSpPr>
            <a:spLocks noChangeShapeType="1"/>
          </p:cNvSpPr>
          <p:nvPr/>
        </p:nvSpPr>
        <p:spPr bwMode="auto">
          <a:xfrm>
            <a:off x="4238208" y="2916283"/>
            <a:ext cx="113157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6" name="Line 52">
            <a:extLst>
              <a:ext uri="{FF2B5EF4-FFF2-40B4-BE49-F238E27FC236}">
                <a16:creationId xmlns:a16="http://schemas.microsoft.com/office/drawing/2014/main" id="{38E9E59A-7FC3-4BBC-A728-EB90BA305077}"/>
              </a:ext>
            </a:extLst>
          </p:cNvPr>
          <p:cNvSpPr>
            <a:spLocks noChangeShapeType="1"/>
          </p:cNvSpPr>
          <p:nvPr/>
        </p:nvSpPr>
        <p:spPr bwMode="auto">
          <a:xfrm>
            <a:off x="3158073" y="3584938"/>
            <a:ext cx="462915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7" name="Line 53">
            <a:extLst>
              <a:ext uri="{FF2B5EF4-FFF2-40B4-BE49-F238E27FC236}">
                <a16:creationId xmlns:a16="http://schemas.microsoft.com/office/drawing/2014/main" id="{2CE84DCD-FD82-49AE-AB3B-5335795126CB}"/>
              </a:ext>
            </a:extLst>
          </p:cNvPr>
          <p:cNvSpPr>
            <a:spLocks noChangeShapeType="1"/>
          </p:cNvSpPr>
          <p:nvPr/>
        </p:nvSpPr>
        <p:spPr bwMode="auto">
          <a:xfrm flipH="1">
            <a:off x="5678388" y="2813413"/>
            <a:ext cx="308610" cy="4114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8" name="Line 54">
            <a:extLst>
              <a:ext uri="{FF2B5EF4-FFF2-40B4-BE49-F238E27FC236}">
                <a16:creationId xmlns:a16="http://schemas.microsoft.com/office/drawing/2014/main" id="{0F215953-C1B3-4153-B4DA-A2C2A1773395}"/>
              </a:ext>
            </a:extLst>
          </p:cNvPr>
          <p:cNvSpPr>
            <a:spLocks noChangeShapeType="1"/>
          </p:cNvSpPr>
          <p:nvPr/>
        </p:nvSpPr>
        <p:spPr bwMode="auto">
          <a:xfrm>
            <a:off x="5678388" y="3224893"/>
            <a:ext cx="0" cy="14401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9" name="Text Box 56">
            <a:extLst>
              <a:ext uri="{FF2B5EF4-FFF2-40B4-BE49-F238E27FC236}">
                <a16:creationId xmlns:a16="http://schemas.microsoft.com/office/drawing/2014/main" id="{86BDAE51-F1F1-4807-8C53-4F1FE6862CD8}"/>
              </a:ext>
            </a:extLst>
          </p:cNvPr>
          <p:cNvSpPr txBox="1">
            <a:spLocks noChangeArrowheads="1"/>
          </p:cNvSpPr>
          <p:nvPr/>
        </p:nvSpPr>
        <p:spPr bwMode="auto">
          <a:xfrm>
            <a:off x="5206944" y="2230442"/>
            <a:ext cx="942887"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3 Pole ATS</a:t>
            </a:r>
          </a:p>
        </p:txBody>
      </p:sp>
      <p:sp>
        <p:nvSpPr>
          <p:cNvPr id="90" name="Text Box 57">
            <a:extLst>
              <a:ext uri="{FF2B5EF4-FFF2-40B4-BE49-F238E27FC236}">
                <a16:creationId xmlns:a16="http://schemas.microsoft.com/office/drawing/2014/main" id="{BB81B99F-B8C3-4C3C-AB08-4CD12187059B}"/>
              </a:ext>
            </a:extLst>
          </p:cNvPr>
          <p:cNvSpPr txBox="1">
            <a:spLocks noChangeArrowheads="1"/>
          </p:cNvSpPr>
          <p:nvPr/>
        </p:nvSpPr>
        <p:spPr bwMode="auto">
          <a:xfrm>
            <a:off x="6839407" y="2221664"/>
            <a:ext cx="117692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Generator Set</a:t>
            </a:r>
          </a:p>
        </p:txBody>
      </p:sp>
      <p:sp>
        <p:nvSpPr>
          <p:cNvPr id="91" name="Oval 59">
            <a:extLst>
              <a:ext uri="{FF2B5EF4-FFF2-40B4-BE49-F238E27FC236}">
                <a16:creationId xmlns:a16="http://schemas.microsoft.com/office/drawing/2014/main" id="{D707978F-717C-47C2-88C8-A8684774179F}"/>
              </a:ext>
            </a:extLst>
          </p:cNvPr>
          <p:cNvSpPr>
            <a:spLocks noChangeArrowheads="1"/>
          </p:cNvSpPr>
          <p:nvPr/>
        </p:nvSpPr>
        <p:spPr bwMode="auto">
          <a:xfrm>
            <a:off x="7118568" y="2710543"/>
            <a:ext cx="720090" cy="720090"/>
          </a:xfrm>
          <a:prstGeom prst="ellipse">
            <a:avLst/>
          </a:prstGeom>
          <a:solidFill>
            <a:srgbClr val="00CC99"/>
          </a:solidFill>
          <a:ln w="158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2" name="Line 60">
            <a:extLst>
              <a:ext uri="{FF2B5EF4-FFF2-40B4-BE49-F238E27FC236}">
                <a16:creationId xmlns:a16="http://schemas.microsoft.com/office/drawing/2014/main" id="{A5462257-69A5-4B1E-B89C-C5629A409BAA}"/>
              </a:ext>
            </a:extLst>
          </p:cNvPr>
          <p:cNvSpPr>
            <a:spLocks noChangeShapeType="1"/>
          </p:cNvSpPr>
          <p:nvPr/>
        </p:nvSpPr>
        <p:spPr bwMode="auto">
          <a:xfrm>
            <a:off x="7170003" y="2916284"/>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3" name="Line 61">
            <a:extLst>
              <a:ext uri="{FF2B5EF4-FFF2-40B4-BE49-F238E27FC236}">
                <a16:creationId xmlns:a16="http://schemas.microsoft.com/office/drawing/2014/main" id="{48B2FBF4-53A1-4306-86F8-188BFACA2693}"/>
              </a:ext>
            </a:extLst>
          </p:cNvPr>
          <p:cNvSpPr>
            <a:spLocks noChangeShapeType="1"/>
          </p:cNvSpPr>
          <p:nvPr/>
        </p:nvSpPr>
        <p:spPr bwMode="auto">
          <a:xfrm flipV="1">
            <a:off x="7478613" y="2916284"/>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4" name="Line 62">
            <a:extLst>
              <a:ext uri="{FF2B5EF4-FFF2-40B4-BE49-F238E27FC236}">
                <a16:creationId xmlns:a16="http://schemas.microsoft.com/office/drawing/2014/main" id="{D0075958-2844-4883-B069-29275788405A}"/>
              </a:ext>
            </a:extLst>
          </p:cNvPr>
          <p:cNvSpPr>
            <a:spLocks noChangeShapeType="1"/>
          </p:cNvSpPr>
          <p:nvPr/>
        </p:nvSpPr>
        <p:spPr bwMode="auto">
          <a:xfrm>
            <a:off x="7478613" y="3070589"/>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5" name="Line 63">
            <a:extLst>
              <a:ext uri="{FF2B5EF4-FFF2-40B4-BE49-F238E27FC236}">
                <a16:creationId xmlns:a16="http://schemas.microsoft.com/office/drawing/2014/main" id="{73F0B2CA-2183-4B1E-9A5B-BFC031973EA5}"/>
              </a:ext>
            </a:extLst>
          </p:cNvPr>
          <p:cNvSpPr>
            <a:spLocks noChangeShapeType="1"/>
          </p:cNvSpPr>
          <p:nvPr/>
        </p:nvSpPr>
        <p:spPr bwMode="auto">
          <a:xfrm>
            <a:off x="5935563" y="2916283"/>
            <a:ext cx="123444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6" name="Line 64">
            <a:extLst>
              <a:ext uri="{FF2B5EF4-FFF2-40B4-BE49-F238E27FC236}">
                <a16:creationId xmlns:a16="http://schemas.microsoft.com/office/drawing/2014/main" id="{0BA2FDA6-CD81-4315-A36D-55F7D74FCEEA}"/>
              </a:ext>
            </a:extLst>
          </p:cNvPr>
          <p:cNvSpPr>
            <a:spLocks noChangeShapeType="1"/>
          </p:cNvSpPr>
          <p:nvPr/>
        </p:nvSpPr>
        <p:spPr bwMode="auto">
          <a:xfrm>
            <a:off x="7478613" y="3070589"/>
            <a:ext cx="308610" cy="154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7" name="Line 65">
            <a:extLst>
              <a:ext uri="{FF2B5EF4-FFF2-40B4-BE49-F238E27FC236}">
                <a16:creationId xmlns:a16="http://schemas.microsoft.com/office/drawing/2014/main" id="{D8A93A84-A790-4A40-8BA2-627E50085D2A}"/>
              </a:ext>
            </a:extLst>
          </p:cNvPr>
          <p:cNvSpPr>
            <a:spLocks noChangeShapeType="1"/>
          </p:cNvSpPr>
          <p:nvPr/>
        </p:nvSpPr>
        <p:spPr bwMode="auto">
          <a:xfrm>
            <a:off x="7781051" y="3219408"/>
            <a:ext cx="6172" cy="365531"/>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8" name="Line 71">
            <a:extLst>
              <a:ext uri="{FF2B5EF4-FFF2-40B4-BE49-F238E27FC236}">
                <a16:creationId xmlns:a16="http://schemas.microsoft.com/office/drawing/2014/main" id="{C455F57F-03FC-4610-9870-FF6047321563}"/>
              </a:ext>
            </a:extLst>
          </p:cNvPr>
          <p:cNvSpPr>
            <a:spLocks noChangeShapeType="1"/>
          </p:cNvSpPr>
          <p:nvPr/>
        </p:nvSpPr>
        <p:spPr bwMode="auto">
          <a:xfrm>
            <a:off x="3723858" y="3584939"/>
            <a:ext cx="0" cy="46291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99" name="Line 72">
            <a:extLst>
              <a:ext uri="{FF2B5EF4-FFF2-40B4-BE49-F238E27FC236}">
                <a16:creationId xmlns:a16="http://schemas.microsoft.com/office/drawing/2014/main" id="{56D2D28D-0DB4-4393-BF82-88B7A0B3C9E4}"/>
              </a:ext>
            </a:extLst>
          </p:cNvPr>
          <p:cNvSpPr>
            <a:spLocks noChangeShapeType="1"/>
          </p:cNvSpPr>
          <p:nvPr/>
        </p:nvSpPr>
        <p:spPr bwMode="auto">
          <a:xfrm>
            <a:off x="3672423" y="4047853"/>
            <a:ext cx="4114800"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0" name="Line 73">
            <a:extLst>
              <a:ext uri="{FF2B5EF4-FFF2-40B4-BE49-F238E27FC236}">
                <a16:creationId xmlns:a16="http://schemas.microsoft.com/office/drawing/2014/main" id="{4D6BAB43-3456-4298-B2AE-4AFE6A7EDA66}"/>
              </a:ext>
            </a:extLst>
          </p:cNvPr>
          <p:cNvSpPr>
            <a:spLocks noChangeShapeType="1"/>
          </p:cNvSpPr>
          <p:nvPr/>
        </p:nvSpPr>
        <p:spPr bwMode="auto">
          <a:xfrm>
            <a:off x="5421213" y="3584939"/>
            <a:ext cx="0" cy="108013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1" name="Line 74">
            <a:extLst>
              <a:ext uri="{FF2B5EF4-FFF2-40B4-BE49-F238E27FC236}">
                <a16:creationId xmlns:a16="http://schemas.microsoft.com/office/drawing/2014/main" id="{BA19B44E-D230-47AB-A04A-2D0600C0277C}"/>
              </a:ext>
            </a:extLst>
          </p:cNvPr>
          <p:cNvSpPr>
            <a:spLocks noChangeShapeType="1"/>
          </p:cNvSpPr>
          <p:nvPr/>
        </p:nvSpPr>
        <p:spPr bwMode="auto">
          <a:xfrm>
            <a:off x="5986998" y="4047853"/>
            <a:ext cx="0" cy="61722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2" name="Line 79">
            <a:extLst>
              <a:ext uri="{FF2B5EF4-FFF2-40B4-BE49-F238E27FC236}">
                <a16:creationId xmlns:a16="http://schemas.microsoft.com/office/drawing/2014/main" id="{E85A2642-A107-4076-9365-8ECBFCE357B0}"/>
              </a:ext>
            </a:extLst>
          </p:cNvPr>
          <p:cNvSpPr>
            <a:spLocks noChangeShapeType="1"/>
          </p:cNvSpPr>
          <p:nvPr/>
        </p:nvSpPr>
        <p:spPr bwMode="auto">
          <a:xfrm flipH="1">
            <a:off x="5678388" y="2813413"/>
            <a:ext cx="308610" cy="41148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3" name="Line 80">
            <a:extLst>
              <a:ext uri="{FF2B5EF4-FFF2-40B4-BE49-F238E27FC236}">
                <a16:creationId xmlns:a16="http://schemas.microsoft.com/office/drawing/2014/main" id="{49AD6DBC-36F2-48FF-B06B-7D1468F6E830}"/>
              </a:ext>
            </a:extLst>
          </p:cNvPr>
          <p:cNvSpPr>
            <a:spLocks noChangeShapeType="1"/>
          </p:cNvSpPr>
          <p:nvPr/>
        </p:nvSpPr>
        <p:spPr bwMode="auto">
          <a:xfrm>
            <a:off x="5678388" y="3224894"/>
            <a:ext cx="0" cy="149161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4" name="AutoShape 81">
            <a:extLst>
              <a:ext uri="{FF2B5EF4-FFF2-40B4-BE49-F238E27FC236}">
                <a16:creationId xmlns:a16="http://schemas.microsoft.com/office/drawing/2014/main" id="{11766473-3182-41D5-BD6C-EDECCAF2A232}"/>
              </a:ext>
            </a:extLst>
          </p:cNvPr>
          <p:cNvSpPr>
            <a:spLocks noChangeArrowheads="1"/>
          </p:cNvSpPr>
          <p:nvPr/>
        </p:nvSpPr>
        <p:spPr bwMode="auto">
          <a:xfrm>
            <a:off x="5678388" y="4613639"/>
            <a:ext cx="308610" cy="154305"/>
          </a:xfrm>
          <a:prstGeom prst="lightningBolt">
            <a:avLst/>
          </a:prstGeom>
          <a:solidFill>
            <a:srgbClr val="FF0000"/>
          </a:solidFill>
          <a:ln w="12700">
            <a:solidFill>
              <a:srgbClr val="FF0000"/>
            </a:solidFill>
            <a:miter lim="800000"/>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5" name="Line 82">
            <a:extLst>
              <a:ext uri="{FF2B5EF4-FFF2-40B4-BE49-F238E27FC236}">
                <a16:creationId xmlns:a16="http://schemas.microsoft.com/office/drawing/2014/main" id="{A6B86C53-90A3-4609-A7B9-C657E70C447B}"/>
              </a:ext>
            </a:extLst>
          </p:cNvPr>
          <p:cNvSpPr>
            <a:spLocks noChangeShapeType="1"/>
          </p:cNvSpPr>
          <p:nvPr/>
        </p:nvSpPr>
        <p:spPr bwMode="auto">
          <a:xfrm>
            <a:off x="5986998" y="4047853"/>
            <a:ext cx="0" cy="72009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6" name="Line 83">
            <a:extLst>
              <a:ext uri="{FF2B5EF4-FFF2-40B4-BE49-F238E27FC236}">
                <a16:creationId xmlns:a16="http://schemas.microsoft.com/office/drawing/2014/main" id="{56A479A1-85D2-42AE-AE3D-7A3758EB8700}"/>
              </a:ext>
            </a:extLst>
          </p:cNvPr>
          <p:cNvSpPr>
            <a:spLocks noChangeShapeType="1"/>
          </p:cNvSpPr>
          <p:nvPr/>
        </p:nvSpPr>
        <p:spPr bwMode="auto">
          <a:xfrm flipH="1">
            <a:off x="3723858" y="4047853"/>
            <a:ext cx="2263140"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07" name="Group 106">
            <a:extLst>
              <a:ext uri="{FF2B5EF4-FFF2-40B4-BE49-F238E27FC236}">
                <a16:creationId xmlns:a16="http://schemas.microsoft.com/office/drawing/2014/main" id="{D0EB6F1D-96D4-47E3-85B6-86AC666D62FB}"/>
              </a:ext>
            </a:extLst>
          </p:cNvPr>
          <p:cNvGrpSpPr/>
          <p:nvPr/>
        </p:nvGrpSpPr>
        <p:grpSpPr>
          <a:xfrm>
            <a:off x="3723859" y="2659108"/>
            <a:ext cx="360045" cy="1028700"/>
            <a:chOff x="3555032" y="1657350"/>
            <a:chExt cx="400050" cy="1143000"/>
          </a:xfrm>
        </p:grpSpPr>
        <p:sp>
          <p:nvSpPr>
            <p:cNvPr id="108" name="Line 86">
              <a:extLst>
                <a:ext uri="{FF2B5EF4-FFF2-40B4-BE49-F238E27FC236}">
                  <a16:creationId xmlns:a16="http://schemas.microsoft.com/office/drawing/2014/main" id="{58F70E3F-D2DA-47E5-AE51-C258FF60BBF1}"/>
                </a:ext>
              </a:extLst>
            </p:cNvPr>
            <p:cNvSpPr>
              <a:spLocks noChangeShapeType="1"/>
            </p:cNvSpPr>
            <p:nvPr/>
          </p:nvSpPr>
          <p:spPr bwMode="auto">
            <a:xfrm>
              <a:off x="3669332" y="1657350"/>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9" name="Oval 84">
              <a:extLst>
                <a:ext uri="{FF2B5EF4-FFF2-40B4-BE49-F238E27FC236}">
                  <a16:creationId xmlns:a16="http://schemas.microsoft.com/office/drawing/2014/main" id="{7FE3AA44-F512-4EC5-9DB8-624FD7406DEC}"/>
                </a:ext>
              </a:extLst>
            </p:cNvPr>
            <p:cNvSpPr>
              <a:spLocks noChangeArrowheads="1"/>
            </p:cNvSpPr>
            <p:nvPr/>
          </p:nvSpPr>
          <p:spPr bwMode="auto">
            <a:xfrm>
              <a:off x="3555032" y="1828800"/>
              <a:ext cx="228600" cy="9715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0" name="Line 85">
              <a:extLst>
                <a:ext uri="{FF2B5EF4-FFF2-40B4-BE49-F238E27FC236}">
                  <a16:creationId xmlns:a16="http://schemas.microsoft.com/office/drawing/2014/main" id="{FFC4B473-6361-4431-98AC-770657D31D2A}"/>
                </a:ext>
              </a:extLst>
            </p:cNvPr>
            <p:cNvSpPr>
              <a:spLocks noChangeShapeType="1"/>
            </p:cNvSpPr>
            <p:nvPr/>
          </p:nvSpPr>
          <p:spPr bwMode="auto">
            <a:xfrm flipV="1">
              <a:off x="366933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1" name="Line 87">
              <a:extLst>
                <a:ext uri="{FF2B5EF4-FFF2-40B4-BE49-F238E27FC236}">
                  <a16:creationId xmlns:a16="http://schemas.microsoft.com/office/drawing/2014/main" id="{37357CFB-9AAF-45C3-9909-EEEFCF7CFA93}"/>
                </a:ext>
              </a:extLst>
            </p:cNvPr>
            <p:cNvSpPr>
              <a:spLocks noChangeShapeType="1"/>
            </p:cNvSpPr>
            <p:nvPr/>
          </p:nvSpPr>
          <p:spPr bwMode="auto">
            <a:xfrm>
              <a:off x="3955082" y="1657350"/>
              <a:ext cx="0" cy="114300"/>
            </a:xfrm>
            <a:prstGeom prst="line">
              <a:avLst/>
            </a:prstGeom>
            <a:noFill/>
            <a:ln w="127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112" name="Line 88">
            <a:extLst>
              <a:ext uri="{FF2B5EF4-FFF2-40B4-BE49-F238E27FC236}">
                <a16:creationId xmlns:a16="http://schemas.microsoft.com/office/drawing/2014/main" id="{B3DA7A53-FB71-4B66-B162-DA4FE2CA6D09}"/>
              </a:ext>
            </a:extLst>
          </p:cNvPr>
          <p:cNvSpPr>
            <a:spLocks noChangeShapeType="1"/>
          </p:cNvSpPr>
          <p:nvPr/>
        </p:nvSpPr>
        <p:spPr bwMode="auto">
          <a:xfrm flipV="1">
            <a:off x="3723858" y="3584939"/>
            <a:ext cx="0" cy="462915"/>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3" name="Line 92">
            <a:extLst>
              <a:ext uri="{FF2B5EF4-FFF2-40B4-BE49-F238E27FC236}">
                <a16:creationId xmlns:a16="http://schemas.microsoft.com/office/drawing/2014/main" id="{1A2B5B8A-C440-4961-8721-1EE187651B76}"/>
              </a:ext>
            </a:extLst>
          </p:cNvPr>
          <p:cNvSpPr>
            <a:spLocks noChangeShapeType="1"/>
          </p:cNvSpPr>
          <p:nvPr/>
        </p:nvSpPr>
        <p:spPr bwMode="auto">
          <a:xfrm>
            <a:off x="3723859" y="3584938"/>
            <a:ext cx="4063365"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4" name="Line 93">
            <a:extLst>
              <a:ext uri="{FF2B5EF4-FFF2-40B4-BE49-F238E27FC236}">
                <a16:creationId xmlns:a16="http://schemas.microsoft.com/office/drawing/2014/main" id="{2A3A15A1-6F18-40FD-ABB1-03B38C24DC27}"/>
              </a:ext>
            </a:extLst>
          </p:cNvPr>
          <p:cNvSpPr>
            <a:spLocks noChangeShapeType="1"/>
          </p:cNvSpPr>
          <p:nvPr/>
        </p:nvSpPr>
        <p:spPr bwMode="auto">
          <a:xfrm flipV="1">
            <a:off x="7792709" y="3224894"/>
            <a:ext cx="0" cy="360045"/>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5" name="Line 94">
            <a:extLst>
              <a:ext uri="{FF2B5EF4-FFF2-40B4-BE49-F238E27FC236}">
                <a16:creationId xmlns:a16="http://schemas.microsoft.com/office/drawing/2014/main" id="{A1C2CA7A-61D3-4EE6-ADC0-6F2A609754A7}"/>
              </a:ext>
            </a:extLst>
          </p:cNvPr>
          <p:cNvSpPr>
            <a:spLocks noChangeShapeType="1"/>
          </p:cNvSpPr>
          <p:nvPr/>
        </p:nvSpPr>
        <p:spPr bwMode="auto">
          <a:xfrm flipH="1">
            <a:off x="5935563" y="2916283"/>
            <a:ext cx="1234440"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16" name="Group 115">
            <a:extLst>
              <a:ext uri="{FF2B5EF4-FFF2-40B4-BE49-F238E27FC236}">
                <a16:creationId xmlns:a16="http://schemas.microsoft.com/office/drawing/2014/main" id="{EFA749C5-02C3-4D99-8C2D-41EF3F7D2BB6}"/>
              </a:ext>
            </a:extLst>
          </p:cNvPr>
          <p:cNvGrpSpPr/>
          <p:nvPr/>
        </p:nvGrpSpPr>
        <p:grpSpPr>
          <a:xfrm>
            <a:off x="6552784" y="2659108"/>
            <a:ext cx="360045" cy="1028700"/>
            <a:chOff x="6698282" y="1657350"/>
            <a:chExt cx="400050" cy="1143000"/>
          </a:xfrm>
        </p:grpSpPr>
        <p:sp>
          <p:nvSpPr>
            <p:cNvPr id="117" name="Oval 95">
              <a:extLst>
                <a:ext uri="{FF2B5EF4-FFF2-40B4-BE49-F238E27FC236}">
                  <a16:creationId xmlns:a16="http://schemas.microsoft.com/office/drawing/2014/main" id="{D35EF7E0-7FDC-4E4B-86F6-BCA63B66B20A}"/>
                </a:ext>
              </a:extLst>
            </p:cNvPr>
            <p:cNvSpPr>
              <a:spLocks noChangeArrowheads="1"/>
            </p:cNvSpPr>
            <p:nvPr/>
          </p:nvSpPr>
          <p:spPr bwMode="auto">
            <a:xfrm>
              <a:off x="6698282" y="1828800"/>
              <a:ext cx="228600" cy="9715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8" name="Line 96">
              <a:extLst>
                <a:ext uri="{FF2B5EF4-FFF2-40B4-BE49-F238E27FC236}">
                  <a16:creationId xmlns:a16="http://schemas.microsoft.com/office/drawing/2014/main" id="{703F18C7-7C2F-4C33-B821-71DCC8ED0C79}"/>
                </a:ext>
              </a:extLst>
            </p:cNvPr>
            <p:cNvSpPr>
              <a:spLocks noChangeShapeType="1"/>
            </p:cNvSpPr>
            <p:nvPr/>
          </p:nvSpPr>
          <p:spPr bwMode="auto">
            <a:xfrm flipV="1">
              <a:off x="681258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9" name="Line 97">
              <a:extLst>
                <a:ext uri="{FF2B5EF4-FFF2-40B4-BE49-F238E27FC236}">
                  <a16:creationId xmlns:a16="http://schemas.microsoft.com/office/drawing/2014/main" id="{4107C5D9-9571-4C9D-ABA6-6E3AB5F0E25C}"/>
                </a:ext>
              </a:extLst>
            </p:cNvPr>
            <p:cNvSpPr>
              <a:spLocks noChangeShapeType="1"/>
            </p:cNvSpPr>
            <p:nvPr/>
          </p:nvSpPr>
          <p:spPr bwMode="auto">
            <a:xfrm>
              <a:off x="6812582" y="1657350"/>
              <a:ext cx="285750" cy="0"/>
            </a:xfrm>
            <a:prstGeom prst="line">
              <a:avLst/>
            </a:prstGeom>
            <a:noFill/>
            <a:ln w="254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20" name="Group 101">
            <a:extLst>
              <a:ext uri="{FF2B5EF4-FFF2-40B4-BE49-F238E27FC236}">
                <a16:creationId xmlns:a16="http://schemas.microsoft.com/office/drawing/2014/main" id="{247A944D-1040-4830-8DAE-073C1CD70B6D}"/>
              </a:ext>
            </a:extLst>
          </p:cNvPr>
          <p:cNvGrpSpPr>
            <a:grpSpLocks/>
          </p:cNvGrpSpPr>
          <p:nvPr/>
        </p:nvGrpSpPr>
        <p:grpSpPr bwMode="auto">
          <a:xfrm>
            <a:off x="4803994" y="2864848"/>
            <a:ext cx="154305" cy="102870"/>
            <a:chOff x="2112" y="1104"/>
            <a:chExt cx="144" cy="96"/>
          </a:xfrm>
        </p:grpSpPr>
        <p:sp>
          <p:nvSpPr>
            <p:cNvPr id="121" name="Line 102">
              <a:extLst>
                <a:ext uri="{FF2B5EF4-FFF2-40B4-BE49-F238E27FC236}">
                  <a16:creationId xmlns:a16="http://schemas.microsoft.com/office/drawing/2014/main" id="{962EAD01-7B68-4EB4-9343-3E9B40DD3F13}"/>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2" name="Line 103">
              <a:extLst>
                <a:ext uri="{FF2B5EF4-FFF2-40B4-BE49-F238E27FC236}">
                  <a16:creationId xmlns:a16="http://schemas.microsoft.com/office/drawing/2014/main" id="{B424AD98-B5CA-406F-9A5A-AC49D52CDE68}"/>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3" name="Line 104">
              <a:extLst>
                <a:ext uri="{FF2B5EF4-FFF2-40B4-BE49-F238E27FC236}">
                  <a16:creationId xmlns:a16="http://schemas.microsoft.com/office/drawing/2014/main" id="{AE30FEE2-7BED-48C4-B7E7-5FB23F4CA4CD}"/>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cxnSp>
        <p:nvCxnSpPr>
          <p:cNvPr id="124" name="Straight Arrow Connector 123">
            <a:extLst>
              <a:ext uri="{FF2B5EF4-FFF2-40B4-BE49-F238E27FC236}">
                <a16:creationId xmlns:a16="http://schemas.microsoft.com/office/drawing/2014/main" id="{E7BFDBCC-B0A8-4272-A96B-14C1052DC8AA}"/>
              </a:ext>
            </a:extLst>
          </p:cNvPr>
          <p:cNvCxnSpPr>
            <a:cxnSpLocks/>
          </p:cNvCxnSpPr>
          <p:nvPr/>
        </p:nvCxnSpPr>
        <p:spPr bwMode="auto">
          <a:xfrm flipV="1">
            <a:off x="6285151" y="3844400"/>
            <a:ext cx="1131570" cy="2333032"/>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sp>
        <p:nvSpPr>
          <p:cNvPr id="126" name="Text Box 26">
            <a:extLst>
              <a:ext uri="{FF2B5EF4-FFF2-40B4-BE49-F238E27FC236}">
                <a16:creationId xmlns:a16="http://schemas.microsoft.com/office/drawing/2014/main" id="{B466704F-C1E9-4E98-9AE2-3DECBD7062F2}"/>
              </a:ext>
            </a:extLst>
          </p:cNvPr>
          <p:cNvSpPr txBox="1">
            <a:spLocks noChangeArrowheads="1"/>
          </p:cNvSpPr>
          <p:nvPr/>
        </p:nvSpPr>
        <p:spPr bwMode="auto">
          <a:xfrm>
            <a:off x="4074736" y="4784828"/>
            <a:ext cx="282641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000000"/>
                </a:solidFill>
                <a:latin typeface="Verdana" pitchFamily="34" charset="0"/>
                <a:cs typeface="Arial" charset="0"/>
              </a:rPr>
              <a:t>To Loads (3-phase/4 wire with GND)</a:t>
            </a:r>
          </a:p>
        </p:txBody>
      </p:sp>
      <p:grpSp>
        <p:nvGrpSpPr>
          <p:cNvPr id="127" name="Group 126">
            <a:extLst>
              <a:ext uri="{FF2B5EF4-FFF2-40B4-BE49-F238E27FC236}">
                <a16:creationId xmlns:a16="http://schemas.microsoft.com/office/drawing/2014/main" id="{2AF2A42D-35F0-487F-8ADD-AFDE047E791A}"/>
              </a:ext>
            </a:extLst>
          </p:cNvPr>
          <p:cNvGrpSpPr/>
          <p:nvPr/>
        </p:nvGrpSpPr>
        <p:grpSpPr>
          <a:xfrm>
            <a:off x="7231555" y="4047856"/>
            <a:ext cx="308610" cy="543029"/>
            <a:chOff x="8984093" y="3649980"/>
            <a:chExt cx="342900" cy="603365"/>
          </a:xfrm>
        </p:grpSpPr>
        <p:sp>
          <p:nvSpPr>
            <p:cNvPr id="128" name="Line 77">
              <a:extLst>
                <a:ext uri="{FF2B5EF4-FFF2-40B4-BE49-F238E27FC236}">
                  <a16:creationId xmlns:a16="http://schemas.microsoft.com/office/drawing/2014/main" id="{E7CFA045-9ECE-4371-99B5-8D9900D2CCC3}"/>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29" name="Line 78">
              <a:extLst>
                <a:ext uri="{FF2B5EF4-FFF2-40B4-BE49-F238E27FC236}">
                  <a16:creationId xmlns:a16="http://schemas.microsoft.com/office/drawing/2014/main" id="{2BD71DD9-988D-4002-BF7D-73EAD9AA255B}"/>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0" name="Line 79">
              <a:extLst>
                <a:ext uri="{FF2B5EF4-FFF2-40B4-BE49-F238E27FC236}">
                  <a16:creationId xmlns:a16="http://schemas.microsoft.com/office/drawing/2014/main" id="{4E1F106C-FF99-4067-8CD2-41886A7CBDEA}"/>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1" name="Line 34">
              <a:extLst>
                <a:ext uri="{FF2B5EF4-FFF2-40B4-BE49-F238E27FC236}">
                  <a16:creationId xmlns:a16="http://schemas.microsoft.com/office/drawing/2014/main" id="{0A54A7B8-29E4-4E6F-8C23-C7FD38107D94}"/>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132" name="Group 131">
            <a:extLst>
              <a:ext uri="{FF2B5EF4-FFF2-40B4-BE49-F238E27FC236}">
                <a16:creationId xmlns:a16="http://schemas.microsoft.com/office/drawing/2014/main" id="{0BE618BB-59FB-417B-A84D-FA9989800838}"/>
              </a:ext>
            </a:extLst>
          </p:cNvPr>
          <p:cNvGrpSpPr/>
          <p:nvPr/>
        </p:nvGrpSpPr>
        <p:grpSpPr>
          <a:xfrm>
            <a:off x="3677587" y="4047856"/>
            <a:ext cx="308610" cy="543029"/>
            <a:chOff x="8984093" y="3649980"/>
            <a:chExt cx="342900" cy="603365"/>
          </a:xfrm>
        </p:grpSpPr>
        <p:sp>
          <p:nvSpPr>
            <p:cNvPr id="133" name="Line 77">
              <a:extLst>
                <a:ext uri="{FF2B5EF4-FFF2-40B4-BE49-F238E27FC236}">
                  <a16:creationId xmlns:a16="http://schemas.microsoft.com/office/drawing/2014/main" id="{1F48174A-AD5D-4652-930A-23EEF867E450}"/>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4" name="Line 78">
              <a:extLst>
                <a:ext uri="{FF2B5EF4-FFF2-40B4-BE49-F238E27FC236}">
                  <a16:creationId xmlns:a16="http://schemas.microsoft.com/office/drawing/2014/main" id="{48C1F0DD-150F-447A-8FDD-5901576EAB2D}"/>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5" name="Line 79">
              <a:extLst>
                <a:ext uri="{FF2B5EF4-FFF2-40B4-BE49-F238E27FC236}">
                  <a16:creationId xmlns:a16="http://schemas.microsoft.com/office/drawing/2014/main" id="{8EE294AC-82DE-4938-9622-145772B4CC33}"/>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6" name="Line 34">
              <a:extLst>
                <a:ext uri="{FF2B5EF4-FFF2-40B4-BE49-F238E27FC236}">
                  <a16:creationId xmlns:a16="http://schemas.microsoft.com/office/drawing/2014/main" id="{6D156FC7-43F3-4DDB-9F6C-33DF46D9A37E}"/>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sp>
        <p:nvSpPr>
          <p:cNvPr id="137" name="Text Box 24">
            <a:extLst>
              <a:ext uri="{FF2B5EF4-FFF2-40B4-BE49-F238E27FC236}">
                <a16:creationId xmlns:a16="http://schemas.microsoft.com/office/drawing/2014/main" id="{863EB18A-3CB6-4E6D-96EE-0632FA509360}"/>
              </a:ext>
            </a:extLst>
          </p:cNvPr>
          <p:cNvSpPr txBox="1">
            <a:spLocks noChangeArrowheads="1"/>
          </p:cNvSpPr>
          <p:nvPr/>
        </p:nvSpPr>
        <p:spPr bwMode="auto">
          <a:xfrm>
            <a:off x="3430038" y="2193674"/>
            <a:ext cx="142539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Service Entrance </a:t>
            </a:r>
          </a:p>
        </p:txBody>
      </p:sp>
      <p:sp>
        <p:nvSpPr>
          <p:cNvPr id="138" name="Rectangle 3">
            <a:extLst>
              <a:ext uri="{FF2B5EF4-FFF2-40B4-BE49-F238E27FC236}">
                <a16:creationId xmlns:a16="http://schemas.microsoft.com/office/drawing/2014/main" id="{607E438F-D719-48F0-A950-A3153B6A45F9}"/>
              </a:ext>
            </a:extLst>
          </p:cNvPr>
          <p:cNvSpPr txBox="1">
            <a:spLocks noChangeArrowheads="1"/>
          </p:cNvSpPr>
          <p:nvPr/>
        </p:nvSpPr>
        <p:spPr bwMode="auto">
          <a:xfrm>
            <a:off x="609600" y="4980143"/>
            <a:ext cx="9275866" cy="119728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56448" indent="-156448" algn="l" rtl="0" eaLnBrk="1" fontAlgn="base" hangingPunct="1">
              <a:spcBef>
                <a:spcPct val="35000"/>
              </a:spcBef>
              <a:spcAft>
                <a:spcPct val="0"/>
              </a:spcAft>
              <a:buClr>
                <a:srgbClr val="EE2E24"/>
              </a:buClr>
              <a:buFont typeface="Wingdings" pitchFamily="2" charset="2"/>
              <a:buChar char="§"/>
              <a:defRPr sz="1755">
                <a:solidFill>
                  <a:schemeClr val="tx1"/>
                </a:solidFill>
                <a:latin typeface="+mn-lt"/>
                <a:ea typeface="+mn-ea"/>
                <a:cs typeface="+mn-cs"/>
              </a:defRPr>
            </a:lvl1pPr>
            <a:lvl2pPr marL="391121" indent="-157520" algn="l" rtl="0" eaLnBrk="1" fontAlgn="base" hangingPunct="1">
              <a:spcBef>
                <a:spcPct val="35000"/>
              </a:spcBef>
              <a:spcAft>
                <a:spcPct val="0"/>
              </a:spcAft>
              <a:buClr>
                <a:srgbClr val="EE2E24"/>
              </a:buClr>
              <a:buFont typeface="Arial" charset="0"/>
              <a:buChar char="–"/>
              <a:defRPr sz="1485">
                <a:solidFill>
                  <a:schemeClr val="tx1"/>
                </a:solidFill>
                <a:latin typeface="+mn-lt"/>
                <a:cs typeface="+mn-cs"/>
              </a:defRPr>
            </a:lvl2pPr>
            <a:lvl3pPr marL="582930" indent="-114657" algn="l" rtl="0" eaLnBrk="1" fontAlgn="base" hangingPunct="1">
              <a:spcBef>
                <a:spcPct val="35000"/>
              </a:spcBef>
              <a:spcAft>
                <a:spcPct val="0"/>
              </a:spcAft>
              <a:buClr>
                <a:srgbClr val="EE2E24"/>
              </a:buClr>
              <a:buChar char="•"/>
              <a:defRPr sz="1350">
                <a:solidFill>
                  <a:schemeClr val="tx1"/>
                </a:solidFill>
                <a:latin typeface="+mn-lt"/>
                <a:cs typeface="+mn-cs"/>
              </a:defRPr>
            </a:lvl3pPr>
            <a:lvl4pPr marL="773668" indent="-113585" algn="l" rtl="0" eaLnBrk="1" fontAlgn="base" hangingPunct="1">
              <a:spcBef>
                <a:spcPct val="35000"/>
              </a:spcBef>
              <a:spcAft>
                <a:spcPct val="0"/>
              </a:spcAft>
              <a:buChar char="–"/>
              <a:defRPr>
                <a:solidFill>
                  <a:schemeClr val="tx1"/>
                </a:solidFill>
                <a:latin typeface="+mn-lt"/>
                <a:cs typeface="+mn-cs"/>
              </a:defRPr>
            </a:lvl4pPr>
            <a:lvl5pPr marL="972979" indent="-122158" algn="l" rtl="0" eaLnBrk="1" fontAlgn="base" hangingPunct="1">
              <a:spcBef>
                <a:spcPct val="35000"/>
              </a:spcBef>
              <a:spcAft>
                <a:spcPct val="0"/>
              </a:spcAft>
              <a:buChar char="»"/>
              <a:defRPr i="1">
                <a:solidFill>
                  <a:schemeClr val="tx1"/>
                </a:solidFill>
                <a:latin typeface="+mn-lt"/>
                <a:cs typeface="+mn-cs"/>
              </a:defRPr>
            </a:lvl5pPr>
            <a:lvl6pPr marL="1281589" indent="-122158" algn="l" rtl="0" eaLnBrk="1" fontAlgn="base" hangingPunct="1">
              <a:spcBef>
                <a:spcPct val="35000"/>
              </a:spcBef>
              <a:spcAft>
                <a:spcPct val="0"/>
              </a:spcAft>
              <a:buChar char="»"/>
              <a:defRPr i="1">
                <a:solidFill>
                  <a:schemeClr val="tx1"/>
                </a:solidFill>
                <a:latin typeface="+mn-lt"/>
                <a:cs typeface="+mn-cs"/>
              </a:defRPr>
            </a:lvl6pPr>
            <a:lvl7pPr marL="1590199" indent="-122158" algn="l" rtl="0" eaLnBrk="1" fontAlgn="base" hangingPunct="1">
              <a:spcBef>
                <a:spcPct val="35000"/>
              </a:spcBef>
              <a:spcAft>
                <a:spcPct val="0"/>
              </a:spcAft>
              <a:buChar char="»"/>
              <a:defRPr i="1">
                <a:solidFill>
                  <a:schemeClr val="tx1"/>
                </a:solidFill>
                <a:latin typeface="+mn-lt"/>
                <a:cs typeface="+mn-cs"/>
              </a:defRPr>
            </a:lvl7pPr>
            <a:lvl8pPr marL="1898809" indent="-122158" algn="l" rtl="0" eaLnBrk="1" fontAlgn="base" hangingPunct="1">
              <a:spcBef>
                <a:spcPct val="35000"/>
              </a:spcBef>
              <a:spcAft>
                <a:spcPct val="0"/>
              </a:spcAft>
              <a:buChar char="»"/>
              <a:defRPr i="1">
                <a:solidFill>
                  <a:schemeClr val="tx1"/>
                </a:solidFill>
                <a:latin typeface="+mn-lt"/>
                <a:cs typeface="+mn-cs"/>
              </a:defRPr>
            </a:lvl8pPr>
            <a:lvl9pPr marL="2207419" indent="-122158" algn="l" rtl="0" eaLnBrk="1" fontAlgn="base" hangingPunct="1">
              <a:spcBef>
                <a:spcPct val="35000"/>
              </a:spcBef>
              <a:spcAft>
                <a:spcPct val="0"/>
              </a:spcAft>
              <a:buChar char="»"/>
              <a:defRPr i="1">
                <a:solidFill>
                  <a:schemeClr val="tx1"/>
                </a:solidFill>
                <a:latin typeface="+mn-lt"/>
                <a:cs typeface="+mn-cs"/>
              </a:defRPr>
            </a:lvl9pPr>
          </a:lstStyle>
          <a:p>
            <a:pPr>
              <a:buClrTx/>
              <a:buFont typeface="Arial" panose="020B0604020202020204" pitchFamily="34" charset="0"/>
              <a:buChar char="•"/>
              <a:defRPr/>
            </a:pPr>
            <a:r>
              <a:rPr lang="en-US" sz="2000" dirty="0"/>
              <a:t>This violates “Rule #2”</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rPr>
              <a:t>Ground fault returns on neutral</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rPr>
              <a:t>Possible nuisance trip during exercise</a:t>
            </a:r>
          </a:p>
        </p:txBody>
      </p:sp>
      <p:sp>
        <p:nvSpPr>
          <p:cNvPr id="70" name="Title 1">
            <a:extLst>
              <a:ext uri="{FF2B5EF4-FFF2-40B4-BE49-F238E27FC236}">
                <a16:creationId xmlns:a16="http://schemas.microsoft.com/office/drawing/2014/main" id="{DA0EA0BF-8682-48C7-8427-303863C4E153}"/>
              </a:ext>
            </a:extLst>
          </p:cNvPr>
          <p:cNvSpPr txBox="1">
            <a:spLocks/>
          </p:cNvSpPr>
          <p:nvPr/>
        </p:nvSpPr>
        <p:spPr>
          <a:xfrm>
            <a:off x="609600" y="202451"/>
            <a:ext cx="10744200" cy="863476"/>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3-Pole ATS Connected to </a:t>
            </a:r>
            <a:r>
              <a:rPr lang="en-US" sz="3600" u="sng" dirty="0"/>
              <a:t>Emergency</a:t>
            </a:r>
            <a:r>
              <a:rPr lang="en-US" sz="3600" dirty="0"/>
              <a:t> Side</a:t>
            </a:r>
          </a:p>
        </p:txBody>
      </p:sp>
      <p:sp>
        <p:nvSpPr>
          <p:cNvPr id="125" name="Rectangle 124">
            <a:extLst>
              <a:ext uri="{FF2B5EF4-FFF2-40B4-BE49-F238E27FC236}">
                <a16:creationId xmlns:a16="http://schemas.microsoft.com/office/drawing/2014/main" id="{5E9F55C2-E79D-4FD3-9EB5-158269F2594C}"/>
              </a:ext>
            </a:extLst>
          </p:cNvPr>
          <p:cNvSpPr/>
          <p:nvPr/>
        </p:nvSpPr>
        <p:spPr>
          <a:xfrm>
            <a:off x="152725" y="1181765"/>
            <a:ext cx="11944533" cy="1015663"/>
          </a:xfrm>
          <a:prstGeom prst="rect">
            <a:avLst/>
          </a:prstGeom>
        </p:spPr>
        <p:txBody>
          <a:bodyPr wrap="square">
            <a:spAutoFit/>
          </a:bodyPr>
          <a:lstStyle/>
          <a:p>
            <a:pPr lvl="1"/>
            <a:r>
              <a:rPr lang="en-US" sz="2000" b="1" dirty="0">
                <a:solidFill>
                  <a:srgbClr val="FF0000"/>
                </a:solidFill>
              </a:rPr>
              <a:t>Rule #1: </a:t>
            </a:r>
            <a:r>
              <a:rPr lang="en-US" sz="2000" b="1" dirty="0"/>
              <a:t>There must be only one neutral to ground connection on any neutral bus at one time</a:t>
            </a:r>
          </a:p>
          <a:p>
            <a:pPr lvl="1"/>
            <a:endParaRPr lang="en-US" sz="2000" dirty="0"/>
          </a:p>
          <a:p>
            <a:pPr lvl="1"/>
            <a:r>
              <a:rPr lang="en-US" sz="2000" b="1" dirty="0">
                <a:solidFill>
                  <a:srgbClr val="FF0000"/>
                </a:solidFill>
              </a:rPr>
              <a:t>Rule #2: </a:t>
            </a:r>
            <a:r>
              <a:rPr lang="en-US" sz="2000" b="1" dirty="0"/>
              <a:t>Bonding connection must be between the ground fault sensor and the source</a:t>
            </a:r>
          </a:p>
        </p:txBody>
      </p:sp>
      <p:sp>
        <p:nvSpPr>
          <p:cNvPr id="2" name="TextBox 1">
            <a:extLst>
              <a:ext uri="{FF2B5EF4-FFF2-40B4-BE49-F238E27FC236}">
                <a16:creationId xmlns:a16="http://schemas.microsoft.com/office/drawing/2014/main" id="{72AEEC7A-95AC-427C-80CE-DB38B9C54CC3}"/>
              </a:ext>
            </a:extLst>
          </p:cNvPr>
          <p:cNvSpPr txBox="1"/>
          <p:nvPr/>
        </p:nvSpPr>
        <p:spPr>
          <a:xfrm>
            <a:off x="609600" y="6179760"/>
            <a:ext cx="8335936" cy="646331"/>
          </a:xfrm>
          <a:prstGeom prst="rect">
            <a:avLst/>
          </a:prstGeom>
          <a:noFill/>
        </p:spPr>
        <p:txBody>
          <a:bodyPr wrap="none" rtlCol="0">
            <a:spAutoFit/>
          </a:bodyPr>
          <a:lstStyle/>
          <a:p>
            <a:r>
              <a:rPr lang="en-US" b="1" kern="0" dirty="0">
                <a:solidFill>
                  <a:srgbClr val="000000"/>
                </a:solidFill>
                <a:cs typeface="Arial"/>
              </a:rPr>
              <a:t>Solution: ground the neutral on the source side of sensor (use 4 Pole ATS</a:t>
            </a:r>
            <a:r>
              <a:rPr lang="en-US" sz="1400" b="1" kern="0" dirty="0">
                <a:solidFill>
                  <a:srgbClr val="000000"/>
                </a:solidFill>
                <a:cs typeface="Arial"/>
              </a:rPr>
              <a:t>)</a:t>
            </a:r>
          </a:p>
          <a:p>
            <a:endParaRPr lang="en-US" dirty="0"/>
          </a:p>
        </p:txBody>
      </p:sp>
    </p:spTree>
    <p:extLst>
      <p:ext uri="{BB962C8B-B14F-4D97-AF65-F5344CB8AC3E}">
        <p14:creationId xmlns:p14="http://schemas.microsoft.com/office/powerpoint/2010/main" val="20049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right)">
                                      <p:cBhvr>
                                        <p:cTn id="11" dur="500"/>
                                        <p:tgtEl>
                                          <p:spTgt spid="115"/>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right)">
                                      <p:cBhvr>
                                        <p:cTn id="15" dur="500"/>
                                        <p:tgtEl>
                                          <p:spTgt spid="102"/>
                                        </p:tgtEl>
                                      </p:cBhvr>
                                    </p:animEffect>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slide(fromTop)">
                                      <p:cBhvr>
                                        <p:cTn id="19" dur="500"/>
                                        <p:tgtEl>
                                          <p:spTgt spid="103"/>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slide(fromBottom)">
                                      <p:cBhvr>
                                        <p:cTn id="23" dur="500"/>
                                        <p:tgtEl>
                                          <p:spTgt spid="105"/>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slide(fromRight)">
                                      <p:cBhvr>
                                        <p:cTn id="27" dur="500"/>
                                        <p:tgtEl>
                                          <p:spTgt spid="106"/>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wipe(down)">
                                      <p:cBhvr>
                                        <p:cTn id="31" dur="500"/>
                                        <p:tgtEl>
                                          <p:spTgt spid="11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left)">
                                      <p:cBhvr>
                                        <p:cTn id="35" dur="500"/>
                                        <p:tgtEl>
                                          <p:spTgt spid="113"/>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down)">
                                      <p:cBhvr>
                                        <p:cTn id="39" dur="500"/>
                                        <p:tgtEl>
                                          <p:spTgt spid="1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fade">
                                      <p:cBhvr>
                                        <p:cTn id="44" dur="500"/>
                                        <p:tgtEl>
                                          <p:spTgt spid="1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500"/>
                                        <p:tgtEl>
                                          <p:spTgt spid="124"/>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P spid="112" grpId="0" animBg="1"/>
      <p:bldP spid="113" grpId="0" animBg="1"/>
      <p:bldP spid="114" grpId="0" animBg="1"/>
      <p:bldP spid="115" grpId="0" animBg="1"/>
      <p:bldP spid="13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 name="Group 58">
            <a:extLst>
              <a:ext uri="{FF2B5EF4-FFF2-40B4-BE49-F238E27FC236}">
                <a16:creationId xmlns:a16="http://schemas.microsoft.com/office/drawing/2014/main" id="{366B5B5A-E531-4BB4-8621-E838590E3803}"/>
              </a:ext>
            </a:extLst>
          </p:cNvPr>
          <p:cNvGrpSpPr>
            <a:grpSpLocks/>
          </p:cNvGrpSpPr>
          <p:nvPr/>
        </p:nvGrpSpPr>
        <p:grpSpPr bwMode="auto">
          <a:xfrm rot="5400000">
            <a:off x="5680649" y="4209248"/>
            <a:ext cx="154305" cy="102870"/>
            <a:chOff x="2112" y="1104"/>
            <a:chExt cx="144" cy="96"/>
          </a:xfrm>
        </p:grpSpPr>
        <p:sp>
          <p:nvSpPr>
            <p:cNvPr id="73" name="Line 59">
              <a:extLst>
                <a:ext uri="{FF2B5EF4-FFF2-40B4-BE49-F238E27FC236}">
                  <a16:creationId xmlns:a16="http://schemas.microsoft.com/office/drawing/2014/main" id="{DC730660-634E-4C00-ABA5-123EAF786848}"/>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4" name="Line 60">
              <a:extLst>
                <a:ext uri="{FF2B5EF4-FFF2-40B4-BE49-F238E27FC236}">
                  <a16:creationId xmlns:a16="http://schemas.microsoft.com/office/drawing/2014/main" id="{55369C58-619C-4A7E-AC9C-8FAAACF66A41}"/>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5" name="Line 61">
              <a:extLst>
                <a:ext uri="{FF2B5EF4-FFF2-40B4-BE49-F238E27FC236}">
                  <a16:creationId xmlns:a16="http://schemas.microsoft.com/office/drawing/2014/main" id="{829794D6-120A-4DF6-8784-FF17C2D2D192}"/>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76" name="Group 54">
            <a:extLst>
              <a:ext uri="{FF2B5EF4-FFF2-40B4-BE49-F238E27FC236}">
                <a16:creationId xmlns:a16="http://schemas.microsoft.com/office/drawing/2014/main" id="{AA607299-34CD-4FD0-9FFB-4EB80ECE257D}"/>
              </a:ext>
            </a:extLst>
          </p:cNvPr>
          <p:cNvGrpSpPr>
            <a:grpSpLocks/>
          </p:cNvGrpSpPr>
          <p:nvPr/>
        </p:nvGrpSpPr>
        <p:grpSpPr bwMode="auto">
          <a:xfrm>
            <a:off x="6388736" y="2640480"/>
            <a:ext cx="205740" cy="102870"/>
            <a:chOff x="2112" y="1104"/>
            <a:chExt cx="144" cy="96"/>
          </a:xfrm>
        </p:grpSpPr>
        <p:sp>
          <p:nvSpPr>
            <p:cNvPr id="77" name="Line 55">
              <a:extLst>
                <a:ext uri="{FF2B5EF4-FFF2-40B4-BE49-F238E27FC236}">
                  <a16:creationId xmlns:a16="http://schemas.microsoft.com/office/drawing/2014/main" id="{65028702-B4FF-4350-BD43-F877957439F3}"/>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8" name="Line 56">
              <a:extLst>
                <a:ext uri="{FF2B5EF4-FFF2-40B4-BE49-F238E27FC236}">
                  <a16:creationId xmlns:a16="http://schemas.microsoft.com/office/drawing/2014/main" id="{7C91D300-2D88-4570-92E6-FBB13EAE0EF4}"/>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79" name="Line 57">
              <a:extLst>
                <a:ext uri="{FF2B5EF4-FFF2-40B4-BE49-F238E27FC236}">
                  <a16:creationId xmlns:a16="http://schemas.microsoft.com/office/drawing/2014/main" id="{C16BCFFD-05B2-4EDD-85A3-85DF7A00A129}"/>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80" name="Rectangle 4">
            <a:extLst>
              <a:ext uri="{FF2B5EF4-FFF2-40B4-BE49-F238E27FC236}">
                <a16:creationId xmlns:a16="http://schemas.microsoft.com/office/drawing/2014/main" id="{D0A87424-93C9-49AC-BEA2-C98497E08A77}"/>
              </a:ext>
            </a:extLst>
          </p:cNvPr>
          <p:cNvSpPr>
            <a:spLocks noChangeArrowheads="1"/>
          </p:cNvSpPr>
          <p:nvPr/>
        </p:nvSpPr>
        <p:spPr bwMode="auto">
          <a:xfrm>
            <a:off x="3597530" y="2331870"/>
            <a:ext cx="1131570" cy="1748790"/>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1" name="Line 5">
            <a:extLst>
              <a:ext uri="{FF2B5EF4-FFF2-40B4-BE49-F238E27FC236}">
                <a16:creationId xmlns:a16="http://schemas.microsoft.com/office/drawing/2014/main" id="{78C91C7D-0E49-4FEA-8070-A7844FBE5732}"/>
              </a:ext>
            </a:extLst>
          </p:cNvPr>
          <p:cNvSpPr>
            <a:spLocks noChangeShapeType="1"/>
          </p:cNvSpPr>
          <p:nvPr/>
        </p:nvSpPr>
        <p:spPr bwMode="auto">
          <a:xfrm>
            <a:off x="3237485" y="2691915"/>
            <a:ext cx="82296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2" name="Rectangle 6">
            <a:extLst>
              <a:ext uri="{FF2B5EF4-FFF2-40B4-BE49-F238E27FC236}">
                <a16:creationId xmlns:a16="http://schemas.microsoft.com/office/drawing/2014/main" id="{ABE5DA90-8861-489B-B06A-A126B4FB8F11}"/>
              </a:ext>
            </a:extLst>
          </p:cNvPr>
          <p:cNvSpPr>
            <a:spLocks noChangeArrowheads="1"/>
          </p:cNvSpPr>
          <p:nvPr/>
        </p:nvSpPr>
        <p:spPr bwMode="auto">
          <a:xfrm>
            <a:off x="5192015" y="2331870"/>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3" name="AutoShape 7">
            <a:extLst>
              <a:ext uri="{FF2B5EF4-FFF2-40B4-BE49-F238E27FC236}">
                <a16:creationId xmlns:a16="http://schemas.microsoft.com/office/drawing/2014/main" id="{DD519429-0D82-452A-B3A7-5FE477C985F8}"/>
              </a:ext>
            </a:extLst>
          </p:cNvPr>
          <p:cNvSpPr>
            <a:spLocks/>
          </p:cNvSpPr>
          <p:nvPr/>
        </p:nvSpPr>
        <p:spPr bwMode="auto">
          <a:xfrm rot="-5400000">
            <a:off x="4163316" y="2486176"/>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4" name="Line 8">
            <a:extLst>
              <a:ext uri="{FF2B5EF4-FFF2-40B4-BE49-F238E27FC236}">
                <a16:creationId xmlns:a16="http://schemas.microsoft.com/office/drawing/2014/main" id="{C34B3560-0AF7-4026-BE0B-E2D0A26455B9}"/>
              </a:ext>
            </a:extLst>
          </p:cNvPr>
          <p:cNvSpPr>
            <a:spLocks noChangeShapeType="1"/>
          </p:cNvSpPr>
          <p:nvPr/>
        </p:nvSpPr>
        <p:spPr bwMode="auto">
          <a:xfrm>
            <a:off x="4317620" y="2691915"/>
            <a:ext cx="113157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5" name="Line 9">
            <a:extLst>
              <a:ext uri="{FF2B5EF4-FFF2-40B4-BE49-F238E27FC236}">
                <a16:creationId xmlns:a16="http://schemas.microsoft.com/office/drawing/2014/main" id="{6DB16202-D2CD-4453-AA13-ABF29581C0B4}"/>
              </a:ext>
            </a:extLst>
          </p:cNvPr>
          <p:cNvSpPr>
            <a:spLocks noChangeShapeType="1"/>
          </p:cNvSpPr>
          <p:nvPr/>
        </p:nvSpPr>
        <p:spPr bwMode="auto">
          <a:xfrm>
            <a:off x="3237485" y="3360570"/>
            <a:ext cx="205740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6" name="Line 10">
            <a:extLst>
              <a:ext uri="{FF2B5EF4-FFF2-40B4-BE49-F238E27FC236}">
                <a16:creationId xmlns:a16="http://schemas.microsoft.com/office/drawing/2014/main" id="{3E087AC8-B0EE-4BF2-9589-3538D43B49A6}"/>
              </a:ext>
            </a:extLst>
          </p:cNvPr>
          <p:cNvSpPr>
            <a:spLocks noChangeShapeType="1"/>
          </p:cNvSpPr>
          <p:nvPr/>
        </p:nvSpPr>
        <p:spPr bwMode="auto">
          <a:xfrm flipH="1">
            <a:off x="5757800" y="2589045"/>
            <a:ext cx="308610" cy="4114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7" name="Line 11">
            <a:extLst>
              <a:ext uri="{FF2B5EF4-FFF2-40B4-BE49-F238E27FC236}">
                <a16:creationId xmlns:a16="http://schemas.microsoft.com/office/drawing/2014/main" id="{285CDE67-B4BD-4660-9F7E-48C67D856B2B}"/>
              </a:ext>
            </a:extLst>
          </p:cNvPr>
          <p:cNvSpPr>
            <a:spLocks noChangeShapeType="1"/>
          </p:cNvSpPr>
          <p:nvPr/>
        </p:nvSpPr>
        <p:spPr bwMode="auto">
          <a:xfrm>
            <a:off x="5757800" y="3000525"/>
            <a:ext cx="0" cy="144018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8" name="Rectangle 12">
            <a:extLst>
              <a:ext uri="{FF2B5EF4-FFF2-40B4-BE49-F238E27FC236}">
                <a16:creationId xmlns:a16="http://schemas.microsoft.com/office/drawing/2014/main" id="{AD773B43-85BA-435B-8B81-6A1A22A2A751}"/>
              </a:ext>
            </a:extLst>
          </p:cNvPr>
          <p:cNvSpPr>
            <a:spLocks noChangeArrowheads="1"/>
          </p:cNvSpPr>
          <p:nvPr/>
        </p:nvSpPr>
        <p:spPr bwMode="auto">
          <a:xfrm>
            <a:off x="6992240" y="2331870"/>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89" name="Text Box 13">
            <a:extLst>
              <a:ext uri="{FF2B5EF4-FFF2-40B4-BE49-F238E27FC236}">
                <a16:creationId xmlns:a16="http://schemas.microsoft.com/office/drawing/2014/main" id="{24A3062D-A7BC-4E7F-ACF4-6C414CFD8D51}"/>
              </a:ext>
            </a:extLst>
          </p:cNvPr>
          <p:cNvSpPr txBox="1">
            <a:spLocks noChangeArrowheads="1"/>
          </p:cNvSpPr>
          <p:nvPr/>
        </p:nvSpPr>
        <p:spPr bwMode="auto">
          <a:xfrm>
            <a:off x="5317096" y="2075404"/>
            <a:ext cx="942887"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4 Pole ATS</a:t>
            </a:r>
          </a:p>
        </p:txBody>
      </p:sp>
      <p:sp>
        <p:nvSpPr>
          <p:cNvPr id="90" name="Text Box 14">
            <a:extLst>
              <a:ext uri="{FF2B5EF4-FFF2-40B4-BE49-F238E27FC236}">
                <a16:creationId xmlns:a16="http://schemas.microsoft.com/office/drawing/2014/main" id="{5FB50E79-6013-4194-BD71-E5C32EDBD39D}"/>
              </a:ext>
            </a:extLst>
          </p:cNvPr>
          <p:cNvSpPr txBox="1">
            <a:spLocks noChangeArrowheads="1"/>
          </p:cNvSpPr>
          <p:nvPr/>
        </p:nvSpPr>
        <p:spPr bwMode="auto">
          <a:xfrm>
            <a:off x="6930374" y="2075529"/>
            <a:ext cx="117692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Generator Set</a:t>
            </a:r>
          </a:p>
        </p:txBody>
      </p:sp>
      <p:sp>
        <p:nvSpPr>
          <p:cNvPr id="91" name="Oval 16">
            <a:extLst>
              <a:ext uri="{FF2B5EF4-FFF2-40B4-BE49-F238E27FC236}">
                <a16:creationId xmlns:a16="http://schemas.microsoft.com/office/drawing/2014/main" id="{7E8DE31C-93C7-4A60-8DE2-13B4C8A2D8A9}"/>
              </a:ext>
            </a:extLst>
          </p:cNvPr>
          <p:cNvSpPr>
            <a:spLocks noChangeArrowheads="1"/>
          </p:cNvSpPr>
          <p:nvPr/>
        </p:nvSpPr>
        <p:spPr bwMode="auto">
          <a:xfrm>
            <a:off x="7197980" y="2486175"/>
            <a:ext cx="720090" cy="720090"/>
          </a:xfrm>
          <a:prstGeom prst="ellipse">
            <a:avLst/>
          </a:prstGeom>
          <a:solidFill>
            <a:srgbClr val="00CC99"/>
          </a:solidFill>
          <a:ln w="158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2" name="Line 17">
            <a:extLst>
              <a:ext uri="{FF2B5EF4-FFF2-40B4-BE49-F238E27FC236}">
                <a16:creationId xmlns:a16="http://schemas.microsoft.com/office/drawing/2014/main" id="{FF89B3CF-1393-4BF1-A2FB-22FEA345DF39}"/>
              </a:ext>
            </a:extLst>
          </p:cNvPr>
          <p:cNvSpPr>
            <a:spLocks noChangeShapeType="1"/>
          </p:cNvSpPr>
          <p:nvPr/>
        </p:nvSpPr>
        <p:spPr bwMode="auto">
          <a:xfrm>
            <a:off x="7249415" y="2691916"/>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3" name="Line 18">
            <a:extLst>
              <a:ext uri="{FF2B5EF4-FFF2-40B4-BE49-F238E27FC236}">
                <a16:creationId xmlns:a16="http://schemas.microsoft.com/office/drawing/2014/main" id="{B8B08237-CFA4-4200-AEAD-4A6F09D98EB7}"/>
              </a:ext>
            </a:extLst>
          </p:cNvPr>
          <p:cNvSpPr>
            <a:spLocks noChangeShapeType="1"/>
          </p:cNvSpPr>
          <p:nvPr/>
        </p:nvSpPr>
        <p:spPr bwMode="auto">
          <a:xfrm flipV="1">
            <a:off x="7558025" y="2691916"/>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4" name="Line 19">
            <a:extLst>
              <a:ext uri="{FF2B5EF4-FFF2-40B4-BE49-F238E27FC236}">
                <a16:creationId xmlns:a16="http://schemas.microsoft.com/office/drawing/2014/main" id="{A87F9575-C722-49E0-BA30-391B2415B8BE}"/>
              </a:ext>
            </a:extLst>
          </p:cNvPr>
          <p:cNvSpPr>
            <a:spLocks noChangeShapeType="1"/>
          </p:cNvSpPr>
          <p:nvPr/>
        </p:nvSpPr>
        <p:spPr bwMode="auto">
          <a:xfrm>
            <a:off x="7558025" y="2846221"/>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5" name="Line 20">
            <a:extLst>
              <a:ext uri="{FF2B5EF4-FFF2-40B4-BE49-F238E27FC236}">
                <a16:creationId xmlns:a16="http://schemas.microsoft.com/office/drawing/2014/main" id="{9CB98CA8-77A7-4ED8-A9FE-84FE33DCF2CF}"/>
              </a:ext>
            </a:extLst>
          </p:cNvPr>
          <p:cNvSpPr>
            <a:spLocks noChangeShapeType="1"/>
          </p:cNvSpPr>
          <p:nvPr/>
        </p:nvSpPr>
        <p:spPr bwMode="auto">
          <a:xfrm>
            <a:off x="6014975" y="2691915"/>
            <a:ext cx="123444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6" name="Line 21">
            <a:extLst>
              <a:ext uri="{FF2B5EF4-FFF2-40B4-BE49-F238E27FC236}">
                <a16:creationId xmlns:a16="http://schemas.microsoft.com/office/drawing/2014/main" id="{90B3A552-21E7-49A6-84E5-EE0D317E4252}"/>
              </a:ext>
            </a:extLst>
          </p:cNvPr>
          <p:cNvSpPr>
            <a:spLocks noChangeShapeType="1"/>
          </p:cNvSpPr>
          <p:nvPr/>
        </p:nvSpPr>
        <p:spPr bwMode="auto">
          <a:xfrm>
            <a:off x="7558025" y="2846221"/>
            <a:ext cx="308610" cy="154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7" name="Line 22">
            <a:extLst>
              <a:ext uri="{FF2B5EF4-FFF2-40B4-BE49-F238E27FC236}">
                <a16:creationId xmlns:a16="http://schemas.microsoft.com/office/drawing/2014/main" id="{287093FE-42A4-4BD9-8715-4F567B523325}"/>
              </a:ext>
            </a:extLst>
          </p:cNvPr>
          <p:cNvSpPr>
            <a:spLocks noChangeShapeType="1"/>
          </p:cNvSpPr>
          <p:nvPr/>
        </p:nvSpPr>
        <p:spPr bwMode="auto">
          <a:xfrm>
            <a:off x="7861149" y="2984753"/>
            <a:ext cx="0" cy="381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98" name="Line 28">
            <a:extLst>
              <a:ext uri="{FF2B5EF4-FFF2-40B4-BE49-F238E27FC236}">
                <a16:creationId xmlns:a16="http://schemas.microsoft.com/office/drawing/2014/main" id="{0884B4ED-3F66-452B-91A6-8BC2D9C81CEE}"/>
              </a:ext>
            </a:extLst>
          </p:cNvPr>
          <p:cNvSpPr>
            <a:spLocks noChangeShapeType="1"/>
          </p:cNvSpPr>
          <p:nvPr/>
        </p:nvSpPr>
        <p:spPr bwMode="auto">
          <a:xfrm>
            <a:off x="3803270" y="3360571"/>
            <a:ext cx="0" cy="46291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99" name="Line 29">
            <a:extLst>
              <a:ext uri="{FF2B5EF4-FFF2-40B4-BE49-F238E27FC236}">
                <a16:creationId xmlns:a16="http://schemas.microsoft.com/office/drawing/2014/main" id="{2E767EF3-9C89-4C7E-AAE9-16215B1D3EA2}"/>
              </a:ext>
            </a:extLst>
          </p:cNvPr>
          <p:cNvSpPr>
            <a:spLocks noChangeShapeType="1"/>
          </p:cNvSpPr>
          <p:nvPr/>
        </p:nvSpPr>
        <p:spPr bwMode="auto">
          <a:xfrm>
            <a:off x="3751835" y="3823485"/>
            <a:ext cx="4114800"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0" name="Line 30">
            <a:extLst>
              <a:ext uri="{FF2B5EF4-FFF2-40B4-BE49-F238E27FC236}">
                <a16:creationId xmlns:a16="http://schemas.microsoft.com/office/drawing/2014/main" id="{50FDA9C9-CCDB-463E-9272-7EC0A86BDD39}"/>
              </a:ext>
            </a:extLst>
          </p:cNvPr>
          <p:cNvSpPr>
            <a:spLocks noChangeShapeType="1"/>
          </p:cNvSpPr>
          <p:nvPr/>
        </p:nvSpPr>
        <p:spPr bwMode="auto">
          <a:xfrm>
            <a:off x="5500625" y="3669181"/>
            <a:ext cx="0" cy="77152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01" name="Line 31">
            <a:extLst>
              <a:ext uri="{FF2B5EF4-FFF2-40B4-BE49-F238E27FC236}">
                <a16:creationId xmlns:a16="http://schemas.microsoft.com/office/drawing/2014/main" id="{4E4849A5-EA19-48D6-AC9F-7616399DE8F6}"/>
              </a:ext>
            </a:extLst>
          </p:cNvPr>
          <p:cNvSpPr>
            <a:spLocks noChangeShapeType="1"/>
          </p:cNvSpPr>
          <p:nvPr/>
        </p:nvSpPr>
        <p:spPr bwMode="auto">
          <a:xfrm>
            <a:off x="6066410" y="3823485"/>
            <a:ext cx="0" cy="61722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2" name="Line 32">
            <a:extLst>
              <a:ext uri="{FF2B5EF4-FFF2-40B4-BE49-F238E27FC236}">
                <a16:creationId xmlns:a16="http://schemas.microsoft.com/office/drawing/2014/main" id="{2A447F6F-CEC4-4235-8A4F-98CEF087C988}"/>
              </a:ext>
            </a:extLst>
          </p:cNvPr>
          <p:cNvSpPr>
            <a:spLocks noChangeShapeType="1"/>
          </p:cNvSpPr>
          <p:nvPr/>
        </p:nvSpPr>
        <p:spPr bwMode="auto">
          <a:xfrm flipH="1">
            <a:off x="5757800" y="2589045"/>
            <a:ext cx="308610" cy="41148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3" name="Line 33">
            <a:extLst>
              <a:ext uri="{FF2B5EF4-FFF2-40B4-BE49-F238E27FC236}">
                <a16:creationId xmlns:a16="http://schemas.microsoft.com/office/drawing/2014/main" id="{C7F0C41D-7233-41E5-978E-75C478E9ACEB}"/>
              </a:ext>
            </a:extLst>
          </p:cNvPr>
          <p:cNvSpPr>
            <a:spLocks noChangeShapeType="1"/>
          </p:cNvSpPr>
          <p:nvPr/>
        </p:nvSpPr>
        <p:spPr bwMode="auto">
          <a:xfrm>
            <a:off x="5757800" y="3000526"/>
            <a:ext cx="0" cy="149161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4" name="AutoShape 34">
            <a:extLst>
              <a:ext uri="{FF2B5EF4-FFF2-40B4-BE49-F238E27FC236}">
                <a16:creationId xmlns:a16="http://schemas.microsoft.com/office/drawing/2014/main" id="{13962E33-A5E9-4765-A33A-1A20416D80DD}"/>
              </a:ext>
            </a:extLst>
          </p:cNvPr>
          <p:cNvSpPr>
            <a:spLocks noChangeArrowheads="1"/>
          </p:cNvSpPr>
          <p:nvPr/>
        </p:nvSpPr>
        <p:spPr bwMode="auto">
          <a:xfrm>
            <a:off x="5757800" y="4389271"/>
            <a:ext cx="308610" cy="154305"/>
          </a:xfrm>
          <a:prstGeom prst="lightningBolt">
            <a:avLst/>
          </a:prstGeom>
          <a:solidFill>
            <a:srgbClr val="FF0000"/>
          </a:solidFill>
          <a:ln w="12700">
            <a:solidFill>
              <a:srgbClr val="FF0000"/>
            </a:solidFill>
            <a:miter lim="800000"/>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5" name="Line 35">
            <a:extLst>
              <a:ext uri="{FF2B5EF4-FFF2-40B4-BE49-F238E27FC236}">
                <a16:creationId xmlns:a16="http://schemas.microsoft.com/office/drawing/2014/main" id="{E2C68217-E5D7-45F4-9EF5-7C01434BC92E}"/>
              </a:ext>
            </a:extLst>
          </p:cNvPr>
          <p:cNvSpPr>
            <a:spLocks noChangeShapeType="1"/>
          </p:cNvSpPr>
          <p:nvPr/>
        </p:nvSpPr>
        <p:spPr bwMode="auto">
          <a:xfrm>
            <a:off x="6066410" y="3823485"/>
            <a:ext cx="0" cy="72009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6" name="Line 36">
            <a:extLst>
              <a:ext uri="{FF2B5EF4-FFF2-40B4-BE49-F238E27FC236}">
                <a16:creationId xmlns:a16="http://schemas.microsoft.com/office/drawing/2014/main" id="{784B74B5-1C42-47F4-B30F-2BDC1EF20E39}"/>
              </a:ext>
            </a:extLst>
          </p:cNvPr>
          <p:cNvSpPr>
            <a:spLocks noChangeShapeType="1"/>
          </p:cNvSpPr>
          <p:nvPr/>
        </p:nvSpPr>
        <p:spPr bwMode="auto">
          <a:xfrm flipH="1">
            <a:off x="6066410" y="3823485"/>
            <a:ext cx="1645920"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7" name="Line 43">
            <a:extLst>
              <a:ext uri="{FF2B5EF4-FFF2-40B4-BE49-F238E27FC236}">
                <a16:creationId xmlns:a16="http://schemas.microsoft.com/office/drawing/2014/main" id="{AD402077-754D-438E-ABA7-E0E9BC7DAF3F}"/>
              </a:ext>
            </a:extLst>
          </p:cNvPr>
          <p:cNvSpPr>
            <a:spLocks noChangeShapeType="1"/>
          </p:cNvSpPr>
          <p:nvPr/>
        </p:nvSpPr>
        <p:spPr bwMode="auto">
          <a:xfrm flipV="1">
            <a:off x="7861149" y="2962121"/>
            <a:ext cx="0" cy="360045"/>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8" name="Line 44">
            <a:extLst>
              <a:ext uri="{FF2B5EF4-FFF2-40B4-BE49-F238E27FC236}">
                <a16:creationId xmlns:a16="http://schemas.microsoft.com/office/drawing/2014/main" id="{50A083F7-972F-49AD-9DD8-EEE6C4DE609D}"/>
              </a:ext>
            </a:extLst>
          </p:cNvPr>
          <p:cNvSpPr>
            <a:spLocks noChangeShapeType="1"/>
          </p:cNvSpPr>
          <p:nvPr/>
        </p:nvSpPr>
        <p:spPr bwMode="auto">
          <a:xfrm flipH="1">
            <a:off x="6014975" y="2691915"/>
            <a:ext cx="1234440"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09" name="Line 45">
            <a:extLst>
              <a:ext uri="{FF2B5EF4-FFF2-40B4-BE49-F238E27FC236}">
                <a16:creationId xmlns:a16="http://schemas.microsoft.com/office/drawing/2014/main" id="{A58F9E73-58A0-469E-AE36-B10235098086}"/>
              </a:ext>
            </a:extLst>
          </p:cNvPr>
          <p:cNvSpPr>
            <a:spLocks noChangeShapeType="1"/>
          </p:cNvSpPr>
          <p:nvPr/>
        </p:nvSpPr>
        <p:spPr bwMode="auto">
          <a:xfrm>
            <a:off x="5654931" y="3360570"/>
            <a:ext cx="2211705"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0" name="Line 46">
            <a:extLst>
              <a:ext uri="{FF2B5EF4-FFF2-40B4-BE49-F238E27FC236}">
                <a16:creationId xmlns:a16="http://schemas.microsoft.com/office/drawing/2014/main" id="{EBB33FFB-04C1-4464-966A-B6309C08FC5D}"/>
              </a:ext>
            </a:extLst>
          </p:cNvPr>
          <p:cNvSpPr>
            <a:spLocks noChangeShapeType="1"/>
          </p:cNvSpPr>
          <p:nvPr/>
        </p:nvSpPr>
        <p:spPr bwMode="auto">
          <a:xfrm flipV="1">
            <a:off x="5500626" y="3309136"/>
            <a:ext cx="154305" cy="36004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1" name="Line 47">
            <a:extLst>
              <a:ext uri="{FF2B5EF4-FFF2-40B4-BE49-F238E27FC236}">
                <a16:creationId xmlns:a16="http://schemas.microsoft.com/office/drawing/2014/main" id="{760CB0D1-91A1-4677-A1D1-BB8096DEF9AD}"/>
              </a:ext>
            </a:extLst>
          </p:cNvPr>
          <p:cNvSpPr>
            <a:spLocks noChangeShapeType="1"/>
          </p:cNvSpPr>
          <p:nvPr/>
        </p:nvSpPr>
        <p:spPr bwMode="auto">
          <a:xfrm>
            <a:off x="7712330" y="3360571"/>
            <a:ext cx="0" cy="46291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2" name="Line 48">
            <a:extLst>
              <a:ext uri="{FF2B5EF4-FFF2-40B4-BE49-F238E27FC236}">
                <a16:creationId xmlns:a16="http://schemas.microsoft.com/office/drawing/2014/main" id="{AEE43957-34B1-4E15-815B-2CE330321A5B}"/>
              </a:ext>
            </a:extLst>
          </p:cNvPr>
          <p:cNvSpPr>
            <a:spLocks noChangeShapeType="1"/>
          </p:cNvSpPr>
          <p:nvPr/>
        </p:nvSpPr>
        <p:spPr bwMode="auto">
          <a:xfrm flipV="1">
            <a:off x="7712330" y="3360571"/>
            <a:ext cx="0" cy="462915"/>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13" name="Line 49">
            <a:extLst>
              <a:ext uri="{FF2B5EF4-FFF2-40B4-BE49-F238E27FC236}">
                <a16:creationId xmlns:a16="http://schemas.microsoft.com/office/drawing/2014/main" id="{E42C19DD-FD1C-4338-AB91-223AE75E8917}"/>
              </a:ext>
            </a:extLst>
          </p:cNvPr>
          <p:cNvSpPr>
            <a:spLocks noChangeShapeType="1"/>
          </p:cNvSpPr>
          <p:nvPr/>
        </p:nvSpPr>
        <p:spPr bwMode="auto">
          <a:xfrm>
            <a:off x="7712331" y="3360570"/>
            <a:ext cx="154305" cy="0"/>
          </a:xfrm>
          <a:prstGeom prst="line">
            <a:avLst/>
          </a:prstGeom>
          <a:noFill/>
          <a:ln w="5715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14" name="Group 50">
            <a:extLst>
              <a:ext uri="{FF2B5EF4-FFF2-40B4-BE49-F238E27FC236}">
                <a16:creationId xmlns:a16="http://schemas.microsoft.com/office/drawing/2014/main" id="{94575E04-176C-4D55-9E3F-DFA47772619F}"/>
              </a:ext>
            </a:extLst>
          </p:cNvPr>
          <p:cNvGrpSpPr>
            <a:grpSpLocks/>
          </p:cNvGrpSpPr>
          <p:nvPr/>
        </p:nvGrpSpPr>
        <p:grpSpPr bwMode="auto">
          <a:xfrm>
            <a:off x="4831971" y="2640480"/>
            <a:ext cx="154305" cy="102870"/>
            <a:chOff x="2112" y="1104"/>
            <a:chExt cx="144" cy="96"/>
          </a:xfrm>
        </p:grpSpPr>
        <p:sp>
          <p:nvSpPr>
            <p:cNvPr id="115" name="Line 51">
              <a:extLst>
                <a:ext uri="{FF2B5EF4-FFF2-40B4-BE49-F238E27FC236}">
                  <a16:creationId xmlns:a16="http://schemas.microsoft.com/office/drawing/2014/main" id="{16426DD2-A57E-4960-9954-238BA1D56A97}"/>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6" name="Line 52">
              <a:extLst>
                <a:ext uri="{FF2B5EF4-FFF2-40B4-BE49-F238E27FC236}">
                  <a16:creationId xmlns:a16="http://schemas.microsoft.com/office/drawing/2014/main" id="{F57C656D-B6D9-4582-8F41-C72E5B60590D}"/>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17" name="Line 53">
              <a:extLst>
                <a:ext uri="{FF2B5EF4-FFF2-40B4-BE49-F238E27FC236}">
                  <a16:creationId xmlns:a16="http://schemas.microsoft.com/office/drawing/2014/main" id="{257AFD17-08C5-4F7C-A53F-69832B4B577F}"/>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19" name="Group 118">
            <a:extLst>
              <a:ext uri="{FF2B5EF4-FFF2-40B4-BE49-F238E27FC236}">
                <a16:creationId xmlns:a16="http://schemas.microsoft.com/office/drawing/2014/main" id="{BBC33E20-1348-4AF7-AFE6-93AFA4953E04}"/>
              </a:ext>
            </a:extLst>
          </p:cNvPr>
          <p:cNvGrpSpPr/>
          <p:nvPr/>
        </p:nvGrpSpPr>
        <p:grpSpPr>
          <a:xfrm>
            <a:off x="3820197" y="2451885"/>
            <a:ext cx="360045" cy="1028700"/>
            <a:chOff x="3555032" y="1657350"/>
            <a:chExt cx="400050" cy="1143000"/>
          </a:xfrm>
        </p:grpSpPr>
        <p:sp>
          <p:nvSpPr>
            <p:cNvPr id="120" name="Line 86">
              <a:extLst>
                <a:ext uri="{FF2B5EF4-FFF2-40B4-BE49-F238E27FC236}">
                  <a16:creationId xmlns:a16="http://schemas.microsoft.com/office/drawing/2014/main" id="{8103A1F0-2339-4820-BF35-AE74E405AA06}"/>
                </a:ext>
              </a:extLst>
            </p:cNvPr>
            <p:cNvSpPr>
              <a:spLocks noChangeShapeType="1"/>
            </p:cNvSpPr>
            <p:nvPr/>
          </p:nvSpPr>
          <p:spPr bwMode="auto">
            <a:xfrm>
              <a:off x="3669332" y="1657350"/>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1" name="Oval 84">
              <a:extLst>
                <a:ext uri="{FF2B5EF4-FFF2-40B4-BE49-F238E27FC236}">
                  <a16:creationId xmlns:a16="http://schemas.microsoft.com/office/drawing/2014/main" id="{952D672B-A03C-4BBB-B6BE-DBF367BC0845}"/>
                </a:ext>
              </a:extLst>
            </p:cNvPr>
            <p:cNvSpPr>
              <a:spLocks noChangeArrowheads="1"/>
            </p:cNvSpPr>
            <p:nvPr/>
          </p:nvSpPr>
          <p:spPr bwMode="auto">
            <a:xfrm>
              <a:off x="3555032" y="1828800"/>
              <a:ext cx="228600" cy="9715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2" name="Line 85">
              <a:extLst>
                <a:ext uri="{FF2B5EF4-FFF2-40B4-BE49-F238E27FC236}">
                  <a16:creationId xmlns:a16="http://schemas.microsoft.com/office/drawing/2014/main" id="{9B49A793-D49A-44BA-84EE-BE73B9D67926}"/>
                </a:ext>
              </a:extLst>
            </p:cNvPr>
            <p:cNvSpPr>
              <a:spLocks noChangeShapeType="1"/>
            </p:cNvSpPr>
            <p:nvPr/>
          </p:nvSpPr>
          <p:spPr bwMode="auto">
            <a:xfrm flipV="1">
              <a:off x="366933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3" name="Line 87">
              <a:extLst>
                <a:ext uri="{FF2B5EF4-FFF2-40B4-BE49-F238E27FC236}">
                  <a16:creationId xmlns:a16="http://schemas.microsoft.com/office/drawing/2014/main" id="{D204A8C1-525E-469C-B881-E7F7E96CCDA9}"/>
                </a:ext>
              </a:extLst>
            </p:cNvPr>
            <p:cNvSpPr>
              <a:spLocks noChangeShapeType="1"/>
            </p:cNvSpPr>
            <p:nvPr/>
          </p:nvSpPr>
          <p:spPr bwMode="auto">
            <a:xfrm>
              <a:off x="3955082" y="1657350"/>
              <a:ext cx="0" cy="114300"/>
            </a:xfrm>
            <a:prstGeom prst="line">
              <a:avLst/>
            </a:prstGeom>
            <a:noFill/>
            <a:ln w="127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24" name="Group 123">
            <a:extLst>
              <a:ext uri="{FF2B5EF4-FFF2-40B4-BE49-F238E27FC236}">
                <a16:creationId xmlns:a16="http://schemas.microsoft.com/office/drawing/2014/main" id="{D67EACA5-6723-4A03-AED1-8F5438E4E16C}"/>
              </a:ext>
            </a:extLst>
          </p:cNvPr>
          <p:cNvGrpSpPr/>
          <p:nvPr/>
        </p:nvGrpSpPr>
        <p:grpSpPr>
          <a:xfrm>
            <a:off x="6621690" y="2417595"/>
            <a:ext cx="360045" cy="1028700"/>
            <a:chOff x="6698282" y="1657350"/>
            <a:chExt cx="400050" cy="1143000"/>
          </a:xfrm>
        </p:grpSpPr>
        <p:sp>
          <p:nvSpPr>
            <p:cNvPr id="125" name="Oval 95">
              <a:extLst>
                <a:ext uri="{FF2B5EF4-FFF2-40B4-BE49-F238E27FC236}">
                  <a16:creationId xmlns:a16="http://schemas.microsoft.com/office/drawing/2014/main" id="{25B2E2CE-E00C-4F18-B8C9-997E2AC47808}"/>
                </a:ext>
              </a:extLst>
            </p:cNvPr>
            <p:cNvSpPr>
              <a:spLocks noChangeArrowheads="1"/>
            </p:cNvSpPr>
            <p:nvPr/>
          </p:nvSpPr>
          <p:spPr bwMode="auto">
            <a:xfrm>
              <a:off x="6698282" y="1828800"/>
              <a:ext cx="228600" cy="9715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6" name="Line 96">
              <a:extLst>
                <a:ext uri="{FF2B5EF4-FFF2-40B4-BE49-F238E27FC236}">
                  <a16:creationId xmlns:a16="http://schemas.microsoft.com/office/drawing/2014/main" id="{336AB0C3-70EA-493E-98A7-BBC6BE93986B}"/>
                </a:ext>
              </a:extLst>
            </p:cNvPr>
            <p:cNvSpPr>
              <a:spLocks noChangeShapeType="1"/>
            </p:cNvSpPr>
            <p:nvPr/>
          </p:nvSpPr>
          <p:spPr bwMode="auto">
            <a:xfrm flipV="1">
              <a:off x="6812582" y="1657350"/>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7" name="Line 97">
              <a:extLst>
                <a:ext uri="{FF2B5EF4-FFF2-40B4-BE49-F238E27FC236}">
                  <a16:creationId xmlns:a16="http://schemas.microsoft.com/office/drawing/2014/main" id="{9C66221F-7FA9-4176-9C8B-4C045F9DA0B1}"/>
                </a:ext>
              </a:extLst>
            </p:cNvPr>
            <p:cNvSpPr>
              <a:spLocks noChangeShapeType="1"/>
            </p:cNvSpPr>
            <p:nvPr/>
          </p:nvSpPr>
          <p:spPr bwMode="auto">
            <a:xfrm>
              <a:off x="6812582" y="1657350"/>
              <a:ext cx="285750" cy="0"/>
            </a:xfrm>
            <a:prstGeom prst="line">
              <a:avLst/>
            </a:prstGeom>
            <a:noFill/>
            <a:ln w="254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28" name="Group 127">
            <a:extLst>
              <a:ext uri="{FF2B5EF4-FFF2-40B4-BE49-F238E27FC236}">
                <a16:creationId xmlns:a16="http://schemas.microsoft.com/office/drawing/2014/main" id="{8968B968-E83F-4A32-A876-C54977192A58}"/>
              </a:ext>
            </a:extLst>
          </p:cNvPr>
          <p:cNvGrpSpPr/>
          <p:nvPr/>
        </p:nvGrpSpPr>
        <p:grpSpPr>
          <a:xfrm>
            <a:off x="7382757" y="3833775"/>
            <a:ext cx="308610" cy="543029"/>
            <a:chOff x="8984093" y="3649980"/>
            <a:chExt cx="342900" cy="603365"/>
          </a:xfrm>
        </p:grpSpPr>
        <p:sp>
          <p:nvSpPr>
            <p:cNvPr id="129" name="Line 77">
              <a:extLst>
                <a:ext uri="{FF2B5EF4-FFF2-40B4-BE49-F238E27FC236}">
                  <a16:creationId xmlns:a16="http://schemas.microsoft.com/office/drawing/2014/main" id="{2A1A9700-130C-4C7F-8E23-18347115D2EF}"/>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0" name="Line 78">
              <a:extLst>
                <a:ext uri="{FF2B5EF4-FFF2-40B4-BE49-F238E27FC236}">
                  <a16:creationId xmlns:a16="http://schemas.microsoft.com/office/drawing/2014/main" id="{7A14A087-2288-4341-803D-1E22481DCA67}"/>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1" name="Line 79">
              <a:extLst>
                <a:ext uri="{FF2B5EF4-FFF2-40B4-BE49-F238E27FC236}">
                  <a16:creationId xmlns:a16="http://schemas.microsoft.com/office/drawing/2014/main" id="{DD415C27-5295-4F13-8EBA-903A1A2357F0}"/>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2" name="Line 34">
              <a:extLst>
                <a:ext uri="{FF2B5EF4-FFF2-40B4-BE49-F238E27FC236}">
                  <a16:creationId xmlns:a16="http://schemas.microsoft.com/office/drawing/2014/main" id="{68CADF1F-46C8-4564-9A93-14A2D2A0707A}"/>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133" name="Group 132">
            <a:extLst>
              <a:ext uri="{FF2B5EF4-FFF2-40B4-BE49-F238E27FC236}">
                <a16:creationId xmlns:a16="http://schemas.microsoft.com/office/drawing/2014/main" id="{47B7A36E-4AB1-4BF8-941A-46E5FBA1DA71}"/>
              </a:ext>
            </a:extLst>
          </p:cNvPr>
          <p:cNvGrpSpPr/>
          <p:nvPr/>
        </p:nvGrpSpPr>
        <p:grpSpPr>
          <a:xfrm>
            <a:off x="3750557" y="3833775"/>
            <a:ext cx="308610" cy="543029"/>
            <a:chOff x="8984093" y="3649980"/>
            <a:chExt cx="342900" cy="603365"/>
          </a:xfrm>
        </p:grpSpPr>
        <p:sp>
          <p:nvSpPr>
            <p:cNvPr id="134" name="Line 77">
              <a:extLst>
                <a:ext uri="{FF2B5EF4-FFF2-40B4-BE49-F238E27FC236}">
                  <a16:creationId xmlns:a16="http://schemas.microsoft.com/office/drawing/2014/main" id="{A0F2EA7B-6A5C-4654-B52B-DD1800DB37FD}"/>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5" name="Line 78">
              <a:extLst>
                <a:ext uri="{FF2B5EF4-FFF2-40B4-BE49-F238E27FC236}">
                  <a16:creationId xmlns:a16="http://schemas.microsoft.com/office/drawing/2014/main" id="{E84A9B44-664D-464C-B053-278E4460AC51}"/>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6" name="Line 79">
              <a:extLst>
                <a:ext uri="{FF2B5EF4-FFF2-40B4-BE49-F238E27FC236}">
                  <a16:creationId xmlns:a16="http://schemas.microsoft.com/office/drawing/2014/main" id="{BA940219-9E05-4E30-A070-1C6DDF2E7984}"/>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7" name="Line 34">
              <a:extLst>
                <a:ext uri="{FF2B5EF4-FFF2-40B4-BE49-F238E27FC236}">
                  <a16:creationId xmlns:a16="http://schemas.microsoft.com/office/drawing/2014/main" id="{ABA48EEE-3849-4366-B70A-059F3B01EB26}"/>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sp>
        <p:nvSpPr>
          <p:cNvPr id="138" name="Text Box 24">
            <a:extLst>
              <a:ext uri="{FF2B5EF4-FFF2-40B4-BE49-F238E27FC236}">
                <a16:creationId xmlns:a16="http://schemas.microsoft.com/office/drawing/2014/main" id="{AAC6BD5A-1C77-49FC-AC41-F1EE95F815EB}"/>
              </a:ext>
            </a:extLst>
          </p:cNvPr>
          <p:cNvSpPr txBox="1">
            <a:spLocks noChangeArrowheads="1"/>
          </p:cNvSpPr>
          <p:nvPr/>
        </p:nvSpPr>
        <p:spPr bwMode="auto">
          <a:xfrm>
            <a:off x="3509451" y="2040967"/>
            <a:ext cx="142539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Service Entrance </a:t>
            </a:r>
          </a:p>
        </p:txBody>
      </p:sp>
      <p:sp>
        <p:nvSpPr>
          <p:cNvPr id="139" name="Rectangle 3">
            <a:extLst>
              <a:ext uri="{FF2B5EF4-FFF2-40B4-BE49-F238E27FC236}">
                <a16:creationId xmlns:a16="http://schemas.microsoft.com/office/drawing/2014/main" id="{7EB03988-FC94-43B3-BAD2-400FCA265558}"/>
              </a:ext>
            </a:extLst>
          </p:cNvPr>
          <p:cNvSpPr txBox="1">
            <a:spLocks noChangeArrowheads="1"/>
          </p:cNvSpPr>
          <p:nvPr/>
        </p:nvSpPr>
        <p:spPr bwMode="auto">
          <a:xfrm>
            <a:off x="609600" y="4971426"/>
            <a:ext cx="8948208" cy="151192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56448" indent="-156448" algn="l" rtl="0" eaLnBrk="1" fontAlgn="base" hangingPunct="1">
              <a:spcBef>
                <a:spcPct val="35000"/>
              </a:spcBef>
              <a:spcAft>
                <a:spcPct val="0"/>
              </a:spcAft>
              <a:buClr>
                <a:srgbClr val="EE2E24"/>
              </a:buClr>
              <a:buFont typeface="Wingdings" pitchFamily="2" charset="2"/>
              <a:buChar char="§"/>
              <a:defRPr sz="1755">
                <a:solidFill>
                  <a:schemeClr val="tx1"/>
                </a:solidFill>
                <a:latin typeface="+mn-lt"/>
                <a:ea typeface="+mn-ea"/>
                <a:cs typeface="+mn-cs"/>
              </a:defRPr>
            </a:lvl1pPr>
            <a:lvl2pPr marL="391121" indent="-157520" algn="l" rtl="0" eaLnBrk="1" fontAlgn="base" hangingPunct="1">
              <a:spcBef>
                <a:spcPct val="35000"/>
              </a:spcBef>
              <a:spcAft>
                <a:spcPct val="0"/>
              </a:spcAft>
              <a:buClr>
                <a:srgbClr val="EE2E24"/>
              </a:buClr>
              <a:buFont typeface="Arial" charset="0"/>
              <a:buChar char="–"/>
              <a:defRPr sz="1485">
                <a:solidFill>
                  <a:schemeClr val="tx1"/>
                </a:solidFill>
                <a:latin typeface="+mn-lt"/>
                <a:cs typeface="+mn-cs"/>
              </a:defRPr>
            </a:lvl2pPr>
            <a:lvl3pPr marL="582930" indent="-114657" algn="l" rtl="0" eaLnBrk="1" fontAlgn="base" hangingPunct="1">
              <a:spcBef>
                <a:spcPct val="35000"/>
              </a:spcBef>
              <a:spcAft>
                <a:spcPct val="0"/>
              </a:spcAft>
              <a:buClr>
                <a:srgbClr val="EE2E24"/>
              </a:buClr>
              <a:buChar char="•"/>
              <a:defRPr sz="1350">
                <a:solidFill>
                  <a:schemeClr val="tx1"/>
                </a:solidFill>
                <a:latin typeface="+mn-lt"/>
                <a:cs typeface="+mn-cs"/>
              </a:defRPr>
            </a:lvl3pPr>
            <a:lvl4pPr marL="773668" indent="-113585" algn="l" rtl="0" eaLnBrk="1" fontAlgn="base" hangingPunct="1">
              <a:spcBef>
                <a:spcPct val="35000"/>
              </a:spcBef>
              <a:spcAft>
                <a:spcPct val="0"/>
              </a:spcAft>
              <a:buChar char="–"/>
              <a:defRPr>
                <a:solidFill>
                  <a:schemeClr val="tx1"/>
                </a:solidFill>
                <a:latin typeface="+mn-lt"/>
                <a:cs typeface="+mn-cs"/>
              </a:defRPr>
            </a:lvl4pPr>
            <a:lvl5pPr marL="972979" indent="-122158" algn="l" rtl="0" eaLnBrk="1" fontAlgn="base" hangingPunct="1">
              <a:spcBef>
                <a:spcPct val="35000"/>
              </a:spcBef>
              <a:spcAft>
                <a:spcPct val="0"/>
              </a:spcAft>
              <a:buChar char="»"/>
              <a:defRPr i="1">
                <a:solidFill>
                  <a:schemeClr val="tx1"/>
                </a:solidFill>
                <a:latin typeface="+mn-lt"/>
                <a:cs typeface="+mn-cs"/>
              </a:defRPr>
            </a:lvl5pPr>
            <a:lvl6pPr marL="1281589" indent="-122158" algn="l" rtl="0" eaLnBrk="1" fontAlgn="base" hangingPunct="1">
              <a:spcBef>
                <a:spcPct val="35000"/>
              </a:spcBef>
              <a:spcAft>
                <a:spcPct val="0"/>
              </a:spcAft>
              <a:buChar char="»"/>
              <a:defRPr i="1">
                <a:solidFill>
                  <a:schemeClr val="tx1"/>
                </a:solidFill>
                <a:latin typeface="+mn-lt"/>
                <a:cs typeface="+mn-cs"/>
              </a:defRPr>
            </a:lvl6pPr>
            <a:lvl7pPr marL="1590199" indent="-122158" algn="l" rtl="0" eaLnBrk="1" fontAlgn="base" hangingPunct="1">
              <a:spcBef>
                <a:spcPct val="35000"/>
              </a:spcBef>
              <a:spcAft>
                <a:spcPct val="0"/>
              </a:spcAft>
              <a:buChar char="»"/>
              <a:defRPr i="1">
                <a:solidFill>
                  <a:schemeClr val="tx1"/>
                </a:solidFill>
                <a:latin typeface="+mn-lt"/>
                <a:cs typeface="+mn-cs"/>
              </a:defRPr>
            </a:lvl7pPr>
            <a:lvl8pPr marL="1898809" indent="-122158" algn="l" rtl="0" eaLnBrk="1" fontAlgn="base" hangingPunct="1">
              <a:spcBef>
                <a:spcPct val="35000"/>
              </a:spcBef>
              <a:spcAft>
                <a:spcPct val="0"/>
              </a:spcAft>
              <a:buChar char="»"/>
              <a:defRPr i="1">
                <a:solidFill>
                  <a:schemeClr val="tx1"/>
                </a:solidFill>
                <a:latin typeface="+mn-lt"/>
                <a:cs typeface="+mn-cs"/>
              </a:defRPr>
            </a:lvl8pPr>
            <a:lvl9pPr marL="2207419" indent="-122158" algn="l" rtl="0" eaLnBrk="1" fontAlgn="base" hangingPunct="1">
              <a:spcBef>
                <a:spcPct val="35000"/>
              </a:spcBef>
              <a:spcAft>
                <a:spcPct val="0"/>
              </a:spcAft>
              <a:buChar char="»"/>
              <a:defRPr i="1">
                <a:solidFill>
                  <a:schemeClr val="tx1"/>
                </a:solidFill>
                <a:latin typeface="+mn-lt"/>
                <a:cs typeface="+mn-cs"/>
              </a:defRPr>
            </a:lvl9pPr>
          </a:lstStyle>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Fourth pole opens the path on neutral </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Allows accurate GFP sensing on both sources</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The neutral is grounded in only one place at a time</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Ground fault sensor is downstream of the bonding connection</a:t>
            </a:r>
          </a:p>
        </p:txBody>
      </p:sp>
      <p:sp>
        <p:nvSpPr>
          <p:cNvPr id="70" name="Text Box 26">
            <a:extLst>
              <a:ext uri="{FF2B5EF4-FFF2-40B4-BE49-F238E27FC236}">
                <a16:creationId xmlns:a16="http://schemas.microsoft.com/office/drawing/2014/main" id="{6152BFCB-F82A-4E98-AA0B-41C3896582E8}"/>
              </a:ext>
            </a:extLst>
          </p:cNvPr>
          <p:cNvSpPr txBox="1">
            <a:spLocks noChangeArrowheads="1"/>
          </p:cNvSpPr>
          <p:nvPr/>
        </p:nvSpPr>
        <p:spPr bwMode="auto">
          <a:xfrm>
            <a:off x="4396027" y="4565710"/>
            <a:ext cx="282641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000000"/>
                </a:solidFill>
                <a:latin typeface="Verdana" pitchFamily="34" charset="0"/>
                <a:cs typeface="Arial" charset="0"/>
              </a:rPr>
              <a:t>To Loads (3-phase/4 wire with GND)</a:t>
            </a:r>
          </a:p>
        </p:txBody>
      </p:sp>
      <p:sp>
        <p:nvSpPr>
          <p:cNvPr id="71" name="Title 1">
            <a:extLst>
              <a:ext uri="{FF2B5EF4-FFF2-40B4-BE49-F238E27FC236}">
                <a16:creationId xmlns:a16="http://schemas.microsoft.com/office/drawing/2014/main" id="{9E8D76A1-7B01-461A-B050-DF359E055318}"/>
              </a:ext>
            </a:extLst>
          </p:cNvPr>
          <p:cNvSpPr txBox="1">
            <a:spLocks/>
          </p:cNvSpPr>
          <p:nvPr/>
        </p:nvSpPr>
        <p:spPr>
          <a:xfrm>
            <a:off x="609600" y="202451"/>
            <a:ext cx="10744200" cy="863476"/>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Function of 4-Pole Transfer Switches</a:t>
            </a:r>
          </a:p>
        </p:txBody>
      </p:sp>
      <p:sp>
        <p:nvSpPr>
          <p:cNvPr id="118" name="Rectangle 117">
            <a:extLst>
              <a:ext uri="{FF2B5EF4-FFF2-40B4-BE49-F238E27FC236}">
                <a16:creationId xmlns:a16="http://schemas.microsoft.com/office/drawing/2014/main" id="{CE0303BE-F93C-4C48-9B25-326D447E7021}"/>
              </a:ext>
            </a:extLst>
          </p:cNvPr>
          <p:cNvSpPr/>
          <p:nvPr/>
        </p:nvSpPr>
        <p:spPr>
          <a:xfrm>
            <a:off x="158006" y="1009269"/>
            <a:ext cx="12033994" cy="1015663"/>
          </a:xfrm>
          <a:prstGeom prst="rect">
            <a:avLst/>
          </a:prstGeom>
        </p:spPr>
        <p:txBody>
          <a:bodyPr wrap="square">
            <a:spAutoFit/>
          </a:bodyPr>
          <a:lstStyle/>
          <a:p>
            <a:pPr lvl="1"/>
            <a:r>
              <a:rPr lang="en-US" sz="2000" b="1" dirty="0">
                <a:solidFill>
                  <a:srgbClr val="FF0000"/>
                </a:solidFill>
              </a:rPr>
              <a:t>Rule #1: </a:t>
            </a:r>
            <a:r>
              <a:rPr lang="en-US" sz="2000" b="1" dirty="0"/>
              <a:t>There must be only one neutral to ground connection on any neutral bus at one time</a:t>
            </a:r>
          </a:p>
          <a:p>
            <a:pPr lvl="1"/>
            <a:endParaRPr lang="en-US" sz="2000" dirty="0"/>
          </a:p>
          <a:p>
            <a:pPr lvl="1"/>
            <a:r>
              <a:rPr lang="en-US" sz="2000" b="1" dirty="0">
                <a:solidFill>
                  <a:srgbClr val="FF0000"/>
                </a:solidFill>
              </a:rPr>
              <a:t>Rule #2: </a:t>
            </a:r>
            <a:r>
              <a:rPr lang="en-US" sz="2000" b="1" dirty="0"/>
              <a:t>Bonding connection must be between the ground fault sensor and the source</a:t>
            </a:r>
          </a:p>
        </p:txBody>
      </p:sp>
      <p:sp>
        <p:nvSpPr>
          <p:cNvPr id="140" name="Rectangle 139">
            <a:extLst>
              <a:ext uri="{FF2B5EF4-FFF2-40B4-BE49-F238E27FC236}">
                <a16:creationId xmlns:a16="http://schemas.microsoft.com/office/drawing/2014/main" id="{05233421-ECF9-4821-B195-F43CD2A9E0E2}"/>
              </a:ext>
            </a:extLst>
          </p:cNvPr>
          <p:cNvSpPr/>
          <p:nvPr/>
        </p:nvSpPr>
        <p:spPr>
          <a:xfrm>
            <a:off x="0" y="6546948"/>
            <a:ext cx="2218877" cy="276999"/>
          </a:xfrm>
          <a:prstGeom prst="rect">
            <a:avLst/>
          </a:prstGeom>
        </p:spPr>
        <p:txBody>
          <a:bodyPr wrap="none">
            <a:spAutoFit/>
          </a:bodyPr>
          <a:lstStyle/>
          <a:p>
            <a:r>
              <a:rPr lang="en-US" sz="1200" dirty="0"/>
              <a:t>GFP: Ground Fault Protection</a:t>
            </a:r>
          </a:p>
        </p:txBody>
      </p:sp>
    </p:spTree>
    <p:extLst>
      <p:ext uri="{BB962C8B-B14F-4D97-AF65-F5344CB8AC3E}">
        <p14:creationId xmlns:p14="http://schemas.microsoft.com/office/powerpoint/2010/main" val="1482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Rectangle 12">
            <a:extLst>
              <a:ext uri="{FF2B5EF4-FFF2-40B4-BE49-F238E27FC236}">
                <a16:creationId xmlns:a16="http://schemas.microsoft.com/office/drawing/2014/main" id="{DF3ECE67-72D0-4436-8E14-A520C5D587C6}"/>
              </a:ext>
            </a:extLst>
          </p:cNvPr>
          <p:cNvSpPr>
            <a:spLocks noChangeArrowheads="1"/>
          </p:cNvSpPr>
          <p:nvPr/>
        </p:nvSpPr>
        <p:spPr bwMode="auto">
          <a:xfrm>
            <a:off x="7388836" y="2159669"/>
            <a:ext cx="1131570" cy="1748790"/>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nvGrpSpPr>
          <p:cNvPr id="124" name="Group 121">
            <a:extLst>
              <a:ext uri="{FF2B5EF4-FFF2-40B4-BE49-F238E27FC236}">
                <a16:creationId xmlns:a16="http://schemas.microsoft.com/office/drawing/2014/main" id="{8802041A-4306-49B9-89DA-1CCA549510C7}"/>
              </a:ext>
            </a:extLst>
          </p:cNvPr>
          <p:cNvGrpSpPr>
            <a:grpSpLocks/>
          </p:cNvGrpSpPr>
          <p:nvPr/>
        </p:nvGrpSpPr>
        <p:grpSpPr bwMode="auto">
          <a:xfrm rot="5400000">
            <a:off x="6077244" y="2648301"/>
            <a:ext cx="154305" cy="102870"/>
            <a:chOff x="2112" y="1104"/>
            <a:chExt cx="144" cy="96"/>
          </a:xfrm>
        </p:grpSpPr>
        <p:sp>
          <p:nvSpPr>
            <p:cNvPr id="125" name="Line 122">
              <a:extLst>
                <a:ext uri="{FF2B5EF4-FFF2-40B4-BE49-F238E27FC236}">
                  <a16:creationId xmlns:a16="http://schemas.microsoft.com/office/drawing/2014/main" id="{69A89188-1B57-449C-BBBB-525AB8E7591F}"/>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6" name="Line 123">
              <a:extLst>
                <a:ext uri="{FF2B5EF4-FFF2-40B4-BE49-F238E27FC236}">
                  <a16:creationId xmlns:a16="http://schemas.microsoft.com/office/drawing/2014/main" id="{948E16C3-FCF5-4DA5-BBA9-DB2BEF9AD550}"/>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7" name="Line 124">
              <a:extLst>
                <a:ext uri="{FF2B5EF4-FFF2-40B4-BE49-F238E27FC236}">
                  <a16:creationId xmlns:a16="http://schemas.microsoft.com/office/drawing/2014/main" id="{CD6459FA-7C7D-4A04-96D7-96EF344ED682}"/>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128" name="Rectangle 49">
            <a:extLst>
              <a:ext uri="{FF2B5EF4-FFF2-40B4-BE49-F238E27FC236}">
                <a16:creationId xmlns:a16="http://schemas.microsoft.com/office/drawing/2014/main" id="{6029CE89-8E27-46E7-AFF2-8B3C3A028123}"/>
              </a:ext>
            </a:extLst>
          </p:cNvPr>
          <p:cNvSpPr>
            <a:spLocks noChangeArrowheads="1"/>
          </p:cNvSpPr>
          <p:nvPr/>
        </p:nvSpPr>
        <p:spPr bwMode="auto">
          <a:xfrm>
            <a:off x="4559911" y="1902495"/>
            <a:ext cx="925830" cy="2623185"/>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29" name="Line 82">
            <a:extLst>
              <a:ext uri="{FF2B5EF4-FFF2-40B4-BE49-F238E27FC236}">
                <a16:creationId xmlns:a16="http://schemas.microsoft.com/office/drawing/2014/main" id="{3640C5FC-03F0-4E0F-BC7D-587095819767}"/>
              </a:ext>
            </a:extLst>
          </p:cNvPr>
          <p:cNvSpPr>
            <a:spLocks noChangeShapeType="1"/>
          </p:cNvSpPr>
          <p:nvPr/>
        </p:nvSpPr>
        <p:spPr bwMode="auto">
          <a:xfrm>
            <a:off x="5434306" y="2776890"/>
            <a:ext cx="0" cy="159448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0" name="Rectangle 6">
            <a:extLst>
              <a:ext uri="{FF2B5EF4-FFF2-40B4-BE49-F238E27FC236}">
                <a16:creationId xmlns:a16="http://schemas.microsoft.com/office/drawing/2014/main" id="{F1196BBD-2315-4459-9576-56F3E5C8DFF1}"/>
              </a:ext>
            </a:extLst>
          </p:cNvPr>
          <p:cNvSpPr>
            <a:spLocks noChangeArrowheads="1"/>
          </p:cNvSpPr>
          <p:nvPr/>
        </p:nvSpPr>
        <p:spPr bwMode="auto">
          <a:xfrm>
            <a:off x="5588611" y="1799625"/>
            <a:ext cx="1131570" cy="1080135"/>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1" name="Rectangle 38">
            <a:extLst>
              <a:ext uri="{FF2B5EF4-FFF2-40B4-BE49-F238E27FC236}">
                <a16:creationId xmlns:a16="http://schemas.microsoft.com/office/drawing/2014/main" id="{A774AABD-A644-494C-B39D-3A8883231ADA}"/>
              </a:ext>
            </a:extLst>
          </p:cNvPr>
          <p:cNvSpPr>
            <a:spLocks noChangeArrowheads="1"/>
          </p:cNvSpPr>
          <p:nvPr/>
        </p:nvSpPr>
        <p:spPr bwMode="auto">
          <a:xfrm>
            <a:off x="5588611" y="3342675"/>
            <a:ext cx="1131570" cy="1080135"/>
          </a:xfrm>
          <a:prstGeom prst="rect">
            <a:avLst/>
          </a:prstGeom>
          <a:solidFill>
            <a:srgbClr val="00CC99">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2" name="Line 36">
            <a:extLst>
              <a:ext uri="{FF2B5EF4-FFF2-40B4-BE49-F238E27FC236}">
                <a16:creationId xmlns:a16="http://schemas.microsoft.com/office/drawing/2014/main" id="{6D7C955C-FA0F-409C-8271-26603797FFCF}"/>
              </a:ext>
            </a:extLst>
          </p:cNvPr>
          <p:cNvSpPr>
            <a:spLocks noChangeShapeType="1"/>
          </p:cNvSpPr>
          <p:nvPr/>
        </p:nvSpPr>
        <p:spPr bwMode="auto">
          <a:xfrm>
            <a:off x="5434307" y="2776889"/>
            <a:ext cx="1388745"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33" name="Line 8">
            <a:extLst>
              <a:ext uri="{FF2B5EF4-FFF2-40B4-BE49-F238E27FC236}">
                <a16:creationId xmlns:a16="http://schemas.microsoft.com/office/drawing/2014/main" id="{388D1412-D15F-4CBC-AAFA-947BD5B638BD}"/>
              </a:ext>
            </a:extLst>
          </p:cNvPr>
          <p:cNvSpPr>
            <a:spLocks noChangeShapeType="1"/>
          </p:cNvSpPr>
          <p:nvPr/>
        </p:nvSpPr>
        <p:spPr bwMode="auto">
          <a:xfrm>
            <a:off x="5382871" y="2159669"/>
            <a:ext cx="51435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4" name="Line 10">
            <a:extLst>
              <a:ext uri="{FF2B5EF4-FFF2-40B4-BE49-F238E27FC236}">
                <a16:creationId xmlns:a16="http://schemas.microsoft.com/office/drawing/2014/main" id="{68838343-CE8F-4055-ADAF-8118AE7B3AC9}"/>
              </a:ext>
            </a:extLst>
          </p:cNvPr>
          <p:cNvSpPr>
            <a:spLocks noChangeShapeType="1"/>
          </p:cNvSpPr>
          <p:nvPr/>
        </p:nvSpPr>
        <p:spPr bwMode="auto">
          <a:xfrm>
            <a:off x="5845786" y="2108235"/>
            <a:ext cx="30861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5" name="Line 11">
            <a:extLst>
              <a:ext uri="{FF2B5EF4-FFF2-40B4-BE49-F238E27FC236}">
                <a16:creationId xmlns:a16="http://schemas.microsoft.com/office/drawing/2014/main" id="{B7804B92-27FA-4319-9115-BE4E732DFE0A}"/>
              </a:ext>
            </a:extLst>
          </p:cNvPr>
          <p:cNvSpPr>
            <a:spLocks noChangeShapeType="1"/>
          </p:cNvSpPr>
          <p:nvPr/>
        </p:nvSpPr>
        <p:spPr bwMode="auto">
          <a:xfrm>
            <a:off x="6154396" y="2468280"/>
            <a:ext cx="0" cy="46291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6" name="Text Box 14">
            <a:extLst>
              <a:ext uri="{FF2B5EF4-FFF2-40B4-BE49-F238E27FC236}">
                <a16:creationId xmlns:a16="http://schemas.microsoft.com/office/drawing/2014/main" id="{B011994C-ED8E-4C9D-ABC0-B47451B2DDDF}"/>
              </a:ext>
            </a:extLst>
          </p:cNvPr>
          <p:cNvSpPr txBox="1">
            <a:spLocks noChangeArrowheads="1"/>
          </p:cNvSpPr>
          <p:nvPr/>
        </p:nvSpPr>
        <p:spPr bwMode="auto">
          <a:xfrm>
            <a:off x="7376264" y="1953133"/>
            <a:ext cx="1176925"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Generator Set</a:t>
            </a:r>
          </a:p>
        </p:txBody>
      </p:sp>
      <p:sp>
        <p:nvSpPr>
          <p:cNvPr id="137" name="Oval 16">
            <a:extLst>
              <a:ext uri="{FF2B5EF4-FFF2-40B4-BE49-F238E27FC236}">
                <a16:creationId xmlns:a16="http://schemas.microsoft.com/office/drawing/2014/main" id="{1BA2FC32-1AEF-41B2-B0F0-239F4788754D}"/>
              </a:ext>
            </a:extLst>
          </p:cNvPr>
          <p:cNvSpPr>
            <a:spLocks noChangeArrowheads="1"/>
          </p:cNvSpPr>
          <p:nvPr/>
        </p:nvSpPr>
        <p:spPr bwMode="auto">
          <a:xfrm>
            <a:off x="7594576" y="2313974"/>
            <a:ext cx="720090" cy="720090"/>
          </a:xfrm>
          <a:prstGeom prst="ellipse">
            <a:avLst/>
          </a:prstGeom>
          <a:solidFill>
            <a:srgbClr val="00CC99"/>
          </a:solidFill>
          <a:ln w="158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8" name="Line 17">
            <a:extLst>
              <a:ext uri="{FF2B5EF4-FFF2-40B4-BE49-F238E27FC236}">
                <a16:creationId xmlns:a16="http://schemas.microsoft.com/office/drawing/2014/main" id="{BFB52798-C32B-44E4-987E-C90D7D950B2B}"/>
              </a:ext>
            </a:extLst>
          </p:cNvPr>
          <p:cNvSpPr>
            <a:spLocks noChangeShapeType="1"/>
          </p:cNvSpPr>
          <p:nvPr/>
        </p:nvSpPr>
        <p:spPr bwMode="auto">
          <a:xfrm>
            <a:off x="7646011" y="2519715"/>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39" name="Line 18">
            <a:extLst>
              <a:ext uri="{FF2B5EF4-FFF2-40B4-BE49-F238E27FC236}">
                <a16:creationId xmlns:a16="http://schemas.microsoft.com/office/drawing/2014/main" id="{8FFEB5BC-747F-4890-A451-64392A029211}"/>
              </a:ext>
            </a:extLst>
          </p:cNvPr>
          <p:cNvSpPr>
            <a:spLocks noChangeShapeType="1"/>
          </p:cNvSpPr>
          <p:nvPr/>
        </p:nvSpPr>
        <p:spPr bwMode="auto">
          <a:xfrm flipV="1">
            <a:off x="7954621" y="2519715"/>
            <a:ext cx="308610" cy="15430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0" name="Line 19">
            <a:extLst>
              <a:ext uri="{FF2B5EF4-FFF2-40B4-BE49-F238E27FC236}">
                <a16:creationId xmlns:a16="http://schemas.microsoft.com/office/drawing/2014/main" id="{BEE5645F-2704-4721-B7D0-004C135C7AAB}"/>
              </a:ext>
            </a:extLst>
          </p:cNvPr>
          <p:cNvSpPr>
            <a:spLocks noChangeShapeType="1"/>
          </p:cNvSpPr>
          <p:nvPr/>
        </p:nvSpPr>
        <p:spPr bwMode="auto">
          <a:xfrm>
            <a:off x="7954621" y="2674020"/>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1" name="Line 20">
            <a:extLst>
              <a:ext uri="{FF2B5EF4-FFF2-40B4-BE49-F238E27FC236}">
                <a16:creationId xmlns:a16="http://schemas.microsoft.com/office/drawing/2014/main" id="{2F2C71FD-134E-40BA-BBE9-26C28D7E7A96}"/>
              </a:ext>
            </a:extLst>
          </p:cNvPr>
          <p:cNvSpPr>
            <a:spLocks noChangeShapeType="1"/>
          </p:cNvSpPr>
          <p:nvPr/>
        </p:nvSpPr>
        <p:spPr bwMode="auto">
          <a:xfrm>
            <a:off x="7080227" y="2519714"/>
            <a:ext cx="565785"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2" name="Line 21">
            <a:extLst>
              <a:ext uri="{FF2B5EF4-FFF2-40B4-BE49-F238E27FC236}">
                <a16:creationId xmlns:a16="http://schemas.microsoft.com/office/drawing/2014/main" id="{C8ECFE2A-7418-4041-9D37-0C681732D76E}"/>
              </a:ext>
            </a:extLst>
          </p:cNvPr>
          <p:cNvSpPr>
            <a:spLocks noChangeShapeType="1"/>
          </p:cNvSpPr>
          <p:nvPr/>
        </p:nvSpPr>
        <p:spPr bwMode="auto">
          <a:xfrm>
            <a:off x="7954621" y="2674020"/>
            <a:ext cx="308610" cy="15430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3" name="Line 22">
            <a:extLst>
              <a:ext uri="{FF2B5EF4-FFF2-40B4-BE49-F238E27FC236}">
                <a16:creationId xmlns:a16="http://schemas.microsoft.com/office/drawing/2014/main" id="{54A14FF6-3609-4978-91EE-61E42C44020A}"/>
              </a:ext>
            </a:extLst>
          </p:cNvPr>
          <p:cNvSpPr>
            <a:spLocks noChangeShapeType="1"/>
          </p:cNvSpPr>
          <p:nvPr/>
        </p:nvSpPr>
        <p:spPr bwMode="auto">
          <a:xfrm>
            <a:off x="8263231" y="2828324"/>
            <a:ext cx="0" cy="51435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4" name="Rectangle 4">
            <a:extLst>
              <a:ext uri="{FF2B5EF4-FFF2-40B4-BE49-F238E27FC236}">
                <a16:creationId xmlns:a16="http://schemas.microsoft.com/office/drawing/2014/main" id="{6A62A6D0-082A-451A-A48E-E1B247C67DC6}"/>
              </a:ext>
            </a:extLst>
          </p:cNvPr>
          <p:cNvSpPr>
            <a:spLocks noChangeArrowheads="1"/>
          </p:cNvSpPr>
          <p:nvPr/>
        </p:nvSpPr>
        <p:spPr bwMode="auto">
          <a:xfrm>
            <a:off x="3479777" y="2159669"/>
            <a:ext cx="977265" cy="1748790"/>
          </a:xfrm>
          <a:prstGeom prst="rect">
            <a:avLst/>
          </a:prstGeom>
          <a:solidFill>
            <a:srgbClr val="C0C0C0">
              <a:alpha val="50195"/>
            </a:srgbClr>
          </a:solidFill>
          <a:ln w="15875">
            <a:solidFill>
              <a:srgbClr val="000000"/>
            </a:solidFill>
            <a:miter lim="800000"/>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5" name="Line 5">
            <a:extLst>
              <a:ext uri="{FF2B5EF4-FFF2-40B4-BE49-F238E27FC236}">
                <a16:creationId xmlns:a16="http://schemas.microsoft.com/office/drawing/2014/main" id="{AAB79581-46E5-4D09-A520-1C46703A1891}"/>
              </a:ext>
            </a:extLst>
          </p:cNvPr>
          <p:cNvSpPr>
            <a:spLocks noChangeShapeType="1"/>
          </p:cNvSpPr>
          <p:nvPr/>
        </p:nvSpPr>
        <p:spPr bwMode="auto">
          <a:xfrm>
            <a:off x="3119731" y="2519714"/>
            <a:ext cx="82296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6" name="AutoShape 7">
            <a:extLst>
              <a:ext uri="{FF2B5EF4-FFF2-40B4-BE49-F238E27FC236}">
                <a16:creationId xmlns:a16="http://schemas.microsoft.com/office/drawing/2014/main" id="{0EEEBF9E-8ECC-4CBB-91FE-37A4F32B1CA0}"/>
              </a:ext>
            </a:extLst>
          </p:cNvPr>
          <p:cNvSpPr>
            <a:spLocks/>
          </p:cNvSpPr>
          <p:nvPr/>
        </p:nvSpPr>
        <p:spPr bwMode="auto">
          <a:xfrm rot="-5400000">
            <a:off x="4045562" y="2313975"/>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47" name="Line 28">
            <a:extLst>
              <a:ext uri="{FF2B5EF4-FFF2-40B4-BE49-F238E27FC236}">
                <a16:creationId xmlns:a16="http://schemas.microsoft.com/office/drawing/2014/main" id="{9E777FC5-9335-4B06-BE3A-510DA9BA162D}"/>
              </a:ext>
            </a:extLst>
          </p:cNvPr>
          <p:cNvSpPr>
            <a:spLocks noChangeShapeType="1"/>
          </p:cNvSpPr>
          <p:nvPr/>
        </p:nvSpPr>
        <p:spPr bwMode="auto">
          <a:xfrm>
            <a:off x="3685516" y="3342674"/>
            <a:ext cx="0" cy="51435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8" name="Line 29">
            <a:extLst>
              <a:ext uri="{FF2B5EF4-FFF2-40B4-BE49-F238E27FC236}">
                <a16:creationId xmlns:a16="http://schemas.microsoft.com/office/drawing/2014/main" id="{3B5D47D9-FC15-4CA4-BFF3-875B90D8D536}"/>
              </a:ext>
            </a:extLst>
          </p:cNvPr>
          <p:cNvSpPr>
            <a:spLocks noChangeShapeType="1"/>
          </p:cNvSpPr>
          <p:nvPr/>
        </p:nvSpPr>
        <p:spPr bwMode="auto">
          <a:xfrm>
            <a:off x="3634082" y="3857024"/>
            <a:ext cx="1080135"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49" name="Line 30">
            <a:extLst>
              <a:ext uri="{FF2B5EF4-FFF2-40B4-BE49-F238E27FC236}">
                <a16:creationId xmlns:a16="http://schemas.microsoft.com/office/drawing/2014/main" id="{A4ECE129-810D-4B5E-84D5-A6B234DE6C06}"/>
              </a:ext>
            </a:extLst>
          </p:cNvPr>
          <p:cNvSpPr>
            <a:spLocks noChangeShapeType="1"/>
          </p:cNvSpPr>
          <p:nvPr/>
        </p:nvSpPr>
        <p:spPr bwMode="auto">
          <a:xfrm>
            <a:off x="5897221" y="2571150"/>
            <a:ext cx="0" cy="36004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0" name="Line 31">
            <a:extLst>
              <a:ext uri="{FF2B5EF4-FFF2-40B4-BE49-F238E27FC236}">
                <a16:creationId xmlns:a16="http://schemas.microsoft.com/office/drawing/2014/main" id="{E9DE54FE-0207-49B5-8919-07ABC70B3149}"/>
              </a:ext>
            </a:extLst>
          </p:cNvPr>
          <p:cNvSpPr>
            <a:spLocks noChangeShapeType="1"/>
          </p:cNvSpPr>
          <p:nvPr/>
        </p:nvSpPr>
        <p:spPr bwMode="auto">
          <a:xfrm>
            <a:off x="6411571" y="2776890"/>
            <a:ext cx="0" cy="15430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51" name="Line 33">
            <a:extLst>
              <a:ext uri="{FF2B5EF4-FFF2-40B4-BE49-F238E27FC236}">
                <a16:creationId xmlns:a16="http://schemas.microsoft.com/office/drawing/2014/main" id="{2332F9EA-293F-48AF-A352-38A059AB6D1C}"/>
              </a:ext>
            </a:extLst>
          </p:cNvPr>
          <p:cNvSpPr>
            <a:spLocks noChangeShapeType="1"/>
          </p:cNvSpPr>
          <p:nvPr/>
        </p:nvSpPr>
        <p:spPr bwMode="auto">
          <a:xfrm>
            <a:off x="6411572" y="2159669"/>
            <a:ext cx="668655"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2" name="Line 34">
            <a:extLst>
              <a:ext uri="{FF2B5EF4-FFF2-40B4-BE49-F238E27FC236}">
                <a16:creationId xmlns:a16="http://schemas.microsoft.com/office/drawing/2014/main" id="{32634CA6-77DD-48FB-A871-1B2C3F316F49}"/>
              </a:ext>
            </a:extLst>
          </p:cNvPr>
          <p:cNvSpPr>
            <a:spLocks noChangeShapeType="1"/>
          </p:cNvSpPr>
          <p:nvPr/>
        </p:nvSpPr>
        <p:spPr bwMode="auto">
          <a:xfrm flipV="1">
            <a:off x="7080226" y="2159670"/>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3" name="Line 35">
            <a:extLst>
              <a:ext uri="{FF2B5EF4-FFF2-40B4-BE49-F238E27FC236}">
                <a16:creationId xmlns:a16="http://schemas.microsoft.com/office/drawing/2014/main" id="{9C621877-61E6-438B-B68C-B55A6F7113C5}"/>
              </a:ext>
            </a:extLst>
          </p:cNvPr>
          <p:cNvSpPr>
            <a:spLocks noChangeShapeType="1"/>
          </p:cNvSpPr>
          <p:nvPr/>
        </p:nvSpPr>
        <p:spPr bwMode="auto">
          <a:xfrm>
            <a:off x="5434307" y="2571149"/>
            <a:ext cx="1491615"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4" name="Line 9">
            <a:extLst>
              <a:ext uri="{FF2B5EF4-FFF2-40B4-BE49-F238E27FC236}">
                <a16:creationId xmlns:a16="http://schemas.microsoft.com/office/drawing/2014/main" id="{DFC779D8-61A8-4699-A334-B91CEB7FFACC}"/>
              </a:ext>
            </a:extLst>
          </p:cNvPr>
          <p:cNvSpPr>
            <a:spLocks noChangeShapeType="1"/>
          </p:cNvSpPr>
          <p:nvPr/>
        </p:nvSpPr>
        <p:spPr bwMode="auto">
          <a:xfrm>
            <a:off x="3171167" y="3342674"/>
            <a:ext cx="1697355"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5" name="Line 37">
            <a:extLst>
              <a:ext uri="{FF2B5EF4-FFF2-40B4-BE49-F238E27FC236}">
                <a16:creationId xmlns:a16="http://schemas.microsoft.com/office/drawing/2014/main" id="{E1287976-07A8-4C99-896C-76F47396DD71}"/>
              </a:ext>
            </a:extLst>
          </p:cNvPr>
          <p:cNvSpPr>
            <a:spLocks noChangeShapeType="1"/>
          </p:cNvSpPr>
          <p:nvPr/>
        </p:nvSpPr>
        <p:spPr bwMode="auto">
          <a:xfrm>
            <a:off x="4714217" y="4371374"/>
            <a:ext cx="2108835"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56" name="Line 39">
            <a:extLst>
              <a:ext uri="{FF2B5EF4-FFF2-40B4-BE49-F238E27FC236}">
                <a16:creationId xmlns:a16="http://schemas.microsoft.com/office/drawing/2014/main" id="{4ED8F6D1-4E82-4673-9C03-DCD28A2DF728}"/>
              </a:ext>
            </a:extLst>
          </p:cNvPr>
          <p:cNvSpPr>
            <a:spLocks noChangeShapeType="1"/>
          </p:cNvSpPr>
          <p:nvPr/>
        </p:nvSpPr>
        <p:spPr bwMode="auto">
          <a:xfrm>
            <a:off x="5845786" y="3702720"/>
            <a:ext cx="30861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7" name="Line 40">
            <a:extLst>
              <a:ext uri="{FF2B5EF4-FFF2-40B4-BE49-F238E27FC236}">
                <a16:creationId xmlns:a16="http://schemas.microsoft.com/office/drawing/2014/main" id="{0937E5F9-BC2E-4535-9A20-4A28D8697BEF}"/>
              </a:ext>
            </a:extLst>
          </p:cNvPr>
          <p:cNvSpPr>
            <a:spLocks noChangeShapeType="1"/>
          </p:cNvSpPr>
          <p:nvPr/>
        </p:nvSpPr>
        <p:spPr bwMode="auto">
          <a:xfrm>
            <a:off x="6154396" y="4062765"/>
            <a:ext cx="0" cy="46291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58" name="Text Box 41">
            <a:extLst>
              <a:ext uri="{FF2B5EF4-FFF2-40B4-BE49-F238E27FC236}">
                <a16:creationId xmlns:a16="http://schemas.microsoft.com/office/drawing/2014/main" id="{57798197-EFCA-40D7-8438-52DAC4EB014C}"/>
              </a:ext>
            </a:extLst>
          </p:cNvPr>
          <p:cNvSpPr txBox="1">
            <a:spLocks noChangeArrowheads="1"/>
          </p:cNvSpPr>
          <p:nvPr/>
        </p:nvSpPr>
        <p:spPr bwMode="auto">
          <a:xfrm>
            <a:off x="5857220" y="3348390"/>
            <a:ext cx="684803"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3P ATS</a:t>
            </a:r>
          </a:p>
        </p:txBody>
      </p:sp>
      <p:sp>
        <p:nvSpPr>
          <p:cNvPr id="159" name="Line 42">
            <a:extLst>
              <a:ext uri="{FF2B5EF4-FFF2-40B4-BE49-F238E27FC236}">
                <a16:creationId xmlns:a16="http://schemas.microsoft.com/office/drawing/2014/main" id="{9D7BC5C9-DE77-49C6-8C8B-E09AAE5E1F8B}"/>
              </a:ext>
            </a:extLst>
          </p:cNvPr>
          <p:cNvSpPr>
            <a:spLocks noChangeShapeType="1"/>
          </p:cNvSpPr>
          <p:nvPr/>
        </p:nvSpPr>
        <p:spPr bwMode="auto">
          <a:xfrm>
            <a:off x="5897221" y="4165635"/>
            <a:ext cx="0" cy="36004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0" name="Line 43">
            <a:extLst>
              <a:ext uri="{FF2B5EF4-FFF2-40B4-BE49-F238E27FC236}">
                <a16:creationId xmlns:a16="http://schemas.microsoft.com/office/drawing/2014/main" id="{EDB5DD34-B34F-485B-B3C5-71D3C1B51B1E}"/>
              </a:ext>
            </a:extLst>
          </p:cNvPr>
          <p:cNvSpPr>
            <a:spLocks noChangeShapeType="1"/>
          </p:cNvSpPr>
          <p:nvPr/>
        </p:nvSpPr>
        <p:spPr bwMode="auto">
          <a:xfrm>
            <a:off x="6411571" y="4371375"/>
            <a:ext cx="0" cy="15430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61" name="Line 44">
            <a:extLst>
              <a:ext uri="{FF2B5EF4-FFF2-40B4-BE49-F238E27FC236}">
                <a16:creationId xmlns:a16="http://schemas.microsoft.com/office/drawing/2014/main" id="{E759B799-D9B3-4590-9DEB-4F67FB90ECB2}"/>
              </a:ext>
            </a:extLst>
          </p:cNvPr>
          <p:cNvSpPr>
            <a:spLocks noChangeShapeType="1"/>
          </p:cNvSpPr>
          <p:nvPr/>
        </p:nvSpPr>
        <p:spPr bwMode="auto">
          <a:xfrm>
            <a:off x="4868521" y="4165634"/>
            <a:ext cx="205740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2" name="Line 45">
            <a:extLst>
              <a:ext uri="{FF2B5EF4-FFF2-40B4-BE49-F238E27FC236}">
                <a16:creationId xmlns:a16="http://schemas.microsoft.com/office/drawing/2014/main" id="{821008BE-089F-4A1C-B32A-A858687A6614}"/>
              </a:ext>
            </a:extLst>
          </p:cNvPr>
          <p:cNvSpPr>
            <a:spLocks noChangeShapeType="1"/>
          </p:cNvSpPr>
          <p:nvPr/>
        </p:nvSpPr>
        <p:spPr bwMode="auto">
          <a:xfrm>
            <a:off x="4199867" y="2519714"/>
            <a:ext cx="565785"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3" name="Line 46">
            <a:extLst>
              <a:ext uri="{FF2B5EF4-FFF2-40B4-BE49-F238E27FC236}">
                <a16:creationId xmlns:a16="http://schemas.microsoft.com/office/drawing/2014/main" id="{1D98B54A-9907-424E-AC08-B974D0FDB97B}"/>
              </a:ext>
            </a:extLst>
          </p:cNvPr>
          <p:cNvSpPr>
            <a:spLocks noChangeShapeType="1"/>
          </p:cNvSpPr>
          <p:nvPr/>
        </p:nvSpPr>
        <p:spPr bwMode="auto">
          <a:xfrm flipV="1">
            <a:off x="4765651" y="2159670"/>
            <a:ext cx="0" cy="360045"/>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4" name="AutoShape 47">
            <a:extLst>
              <a:ext uri="{FF2B5EF4-FFF2-40B4-BE49-F238E27FC236}">
                <a16:creationId xmlns:a16="http://schemas.microsoft.com/office/drawing/2014/main" id="{E7262B56-C17D-4F41-97C0-50F2A9A7ACB8}"/>
              </a:ext>
            </a:extLst>
          </p:cNvPr>
          <p:cNvSpPr>
            <a:spLocks/>
          </p:cNvSpPr>
          <p:nvPr/>
        </p:nvSpPr>
        <p:spPr bwMode="auto">
          <a:xfrm rot="-5400000">
            <a:off x="5228567" y="1953930"/>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5" name="Line 48">
            <a:extLst>
              <a:ext uri="{FF2B5EF4-FFF2-40B4-BE49-F238E27FC236}">
                <a16:creationId xmlns:a16="http://schemas.microsoft.com/office/drawing/2014/main" id="{EBE8209B-B349-49BD-B29A-003D7E050A87}"/>
              </a:ext>
            </a:extLst>
          </p:cNvPr>
          <p:cNvSpPr>
            <a:spLocks noChangeShapeType="1"/>
          </p:cNvSpPr>
          <p:nvPr/>
        </p:nvSpPr>
        <p:spPr bwMode="auto">
          <a:xfrm>
            <a:off x="4765652" y="2159669"/>
            <a:ext cx="360045"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6" name="Line 50">
            <a:extLst>
              <a:ext uri="{FF2B5EF4-FFF2-40B4-BE49-F238E27FC236}">
                <a16:creationId xmlns:a16="http://schemas.microsoft.com/office/drawing/2014/main" id="{02C2A37C-0A45-4522-A9B2-64199C734AFC}"/>
              </a:ext>
            </a:extLst>
          </p:cNvPr>
          <p:cNvSpPr>
            <a:spLocks noChangeShapeType="1"/>
          </p:cNvSpPr>
          <p:nvPr/>
        </p:nvSpPr>
        <p:spPr bwMode="auto">
          <a:xfrm>
            <a:off x="5382871" y="3754154"/>
            <a:ext cx="51435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7" name="AutoShape 51">
            <a:extLst>
              <a:ext uri="{FF2B5EF4-FFF2-40B4-BE49-F238E27FC236}">
                <a16:creationId xmlns:a16="http://schemas.microsoft.com/office/drawing/2014/main" id="{43CD15DC-2456-427C-A07D-CF0176DBB174}"/>
              </a:ext>
            </a:extLst>
          </p:cNvPr>
          <p:cNvSpPr>
            <a:spLocks/>
          </p:cNvSpPr>
          <p:nvPr/>
        </p:nvSpPr>
        <p:spPr bwMode="auto">
          <a:xfrm rot="-5400000">
            <a:off x="5228567" y="3548415"/>
            <a:ext cx="51435" cy="257175"/>
          </a:xfrm>
          <a:prstGeom prst="rightBracket">
            <a:avLst>
              <a:gd name="adj" fmla="val 234352"/>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8" name="Line 52">
            <a:extLst>
              <a:ext uri="{FF2B5EF4-FFF2-40B4-BE49-F238E27FC236}">
                <a16:creationId xmlns:a16="http://schemas.microsoft.com/office/drawing/2014/main" id="{AE45EB88-898D-4C79-ABC3-0F0E1C2B4FCA}"/>
              </a:ext>
            </a:extLst>
          </p:cNvPr>
          <p:cNvSpPr>
            <a:spLocks noChangeShapeType="1"/>
          </p:cNvSpPr>
          <p:nvPr/>
        </p:nvSpPr>
        <p:spPr bwMode="auto">
          <a:xfrm>
            <a:off x="4765652" y="3754154"/>
            <a:ext cx="360045"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69" name="Line 53">
            <a:extLst>
              <a:ext uri="{FF2B5EF4-FFF2-40B4-BE49-F238E27FC236}">
                <a16:creationId xmlns:a16="http://schemas.microsoft.com/office/drawing/2014/main" id="{0559E340-2D42-45A6-AA70-C1BC066FED0B}"/>
              </a:ext>
            </a:extLst>
          </p:cNvPr>
          <p:cNvSpPr>
            <a:spLocks noChangeShapeType="1"/>
          </p:cNvSpPr>
          <p:nvPr/>
        </p:nvSpPr>
        <p:spPr bwMode="auto">
          <a:xfrm flipV="1">
            <a:off x="4765651" y="2519714"/>
            <a:ext cx="0" cy="123444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0" name="Line 54">
            <a:extLst>
              <a:ext uri="{FF2B5EF4-FFF2-40B4-BE49-F238E27FC236}">
                <a16:creationId xmlns:a16="http://schemas.microsoft.com/office/drawing/2014/main" id="{18676210-B0E2-4C9D-8A46-7E76E0004D11}"/>
              </a:ext>
            </a:extLst>
          </p:cNvPr>
          <p:cNvSpPr>
            <a:spLocks noChangeShapeType="1"/>
          </p:cNvSpPr>
          <p:nvPr/>
        </p:nvSpPr>
        <p:spPr bwMode="auto">
          <a:xfrm flipV="1">
            <a:off x="4868521" y="3342674"/>
            <a:ext cx="0" cy="82296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1" name="Line 55">
            <a:extLst>
              <a:ext uri="{FF2B5EF4-FFF2-40B4-BE49-F238E27FC236}">
                <a16:creationId xmlns:a16="http://schemas.microsoft.com/office/drawing/2014/main" id="{A07B04F5-B13D-4498-BC31-0D7550B860FC}"/>
              </a:ext>
            </a:extLst>
          </p:cNvPr>
          <p:cNvSpPr>
            <a:spLocks noChangeShapeType="1"/>
          </p:cNvSpPr>
          <p:nvPr/>
        </p:nvSpPr>
        <p:spPr bwMode="auto">
          <a:xfrm flipV="1">
            <a:off x="4868521" y="2571150"/>
            <a:ext cx="0" cy="77152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2" name="Line 56">
            <a:extLst>
              <a:ext uri="{FF2B5EF4-FFF2-40B4-BE49-F238E27FC236}">
                <a16:creationId xmlns:a16="http://schemas.microsoft.com/office/drawing/2014/main" id="{48EE1055-BAAD-4314-AAC9-C608E5F4AE0C}"/>
              </a:ext>
            </a:extLst>
          </p:cNvPr>
          <p:cNvSpPr>
            <a:spLocks noChangeShapeType="1"/>
          </p:cNvSpPr>
          <p:nvPr/>
        </p:nvSpPr>
        <p:spPr bwMode="auto">
          <a:xfrm flipH="1">
            <a:off x="4868521" y="2571149"/>
            <a:ext cx="102870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3" name="Line 57">
            <a:extLst>
              <a:ext uri="{FF2B5EF4-FFF2-40B4-BE49-F238E27FC236}">
                <a16:creationId xmlns:a16="http://schemas.microsoft.com/office/drawing/2014/main" id="{5A90C1B1-13F5-4326-923E-21785990F724}"/>
              </a:ext>
            </a:extLst>
          </p:cNvPr>
          <p:cNvSpPr>
            <a:spLocks noChangeShapeType="1"/>
          </p:cNvSpPr>
          <p:nvPr/>
        </p:nvSpPr>
        <p:spPr bwMode="auto">
          <a:xfrm>
            <a:off x="4714216" y="3857024"/>
            <a:ext cx="0" cy="51435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174" name="Group 173">
            <a:extLst>
              <a:ext uri="{FF2B5EF4-FFF2-40B4-BE49-F238E27FC236}">
                <a16:creationId xmlns:a16="http://schemas.microsoft.com/office/drawing/2014/main" id="{6DB2B487-0A3E-4B5D-BD7B-9F086AE5F068}"/>
              </a:ext>
            </a:extLst>
          </p:cNvPr>
          <p:cNvGrpSpPr/>
          <p:nvPr/>
        </p:nvGrpSpPr>
        <p:grpSpPr>
          <a:xfrm>
            <a:off x="3736952" y="2313974"/>
            <a:ext cx="360045" cy="1131570"/>
            <a:chOff x="3090333" y="1618582"/>
            <a:chExt cx="400050" cy="1257300"/>
          </a:xfrm>
        </p:grpSpPr>
        <p:sp>
          <p:nvSpPr>
            <p:cNvPr id="175" name="Oval 64">
              <a:extLst>
                <a:ext uri="{FF2B5EF4-FFF2-40B4-BE49-F238E27FC236}">
                  <a16:creationId xmlns:a16="http://schemas.microsoft.com/office/drawing/2014/main" id="{A42541F3-340E-4968-B421-1368D452468F}"/>
                </a:ext>
              </a:extLst>
            </p:cNvPr>
            <p:cNvSpPr>
              <a:spLocks noChangeArrowheads="1"/>
            </p:cNvSpPr>
            <p:nvPr/>
          </p:nvSpPr>
          <p:spPr bwMode="auto">
            <a:xfrm>
              <a:off x="3090333" y="1790032"/>
              <a:ext cx="228600" cy="10858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6" name="Line 65">
              <a:extLst>
                <a:ext uri="{FF2B5EF4-FFF2-40B4-BE49-F238E27FC236}">
                  <a16:creationId xmlns:a16="http://schemas.microsoft.com/office/drawing/2014/main" id="{5668BDFA-5CE6-41C6-8B81-170499228B45}"/>
                </a:ext>
              </a:extLst>
            </p:cNvPr>
            <p:cNvSpPr>
              <a:spLocks noChangeShapeType="1"/>
            </p:cNvSpPr>
            <p:nvPr/>
          </p:nvSpPr>
          <p:spPr bwMode="auto">
            <a:xfrm flipV="1">
              <a:off x="3204633" y="1618582"/>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7" name="Line 66">
              <a:extLst>
                <a:ext uri="{FF2B5EF4-FFF2-40B4-BE49-F238E27FC236}">
                  <a16:creationId xmlns:a16="http://schemas.microsoft.com/office/drawing/2014/main" id="{DD304DB9-D3BF-4FD0-9BE8-BFF9E6E43E1B}"/>
                </a:ext>
              </a:extLst>
            </p:cNvPr>
            <p:cNvSpPr>
              <a:spLocks noChangeShapeType="1"/>
            </p:cNvSpPr>
            <p:nvPr/>
          </p:nvSpPr>
          <p:spPr bwMode="auto">
            <a:xfrm>
              <a:off x="3204633" y="1618582"/>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78" name="Line 67">
              <a:extLst>
                <a:ext uri="{FF2B5EF4-FFF2-40B4-BE49-F238E27FC236}">
                  <a16:creationId xmlns:a16="http://schemas.microsoft.com/office/drawing/2014/main" id="{BFA7E060-3F40-491B-AD28-CB4908C5E877}"/>
                </a:ext>
              </a:extLst>
            </p:cNvPr>
            <p:cNvSpPr>
              <a:spLocks noChangeShapeType="1"/>
            </p:cNvSpPr>
            <p:nvPr/>
          </p:nvSpPr>
          <p:spPr bwMode="auto">
            <a:xfrm>
              <a:off x="3490383" y="1618582"/>
              <a:ext cx="0" cy="114300"/>
            </a:xfrm>
            <a:prstGeom prst="line">
              <a:avLst/>
            </a:prstGeom>
            <a:noFill/>
            <a:ln w="254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79" name="Group 178">
            <a:extLst>
              <a:ext uri="{FF2B5EF4-FFF2-40B4-BE49-F238E27FC236}">
                <a16:creationId xmlns:a16="http://schemas.microsoft.com/office/drawing/2014/main" id="{B39988B0-5C65-4AC0-9EF1-4F62EB4AE8D4}"/>
              </a:ext>
            </a:extLst>
          </p:cNvPr>
          <p:cNvGrpSpPr/>
          <p:nvPr/>
        </p:nvGrpSpPr>
        <p:grpSpPr>
          <a:xfrm>
            <a:off x="4919957" y="1953929"/>
            <a:ext cx="360045" cy="720090"/>
            <a:chOff x="4404783" y="1218532"/>
            <a:chExt cx="400050" cy="800100"/>
          </a:xfrm>
        </p:grpSpPr>
        <p:sp>
          <p:nvSpPr>
            <p:cNvPr id="180" name="Oval 69">
              <a:extLst>
                <a:ext uri="{FF2B5EF4-FFF2-40B4-BE49-F238E27FC236}">
                  <a16:creationId xmlns:a16="http://schemas.microsoft.com/office/drawing/2014/main" id="{05449EBD-BA24-45B0-B328-AC5F8FB35460}"/>
                </a:ext>
              </a:extLst>
            </p:cNvPr>
            <p:cNvSpPr>
              <a:spLocks noChangeArrowheads="1"/>
            </p:cNvSpPr>
            <p:nvPr/>
          </p:nvSpPr>
          <p:spPr bwMode="auto">
            <a:xfrm>
              <a:off x="4404783" y="1389982"/>
              <a:ext cx="228600" cy="62865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81" name="Line 70">
              <a:extLst>
                <a:ext uri="{FF2B5EF4-FFF2-40B4-BE49-F238E27FC236}">
                  <a16:creationId xmlns:a16="http://schemas.microsoft.com/office/drawing/2014/main" id="{A1EA4D40-B7BD-468D-8082-3989A603692F}"/>
                </a:ext>
              </a:extLst>
            </p:cNvPr>
            <p:cNvSpPr>
              <a:spLocks noChangeShapeType="1"/>
            </p:cNvSpPr>
            <p:nvPr/>
          </p:nvSpPr>
          <p:spPr bwMode="auto">
            <a:xfrm flipV="1">
              <a:off x="4519083" y="1218532"/>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82" name="Line 71">
              <a:extLst>
                <a:ext uri="{FF2B5EF4-FFF2-40B4-BE49-F238E27FC236}">
                  <a16:creationId xmlns:a16="http://schemas.microsoft.com/office/drawing/2014/main" id="{7B12697C-BE40-403C-8C5F-FEB8120C537E}"/>
                </a:ext>
              </a:extLst>
            </p:cNvPr>
            <p:cNvSpPr>
              <a:spLocks noChangeShapeType="1"/>
            </p:cNvSpPr>
            <p:nvPr/>
          </p:nvSpPr>
          <p:spPr bwMode="auto">
            <a:xfrm>
              <a:off x="4519083" y="1218532"/>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83" name="Line 72">
              <a:extLst>
                <a:ext uri="{FF2B5EF4-FFF2-40B4-BE49-F238E27FC236}">
                  <a16:creationId xmlns:a16="http://schemas.microsoft.com/office/drawing/2014/main" id="{C3E473B4-D7A0-4B93-8331-2A4868820BFC}"/>
                </a:ext>
              </a:extLst>
            </p:cNvPr>
            <p:cNvSpPr>
              <a:spLocks noChangeShapeType="1"/>
            </p:cNvSpPr>
            <p:nvPr/>
          </p:nvSpPr>
          <p:spPr bwMode="auto">
            <a:xfrm>
              <a:off x="4804833" y="1218532"/>
              <a:ext cx="0" cy="114300"/>
            </a:xfrm>
            <a:prstGeom prst="line">
              <a:avLst/>
            </a:prstGeom>
            <a:noFill/>
            <a:ln w="254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184" name="Group 183">
            <a:extLst>
              <a:ext uri="{FF2B5EF4-FFF2-40B4-BE49-F238E27FC236}">
                <a16:creationId xmlns:a16="http://schemas.microsoft.com/office/drawing/2014/main" id="{9E5A6C5A-1E30-485C-ACC1-E3A1BFA3BAA3}"/>
              </a:ext>
            </a:extLst>
          </p:cNvPr>
          <p:cNvGrpSpPr/>
          <p:nvPr/>
        </p:nvGrpSpPr>
        <p:grpSpPr>
          <a:xfrm>
            <a:off x="4919957" y="3548415"/>
            <a:ext cx="360045" cy="771525"/>
            <a:chOff x="4404783" y="2990182"/>
            <a:chExt cx="400050" cy="857250"/>
          </a:xfrm>
        </p:grpSpPr>
        <p:sp>
          <p:nvSpPr>
            <p:cNvPr id="185" name="Oval 77">
              <a:extLst>
                <a:ext uri="{FF2B5EF4-FFF2-40B4-BE49-F238E27FC236}">
                  <a16:creationId xmlns:a16="http://schemas.microsoft.com/office/drawing/2014/main" id="{E0C20CE8-C3A2-4E2A-8F71-87710EC3F5CF}"/>
                </a:ext>
              </a:extLst>
            </p:cNvPr>
            <p:cNvSpPr>
              <a:spLocks noChangeArrowheads="1"/>
            </p:cNvSpPr>
            <p:nvPr/>
          </p:nvSpPr>
          <p:spPr bwMode="auto">
            <a:xfrm>
              <a:off x="4404783" y="3161632"/>
              <a:ext cx="228600" cy="685800"/>
            </a:xfrm>
            <a:prstGeom prst="ellips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86" name="Line 78">
              <a:extLst>
                <a:ext uri="{FF2B5EF4-FFF2-40B4-BE49-F238E27FC236}">
                  <a16:creationId xmlns:a16="http://schemas.microsoft.com/office/drawing/2014/main" id="{13C1D997-7824-476C-B004-38AD3E6664F5}"/>
                </a:ext>
              </a:extLst>
            </p:cNvPr>
            <p:cNvSpPr>
              <a:spLocks noChangeShapeType="1"/>
            </p:cNvSpPr>
            <p:nvPr/>
          </p:nvSpPr>
          <p:spPr bwMode="auto">
            <a:xfrm flipV="1">
              <a:off x="4519083" y="2990182"/>
              <a:ext cx="0" cy="17145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87" name="Line 79">
              <a:extLst>
                <a:ext uri="{FF2B5EF4-FFF2-40B4-BE49-F238E27FC236}">
                  <a16:creationId xmlns:a16="http://schemas.microsoft.com/office/drawing/2014/main" id="{3B87EEBF-7197-4A84-BED2-284080DDCF3D}"/>
                </a:ext>
              </a:extLst>
            </p:cNvPr>
            <p:cNvSpPr>
              <a:spLocks noChangeShapeType="1"/>
            </p:cNvSpPr>
            <p:nvPr/>
          </p:nvSpPr>
          <p:spPr bwMode="auto">
            <a:xfrm>
              <a:off x="4519083" y="2990182"/>
              <a:ext cx="285750" cy="0"/>
            </a:xfrm>
            <a:prstGeom prst="line">
              <a:avLst/>
            </a:prstGeom>
            <a:noFill/>
            <a:ln w="254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88" name="Line 80">
              <a:extLst>
                <a:ext uri="{FF2B5EF4-FFF2-40B4-BE49-F238E27FC236}">
                  <a16:creationId xmlns:a16="http://schemas.microsoft.com/office/drawing/2014/main" id="{46551955-0CB0-4120-84A9-82C382789DA3}"/>
                </a:ext>
              </a:extLst>
            </p:cNvPr>
            <p:cNvSpPr>
              <a:spLocks noChangeShapeType="1"/>
            </p:cNvSpPr>
            <p:nvPr/>
          </p:nvSpPr>
          <p:spPr bwMode="auto">
            <a:xfrm>
              <a:off x="4804833" y="2990182"/>
              <a:ext cx="0" cy="114300"/>
            </a:xfrm>
            <a:prstGeom prst="line">
              <a:avLst/>
            </a:prstGeom>
            <a:noFill/>
            <a:ln w="25400">
              <a:solidFill>
                <a:srgbClr val="000000"/>
              </a:solidFill>
              <a:round/>
              <a:headEnd/>
              <a:tailEnd type="triangle" w="med" len="me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189" name="Line 83">
            <a:extLst>
              <a:ext uri="{FF2B5EF4-FFF2-40B4-BE49-F238E27FC236}">
                <a16:creationId xmlns:a16="http://schemas.microsoft.com/office/drawing/2014/main" id="{67E7D0DD-05DE-48F6-B14A-39FA54267C29}"/>
              </a:ext>
            </a:extLst>
          </p:cNvPr>
          <p:cNvSpPr>
            <a:spLocks noChangeShapeType="1"/>
          </p:cNvSpPr>
          <p:nvPr/>
        </p:nvSpPr>
        <p:spPr bwMode="auto">
          <a:xfrm>
            <a:off x="6823051" y="2776890"/>
            <a:ext cx="0" cy="159448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90" name="Line 84">
            <a:extLst>
              <a:ext uri="{FF2B5EF4-FFF2-40B4-BE49-F238E27FC236}">
                <a16:creationId xmlns:a16="http://schemas.microsoft.com/office/drawing/2014/main" id="{A84B82BB-FABD-48D7-A7F1-977D72BD2C4B}"/>
              </a:ext>
            </a:extLst>
          </p:cNvPr>
          <p:cNvSpPr>
            <a:spLocks noChangeShapeType="1"/>
          </p:cNvSpPr>
          <p:nvPr/>
        </p:nvSpPr>
        <p:spPr bwMode="auto">
          <a:xfrm>
            <a:off x="6823052" y="3805589"/>
            <a:ext cx="1594485" cy="0"/>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91" name="Rectangle 85">
            <a:extLst>
              <a:ext uri="{FF2B5EF4-FFF2-40B4-BE49-F238E27FC236}">
                <a16:creationId xmlns:a16="http://schemas.microsoft.com/office/drawing/2014/main" id="{FB008EE4-FF76-4716-B732-73DA6679858C}"/>
              </a:ext>
            </a:extLst>
          </p:cNvPr>
          <p:cNvSpPr>
            <a:spLocks noChangeArrowheads="1"/>
          </p:cNvSpPr>
          <p:nvPr/>
        </p:nvSpPr>
        <p:spPr bwMode="auto">
          <a:xfrm>
            <a:off x="5691481" y="2931195"/>
            <a:ext cx="925830" cy="360045"/>
          </a:xfrm>
          <a:prstGeom prst="rect">
            <a:avLst/>
          </a:prstGeom>
          <a:solidFill>
            <a:srgbClr val="FFCC00"/>
          </a:solidFill>
          <a:ln w="15875">
            <a:solidFill>
              <a:srgbClr val="000000"/>
            </a:solid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90" b="1" i="1" u="none" strike="noStrike" kern="0" cap="none" spc="0" normalizeH="0" baseline="0" noProof="0" dirty="0">
                <a:ln>
                  <a:noFill/>
                </a:ln>
                <a:solidFill>
                  <a:srgbClr val="000000"/>
                </a:solidFill>
                <a:effectLst/>
                <a:uLnTx/>
                <a:uFillTx/>
                <a:latin typeface="Verdana" pitchFamily="34" charset="0"/>
                <a:cs typeface="Arial" charset="0"/>
              </a:rPr>
              <a:t>Unbalanced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90" b="1" i="1" u="none" strike="noStrike" kern="0" cap="none" spc="0" normalizeH="0" baseline="0" noProof="0" dirty="0">
                <a:ln>
                  <a:noFill/>
                </a:ln>
                <a:solidFill>
                  <a:srgbClr val="000000"/>
                </a:solidFill>
                <a:effectLst/>
                <a:uLnTx/>
                <a:uFillTx/>
                <a:latin typeface="Verdana" pitchFamily="34" charset="0"/>
                <a:cs typeface="Arial" charset="0"/>
              </a:rPr>
              <a:t>Load</a:t>
            </a:r>
          </a:p>
        </p:txBody>
      </p:sp>
      <p:sp>
        <p:nvSpPr>
          <p:cNvPr id="192" name="Line 86">
            <a:extLst>
              <a:ext uri="{FF2B5EF4-FFF2-40B4-BE49-F238E27FC236}">
                <a16:creationId xmlns:a16="http://schemas.microsoft.com/office/drawing/2014/main" id="{24FB3A35-2E95-4295-A3D8-B5C093308A84}"/>
              </a:ext>
            </a:extLst>
          </p:cNvPr>
          <p:cNvSpPr>
            <a:spLocks noChangeShapeType="1"/>
          </p:cNvSpPr>
          <p:nvPr/>
        </p:nvSpPr>
        <p:spPr bwMode="auto">
          <a:xfrm>
            <a:off x="6925921" y="2571150"/>
            <a:ext cx="0" cy="1594485"/>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3" name="Line 87">
            <a:extLst>
              <a:ext uri="{FF2B5EF4-FFF2-40B4-BE49-F238E27FC236}">
                <a16:creationId xmlns:a16="http://schemas.microsoft.com/office/drawing/2014/main" id="{F1AFBFF5-D1AD-4B4D-8449-2DECBB4D1532}"/>
              </a:ext>
            </a:extLst>
          </p:cNvPr>
          <p:cNvSpPr>
            <a:spLocks noChangeShapeType="1"/>
          </p:cNvSpPr>
          <p:nvPr/>
        </p:nvSpPr>
        <p:spPr bwMode="auto">
          <a:xfrm flipH="1">
            <a:off x="6925921" y="3342674"/>
            <a:ext cx="1440180" cy="0"/>
          </a:xfrm>
          <a:prstGeom prst="line">
            <a:avLst/>
          </a:prstGeom>
          <a:noFill/>
          <a:ln w="28575">
            <a:solidFill>
              <a:srgbClr val="5F5F5F"/>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4" name="Line 88">
            <a:extLst>
              <a:ext uri="{FF2B5EF4-FFF2-40B4-BE49-F238E27FC236}">
                <a16:creationId xmlns:a16="http://schemas.microsoft.com/office/drawing/2014/main" id="{584A8A72-02F1-4174-9FD8-1E78EECC14A5}"/>
              </a:ext>
            </a:extLst>
          </p:cNvPr>
          <p:cNvSpPr>
            <a:spLocks noChangeShapeType="1"/>
          </p:cNvSpPr>
          <p:nvPr/>
        </p:nvSpPr>
        <p:spPr bwMode="auto">
          <a:xfrm>
            <a:off x="7080226" y="2519714"/>
            <a:ext cx="0" cy="123444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5" name="Line 89">
            <a:extLst>
              <a:ext uri="{FF2B5EF4-FFF2-40B4-BE49-F238E27FC236}">
                <a16:creationId xmlns:a16="http://schemas.microsoft.com/office/drawing/2014/main" id="{510578C7-0E7B-4927-97C4-140AC41658D9}"/>
              </a:ext>
            </a:extLst>
          </p:cNvPr>
          <p:cNvSpPr>
            <a:spLocks noChangeShapeType="1"/>
          </p:cNvSpPr>
          <p:nvPr/>
        </p:nvSpPr>
        <p:spPr bwMode="auto">
          <a:xfrm>
            <a:off x="6360136" y="3754154"/>
            <a:ext cx="720090" cy="0"/>
          </a:xfrm>
          <a:prstGeom prst="line">
            <a:avLst/>
          </a:prstGeom>
          <a:noFill/>
          <a:ln w="28575">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196" name="Line 90">
            <a:extLst>
              <a:ext uri="{FF2B5EF4-FFF2-40B4-BE49-F238E27FC236}">
                <a16:creationId xmlns:a16="http://schemas.microsoft.com/office/drawing/2014/main" id="{42B09CF5-B560-474F-9F04-B616A7DB1D20}"/>
              </a:ext>
            </a:extLst>
          </p:cNvPr>
          <p:cNvSpPr>
            <a:spLocks noChangeShapeType="1"/>
          </p:cNvSpPr>
          <p:nvPr/>
        </p:nvSpPr>
        <p:spPr bwMode="auto">
          <a:xfrm>
            <a:off x="5897221" y="2571150"/>
            <a:ext cx="0" cy="36004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97" name="Line 91">
            <a:extLst>
              <a:ext uri="{FF2B5EF4-FFF2-40B4-BE49-F238E27FC236}">
                <a16:creationId xmlns:a16="http://schemas.microsoft.com/office/drawing/2014/main" id="{0253C5FF-FE34-4E2B-B969-1D07CEF2F7EE}"/>
              </a:ext>
            </a:extLst>
          </p:cNvPr>
          <p:cNvSpPr>
            <a:spLocks noChangeShapeType="1"/>
          </p:cNvSpPr>
          <p:nvPr/>
        </p:nvSpPr>
        <p:spPr bwMode="auto">
          <a:xfrm flipH="1">
            <a:off x="4868521" y="2571149"/>
            <a:ext cx="1028700"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98" name="Line 93">
            <a:extLst>
              <a:ext uri="{FF2B5EF4-FFF2-40B4-BE49-F238E27FC236}">
                <a16:creationId xmlns:a16="http://schemas.microsoft.com/office/drawing/2014/main" id="{F155B203-5BAA-4FCB-8B34-AE1A434D4B30}"/>
              </a:ext>
            </a:extLst>
          </p:cNvPr>
          <p:cNvSpPr>
            <a:spLocks noChangeShapeType="1"/>
          </p:cNvSpPr>
          <p:nvPr/>
        </p:nvSpPr>
        <p:spPr bwMode="auto">
          <a:xfrm flipV="1">
            <a:off x="4868521" y="2571150"/>
            <a:ext cx="0" cy="77152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199" name="Line 94">
            <a:extLst>
              <a:ext uri="{FF2B5EF4-FFF2-40B4-BE49-F238E27FC236}">
                <a16:creationId xmlns:a16="http://schemas.microsoft.com/office/drawing/2014/main" id="{EBBE71CA-BF2A-4B83-9204-5DEC6A0AE3FC}"/>
              </a:ext>
            </a:extLst>
          </p:cNvPr>
          <p:cNvSpPr>
            <a:spLocks noChangeShapeType="1"/>
          </p:cNvSpPr>
          <p:nvPr/>
        </p:nvSpPr>
        <p:spPr bwMode="auto">
          <a:xfrm flipH="1">
            <a:off x="3122435" y="3342675"/>
            <a:ext cx="1746089" cy="4290"/>
          </a:xfrm>
          <a:prstGeom prst="line">
            <a:avLst/>
          </a:prstGeom>
          <a:noFill/>
          <a:ln w="76200" cap="rnd">
            <a:solidFill>
              <a:srgbClr val="FF0000"/>
            </a:solidFill>
            <a:prstDash val="sysDot"/>
            <a:round/>
            <a:headEnd/>
            <a:tailEnd type="triangle" w="med" len="me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0" name="Line 96">
            <a:extLst>
              <a:ext uri="{FF2B5EF4-FFF2-40B4-BE49-F238E27FC236}">
                <a16:creationId xmlns:a16="http://schemas.microsoft.com/office/drawing/2014/main" id="{9FFABACB-2CF5-4248-ACC8-DE5EDB854C1A}"/>
              </a:ext>
            </a:extLst>
          </p:cNvPr>
          <p:cNvSpPr>
            <a:spLocks noChangeShapeType="1"/>
          </p:cNvSpPr>
          <p:nvPr/>
        </p:nvSpPr>
        <p:spPr bwMode="auto">
          <a:xfrm flipV="1">
            <a:off x="4765651" y="2159670"/>
            <a:ext cx="0" cy="36004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1" name="Line 98">
            <a:extLst>
              <a:ext uri="{FF2B5EF4-FFF2-40B4-BE49-F238E27FC236}">
                <a16:creationId xmlns:a16="http://schemas.microsoft.com/office/drawing/2014/main" id="{6BCB18CE-8360-4991-8F84-F0934185A1ED}"/>
              </a:ext>
            </a:extLst>
          </p:cNvPr>
          <p:cNvSpPr>
            <a:spLocks noChangeShapeType="1"/>
          </p:cNvSpPr>
          <p:nvPr/>
        </p:nvSpPr>
        <p:spPr bwMode="auto">
          <a:xfrm>
            <a:off x="4765652" y="2159669"/>
            <a:ext cx="360045"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2" name="AutoShape 99">
            <a:extLst>
              <a:ext uri="{FF2B5EF4-FFF2-40B4-BE49-F238E27FC236}">
                <a16:creationId xmlns:a16="http://schemas.microsoft.com/office/drawing/2014/main" id="{0CA3C477-F5FA-43D0-AE02-555EF07230A2}"/>
              </a:ext>
            </a:extLst>
          </p:cNvPr>
          <p:cNvSpPr>
            <a:spLocks/>
          </p:cNvSpPr>
          <p:nvPr/>
        </p:nvSpPr>
        <p:spPr bwMode="auto">
          <a:xfrm rot="-5400000">
            <a:off x="5228567" y="1953930"/>
            <a:ext cx="51435" cy="257175"/>
          </a:xfrm>
          <a:prstGeom prst="rightBracket">
            <a:avLst>
              <a:gd name="adj" fmla="val 234352"/>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3" name="Line 101">
            <a:extLst>
              <a:ext uri="{FF2B5EF4-FFF2-40B4-BE49-F238E27FC236}">
                <a16:creationId xmlns:a16="http://schemas.microsoft.com/office/drawing/2014/main" id="{E3BB8A60-EE24-4C80-8A47-7E1DEFAFCFA4}"/>
              </a:ext>
            </a:extLst>
          </p:cNvPr>
          <p:cNvSpPr>
            <a:spLocks noChangeShapeType="1"/>
          </p:cNvSpPr>
          <p:nvPr/>
        </p:nvSpPr>
        <p:spPr bwMode="auto">
          <a:xfrm>
            <a:off x="5382871" y="2159669"/>
            <a:ext cx="514350"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4" name="Line 102">
            <a:extLst>
              <a:ext uri="{FF2B5EF4-FFF2-40B4-BE49-F238E27FC236}">
                <a16:creationId xmlns:a16="http://schemas.microsoft.com/office/drawing/2014/main" id="{95A96A1F-6B5B-458E-8229-1E52D880C8E2}"/>
              </a:ext>
            </a:extLst>
          </p:cNvPr>
          <p:cNvSpPr>
            <a:spLocks noChangeShapeType="1"/>
          </p:cNvSpPr>
          <p:nvPr/>
        </p:nvSpPr>
        <p:spPr bwMode="auto">
          <a:xfrm>
            <a:off x="5845786" y="2108235"/>
            <a:ext cx="308610" cy="36004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5" name="Line 103">
            <a:extLst>
              <a:ext uri="{FF2B5EF4-FFF2-40B4-BE49-F238E27FC236}">
                <a16:creationId xmlns:a16="http://schemas.microsoft.com/office/drawing/2014/main" id="{F2395058-E778-4EC9-965D-6B38D72AA5C4}"/>
              </a:ext>
            </a:extLst>
          </p:cNvPr>
          <p:cNvSpPr>
            <a:spLocks noChangeShapeType="1"/>
          </p:cNvSpPr>
          <p:nvPr/>
        </p:nvSpPr>
        <p:spPr bwMode="auto">
          <a:xfrm>
            <a:off x="6154396" y="2468280"/>
            <a:ext cx="0" cy="46291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6" name="Line 104">
            <a:extLst>
              <a:ext uri="{FF2B5EF4-FFF2-40B4-BE49-F238E27FC236}">
                <a16:creationId xmlns:a16="http://schemas.microsoft.com/office/drawing/2014/main" id="{3A709E23-2DB0-490D-AFD5-E89C9975FBDD}"/>
              </a:ext>
            </a:extLst>
          </p:cNvPr>
          <p:cNvSpPr>
            <a:spLocks noChangeShapeType="1"/>
          </p:cNvSpPr>
          <p:nvPr/>
        </p:nvSpPr>
        <p:spPr bwMode="auto">
          <a:xfrm>
            <a:off x="5897221" y="2571149"/>
            <a:ext cx="1028700"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7" name="Line 105">
            <a:extLst>
              <a:ext uri="{FF2B5EF4-FFF2-40B4-BE49-F238E27FC236}">
                <a16:creationId xmlns:a16="http://schemas.microsoft.com/office/drawing/2014/main" id="{10C5CCF0-1939-402D-8DD0-85AD2265A1AF}"/>
              </a:ext>
            </a:extLst>
          </p:cNvPr>
          <p:cNvSpPr>
            <a:spLocks noChangeShapeType="1"/>
          </p:cNvSpPr>
          <p:nvPr/>
        </p:nvSpPr>
        <p:spPr bwMode="auto">
          <a:xfrm>
            <a:off x="6925921" y="2571150"/>
            <a:ext cx="0" cy="1594485"/>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8" name="Line 106">
            <a:extLst>
              <a:ext uri="{FF2B5EF4-FFF2-40B4-BE49-F238E27FC236}">
                <a16:creationId xmlns:a16="http://schemas.microsoft.com/office/drawing/2014/main" id="{53A6E925-CB2E-4527-8E67-9A34E817B136}"/>
              </a:ext>
            </a:extLst>
          </p:cNvPr>
          <p:cNvSpPr>
            <a:spLocks noChangeShapeType="1"/>
          </p:cNvSpPr>
          <p:nvPr/>
        </p:nvSpPr>
        <p:spPr bwMode="auto">
          <a:xfrm>
            <a:off x="4868521" y="4165634"/>
            <a:ext cx="2057400"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09" name="Line 107">
            <a:extLst>
              <a:ext uri="{FF2B5EF4-FFF2-40B4-BE49-F238E27FC236}">
                <a16:creationId xmlns:a16="http://schemas.microsoft.com/office/drawing/2014/main" id="{893F4C9D-99A4-4F38-8A57-9AA13979425A}"/>
              </a:ext>
            </a:extLst>
          </p:cNvPr>
          <p:cNvSpPr>
            <a:spLocks noChangeShapeType="1"/>
          </p:cNvSpPr>
          <p:nvPr/>
        </p:nvSpPr>
        <p:spPr bwMode="auto">
          <a:xfrm flipV="1">
            <a:off x="4868521" y="3342674"/>
            <a:ext cx="0" cy="82296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210" name="Group 109">
            <a:extLst>
              <a:ext uri="{FF2B5EF4-FFF2-40B4-BE49-F238E27FC236}">
                <a16:creationId xmlns:a16="http://schemas.microsoft.com/office/drawing/2014/main" id="{315D5BB7-B6D0-4C16-ABD8-AE2D5358DFA4}"/>
              </a:ext>
            </a:extLst>
          </p:cNvPr>
          <p:cNvGrpSpPr>
            <a:grpSpLocks/>
          </p:cNvGrpSpPr>
          <p:nvPr/>
        </p:nvGrpSpPr>
        <p:grpSpPr bwMode="auto">
          <a:xfrm>
            <a:off x="4251302" y="2468279"/>
            <a:ext cx="154305" cy="102870"/>
            <a:chOff x="2112" y="1104"/>
            <a:chExt cx="144" cy="96"/>
          </a:xfrm>
        </p:grpSpPr>
        <p:sp>
          <p:nvSpPr>
            <p:cNvPr id="211" name="Line 110">
              <a:extLst>
                <a:ext uri="{FF2B5EF4-FFF2-40B4-BE49-F238E27FC236}">
                  <a16:creationId xmlns:a16="http://schemas.microsoft.com/office/drawing/2014/main" id="{0F3F5581-8A6C-4CF1-96C3-3A81F4DBE836}"/>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12" name="Line 111">
              <a:extLst>
                <a:ext uri="{FF2B5EF4-FFF2-40B4-BE49-F238E27FC236}">
                  <a16:creationId xmlns:a16="http://schemas.microsoft.com/office/drawing/2014/main" id="{FA978FBA-809C-4A0B-9FA2-D027120C107A}"/>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13" name="Line 112">
              <a:extLst>
                <a:ext uri="{FF2B5EF4-FFF2-40B4-BE49-F238E27FC236}">
                  <a16:creationId xmlns:a16="http://schemas.microsoft.com/office/drawing/2014/main" id="{A86DA003-C084-4069-9EA5-A92D3A68DF4C}"/>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214" name="Line 95">
            <a:extLst>
              <a:ext uri="{FF2B5EF4-FFF2-40B4-BE49-F238E27FC236}">
                <a16:creationId xmlns:a16="http://schemas.microsoft.com/office/drawing/2014/main" id="{408B95AE-1E4E-4CCF-A627-2C6C1712A352}"/>
              </a:ext>
            </a:extLst>
          </p:cNvPr>
          <p:cNvSpPr>
            <a:spLocks noChangeShapeType="1"/>
          </p:cNvSpPr>
          <p:nvPr/>
        </p:nvSpPr>
        <p:spPr bwMode="auto">
          <a:xfrm>
            <a:off x="3205773" y="2519714"/>
            <a:ext cx="1559881" cy="0"/>
          </a:xfrm>
          <a:prstGeom prst="line">
            <a:avLst/>
          </a:prstGeom>
          <a:noFill/>
          <a:ln w="76200" cap="rnd">
            <a:solidFill>
              <a:srgbClr val="FF0000"/>
            </a:solidFill>
            <a:prstDash val="sysDot"/>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nvGrpSpPr>
          <p:cNvPr id="215" name="Group 113">
            <a:extLst>
              <a:ext uri="{FF2B5EF4-FFF2-40B4-BE49-F238E27FC236}">
                <a16:creationId xmlns:a16="http://schemas.microsoft.com/office/drawing/2014/main" id="{BC70A0A6-8CBA-455A-8CE5-903FDAE6BBB3}"/>
              </a:ext>
            </a:extLst>
          </p:cNvPr>
          <p:cNvGrpSpPr>
            <a:grpSpLocks/>
          </p:cNvGrpSpPr>
          <p:nvPr/>
        </p:nvGrpSpPr>
        <p:grpSpPr bwMode="auto">
          <a:xfrm>
            <a:off x="6514442" y="2108234"/>
            <a:ext cx="154305" cy="102870"/>
            <a:chOff x="2112" y="1104"/>
            <a:chExt cx="144" cy="96"/>
          </a:xfrm>
        </p:grpSpPr>
        <p:sp>
          <p:nvSpPr>
            <p:cNvPr id="216" name="Line 114">
              <a:extLst>
                <a:ext uri="{FF2B5EF4-FFF2-40B4-BE49-F238E27FC236}">
                  <a16:creationId xmlns:a16="http://schemas.microsoft.com/office/drawing/2014/main" id="{551D2D35-A52E-4D34-8284-61518AE5514A}"/>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17" name="Line 115">
              <a:extLst>
                <a:ext uri="{FF2B5EF4-FFF2-40B4-BE49-F238E27FC236}">
                  <a16:creationId xmlns:a16="http://schemas.microsoft.com/office/drawing/2014/main" id="{0BFBC0D4-4F2E-48EE-98B6-4AA27E3CFDD4}"/>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18" name="Line 116">
              <a:extLst>
                <a:ext uri="{FF2B5EF4-FFF2-40B4-BE49-F238E27FC236}">
                  <a16:creationId xmlns:a16="http://schemas.microsoft.com/office/drawing/2014/main" id="{E3EA1649-037B-4BD9-AF5E-AA10DC27FD0E}"/>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219" name="Group 117">
            <a:extLst>
              <a:ext uri="{FF2B5EF4-FFF2-40B4-BE49-F238E27FC236}">
                <a16:creationId xmlns:a16="http://schemas.microsoft.com/office/drawing/2014/main" id="{12618835-213A-4BF2-A6FB-FD14DE45D968}"/>
              </a:ext>
            </a:extLst>
          </p:cNvPr>
          <p:cNvGrpSpPr>
            <a:grpSpLocks/>
          </p:cNvGrpSpPr>
          <p:nvPr/>
        </p:nvGrpSpPr>
        <p:grpSpPr bwMode="auto">
          <a:xfrm>
            <a:off x="6514442" y="3702719"/>
            <a:ext cx="154305" cy="102870"/>
            <a:chOff x="2112" y="1104"/>
            <a:chExt cx="144" cy="96"/>
          </a:xfrm>
        </p:grpSpPr>
        <p:sp>
          <p:nvSpPr>
            <p:cNvPr id="220" name="Line 118">
              <a:extLst>
                <a:ext uri="{FF2B5EF4-FFF2-40B4-BE49-F238E27FC236}">
                  <a16:creationId xmlns:a16="http://schemas.microsoft.com/office/drawing/2014/main" id="{ACE77491-D91A-407B-A5D1-E677975F5C5D}"/>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21" name="Line 119">
              <a:extLst>
                <a:ext uri="{FF2B5EF4-FFF2-40B4-BE49-F238E27FC236}">
                  <a16:creationId xmlns:a16="http://schemas.microsoft.com/office/drawing/2014/main" id="{C4C9FAA4-71EF-4764-A075-547A51AD62AF}"/>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22" name="Line 120">
              <a:extLst>
                <a:ext uri="{FF2B5EF4-FFF2-40B4-BE49-F238E27FC236}">
                  <a16:creationId xmlns:a16="http://schemas.microsoft.com/office/drawing/2014/main" id="{11AC1D0A-0DB9-4B78-A0C7-543BFAF6E12F}"/>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223" name="Group 125">
            <a:extLst>
              <a:ext uri="{FF2B5EF4-FFF2-40B4-BE49-F238E27FC236}">
                <a16:creationId xmlns:a16="http://schemas.microsoft.com/office/drawing/2014/main" id="{838E83BC-3224-475C-9767-B130E34E5DF4}"/>
              </a:ext>
            </a:extLst>
          </p:cNvPr>
          <p:cNvGrpSpPr>
            <a:grpSpLocks/>
          </p:cNvGrpSpPr>
          <p:nvPr/>
        </p:nvGrpSpPr>
        <p:grpSpPr bwMode="auto">
          <a:xfrm rot="5400000">
            <a:off x="6077244" y="4242786"/>
            <a:ext cx="154305" cy="102870"/>
            <a:chOff x="2112" y="1104"/>
            <a:chExt cx="144" cy="96"/>
          </a:xfrm>
        </p:grpSpPr>
        <p:sp>
          <p:nvSpPr>
            <p:cNvPr id="224" name="Line 126">
              <a:extLst>
                <a:ext uri="{FF2B5EF4-FFF2-40B4-BE49-F238E27FC236}">
                  <a16:creationId xmlns:a16="http://schemas.microsoft.com/office/drawing/2014/main" id="{8825A185-16E7-4E39-9614-6E31FCCC81E8}"/>
                </a:ext>
              </a:extLst>
            </p:cNvPr>
            <p:cNvSpPr>
              <a:spLocks noChangeShapeType="1"/>
            </p:cNvSpPr>
            <p:nvPr/>
          </p:nvSpPr>
          <p:spPr bwMode="auto">
            <a:xfrm flipH="1">
              <a:off x="2112"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25" name="Line 127">
              <a:extLst>
                <a:ext uri="{FF2B5EF4-FFF2-40B4-BE49-F238E27FC236}">
                  <a16:creationId xmlns:a16="http://schemas.microsoft.com/office/drawing/2014/main" id="{BCCB9F7A-26FD-4532-8021-7AD6560E059C}"/>
                </a:ext>
              </a:extLst>
            </p:cNvPr>
            <p:cNvSpPr>
              <a:spLocks noChangeShapeType="1"/>
            </p:cNvSpPr>
            <p:nvPr/>
          </p:nvSpPr>
          <p:spPr bwMode="auto">
            <a:xfrm flipH="1">
              <a:off x="2160"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226" name="Line 128">
              <a:extLst>
                <a:ext uri="{FF2B5EF4-FFF2-40B4-BE49-F238E27FC236}">
                  <a16:creationId xmlns:a16="http://schemas.microsoft.com/office/drawing/2014/main" id="{D89B7762-22D5-4F45-AE7E-7F217E5E3DF5}"/>
                </a:ext>
              </a:extLst>
            </p:cNvPr>
            <p:cNvSpPr>
              <a:spLocks noChangeShapeType="1"/>
            </p:cNvSpPr>
            <p:nvPr/>
          </p:nvSpPr>
          <p:spPr bwMode="auto">
            <a:xfrm flipH="1">
              <a:off x="2208" y="1104"/>
              <a:ext cx="48" cy="96"/>
            </a:xfrm>
            <a:prstGeom prst="line">
              <a:avLst/>
            </a:prstGeom>
            <a:noFill/>
            <a:ln w="12700">
              <a:solidFill>
                <a:srgbClr val="000000"/>
              </a:solidFill>
              <a:round/>
              <a:headEnd/>
              <a:tailEnd/>
            </a:ln>
          </p:spPr>
          <p:txBody>
            <a:bodyPr wrap="none" anchor="ctr"/>
            <a:lstStyle/>
            <a:p>
              <a:pPr marL="0" marR="0" lvl="0" indent="0"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grpSp>
        <p:nvGrpSpPr>
          <p:cNvPr id="228" name="Group 227">
            <a:extLst>
              <a:ext uri="{FF2B5EF4-FFF2-40B4-BE49-F238E27FC236}">
                <a16:creationId xmlns:a16="http://schemas.microsoft.com/office/drawing/2014/main" id="{349B6F4E-5B4C-4859-A960-2C7A46891263}"/>
              </a:ext>
            </a:extLst>
          </p:cNvPr>
          <p:cNvGrpSpPr/>
          <p:nvPr/>
        </p:nvGrpSpPr>
        <p:grpSpPr>
          <a:xfrm>
            <a:off x="7850734" y="3799335"/>
            <a:ext cx="308610" cy="543029"/>
            <a:chOff x="8984093" y="3649980"/>
            <a:chExt cx="342900" cy="603365"/>
          </a:xfrm>
        </p:grpSpPr>
        <p:sp>
          <p:nvSpPr>
            <p:cNvPr id="229" name="Line 77">
              <a:extLst>
                <a:ext uri="{FF2B5EF4-FFF2-40B4-BE49-F238E27FC236}">
                  <a16:creationId xmlns:a16="http://schemas.microsoft.com/office/drawing/2014/main" id="{8DECA2FC-72B5-4D93-9AAF-5F53F16A2DD6}"/>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30" name="Line 78">
              <a:extLst>
                <a:ext uri="{FF2B5EF4-FFF2-40B4-BE49-F238E27FC236}">
                  <a16:creationId xmlns:a16="http://schemas.microsoft.com/office/drawing/2014/main" id="{0A4A9F25-C10D-4972-AA0D-E492E20C908A}"/>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31" name="Line 79">
              <a:extLst>
                <a:ext uri="{FF2B5EF4-FFF2-40B4-BE49-F238E27FC236}">
                  <a16:creationId xmlns:a16="http://schemas.microsoft.com/office/drawing/2014/main" id="{8D21720F-E396-480A-A3B6-3D8429919B19}"/>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32" name="Line 34">
              <a:extLst>
                <a:ext uri="{FF2B5EF4-FFF2-40B4-BE49-F238E27FC236}">
                  <a16:creationId xmlns:a16="http://schemas.microsoft.com/office/drawing/2014/main" id="{584337C2-5B2F-46A9-BD1F-DCD456043F0A}"/>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grpSp>
        <p:nvGrpSpPr>
          <p:cNvPr id="233" name="Group 232">
            <a:extLst>
              <a:ext uri="{FF2B5EF4-FFF2-40B4-BE49-F238E27FC236}">
                <a16:creationId xmlns:a16="http://schemas.microsoft.com/office/drawing/2014/main" id="{D57A074F-71F9-4ED4-9486-A5A2B4B5E8D6}"/>
              </a:ext>
            </a:extLst>
          </p:cNvPr>
          <p:cNvGrpSpPr/>
          <p:nvPr/>
        </p:nvGrpSpPr>
        <p:grpSpPr>
          <a:xfrm>
            <a:off x="3613760" y="3842515"/>
            <a:ext cx="308610" cy="543029"/>
            <a:chOff x="8984093" y="3649980"/>
            <a:chExt cx="342900" cy="603365"/>
          </a:xfrm>
        </p:grpSpPr>
        <p:sp>
          <p:nvSpPr>
            <p:cNvPr id="234" name="Line 77">
              <a:extLst>
                <a:ext uri="{FF2B5EF4-FFF2-40B4-BE49-F238E27FC236}">
                  <a16:creationId xmlns:a16="http://schemas.microsoft.com/office/drawing/2014/main" id="{E6391601-9CA5-4D5B-9DE7-4730F07E498A}"/>
                </a:ext>
              </a:extLst>
            </p:cNvPr>
            <p:cNvSpPr>
              <a:spLocks noChangeShapeType="1"/>
            </p:cNvSpPr>
            <p:nvPr/>
          </p:nvSpPr>
          <p:spPr bwMode="auto">
            <a:xfrm>
              <a:off x="8984093" y="4139045"/>
              <a:ext cx="34290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35" name="Line 78">
              <a:extLst>
                <a:ext uri="{FF2B5EF4-FFF2-40B4-BE49-F238E27FC236}">
                  <a16:creationId xmlns:a16="http://schemas.microsoft.com/office/drawing/2014/main" id="{BA092705-DE28-4D7E-845B-94BE631E262E}"/>
                </a:ext>
              </a:extLst>
            </p:cNvPr>
            <p:cNvSpPr>
              <a:spLocks noChangeShapeType="1"/>
            </p:cNvSpPr>
            <p:nvPr/>
          </p:nvSpPr>
          <p:spPr bwMode="auto">
            <a:xfrm>
              <a:off x="9052673" y="4196195"/>
              <a:ext cx="20574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36" name="Line 79">
              <a:extLst>
                <a:ext uri="{FF2B5EF4-FFF2-40B4-BE49-F238E27FC236}">
                  <a16:creationId xmlns:a16="http://schemas.microsoft.com/office/drawing/2014/main" id="{7F521CC0-EAB3-438C-9894-33760FAD544C}"/>
                </a:ext>
              </a:extLst>
            </p:cNvPr>
            <p:cNvSpPr>
              <a:spLocks noChangeShapeType="1"/>
            </p:cNvSpPr>
            <p:nvPr/>
          </p:nvSpPr>
          <p:spPr bwMode="auto">
            <a:xfrm>
              <a:off x="9121253" y="4253345"/>
              <a:ext cx="68580" cy="0"/>
            </a:xfrm>
            <a:prstGeom prst="line">
              <a:avLst/>
            </a:prstGeom>
            <a:noFill/>
            <a:ln w="19050">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sp>
          <p:nvSpPr>
            <p:cNvPr id="237" name="Line 34">
              <a:extLst>
                <a:ext uri="{FF2B5EF4-FFF2-40B4-BE49-F238E27FC236}">
                  <a16:creationId xmlns:a16="http://schemas.microsoft.com/office/drawing/2014/main" id="{7FA44943-A62E-4A62-8E79-4B402E0B8FE1}"/>
                </a:ext>
              </a:extLst>
            </p:cNvPr>
            <p:cNvSpPr>
              <a:spLocks noChangeShapeType="1"/>
            </p:cNvSpPr>
            <p:nvPr/>
          </p:nvSpPr>
          <p:spPr bwMode="auto">
            <a:xfrm>
              <a:off x="9156196" y="3649980"/>
              <a:ext cx="0" cy="485775"/>
            </a:xfrm>
            <a:prstGeom prst="line">
              <a:avLst/>
            </a:prstGeom>
            <a:noFill/>
            <a:ln w="28575">
              <a:solidFill>
                <a:srgbClr val="009900"/>
              </a:solidFill>
              <a:round/>
              <a:headEnd/>
              <a:tailEnd/>
            </a:ln>
          </p:spPr>
          <p:txBody>
            <a:bodyPr wrap="none" anchor="ctr"/>
            <a:lstStyle/>
            <a:p>
              <a:pPr algn="r" fontAlgn="base">
                <a:spcBef>
                  <a:spcPct val="35000"/>
                </a:spcBef>
                <a:spcAft>
                  <a:spcPct val="0"/>
                </a:spcAft>
                <a:buClr>
                  <a:srgbClr val="FF140A"/>
                </a:buClr>
                <a:buFont typeface="Wingdings" pitchFamily="2" charset="2"/>
                <a:buNone/>
              </a:pPr>
              <a:endParaRPr lang="en-US" dirty="0">
                <a:solidFill>
                  <a:srgbClr val="000000"/>
                </a:solidFill>
                <a:cs typeface="Arial" charset="0"/>
              </a:endParaRPr>
            </a:p>
          </p:txBody>
        </p:sp>
      </p:grpSp>
      <p:sp>
        <p:nvSpPr>
          <p:cNvPr id="238" name="Text Box 24">
            <a:extLst>
              <a:ext uri="{FF2B5EF4-FFF2-40B4-BE49-F238E27FC236}">
                <a16:creationId xmlns:a16="http://schemas.microsoft.com/office/drawing/2014/main" id="{050BBAF7-6A7D-4A54-B84D-4E4804CABB13}"/>
              </a:ext>
            </a:extLst>
          </p:cNvPr>
          <p:cNvSpPr txBox="1">
            <a:spLocks noChangeArrowheads="1"/>
          </p:cNvSpPr>
          <p:nvPr/>
        </p:nvSpPr>
        <p:spPr bwMode="auto">
          <a:xfrm>
            <a:off x="3228691" y="1931479"/>
            <a:ext cx="1425390"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Service Entrance </a:t>
            </a:r>
          </a:p>
        </p:txBody>
      </p:sp>
      <p:sp>
        <p:nvSpPr>
          <p:cNvPr id="239" name="Rectangle 3">
            <a:extLst>
              <a:ext uri="{FF2B5EF4-FFF2-40B4-BE49-F238E27FC236}">
                <a16:creationId xmlns:a16="http://schemas.microsoft.com/office/drawing/2014/main" id="{E454E6A6-9A2B-44ED-843B-A8DC54F782FD}"/>
              </a:ext>
            </a:extLst>
          </p:cNvPr>
          <p:cNvSpPr txBox="1">
            <a:spLocks noChangeArrowheads="1"/>
          </p:cNvSpPr>
          <p:nvPr/>
        </p:nvSpPr>
        <p:spPr bwMode="auto">
          <a:xfrm>
            <a:off x="611996" y="5286819"/>
            <a:ext cx="8948208" cy="10104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56448" indent="-156448" algn="l" rtl="0" eaLnBrk="1" fontAlgn="base" hangingPunct="1">
              <a:spcBef>
                <a:spcPct val="35000"/>
              </a:spcBef>
              <a:spcAft>
                <a:spcPct val="0"/>
              </a:spcAft>
              <a:buClr>
                <a:srgbClr val="EE2E24"/>
              </a:buClr>
              <a:buFont typeface="Wingdings" pitchFamily="2" charset="2"/>
              <a:buChar char="§"/>
              <a:defRPr sz="1755">
                <a:solidFill>
                  <a:schemeClr val="tx1"/>
                </a:solidFill>
                <a:latin typeface="+mn-lt"/>
                <a:ea typeface="+mn-ea"/>
                <a:cs typeface="+mn-cs"/>
              </a:defRPr>
            </a:lvl1pPr>
            <a:lvl2pPr marL="391121" indent="-157520" algn="l" rtl="0" eaLnBrk="1" fontAlgn="base" hangingPunct="1">
              <a:spcBef>
                <a:spcPct val="35000"/>
              </a:spcBef>
              <a:spcAft>
                <a:spcPct val="0"/>
              </a:spcAft>
              <a:buClr>
                <a:srgbClr val="EE2E24"/>
              </a:buClr>
              <a:buFont typeface="Arial" charset="0"/>
              <a:buChar char="–"/>
              <a:defRPr sz="1485">
                <a:solidFill>
                  <a:schemeClr val="tx1"/>
                </a:solidFill>
                <a:latin typeface="+mn-lt"/>
                <a:cs typeface="+mn-cs"/>
              </a:defRPr>
            </a:lvl2pPr>
            <a:lvl3pPr marL="582930" indent="-114657" algn="l" rtl="0" eaLnBrk="1" fontAlgn="base" hangingPunct="1">
              <a:spcBef>
                <a:spcPct val="35000"/>
              </a:spcBef>
              <a:spcAft>
                <a:spcPct val="0"/>
              </a:spcAft>
              <a:buClr>
                <a:srgbClr val="EE2E24"/>
              </a:buClr>
              <a:buChar char="•"/>
              <a:defRPr sz="1350">
                <a:solidFill>
                  <a:schemeClr val="tx1"/>
                </a:solidFill>
                <a:latin typeface="+mn-lt"/>
                <a:cs typeface="+mn-cs"/>
              </a:defRPr>
            </a:lvl3pPr>
            <a:lvl4pPr marL="773668" indent="-113585" algn="l" rtl="0" eaLnBrk="1" fontAlgn="base" hangingPunct="1">
              <a:spcBef>
                <a:spcPct val="35000"/>
              </a:spcBef>
              <a:spcAft>
                <a:spcPct val="0"/>
              </a:spcAft>
              <a:buChar char="–"/>
              <a:defRPr>
                <a:solidFill>
                  <a:schemeClr val="tx1"/>
                </a:solidFill>
                <a:latin typeface="+mn-lt"/>
                <a:cs typeface="+mn-cs"/>
              </a:defRPr>
            </a:lvl4pPr>
            <a:lvl5pPr marL="972979" indent="-122158" algn="l" rtl="0" eaLnBrk="1" fontAlgn="base" hangingPunct="1">
              <a:spcBef>
                <a:spcPct val="35000"/>
              </a:spcBef>
              <a:spcAft>
                <a:spcPct val="0"/>
              </a:spcAft>
              <a:buChar char="»"/>
              <a:defRPr i="1">
                <a:solidFill>
                  <a:schemeClr val="tx1"/>
                </a:solidFill>
                <a:latin typeface="+mn-lt"/>
                <a:cs typeface="+mn-cs"/>
              </a:defRPr>
            </a:lvl5pPr>
            <a:lvl6pPr marL="1281589" indent="-122158" algn="l" rtl="0" eaLnBrk="1" fontAlgn="base" hangingPunct="1">
              <a:spcBef>
                <a:spcPct val="35000"/>
              </a:spcBef>
              <a:spcAft>
                <a:spcPct val="0"/>
              </a:spcAft>
              <a:buChar char="»"/>
              <a:defRPr i="1">
                <a:solidFill>
                  <a:schemeClr val="tx1"/>
                </a:solidFill>
                <a:latin typeface="+mn-lt"/>
                <a:cs typeface="+mn-cs"/>
              </a:defRPr>
            </a:lvl6pPr>
            <a:lvl7pPr marL="1590199" indent="-122158" algn="l" rtl="0" eaLnBrk="1" fontAlgn="base" hangingPunct="1">
              <a:spcBef>
                <a:spcPct val="35000"/>
              </a:spcBef>
              <a:spcAft>
                <a:spcPct val="0"/>
              </a:spcAft>
              <a:buChar char="»"/>
              <a:defRPr i="1">
                <a:solidFill>
                  <a:schemeClr val="tx1"/>
                </a:solidFill>
                <a:latin typeface="+mn-lt"/>
                <a:cs typeface="+mn-cs"/>
              </a:defRPr>
            </a:lvl7pPr>
            <a:lvl8pPr marL="1898809" indent="-122158" algn="l" rtl="0" eaLnBrk="1" fontAlgn="base" hangingPunct="1">
              <a:spcBef>
                <a:spcPct val="35000"/>
              </a:spcBef>
              <a:spcAft>
                <a:spcPct val="0"/>
              </a:spcAft>
              <a:buChar char="»"/>
              <a:defRPr i="1">
                <a:solidFill>
                  <a:schemeClr val="tx1"/>
                </a:solidFill>
                <a:latin typeface="+mn-lt"/>
                <a:cs typeface="+mn-cs"/>
              </a:defRPr>
            </a:lvl8pPr>
            <a:lvl9pPr marL="2207419" indent="-122158" algn="l" rtl="0" eaLnBrk="1" fontAlgn="base" hangingPunct="1">
              <a:spcBef>
                <a:spcPct val="35000"/>
              </a:spcBef>
              <a:spcAft>
                <a:spcPct val="0"/>
              </a:spcAft>
              <a:buChar char="»"/>
              <a:defRPr i="1">
                <a:solidFill>
                  <a:schemeClr val="tx1"/>
                </a:solidFill>
                <a:latin typeface="+mn-lt"/>
                <a:cs typeface="+mn-cs"/>
              </a:defRPr>
            </a:lvl9pPr>
          </a:lstStyle>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2 levels of GFP and 2 or more 3-pole ATS</a:t>
            </a:r>
          </a:p>
          <a:p>
            <a:pPr marR="0" lvl="0" algn="l" defTabSz="914400" rtl="0" eaLnBrk="1" fontAlgn="base" latinLnBrk="0" hangingPunct="1">
              <a:lnSpc>
                <a:spcPct val="100000"/>
              </a:lnSpc>
              <a:spcBef>
                <a:spcPct val="35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rPr>
              <a:t>Neutral current may nuisance trip feeder GFP during normal conditions</a:t>
            </a:r>
          </a:p>
        </p:txBody>
      </p:sp>
      <p:sp>
        <p:nvSpPr>
          <p:cNvPr id="120" name="Text Box 41">
            <a:extLst>
              <a:ext uri="{FF2B5EF4-FFF2-40B4-BE49-F238E27FC236}">
                <a16:creationId xmlns:a16="http://schemas.microsoft.com/office/drawing/2014/main" id="{38F5030E-E985-4510-B7A6-22901DFDA916}"/>
              </a:ext>
            </a:extLst>
          </p:cNvPr>
          <p:cNvSpPr txBox="1">
            <a:spLocks noChangeArrowheads="1"/>
          </p:cNvSpPr>
          <p:nvPr/>
        </p:nvSpPr>
        <p:spPr bwMode="auto">
          <a:xfrm>
            <a:off x="5872999" y="1780151"/>
            <a:ext cx="684803" cy="244682"/>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990" b="1" i="1" dirty="0">
                <a:solidFill>
                  <a:srgbClr val="FF0000"/>
                </a:solidFill>
                <a:latin typeface="Verdana" pitchFamily="34" charset="0"/>
                <a:cs typeface="Arial" charset="0"/>
              </a:rPr>
              <a:t>3P ATS</a:t>
            </a:r>
          </a:p>
        </p:txBody>
      </p:sp>
      <p:sp>
        <p:nvSpPr>
          <p:cNvPr id="121" name="Text Box 24">
            <a:extLst>
              <a:ext uri="{FF2B5EF4-FFF2-40B4-BE49-F238E27FC236}">
                <a16:creationId xmlns:a16="http://schemas.microsoft.com/office/drawing/2014/main" id="{EECA9E60-9CB7-4C23-B307-52A9E4B6AC67}"/>
              </a:ext>
            </a:extLst>
          </p:cNvPr>
          <p:cNvSpPr txBox="1">
            <a:spLocks noChangeArrowheads="1"/>
          </p:cNvSpPr>
          <p:nvPr/>
        </p:nvSpPr>
        <p:spPr bwMode="auto">
          <a:xfrm>
            <a:off x="4536791" y="1531428"/>
            <a:ext cx="1032159" cy="397032"/>
          </a:xfrm>
          <a:prstGeom prst="rect">
            <a:avLst/>
          </a:prstGeom>
          <a:noFill/>
          <a:ln w="12700">
            <a:noFill/>
            <a:miter lim="800000"/>
            <a:headEnd/>
            <a:tailEnd/>
          </a:ln>
        </p:spPr>
        <p:txBody>
          <a:bodyPr wrap="square">
            <a:spAutoFit/>
          </a:bodyPr>
          <a:lstStyle/>
          <a:p>
            <a:pPr algn="ctr" eaLnBrk="0" hangingPunct="0">
              <a:spcBef>
                <a:spcPct val="0"/>
              </a:spcBef>
              <a:buClrTx/>
              <a:buFontTx/>
              <a:buNone/>
            </a:pPr>
            <a:r>
              <a:rPr lang="en-US" sz="990" b="1" i="1" dirty="0">
                <a:solidFill>
                  <a:srgbClr val="FF0000"/>
                </a:solidFill>
                <a:latin typeface="Verdana" pitchFamily="34" charset="0"/>
              </a:rPr>
              <a:t>Distribution Board</a:t>
            </a:r>
          </a:p>
        </p:txBody>
      </p:sp>
      <p:sp>
        <p:nvSpPr>
          <p:cNvPr id="122" name="Title 1">
            <a:extLst>
              <a:ext uri="{FF2B5EF4-FFF2-40B4-BE49-F238E27FC236}">
                <a16:creationId xmlns:a16="http://schemas.microsoft.com/office/drawing/2014/main" id="{E00A2BD2-D84F-493A-AF2C-ED558EDC3546}"/>
              </a:ext>
            </a:extLst>
          </p:cNvPr>
          <p:cNvSpPr txBox="1">
            <a:spLocks/>
          </p:cNvSpPr>
          <p:nvPr/>
        </p:nvSpPr>
        <p:spPr>
          <a:xfrm>
            <a:off x="609600" y="202451"/>
            <a:ext cx="10744200" cy="863476"/>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Multiple Automatic Transfer Switch Applications</a:t>
            </a:r>
          </a:p>
        </p:txBody>
      </p:sp>
      <p:sp>
        <p:nvSpPr>
          <p:cNvPr id="227" name="Rectangle 226">
            <a:extLst>
              <a:ext uri="{FF2B5EF4-FFF2-40B4-BE49-F238E27FC236}">
                <a16:creationId xmlns:a16="http://schemas.microsoft.com/office/drawing/2014/main" id="{5E2AA2AB-6EA0-4FA9-B032-FA70678EA619}"/>
              </a:ext>
            </a:extLst>
          </p:cNvPr>
          <p:cNvSpPr/>
          <p:nvPr/>
        </p:nvSpPr>
        <p:spPr>
          <a:xfrm>
            <a:off x="0" y="6546948"/>
            <a:ext cx="2218877" cy="276999"/>
          </a:xfrm>
          <a:prstGeom prst="rect">
            <a:avLst/>
          </a:prstGeom>
        </p:spPr>
        <p:txBody>
          <a:bodyPr wrap="none">
            <a:spAutoFit/>
          </a:bodyPr>
          <a:lstStyle/>
          <a:p>
            <a:r>
              <a:rPr lang="en-US" sz="1200" dirty="0"/>
              <a:t>GFP: Ground Fault Protection</a:t>
            </a:r>
          </a:p>
        </p:txBody>
      </p:sp>
    </p:spTree>
    <p:extLst>
      <p:ext uri="{BB962C8B-B14F-4D97-AF65-F5344CB8AC3E}">
        <p14:creationId xmlns:p14="http://schemas.microsoft.com/office/powerpoint/2010/main" val="16718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box(out)">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wipe(left)">
                                      <p:cBhvr>
                                        <p:cTn id="12" dur="500"/>
                                        <p:tgtEl>
                                          <p:spTgt spid="21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wipe(down)">
                                      <p:cBhvr>
                                        <p:cTn id="16" dur="500"/>
                                        <p:tgtEl>
                                          <p:spTgt spid="20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01"/>
                                        </p:tgtEl>
                                        <p:attrNameLst>
                                          <p:attrName>style.visibility</p:attrName>
                                        </p:attrNameLst>
                                      </p:cBhvr>
                                      <p:to>
                                        <p:strVal val="visible"/>
                                      </p:to>
                                    </p:set>
                                    <p:animEffect transition="in" filter="wipe(left)">
                                      <p:cBhvr>
                                        <p:cTn id="20" dur="500"/>
                                        <p:tgtEl>
                                          <p:spTgt spid="20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02"/>
                                        </p:tgtEl>
                                        <p:attrNameLst>
                                          <p:attrName>style.visibility</p:attrName>
                                        </p:attrNameLst>
                                      </p:cBhvr>
                                      <p:to>
                                        <p:strVal val="visible"/>
                                      </p:to>
                                    </p:set>
                                    <p:animEffect transition="in" filter="wipe(left)">
                                      <p:cBhvr>
                                        <p:cTn id="24" dur="500"/>
                                        <p:tgtEl>
                                          <p:spTgt spid="20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wipe(left)">
                                      <p:cBhvr>
                                        <p:cTn id="28" dur="500"/>
                                        <p:tgtEl>
                                          <p:spTgt spid="203"/>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up)">
                                      <p:cBhvr>
                                        <p:cTn id="32" dur="500"/>
                                        <p:tgtEl>
                                          <p:spTgt spid="204"/>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wipe(up)">
                                      <p:cBhvr>
                                        <p:cTn id="36" dur="500"/>
                                        <p:tgtEl>
                                          <p:spTgt spid="20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wipe(down)">
                                      <p:cBhvr>
                                        <p:cTn id="41" dur="500"/>
                                        <p:tgtEl>
                                          <p:spTgt spid="196"/>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97"/>
                                        </p:tgtEl>
                                        <p:attrNameLst>
                                          <p:attrName>style.visibility</p:attrName>
                                        </p:attrNameLst>
                                      </p:cBhvr>
                                      <p:to>
                                        <p:strVal val="visible"/>
                                      </p:to>
                                    </p:set>
                                    <p:animEffect transition="in" filter="wipe(right)">
                                      <p:cBhvr>
                                        <p:cTn id="45" dur="500"/>
                                        <p:tgtEl>
                                          <p:spTgt spid="19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06"/>
                                        </p:tgtEl>
                                        <p:attrNameLst>
                                          <p:attrName>style.visibility</p:attrName>
                                        </p:attrNameLst>
                                      </p:cBhvr>
                                      <p:to>
                                        <p:strVal val="visible"/>
                                      </p:to>
                                    </p:set>
                                    <p:animEffect transition="in" filter="wipe(left)">
                                      <p:cBhvr>
                                        <p:cTn id="49" dur="500"/>
                                        <p:tgtEl>
                                          <p:spTgt spid="206"/>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198"/>
                                        </p:tgtEl>
                                        <p:attrNameLst>
                                          <p:attrName>style.visibility</p:attrName>
                                        </p:attrNameLst>
                                      </p:cBhvr>
                                      <p:to>
                                        <p:strVal val="visible"/>
                                      </p:to>
                                    </p:set>
                                    <p:animEffect transition="in" filter="wipe(up)">
                                      <p:cBhvr>
                                        <p:cTn id="53" dur="500"/>
                                        <p:tgtEl>
                                          <p:spTgt spid="198"/>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207"/>
                                        </p:tgtEl>
                                        <p:attrNameLst>
                                          <p:attrName>style.visibility</p:attrName>
                                        </p:attrNameLst>
                                      </p:cBhvr>
                                      <p:to>
                                        <p:strVal val="visible"/>
                                      </p:to>
                                    </p:set>
                                    <p:animEffect transition="in" filter="wipe(up)">
                                      <p:cBhvr>
                                        <p:cTn id="57" dur="500"/>
                                        <p:tgtEl>
                                          <p:spTgt spid="207"/>
                                        </p:tgtEl>
                                      </p:cBhvr>
                                    </p:animEffect>
                                  </p:childTnLst>
                                </p:cTn>
                              </p:par>
                            </p:childTnLst>
                          </p:cTn>
                        </p:par>
                        <p:par>
                          <p:cTn id="58" fill="hold">
                            <p:stCondLst>
                              <p:cond delay="2500"/>
                            </p:stCondLst>
                            <p:childTnLst>
                              <p:par>
                                <p:cTn id="59" presetID="22" presetClass="entr" presetSubtype="2" fill="hold" grpId="0" nodeType="afterEffect">
                                  <p:stCondLst>
                                    <p:cond delay="0"/>
                                  </p:stCondLst>
                                  <p:childTnLst>
                                    <p:set>
                                      <p:cBhvr>
                                        <p:cTn id="60" dur="1" fill="hold">
                                          <p:stCondLst>
                                            <p:cond delay="0"/>
                                          </p:stCondLst>
                                        </p:cTn>
                                        <p:tgtEl>
                                          <p:spTgt spid="208"/>
                                        </p:tgtEl>
                                        <p:attrNameLst>
                                          <p:attrName>style.visibility</p:attrName>
                                        </p:attrNameLst>
                                      </p:cBhvr>
                                      <p:to>
                                        <p:strVal val="visible"/>
                                      </p:to>
                                    </p:set>
                                    <p:animEffect transition="in" filter="wipe(right)">
                                      <p:cBhvr>
                                        <p:cTn id="61" dur="500"/>
                                        <p:tgtEl>
                                          <p:spTgt spid="208"/>
                                        </p:tgtEl>
                                      </p:cBhvr>
                                    </p:animEffect>
                                  </p:childTnLst>
                                </p:cTn>
                              </p:par>
                            </p:childTnLst>
                          </p:cTn>
                        </p:par>
                        <p:par>
                          <p:cTn id="62" fill="hold">
                            <p:stCondLst>
                              <p:cond delay="3000"/>
                            </p:stCondLst>
                            <p:childTnLst>
                              <p:par>
                                <p:cTn id="63" presetID="22" presetClass="entr" presetSubtype="4" fill="hold" grpId="0" nodeType="afterEffect">
                                  <p:stCondLst>
                                    <p:cond delay="0"/>
                                  </p:stCondLst>
                                  <p:childTnLst>
                                    <p:set>
                                      <p:cBhvr>
                                        <p:cTn id="64" dur="1" fill="hold">
                                          <p:stCondLst>
                                            <p:cond delay="0"/>
                                          </p:stCondLst>
                                        </p:cTn>
                                        <p:tgtEl>
                                          <p:spTgt spid="209"/>
                                        </p:tgtEl>
                                        <p:attrNameLst>
                                          <p:attrName>style.visibility</p:attrName>
                                        </p:attrNameLst>
                                      </p:cBhvr>
                                      <p:to>
                                        <p:strVal val="visible"/>
                                      </p:to>
                                    </p:set>
                                    <p:animEffect transition="in" filter="wipe(down)">
                                      <p:cBhvr>
                                        <p:cTn id="65" dur="500"/>
                                        <p:tgtEl>
                                          <p:spTgt spid="209"/>
                                        </p:tgtEl>
                                      </p:cBhvr>
                                    </p:animEffect>
                                  </p:childTnLst>
                                </p:cTn>
                              </p:par>
                            </p:childTnLst>
                          </p:cTn>
                        </p:par>
                        <p:par>
                          <p:cTn id="66" fill="hold">
                            <p:stCondLst>
                              <p:cond delay="3500"/>
                            </p:stCondLst>
                            <p:childTnLst>
                              <p:par>
                                <p:cTn id="67" presetID="22" presetClass="entr" presetSubtype="2" fill="hold" grpId="0" nodeType="afterEffect">
                                  <p:stCondLst>
                                    <p:cond delay="0"/>
                                  </p:stCondLst>
                                  <p:childTnLst>
                                    <p:set>
                                      <p:cBhvr>
                                        <p:cTn id="68" dur="1" fill="hold">
                                          <p:stCondLst>
                                            <p:cond delay="0"/>
                                          </p:stCondLst>
                                        </p:cTn>
                                        <p:tgtEl>
                                          <p:spTgt spid="199"/>
                                        </p:tgtEl>
                                        <p:attrNameLst>
                                          <p:attrName>style.visibility</p:attrName>
                                        </p:attrNameLst>
                                      </p:cBhvr>
                                      <p:to>
                                        <p:strVal val="visible"/>
                                      </p:to>
                                    </p:set>
                                    <p:animEffect transition="in" filter="wipe(right)">
                                      <p:cBhvr>
                                        <p:cTn id="69"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autoUpdateAnimBg="0"/>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0106-C1C7-4694-AFD0-D8786373956D}"/>
              </a:ext>
            </a:extLst>
          </p:cNvPr>
          <p:cNvSpPr>
            <a:spLocks noGrp="1"/>
          </p:cNvSpPr>
          <p:nvPr>
            <p:ph type="title"/>
          </p:nvPr>
        </p:nvSpPr>
        <p:spPr>
          <a:xfrm>
            <a:off x="609600" y="365125"/>
            <a:ext cx="10744200" cy="898067"/>
          </a:xfrm>
        </p:spPr>
        <p:txBody>
          <a:bodyPr>
            <a:normAutofit/>
          </a:bodyPr>
          <a:lstStyle/>
          <a:p>
            <a:r>
              <a:rPr lang="en-US" sz="3600" dirty="0"/>
              <a:t>Grounding of Paralleled Generator Sets</a:t>
            </a:r>
          </a:p>
        </p:txBody>
      </p:sp>
      <p:sp>
        <p:nvSpPr>
          <p:cNvPr id="4" name="Content Placeholder 2">
            <a:extLst>
              <a:ext uri="{FF2B5EF4-FFF2-40B4-BE49-F238E27FC236}">
                <a16:creationId xmlns:a16="http://schemas.microsoft.com/office/drawing/2014/main" id="{AD88D070-4559-4309-9058-6287718139BC}"/>
              </a:ext>
            </a:extLst>
          </p:cNvPr>
          <p:cNvSpPr txBox="1">
            <a:spLocks/>
          </p:cNvSpPr>
          <p:nvPr/>
        </p:nvSpPr>
        <p:spPr>
          <a:xfrm>
            <a:off x="1506625" y="5137784"/>
            <a:ext cx="3508434" cy="112161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4 wire systems typically have a single ground in the switchgear</a:t>
            </a:r>
          </a:p>
        </p:txBody>
      </p:sp>
      <p:sp>
        <p:nvSpPr>
          <p:cNvPr id="5" name="Content Placeholder 2">
            <a:extLst>
              <a:ext uri="{FF2B5EF4-FFF2-40B4-BE49-F238E27FC236}">
                <a16:creationId xmlns:a16="http://schemas.microsoft.com/office/drawing/2014/main" id="{E481B13A-47C2-40EF-BADE-585C870E3E0B}"/>
              </a:ext>
            </a:extLst>
          </p:cNvPr>
          <p:cNvSpPr txBox="1">
            <a:spLocks/>
          </p:cNvSpPr>
          <p:nvPr/>
        </p:nvSpPr>
        <p:spPr bwMode="auto">
          <a:xfrm>
            <a:off x="6132268" y="4553324"/>
            <a:ext cx="4384802" cy="1772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pPr>
              <a:buClrTx/>
              <a:buFont typeface="Arial" panose="020B0604020202020204" pitchFamily="34" charset="0"/>
              <a:buChar char="•"/>
            </a:pPr>
            <a:r>
              <a:rPr lang="en-US" sz="2000" kern="0" dirty="0">
                <a:latin typeface="Arial" panose="020B0604020202020204" pitchFamily="34" charset="0"/>
                <a:cs typeface="Arial" panose="020B0604020202020204" pitchFamily="34" charset="0"/>
              </a:rPr>
              <a:t>Generators in 3 wire systems are typically separately grounded</a:t>
            </a:r>
          </a:p>
          <a:p>
            <a:pPr>
              <a:buClrTx/>
              <a:buFont typeface="Arial" panose="020B0604020202020204" pitchFamily="34" charset="0"/>
              <a:buChar char="•"/>
            </a:pPr>
            <a:r>
              <a:rPr lang="en-US" sz="2000" kern="0" dirty="0">
                <a:latin typeface="Arial" panose="020B0604020202020204" pitchFamily="34" charset="0"/>
                <a:cs typeface="Arial" panose="020B0604020202020204" pitchFamily="34" charset="0"/>
              </a:rPr>
              <a:t>Medium or high voltage generators are often resistance grounded</a:t>
            </a:r>
          </a:p>
          <a:p>
            <a:pPr>
              <a:buClrTx/>
            </a:pPr>
            <a:endParaRPr lang="en-US" sz="1755" kern="0" dirty="0">
              <a:solidFill>
                <a:srgbClr val="FF0000"/>
              </a:solidFill>
            </a:endParaRPr>
          </a:p>
        </p:txBody>
      </p:sp>
      <p:graphicFrame>
        <p:nvGraphicFramePr>
          <p:cNvPr id="6" name="Object 5">
            <a:extLst>
              <a:ext uri="{FF2B5EF4-FFF2-40B4-BE49-F238E27FC236}">
                <a16:creationId xmlns:a16="http://schemas.microsoft.com/office/drawing/2014/main" id="{0745F316-5823-45F5-AC2D-02B051ADE1D6}"/>
              </a:ext>
            </a:extLst>
          </p:cNvPr>
          <p:cNvGraphicFramePr>
            <a:graphicFrameLocks noChangeAspect="1"/>
          </p:cNvGraphicFramePr>
          <p:nvPr>
            <p:extLst>
              <p:ext uri="{D42A27DB-BD31-4B8C-83A1-F6EECF244321}">
                <p14:modId xmlns:p14="http://schemas.microsoft.com/office/powerpoint/2010/main" val="1795387349"/>
              </p:ext>
            </p:extLst>
          </p:nvPr>
        </p:nvGraphicFramePr>
        <p:xfrm>
          <a:off x="1491265" y="1514376"/>
          <a:ext cx="2898058" cy="3595149"/>
        </p:xfrm>
        <a:graphic>
          <a:graphicData uri="http://schemas.openxmlformats.org/presentationml/2006/ole">
            <mc:AlternateContent xmlns:mc="http://schemas.openxmlformats.org/markup-compatibility/2006">
              <mc:Choice xmlns:v="urn:schemas-microsoft-com:vml" Requires="v">
                <p:oleObj spid="_x0000_s6150" name="Visio" r:id="rId4" imgW="2599872" imgH="3225454" progId="Visio.Drawing.15">
                  <p:embed/>
                </p:oleObj>
              </mc:Choice>
              <mc:Fallback>
                <p:oleObj name="Visio" r:id="rId4" imgW="2599872" imgH="3225454" progId="Visio.Drawing.15">
                  <p:embed/>
                  <p:pic>
                    <p:nvPicPr>
                      <p:cNvPr id="6" name="Object 5">
                        <a:extLst>
                          <a:ext uri="{FF2B5EF4-FFF2-40B4-BE49-F238E27FC236}">
                            <a16:creationId xmlns:a16="http://schemas.microsoft.com/office/drawing/2014/main" id="{0745F316-5823-45F5-AC2D-02B051ADE1D6}"/>
                          </a:ext>
                        </a:extLst>
                      </p:cNvPr>
                      <p:cNvPicPr/>
                      <p:nvPr/>
                    </p:nvPicPr>
                    <p:blipFill>
                      <a:blip r:embed="rId5"/>
                      <a:stretch>
                        <a:fillRect/>
                      </a:stretch>
                    </p:blipFill>
                    <p:spPr>
                      <a:xfrm>
                        <a:off x="1491265" y="1514376"/>
                        <a:ext cx="2898058" cy="35951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DB893C5-9DC8-43C5-A4B5-22702DFA03D8}"/>
              </a:ext>
            </a:extLst>
          </p:cNvPr>
          <p:cNvGraphicFramePr>
            <a:graphicFrameLocks noChangeAspect="1"/>
          </p:cNvGraphicFramePr>
          <p:nvPr>
            <p:extLst>
              <p:ext uri="{D42A27DB-BD31-4B8C-83A1-F6EECF244321}">
                <p14:modId xmlns:p14="http://schemas.microsoft.com/office/powerpoint/2010/main" val="2990115117"/>
              </p:ext>
            </p:extLst>
          </p:nvPr>
        </p:nvGraphicFramePr>
        <p:xfrm>
          <a:off x="6132268" y="1633009"/>
          <a:ext cx="3599782" cy="2588202"/>
        </p:xfrm>
        <a:graphic>
          <a:graphicData uri="http://schemas.openxmlformats.org/presentationml/2006/ole">
            <mc:AlternateContent xmlns:mc="http://schemas.openxmlformats.org/markup-compatibility/2006">
              <mc:Choice xmlns:v="urn:schemas-microsoft-com:vml" Requires="v">
                <p:oleObj spid="_x0000_s6151" name="Visio" r:id="rId6" imgW="3429148" imgH="2432225" progId="Visio.Drawing.15">
                  <p:embed/>
                </p:oleObj>
              </mc:Choice>
              <mc:Fallback>
                <p:oleObj name="Visio" r:id="rId6" imgW="3429148" imgH="2432225" progId="Visio.Drawing.15">
                  <p:embed/>
                  <p:pic>
                    <p:nvPicPr>
                      <p:cNvPr id="7" name="Object 6">
                        <a:extLst>
                          <a:ext uri="{FF2B5EF4-FFF2-40B4-BE49-F238E27FC236}">
                            <a16:creationId xmlns:a16="http://schemas.microsoft.com/office/drawing/2014/main" id="{ADB893C5-9DC8-43C5-A4B5-22702DFA03D8}"/>
                          </a:ext>
                        </a:extLst>
                      </p:cNvPr>
                      <p:cNvPicPr/>
                      <p:nvPr/>
                    </p:nvPicPr>
                    <p:blipFill>
                      <a:blip r:embed="rId7"/>
                      <a:stretch>
                        <a:fillRect/>
                      </a:stretch>
                    </p:blipFill>
                    <p:spPr>
                      <a:xfrm>
                        <a:off x="6132268" y="1633009"/>
                        <a:ext cx="3599782" cy="2588202"/>
                      </a:xfrm>
                      <a:prstGeom prst="rect">
                        <a:avLst/>
                      </a:prstGeom>
                    </p:spPr>
                  </p:pic>
                </p:oleObj>
              </mc:Fallback>
            </mc:AlternateContent>
          </a:graphicData>
        </a:graphic>
      </p:graphicFrame>
    </p:spTree>
    <p:extLst>
      <p:ext uri="{BB962C8B-B14F-4D97-AF65-F5344CB8AC3E}">
        <p14:creationId xmlns:p14="http://schemas.microsoft.com/office/powerpoint/2010/main" val="34801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B28D-5E56-44B8-952D-C40971CBF871}"/>
              </a:ext>
            </a:extLst>
          </p:cNvPr>
          <p:cNvSpPr>
            <a:spLocks noGrp="1"/>
          </p:cNvSpPr>
          <p:nvPr>
            <p:ph type="title"/>
          </p:nvPr>
        </p:nvSpPr>
        <p:spPr>
          <a:xfrm>
            <a:off x="609600" y="365126"/>
            <a:ext cx="10744200" cy="794372"/>
          </a:xfrm>
        </p:spPr>
        <p:txBody>
          <a:bodyPr>
            <a:normAutofit/>
          </a:bodyPr>
          <a:lstStyle/>
          <a:p>
            <a:r>
              <a:rPr lang="en-US" sz="3600" dirty="0"/>
              <a:t>Ground Fault Sensing with Paralleled Systems</a:t>
            </a:r>
          </a:p>
        </p:txBody>
      </p:sp>
      <p:sp>
        <p:nvSpPr>
          <p:cNvPr id="4" name="Content Placeholder 2">
            <a:extLst>
              <a:ext uri="{FF2B5EF4-FFF2-40B4-BE49-F238E27FC236}">
                <a16:creationId xmlns:a16="http://schemas.microsoft.com/office/drawing/2014/main" id="{9CBF2DF8-44CE-42B2-AFFF-E29136F8B923}"/>
              </a:ext>
            </a:extLst>
          </p:cNvPr>
          <p:cNvSpPr txBox="1">
            <a:spLocks/>
          </p:cNvSpPr>
          <p:nvPr/>
        </p:nvSpPr>
        <p:spPr>
          <a:xfrm>
            <a:off x="609600" y="1394460"/>
            <a:ext cx="10834540" cy="4780097"/>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Multiple sources and multiple grounds add complexity</a:t>
            </a:r>
          </a:p>
          <a:p>
            <a:pPr>
              <a:buFont typeface="Arial" panose="020B0604020202020204" pitchFamily="34" charset="0"/>
              <a:buChar char="•"/>
            </a:pPr>
            <a:endParaRPr lang="en-US" sz="2000" dirty="0"/>
          </a:p>
          <a:p>
            <a:pPr>
              <a:buFont typeface="Arial" panose="020B0604020202020204" pitchFamily="34" charset="0"/>
              <a:buChar char="•"/>
            </a:pPr>
            <a:r>
              <a:rPr lang="en-US" sz="2000" dirty="0"/>
              <a:t>Switching the neutral with 4 pole breakers or ATS is not always practical</a:t>
            </a:r>
          </a:p>
          <a:p>
            <a:pPr>
              <a:buFont typeface="Arial" panose="020B0604020202020204" pitchFamily="34" charset="0"/>
              <a:buChar char="•"/>
            </a:pPr>
            <a:endParaRPr lang="en-US" sz="2000" dirty="0"/>
          </a:p>
          <a:p>
            <a:pPr>
              <a:buFont typeface="Arial" panose="020B0604020202020204" pitchFamily="34" charset="0"/>
              <a:buChar char="•"/>
            </a:pPr>
            <a:r>
              <a:rPr lang="en-US" sz="2000" dirty="0"/>
              <a:t>Modified Differential Ground Fault Protection (MDGFP) is required in many complex systems</a:t>
            </a:r>
          </a:p>
          <a:p>
            <a:pPr>
              <a:buFont typeface="Arial" panose="020B0604020202020204" pitchFamily="34" charset="0"/>
              <a:buChar char="•"/>
            </a:pPr>
            <a:endParaRPr lang="en-US" sz="2000" dirty="0"/>
          </a:p>
          <a:p>
            <a:pPr lvl="1"/>
            <a:r>
              <a:rPr lang="en-US" sz="2000" dirty="0"/>
              <a:t>Multiple grounds </a:t>
            </a:r>
          </a:p>
          <a:p>
            <a:pPr lvl="1"/>
            <a:r>
              <a:rPr lang="en-US" sz="2000" dirty="0"/>
              <a:t>4 wire system with 3 pole breakers/ATS (not breaking the neutral)</a:t>
            </a:r>
          </a:p>
          <a:p>
            <a:pPr lvl="1"/>
            <a:r>
              <a:rPr lang="en-US" sz="2000" dirty="0"/>
              <a:t>Utility paralleling </a:t>
            </a:r>
          </a:p>
          <a:p>
            <a:pPr lvl="1"/>
            <a:r>
              <a:rPr lang="en-US" sz="2000" dirty="0"/>
              <a:t>Fault isolation is required in tie breaker applications</a:t>
            </a:r>
          </a:p>
          <a:p>
            <a:pPr lvl="1"/>
            <a:endParaRPr lang="en-US" sz="2000" dirty="0"/>
          </a:p>
          <a:p>
            <a:pPr>
              <a:buFont typeface="Arial" panose="020B0604020202020204" pitchFamily="34" charset="0"/>
              <a:buChar char="•"/>
            </a:pPr>
            <a:r>
              <a:rPr lang="en-US" sz="2000" dirty="0"/>
              <a:t>MDGFP Differentiates between circulating neutral current and fault current</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6973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93989911"/>
              </p:ext>
            </p:extLst>
          </p:nvPr>
        </p:nvGraphicFramePr>
        <p:xfrm>
          <a:off x="2230962" y="978029"/>
          <a:ext cx="8115300" cy="5688330"/>
        </p:xfrm>
        <a:graphic>
          <a:graphicData uri="http://schemas.openxmlformats.org/presentationml/2006/ole">
            <mc:AlternateContent xmlns:mc="http://schemas.openxmlformats.org/markup-compatibility/2006">
              <mc:Choice xmlns:v="urn:schemas-microsoft-com:vml" Requires="v">
                <p:oleObj spid="_x0000_s7172" name="Visio" r:id="rId4" imgW="6756564" imgH="4629150" progId="Visio.Drawing.15">
                  <p:embed/>
                </p:oleObj>
              </mc:Choice>
              <mc:Fallback>
                <p:oleObj name="Visio" r:id="rId4" imgW="6756564" imgH="4629150" progId="Visio.Drawing.15">
                  <p:embed/>
                  <p:pic>
                    <p:nvPicPr>
                      <p:cNvPr id="4" name="Object 3"/>
                      <p:cNvPicPr/>
                      <p:nvPr/>
                    </p:nvPicPr>
                    <p:blipFill>
                      <a:blip r:embed="rId5"/>
                      <a:stretch>
                        <a:fillRect/>
                      </a:stretch>
                    </p:blipFill>
                    <p:spPr>
                      <a:xfrm>
                        <a:off x="2230962" y="978029"/>
                        <a:ext cx="8115300" cy="5688330"/>
                      </a:xfrm>
                      <a:prstGeom prst="rect">
                        <a:avLst/>
                      </a:prstGeom>
                    </p:spPr>
                  </p:pic>
                </p:oleObj>
              </mc:Fallback>
            </mc:AlternateContent>
          </a:graphicData>
        </a:graphic>
      </p:graphicFrame>
      <p:sp>
        <p:nvSpPr>
          <p:cNvPr id="3" name="Rectangle 2"/>
          <p:cNvSpPr/>
          <p:nvPr/>
        </p:nvSpPr>
        <p:spPr bwMode="auto">
          <a:xfrm>
            <a:off x="12191566" y="966216"/>
            <a:ext cx="4566775" cy="565360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30" indent="-278130" algn="r" defTabSz="1097280" fontAlgn="base">
              <a:spcBef>
                <a:spcPct val="35000"/>
              </a:spcBef>
              <a:spcAft>
                <a:spcPct val="0"/>
              </a:spcAft>
              <a:buClr>
                <a:srgbClr val="FF140A"/>
              </a:buClr>
            </a:pPr>
            <a:endParaRPr lang="en-US" sz="2160">
              <a:latin typeface="Arial" charset="0"/>
              <a:cs typeface="Arial" charset="0"/>
            </a:endParaRPr>
          </a:p>
        </p:txBody>
      </p:sp>
      <p:grpSp>
        <p:nvGrpSpPr>
          <p:cNvPr id="8" name="Group 7"/>
          <p:cNvGrpSpPr/>
          <p:nvPr/>
        </p:nvGrpSpPr>
        <p:grpSpPr>
          <a:xfrm>
            <a:off x="6460476" y="5643649"/>
            <a:ext cx="951881" cy="298944"/>
            <a:chOff x="5473690" y="3589664"/>
            <a:chExt cx="793234" cy="249120"/>
          </a:xfrm>
        </p:grpSpPr>
        <p:sp>
          <p:nvSpPr>
            <p:cNvPr id="7" name="Rectangle 6"/>
            <p:cNvSpPr/>
            <p:nvPr/>
          </p:nvSpPr>
          <p:spPr bwMode="auto">
            <a:xfrm>
              <a:off x="5511273" y="3693581"/>
              <a:ext cx="711200" cy="119064"/>
            </a:xfrm>
            <a:prstGeom prst="rect">
              <a:avLst/>
            </a:prstGeom>
            <a:solidFill>
              <a:schemeClr val="bg1"/>
            </a:solidFill>
            <a:ln w="0" cap="flat" cmpd="sng" algn="ctr">
              <a:solidFill>
                <a:schemeClr val="bg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30" indent="-278130" algn="r" defTabSz="1097280" fontAlgn="base">
                <a:spcBef>
                  <a:spcPct val="35000"/>
                </a:spcBef>
                <a:spcAft>
                  <a:spcPct val="0"/>
                </a:spcAft>
                <a:buClr>
                  <a:srgbClr val="FF140A"/>
                </a:buClr>
              </a:pPr>
              <a:endParaRPr lang="en-US" sz="2160">
                <a:latin typeface="Arial" charset="0"/>
                <a:cs typeface="Arial" charset="0"/>
              </a:endParaRPr>
            </a:p>
          </p:txBody>
        </p:sp>
        <p:pic>
          <p:nvPicPr>
            <p:cNvPr id="6" name="Picture 5"/>
            <p:cNvPicPr>
              <a:picLocks noChangeAspect="1"/>
            </p:cNvPicPr>
            <p:nvPr/>
          </p:nvPicPr>
          <p:blipFill>
            <a:blip r:embed="rId6"/>
            <a:stretch>
              <a:fillRect/>
            </a:stretch>
          </p:blipFill>
          <p:spPr>
            <a:xfrm>
              <a:off x="5473690" y="3589664"/>
              <a:ext cx="793234" cy="249120"/>
            </a:xfrm>
            <a:prstGeom prst="rect">
              <a:avLst/>
            </a:prstGeom>
          </p:spPr>
        </p:pic>
      </p:grpSp>
      <p:sp>
        <p:nvSpPr>
          <p:cNvPr id="9" name="TextBox 8"/>
          <p:cNvSpPr txBox="1"/>
          <p:nvPr/>
        </p:nvSpPr>
        <p:spPr>
          <a:xfrm>
            <a:off x="6164581" y="5077460"/>
            <a:ext cx="1567178" cy="313932"/>
          </a:xfrm>
          <a:prstGeom prst="rect">
            <a:avLst/>
          </a:prstGeom>
          <a:noFill/>
        </p:spPr>
        <p:txBody>
          <a:bodyPr wrap="square" rtlCol="0">
            <a:spAutoFit/>
          </a:bodyPr>
          <a:lstStyle/>
          <a:p>
            <a:r>
              <a:rPr lang="en-US" sz="1440" b="1" dirty="0"/>
              <a:t>4-Pole Breaker</a:t>
            </a:r>
          </a:p>
        </p:txBody>
      </p:sp>
      <p:sp>
        <p:nvSpPr>
          <p:cNvPr id="11" name="Title 1">
            <a:extLst>
              <a:ext uri="{FF2B5EF4-FFF2-40B4-BE49-F238E27FC236}">
                <a16:creationId xmlns:a16="http://schemas.microsoft.com/office/drawing/2014/main" id="{B5980177-8E7D-4E59-8854-9BA3A440C371}"/>
              </a:ext>
            </a:extLst>
          </p:cNvPr>
          <p:cNvSpPr>
            <a:spLocks noGrp="1"/>
          </p:cNvSpPr>
          <p:nvPr>
            <p:ph type="title"/>
          </p:nvPr>
        </p:nvSpPr>
        <p:spPr>
          <a:xfrm>
            <a:off x="600456" y="227965"/>
            <a:ext cx="10744200" cy="915035"/>
          </a:xfrm>
        </p:spPr>
        <p:txBody>
          <a:bodyPr>
            <a:normAutofit/>
          </a:bodyPr>
          <a:lstStyle/>
          <a:p>
            <a:r>
              <a:rPr lang="en-US" sz="3600" kern="0" dirty="0">
                <a:solidFill>
                  <a:srgbClr val="000000"/>
                </a:solidFill>
                <a:latin typeface="Arial"/>
                <a:ea typeface="+mj-ea"/>
                <a:cs typeface="Arial"/>
              </a:rPr>
              <a:t>Ground Fault Sensing with Paralleled Systems</a:t>
            </a:r>
            <a:endParaRPr lang="en-US" sz="3600" dirty="0"/>
          </a:p>
        </p:txBody>
      </p:sp>
    </p:spTree>
    <p:extLst>
      <p:ext uri="{BB962C8B-B14F-4D97-AF65-F5344CB8AC3E}">
        <p14:creationId xmlns:p14="http://schemas.microsoft.com/office/powerpoint/2010/main" val="76898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5E-6 4.44444E-6 L -0.47969 4.44444E-6 " pathEditMode="relative" rAng="0" ptsTypes="AA">
                                      <p:cBhvr>
                                        <p:cTn id="6" dur="250" fill="hold"/>
                                        <p:tgtEl>
                                          <p:spTgt spid="3"/>
                                        </p:tgtEl>
                                        <p:attrNameLst>
                                          <p:attrName>ppt_x</p:attrName>
                                          <p:attrName>ppt_y</p:attrName>
                                        </p:attrNameLst>
                                      </p:cBhvr>
                                      <p:rCtr x="-23984" y="0"/>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FA31852-6AA8-4A9E-832E-755130F3229D}"/>
              </a:ext>
            </a:extLst>
          </p:cNvPr>
          <p:cNvSpPr/>
          <p:nvPr/>
        </p:nvSpPr>
        <p:spPr>
          <a:xfrm>
            <a:off x="627363" y="4777558"/>
            <a:ext cx="5024622" cy="25981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85A8DD-06FB-40AB-AF0F-1FFCDE889A4E}"/>
              </a:ext>
            </a:extLst>
          </p:cNvPr>
          <p:cNvSpPr/>
          <p:nvPr/>
        </p:nvSpPr>
        <p:spPr>
          <a:xfrm>
            <a:off x="8352130" y="5154030"/>
            <a:ext cx="900172" cy="49723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6CBD0D-F77C-4D92-BEA9-EAB95B6FA321}"/>
              </a:ext>
            </a:extLst>
          </p:cNvPr>
          <p:cNvSpPr/>
          <p:nvPr/>
        </p:nvSpPr>
        <p:spPr>
          <a:xfrm>
            <a:off x="10097771" y="4323354"/>
            <a:ext cx="1208733" cy="48013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133FA09-E61C-46C8-982F-1674418BD7AC}"/>
              </a:ext>
            </a:extLst>
          </p:cNvPr>
          <p:cNvSpPr/>
          <p:nvPr/>
        </p:nvSpPr>
        <p:spPr>
          <a:xfrm>
            <a:off x="621857" y="2979835"/>
            <a:ext cx="5024622" cy="25981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19919" y="376074"/>
            <a:ext cx="10744200" cy="789305"/>
          </a:xfrm>
        </p:spPr>
        <p:txBody>
          <a:bodyPr>
            <a:normAutofit/>
          </a:bodyPr>
          <a:lstStyle/>
          <a:p>
            <a:r>
              <a:rPr lang="en-US" sz="3600" dirty="0"/>
              <a:t>Equipment Grounding vs System Grounding</a:t>
            </a:r>
          </a:p>
        </p:txBody>
      </p:sp>
      <p:sp>
        <p:nvSpPr>
          <p:cNvPr id="8" name="Content Placeholder 7">
            <a:extLst>
              <a:ext uri="{FF2B5EF4-FFF2-40B4-BE49-F238E27FC236}">
                <a16:creationId xmlns:a16="http://schemas.microsoft.com/office/drawing/2014/main" id="{F8FD448A-5BB8-413C-B451-7EC719690B70}"/>
              </a:ext>
            </a:extLst>
          </p:cNvPr>
          <p:cNvSpPr txBox="1">
            <a:spLocks/>
          </p:cNvSpPr>
          <p:nvPr/>
        </p:nvSpPr>
        <p:spPr>
          <a:xfrm>
            <a:off x="204467" y="1892406"/>
            <a:ext cx="5442012" cy="4789026"/>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Equipment grounding</a:t>
            </a:r>
          </a:p>
          <a:p>
            <a:pPr lvl="1"/>
            <a:r>
              <a:rPr lang="en-US" sz="1600" dirty="0"/>
              <a:t>Establishes a conductive path between normally non-current carrying metal parts of equipment and between these parts and the grounding electrode</a:t>
            </a:r>
          </a:p>
          <a:p>
            <a:pPr lvl="1"/>
            <a:r>
              <a:rPr lang="en-US" sz="1600" b="1" i="1" dirty="0"/>
              <a:t>Earth connected to: non-current carrying parts</a:t>
            </a:r>
          </a:p>
          <a:p>
            <a:pPr lvl="1"/>
            <a:r>
              <a:rPr lang="en-US" sz="1600" b="1" i="1" dirty="0"/>
              <a:t>Protect personnel</a:t>
            </a:r>
          </a:p>
          <a:p>
            <a:pPr lvl="1"/>
            <a:endParaRPr lang="en-US" sz="1600" dirty="0"/>
          </a:p>
          <a:p>
            <a:pPr marL="0" indent="0">
              <a:buNone/>
            </a:pPr>
            <a:r>
              <a:rPr lang="en-US" sz="1600" b="1" dirty="0"/>
              <a:t>System grounding</a:t>
            </a:r>
          </a:p>
          <a:p>
            <a:pPr lvl="1"/>
            <a:r>
              <a:rPr lang="en-US" sz="1600" dirty="0"/>
              <a:t>Deliberate connection between a circuit conductor of a power source and ground (earth)</a:t>
            </a:r>
          </a:p>
          <a:p>
            <a:pPr lvl="1"/>
            <a:r>
              <a:rPr lang="en-US" sz="1600" b="1" i="1" dirty="0"/>
              <a:t>Earth connected to: current carrying parts</a:t>
            </a:r>
          </a:p>
          <a:p>
            <a:pPr lvl="1"/>
            <a:r>
              <a:rPr lang="en-US" sz="1600" b="1" i="1" dirty="0"/>
              <a:t>Protect equipment </a:t>
            </a:r>
          </a:p>
          <a:p>
            <a:pPr marL="457200" lvl="1" indent="0">
              <a:buNone/>
            </a:pPr>
            <a:endParaRPr lang="en-US" sz="1600" dirty="0"/>
          </a:p>
          <a:p>
            <a:pPr marL="0" indent="0">
              <a:buNone/>
            </a:pPr>
            <a:r>
              <a:rPr lang="en-US" sz="1600" dirty="0"/>
              <a:t>Both are paths for ground fault current</a:t>
            </a:r>
          </a:p>
        </p:txBody>
      </p:sp>
      <p:grpSp>
        <p:nvGrpSpPr>
          <p:cNvPr id="9" name="Group 8">
            <a:extLst>
              <a:ext uri="{FF2B5EF4-FFF2-40B4-BE49-F238E27FC236}">
                <a16:creationId xmlns:a16="http://schemas.microsoft.com/office/drawing/2014/main" id="{92EFF2DB-B819-4422-969E-7BD15FF84441}"/>
              </a:ext>
            </a:extLst>
          </p:cNvPr>
          <p:cNvGrpSpPr/>
          <p:nvPr/>
        </p:nvGrpSpPr>
        <p:grpSpPr>
          <a:xfrm>
            <a:off x="6215604" y="1686345"/>
            <a:ext cx="5845777" cy="4115361"/>
            <a:chOff x="5819094" y="1801032"/>
            <a:chExt cx="4429451" cy="3149500"/>
          </a:xfrm>
        </p:grpSpPr>
        <p:grpSp>
          <p:nvGrpSpPr>
            <p:cNvPr id="10" name="Group 9">
              <a:extLst>
                <a:ext uri="{FF2B5EF4-FFF2-40B4-BE49-F238E27FC236}">
                  <a16:creationId xmlns:a16="http://schemas.microsoft.com/office/drawing/2014/main" id="{96BC8B39-58DD-4880-8CB9-71ECA5CE04A4}"/>
                </a:ext>
              </a:extLst>
            </p:cNvPr>
            <p:cNvGrpSpPr/>
            <p:nvPr/>
          </p:nvGrpSpPr>
          <p:grpSpPr>
            <a:xfrm>
              <a:off x="5819094" y="1801032"/>
              <a:ext cx="4429451" cy="3149500"/>
              <a:chOff x="5765754" y="2601132"/>
              <a:chExt cx="4429451" cy="3149500"/>
            </a:xfrm>
          </p:grpSpPr>
          <p:sp>
            <p:nvSpPr>
              <p:cNvPr id="15" name="Rectangle 14">
                <a:extLst>
                  <a:ext uri="{FF2B5EF4-FFF2-40B4-BE49-F238E27FC236}">
                    <a16:creationId xmlns:a16="http://schemas.microsoft.com/office/drawing/2014/main" id="{76435D1B-7896-4E50-ADF2-88D0B73EB147}"/>
                  </a:ext>
                </a:extLst>
              </p:cNvPr>
              <p:cNvSpPr/>
              <p:nvPr/>
            </p:nvSpPr>
            <p:spPr bwMode="auto">
              <a:xfrm>
                <a:off x="9037782" y="3205757"/>
                <a:ext cx="764586" cy="1067539"/>
              </a:xfrm>
              <a:prstGeom prst="rect">
                <a:avLst/>
              </a:prstGeom>
              <a:solidFill>
                <a:srgbClr val="C0C0C0">
                  <a:alpha val="21000"/>
                </a:srgbClr>
              </a:solidFill>
              <a:ln w="22225" cap="flat" cmpd="sng" algn="ctr">
                <a:solidFill>
                  <a:srgbClr val="00B050"/>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sp>
            <p:nvSpPr>
              <p:cNvPr id="16" name="Rectangle 15">
                <a:extLst>
                  <a:ext uri="{FF2B5EF4-FFF2-40B4-BE49-F238E27FC236}">
                    <a16:creationId xmlns:a16="http://schemas.microsoft.com/office/drawing/2014/main" id="{8E596E17-819C-4BE2-A4EF-EFF493E2021A}"/>
                  </a:ext>
                </a:extLst>
              </p:cNvPr>
              <p:cNvSpPr/>
              <p:nvPr/>
            </p:nvSpPr>
            <p:spPr bwMode="auto">
              <a:xfrm>
                <a:off x="6058870" y="3205757"/>
                <a:ext cx="2566970" cy="1569720"/>
              </a:xfrm>
              <a:prstGeom prst="rect">
                <a:avLst/>
              </a:prstGeom>
              <a:solidFill>
                <a:srgbClr val="C0C0C0">
                  <a:alpha val="21000"/>
                </a:srgbClr>
              </a:solidFill>
              <a:ln w="22225" cap="flat" cmpd="sng" algn="ctr">
                <a:solidFill>
                  <a:srgbClr val="00B050"/>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pic>
            <p:nvPicPr>
              <p:cNvPr id="17" name="Picture 16">
                <a:extLst>
                  <a:ext uri="{FF2B5EF4-FFF2-40B4-BE49-F238E27FC236}">
                    <a16:creationId xmlns:a16="http://schemas.microsoft.com/office/drawing/2014/main" id="{A7314F00-3B6D-4BEE-B4A4-1FEC95A13FDE}"/>
                  </a:ext>
                </a:extLst>
              </p:cNvPr>
              <p:cNvPicPr>
                <a:picLocks noChangeAspect="1"/>
              </p:cNvPicPr>
              <p:nvPr/>
            </p:nvPicPr>
            <p:blipFill>
              <a:blip r:embed="rId3"/>
              <a:stretch>
                <a:fillRect/>
              </a:stretch>
            </p:blipFill>
            <p:spPr>
              <a:xfrm rot="5400000">
                <a:off x="6310971" y="3577799"/>
                <a:ext cx="867819" cy="757124"/>
              </a:xfrm>
              <a:prstGeom prst="rect">
                <a:avLst/>
              </a:prstGeom>
            </p:spPr>
          </p:pic>
          <p:pic>
            <p:nvPicPr>
              <p:cNvPr id="18" name="Picture 17">
                <a:extLst>
                  <a:ext uri="{FF2B5EF4-FFF2-40B4-BE49-F238E27FC236}">
                    <a16:creationId xmlns:a16="http://schemas.microsoft.com/office/drawing/2014/main" id="{611E1A31-973B-4937-9512-1FD5E4D3A4B1}"/>
                  </a:ext>
                </a:extLst>
              </p:cNvPr>
              <p:cNvPicPr>
                <a:picLocks noChangeAspect="1"/>
              </p:cNvPicPr>
              <p:nvPr/>
            </p:nvPicPr>
            <p:blipFill>
              <a:blip r:embed="rId4"/>
              <a:stretch>
                <a:fillRect/>
              </a:stretch>
            </p:blipFill>
            <p:spPr>
              <a:xfrm rot="10800000">
                <a:off x="6883354" y="3528336"/>
                <a:ext cx="1148320" cy="929219"/>
              </a:xfrm>
              <a:prstGeom prst="rect">
                <a:avLst/>
              </a:prstGeom>
            </p:spPr>
          </p:pic>
          <p:cxnSp>
            <p:nvCxnSpPr>
              <p:cNvPr id="19" name="Straight Connector 18">
                <a:extLst>
                  <a:ext uri="{FF2B5EF4-FFF2-40B4-BE49-F238E27FC236}">
                    <a16:creationId xmlns:a16="http://schemas.microsoft.com/office/drawing/2014/main" id="{F8519E48-B1B8-4A06-84AA-6BBC23FA14F5}"/>
                  </a:ext>
                </a:extLst>
              </p:cNvPr>
              <p:cNvCxnSpPr/>
              <p:nvPr/>
            </p:nvCxnSpPr>
            <p:spPr bwMode="auto">
              <a:xfrm flipH="1">
                <a:off x="5847034" y="3540021"/>
                <a:ext cx="564388" cy="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FF0CE958-4EB1-4907-A3E4-4EDC279E42A6}"/>
                  </a:ext>
                </a:extLst>
              </p:cNvPr>
              <p:cNvCxnSpPr/>
              <p:nvPr/>
            </p:nvCxnSpPr>
            <p:spPr bwMode="auto">
              <a:xfrm flipH="1">
                <a:off x="5839414" y="4374157"/>
                <a:ext cx="560832" cy="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79C2FC3-D951-4DFB-8A78-CB933EC41CFD}"/>
                  </a:ext>
                </a:extLst>
              </p:cNvPr>
              <p:cNvCxnSpPr/>
              <p:nvPr/>
            </p:nvCxnSpPr>
            <p:spPr bwMode="auto">
              <a:xfrm flipV="1">
                <a:off x="7101286" y="3331741"/>
                <a:ext cx="0" cy="615696"/>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0E910319-E981-467C-B627-309B1B2932A4}"/>
                  </a:ext>
                </a:extLst>
              </p:cNvPr>
              <p:cNvCxnSpPr/>
              <p:nvPr/>
            </p:nvCxnSpPr>
            <p:spPr bwMode="auto">
              <a:xfrm flipH="1">
                <a:off x="5831794" y="3339869"/>
                <a:ext cx="1266444"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23" name="Oval 22">
                <a:extLst>
                  <a:ext uri="{FF2B5EF4-FFF2-40B4-BE49-F238E27FC236}">
                    <a16:creationId xmlns:a16="http://schemas.microsoft.com/office/drawing/2014/main" id="{A191D799-2393-4108-802A-8AE55D0F35F0}"/>
                  </a:ext>
                </a:extLst>
              </p:cNvPr>
              <p:cNvSpPr/>
              <p:nvPr/>
            </p:nvSpPr>
            <p:spPr bwMode="auto">
              <a:xfrm>
                <a:off x="6362509" y="350651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sp>
            <p:nvSpPr>
              <p:cNvPr id="24" name="Oval 23">
                <a:extLst>
                  <a:ext uri="{FF2B5EF4-FFF2-40B4-BE49-F238E27FC236}">
                    <a16:creationId xmlns:a16="http://schemas.microsoft.com/office/drawing/2014/main" id="{996854B3-5FF7-46ED-9295-A1617C64855F}"/>
                  </a:ext>
                </a:extLst>
              </p:cNvPr>
              <p:cNvSpPr/>
              <p:nvPr/>
            </p:nvSpPr>
            <p:spPr bwMode="auto">
              <a:xfrm>
                <a:off x="7063549" y="390783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sp>
            <p:nvSpPr>
              <p:cNvPr id="25" name="Oval 24">
                <a:extLst>
                  <a:ext uri="{FF2B5EF4-FFF2-40B4-BE49-F238E27FC236}">
                    <a16:creationId xmlns:a16="http://schemas.microsoft.com/office/drawing/2014/main" id="{8A0BF6B3-5C45-468E-AFC7-D9B0927D74E7}"/>
                  </a:ext>
                </a:extLst>
              </p:cNvPr>
              <p:cNvSpPr/>
              <p:nvPr/>
            </p:nvSpPr>
            <p:spPr bwMode="auto">
              <a:xfrm>
                <a:off x="6362509" y="432947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grpSp>
            <p:nvGrpSpPr>
              <p:cNvPr id="26" name="Group 25">
                <a:extLst>
                  <a:ext uri="{FF2B5EF4-FFF2-40B4-BE49-F238E27FC236}">
                    <a16:creationId xmlns:a16="http://schemas.microsoft.com/office/drawing/2014/main" id="{B6FD16F6-0CC3-4A6C-A098-B86B9D570B19}"/>
                  </a:ext>
                </a:extLst>
              </p:cNvPr>
              <p:cNvGrpSpPr/>
              <p:nvPr/>
            </p:nvGrpSpPr>
            <p:grpSpPr>
              <a:xfrm>
                <a:off x="5773374" y="3257192"/>
                <a:ext cx="71120" cy="158750"/>
                <a:chOff x="6761480" y="3302635"/>
                <a:chExt cx="71120" cy="158750"/>
              </a:xfrm>
            </p:grpSpPr>
            <p:cxnSp>
              <p:nvCxnSpPr>
                <p:cNvPr id="60" name="Straight Connector 59">
                  <a:extLst>
                    <a:ext uri="{FF2B5EF4-FFF2-40B4-BE49-F238E27FC236}">
                      <a16:creationId xmlns:a16="http://schemas.microsoft.com/office/drawing/2014/main" id="{AF017138-992F-4BBF-85B6-BA26C9CFCDD0}"/>
                    </a:ext>
                  </a:extLst>
                </p:cNvPr>
                <p:cNvCxnSpPr/>
                <p:nvPr/>
              </p:nvCxnSpPr>
              <p:spPr bwMode="auto">
                <a:xfrm flipH="1" flipV="1">
                  <a:off x="6761480" y="3302635"/>
                  <a:ext cx="71120" cy="8636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7C9FF56-51BF-43F7-983A-3041D767E130}"/>
                    </a:ext>
                  </a:extLst>
                </p:cNvPr>
                <p:cNvCxnSpPr/>
                <p:nvPr/>
              </p:nvCxnSpPr>
              <p:spPr bwMode="auto">
                <a:xfrm flipH="1">
                  <a:off x="6766560" y="3387090"/>
                  <a:ext cx="62865" cy="74295"/>
                </a:xfrm>
                <a:prstGeom prst="line">
                  <a:avLst/>
                </a:prstGeom>
                <a:solidFill>
                  <a:srgbClr val="C0C0C0"/>
                </a:solidFill>
                <a:ln w="12700" cap="flat" cmpd="sng" algn="ctr">
                  <a:solidFill>
                    <a:schemeClr val="tx1"/>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09FDD37A-C97E-4F67-A233-D11346C82089}"/>
                  </a:ext>
                </a:extLst>
              </p:cNvPr>
              <p:cNvGrpSpPr/>
              <p:nvPr/>
            </p:nvGrpSpPr>
            <p:grpSpPr>
              <a:xfrm>
                <a:off x="5777184" y="3459122"/>
                <a:ext cx="71120" cy="158750"/>
                <a:chOff x="6761480" y="3302635"/>
                <a:chExt cx="71120" cy="158750"/>
              </a:xfrm>
            </p:grpSpPr>
            <p:cxnSp>
              <p:nvCxnSpPr>
                <p:cNvPr id="58" name="Straight Connector 57">
                  <a:extLst>
                    <a:ext uri="{FF2B5EF4-FFF2-40B4-BE49-F238E27FC236}">
                      <a16:creationId xmlns:a16="http://schemas.microsoft.com/office/drawing/2014/main" id="{9C2C9EDD-9DC3-4283-8242-67EB7A0607D3}"/>
                    </a:ext>
                  </a:extLst>
                </p:cNvPr>
                <p:cNvCxnSpPr/>
                <p:nvPr/>
              </p:nvCxnSpPr>
              <p:spPr bwMode="auto">
                <a:xfrm flipH="1" flipV="1">
                  <a:off x="6761480" y="3302635"/>
                  <a:ext cx="71120" cy="8636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1AC8CE6-EB3E-4F66-B447-FDD62BFCEEE2}"/>
                    </a:ext>
                  </a:extLst>
                </p:cNvPr>
                <p:cNvCxnSpPr/>
                <p:nvPr/>
              </p:nvCxnSpPr>
              <p:spPr bwMode="auto">
                <a:xfrm flipH="1">
                  <a:off x="6766560" y="3387090"/>
                  <a:ext cx="62865" cy="74295"/>
                </a:xfrm>
                <a:prstGeom prst="line">
                  <a:avLst/>
                </a:prstGeom>
                <a:solidFill>
                  <a:srgbClr val="C0C0C0"/>
                </a:solidFill>
                <a:ln w="12700" cap="flat" cmpd="sng" algn="ctr">
                  <a:solidFill>
                    <a:schemeClr val="tx1"/>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BF89B92D-968F-4156-8296-EF07DF405D2F}"/>
                  </a:ext>
                </a:extLst>
              </p:cNvPr>
              <p:cNvGrpSpPr/>
              <p:nvPr/>
            </p:nvGrpSpPr>
            <p:grpSpPr>
              <a:xfrm>
                <a:off x="5765754" y="4293512"/>
                <a:ext cx="71120" cy="158750"/>
                <a:chOff x="6761480" y="3302635"/>
                <a:chExt cx="71120" cy="158750"/>
              </a:xfrm>
            </p:grpSpPr>
            <p:cxnSp>
              <p:nvCxnSpPr>
                <p:cNvPr id="56" name="Straight Connector 55">
                  <a:extLst>
                    <a:ext uri="{FF2B5EF4-FFF2-40B4-BE49-F238E27FC236}">
                      <a16:creationId xmlns:a16="http://schemas.microsoft.com/office/drawing/2014/main" id="{F8423602-8413-4003-922F-8F02F5AC727B}"/>
                    </a:ext>
                  </a:extLst>
                </p:cNvPr>
                <p:cNvCxnSpPr/>
                <p:nvPr/>
              </p:nvCxnSpPr>
              <p:spPr bwMode="auto">
                <a:xfrm flipH="1" flipV="1">
                  <a:off x="6761480" y="3302635"/>
                  <a:ext cx="71120" cy="8636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922AD1B8-EBD7-4905-A6DB-EF7080D8700F}"/>
                    </a:ext>
                  </a:extLst>
                </p:cNvPr>
                <p:cNvCxnSpPr/>
                <p:nvPr/>
              </p:nvCxnSpPr>
              <p:spPr bwMode="auto">
                <a:xfrm flipH="1">
                  <a:off x="6766560" y="3387090"/>
                  <a:ext cx="62865" cy="74295"/>
                </a:xfrm>
                <a:prstGeom prst="line">
                  <a:avLst/>
                </a:prstGeom>
                <a:solidFill>
                  <a:srgbClr val="C0C0C0"/>
                </a:solidFill>
                <a:ln w="12700" cap="flat" cmpd="sng" algn="ctr">
                  <a:solidFill>
                    <a:schemeClr val="tx1"/>
                  </a:solidFill>
                  <a:prstDash val="solid"/>
                  <a:round/>
                  <a:headEnd type="none" w="med" len="med"/>
                  <a:tailEnd type="none" w="med" len="med"/>
                </a:ln>
                <a:effectLst/>
              </p:spPr>
            </p:cxnSp>
          </p:grpSp>
          <p:cxnSp>
            <p:nvCxnSpPr>
              <p:cNvPr id="29" name="Straight Connector 28">
                <a:extLst>
                  <a:ext uri="{FF2B5EF4-FFF2-40B4-BE49-F238E27FC236}">
                    <a16:creationId xmlns:a16="http://schemas.microsoft.com/office/drawing/2014/main" id="{BCEC8B21-430E-4ABD-A62C-43454F1B9632}"/>
                  </a:ext>
                </a:extLst>
              </p:cNvPr>
              <p:cNvCxnSpPr/>
              <p:nvPr/>
            </p:nvCxnSpPr>
            <p:spPr bwMode="auto">
              <a:xfrm>
                <a:off x="7455408" y="3517392"/>
                <a:ext cx="1620012" cy="0"/>
              </a:xfrm>
              <a:prstGeom prst="line">
                <a:avLst/>
              </a:prstGeom>
              <a:solidFill>
                <a:srgbClr val="C0C0C0"/>
              </a:solidFill>
              <a:ln w="12700" cap="flat" cmpd="sng" algn="ctr">
                <a:solidFill>
                  <a:schemeClr val="tx1"/>
                </a:solidFill>
                <a:prstDash val="solid"/>
                <a:round/>
                <a:headEnd type="none" w="med" len="med"/>
                <a:tailEnd type="none" w="med" len="med"/>
              </a:ln>
              <a:effectLst/>
            </p:spPr>
          </p:cxnSp>
          <p:grpSp>
            <p:nvGrpSpPr>
              <p:cNvPr id="30" name="Group 29">
                <a:extLst>
                  <a:ext uri="{FF2B5EF4-FFF2-40B4-BE49-F238E27FC236}">
                    <a16:creationId xmlns:a16="http://schemas.microsoft.com/office/drawing/2014/main" id="{114BD028-08FA-4A3D-A4E2-77CE929FFCE0}"/>
                  </a:ext>
                </a:extLst>
              </p:cNvPr>
              <p:cNvGrpSpPr/>
              <p:nvPr/>
            </p:nvGrpSpPr>
            <p:grpSpPr>
              <a:xfrm>
                <a:off x="9087889" y="3391622"/>
                <a:ext cx="788880" cy="634758"/>
                <a:chOff x="9093985" y="3464774"/>
                <a:chExt cx="788880" cy="634758"/>
              </a:xfrm>
            </p:grpSpPr>
            <p:pic>
              <p:nvPicPr>
                <p:cNvPr id="53" name="Picture 52">
                  <a:extLst>
                    <a:ext uri="{FF2B5EF4-FFF2-40B4-BE49-F238E27FC236}">
                      <a16:creationId xmlns:a16="http://schemas.microsoft.com/office/drawing/2014/main" id="{E8043D90-8A47-40EB-BD1C-DD606563FA7E}"/>
                    </a:ext>
                  </a:extLst>
                </p:cNvPr>
                <p:cNvPicPr>
                  <a:picLocks noChangeAspect="1"/>
                </p:cNvPicPr>
                <p:nvPr/>
              </p:nvPicPr>
              <p:blipFill>
                <a:blip r:embed="rId5"/>
                <a:stretch>
                  <a:fillRect/>
                </a:stretch>
              </p:blipFill>
              <p:spPr>
                <a:xfrm rot="-5400000">
                  <a:off x="9394566" y="3164193"/>
                  <a:ext cx="187718" cy="788880"/>
                </a:xfrm>
                <a:prstGeom prst="rect">
                  <a:avLst/>
                </a:prstGeom>
              </p:spPr>
            </p:pic>
            <p:pic>
              <p:nvPicPr>
                <p:cNvPr id="54" name="Picture 53">
                  <a:extLst>
                    <a:ext uri="{FF2B5EF4-FFF2-40B4-BE49-F238E27FC236}">
                      <a16:creationId xmlns:a16="http://schemas.microsoft.com/office/drawing/2014/main" id="{99F276F2-93CB-4D5D-9EEC-F2392BB290E2}"/>
                    </a:ext>
                  </a:extLst>
                </p:cNvPr>
                <p:cNvPicPr>
                  <a:picLocks noChangeAspect="1"/>
                </p:cNvPicPr>
                <p:nvPr/>
              </p:nvPicPr>
              <p:blipFill>
                <a:blip r:embed="rId5"/>
                <a:stretch>
                  <a:fillRect/>
                </a:stretch>
              </p:blipFill>
              <p:spPr>
                <a:xfrm rot="-5400000">
                  <a:off x="9394566" y="3387713"/>
                  <a:ext cx="187718" cy="788880"/>
                </a:xfrm>
                <a:prstGeom prst="rect">
                  <a:avLst/>
                </a:prstGeom>
              </p:spPr>
            </p:pic>
            <p:pic>
              <p:nvPicPr>
                <p:cNvPr id="55" name="Picture 54">
                  <a:extLst>
                    <a:ext uri="{FF2B5EF4-FFF2-40B4-BE49-F238E27FC236}">
                      <a16:creationId xmlns:a16="http://schemas.microsoft.com/office/drawing/2014/main" id="{63A2E5A0-932A-4665-B902-6C002E899032}"/>
                    </a:ext>
                  </a:extLst>
                </p:cNvPr>
                <p:cNvPicPr>
                  <a:picLocks noChangeAspect="1"/>
                </p:cNvPicPr>
                <p:nvPr/>
              </p:nvPicPr>
              <p:blipFill>
                <a:blip r:embed="rId5"/>
                <a:stretch>
                  <a:fillRect/>
                </a:stretch>
              </p:blipFill>
              <p:spPr>
                <a:xfrm rot="-5400000">
                  <a:off x="9394566" y="3611233"/>
                  <a:ext cx="187718" cy="788880"/>
                </a:xfrm>
                <a:prstGeom prst="rect">
                  <a:avLst/>
                </a:prstGeom>
              </p:spPr>
            </p:pic>
          </p:grpSp>
          <p:sp>
            <p:nvSpPr>
              <p:cNvPr id="31" name="Oval 30">
                <a:extLst>
                  <a:ext uri="{FF2B5EF4-FFF2-40B4-BE49-F238E27FC236}">
                    <a16:creationId xmlns:a16="http://schemas.microsoft.com/office/drawing/2014/main" id="{2F86B9F7-83D5-4290-97DC-361DA350F560}"/>
                  </a:ext>
                </a:extLst>
              </p:cNvPr>
              <p:cNvSpPr/>
              <p:nvPr/>
            </p:nvSpPr>
            <p:spPr bwMode="auto">
              <a:xfrm>
                <a:off x="7421689" y="348365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cxnSp>
            <p:nvCxnSpPr>
              <p:cNvPr id="32" name="Straight Connector 31">
                <a:extLst>
                  <a:ext uri="{FF2B5EF4-FFF2-40B4-BE49-F238E27FC236}">
                    <a16:creationId xmlns:a16="http://schemas.microsoft.com/office/drawing/2014/main" id="{62279463-D5DB-4A3A-AF8F-163E9D6F343B}"/>
                  </a:ext>
                </a:extLst>
              </p:cNvPr>
              <p:cNvCxnSpPr>
                <a:cxnSpLocks/>
              </p:cNvCxnSpPr>
              <p:nvPr/>
            </p:nvCxnSpPr>
            <p:spPr bwMode="auto">
              <a:xfrm>
                <a:off x="8017002" y="4434078"/>
                <a:ext cx="182880" cy="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DBA1C129-0D59-49B9-B5BA-46EFD6381178}"/>
                  </a:ext>
                </a:extLst>
              </p:cNvPr>
              <p:cNvCxnSpPr>
                <a:cxnSpLocks/>
              </p:cNvCxnSpPr>
              <p:nvPr/>
            </p:nvCxnSpPr>
            <p:spPr bwMode="auto">
              <a:xfrm flipV="1">
                <a:off x="8199882" y="3736848"/>
                <a:ext cx="0" cy="69723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34" name="Oval 33">
                <a:extLst>
                  <a:ext uri="{FF2B5EF4-FFF2-40B4-BE49-F238E27FC236}">
                    <a16:creationId xmlns:a16="http://schemas.microsoft.com/office/drawing/2014/main" id="{1431D743-ED2E-4A4F-84DF-9BF019BBF97C}"/>
                  </a:ext>
                </a:extLst>
              </p:cNvPr>
              <p:cNvSpPr/>
              <p:nvPr/>
            </p:nvSpPr>
            <p:spPr bwMode="auto">
              <a:xfrm>
                <a:off x="7996999" y="440567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cxnSp>
            <p:nvCxnSpPr>
              <p:cNvPr id="35" name="Straight Connector 34">
                <a:extLst>
                  <a:ext uri="{FF2B5EF4-FFF2-40B4-BE49-F238E27FC236}">
                    <a16:creationId xmlns:a16="http://schemas.microsoft.com/office/drawing/2014/main" id="{F8F8D42B-AA63-4997-AB43-6BAE055CC653}"/>
                  </a:ext>
                </a:extLst>
              </p:cNvPr>
              <p:cNvCxnSpPr/>
              <p:nvPr/>
            </p:nvCxnSpPr>
            <p:spPr bwMode="auto">
              <a:xfrm>
                <a:off x="6885432" y="4437888"/>
                <a:ext cx="0" cy="14097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E6D0915E-6E13-40C9-82DF-A522BF8865B5}"/>
                  </a:ext>
                </a:extLst>
              </p:cNvPr>
              <p:cNvCxnSpPr/>
              <p:nvPr/>
            </p:nvCxnSpPr>
            <p:spPr bwMode="auto">
              <a:xfrm>
                <a:off x="6885432" y="4578858"/>
                <a:ext cx="1470660" cy="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0079158-80CA-4E96-9AF5-9BA61ED3D503}"/>
                  </a:ext>
                </a:extLst>
              </p:cNvPr>
              <p:cNvCxnSpPr>
                <a:cxnSpLocks/>
              </p:cNvCxnSpPr>
              <p:nvPr/>
            </p:nvCxnSpPr>
            <p:spPr bwMode="auto">
              <a:xfrm flipV="1">
                <a:off x="8352282" y="3957828"/>
                <a:ext cx="0" cy="627380"/>
              </a:xfrm>
              <a:prstGeom prst="line">
                <a:avLst/>
              </a:prstGeom>
              <a:solidFill>
                <a:srgbClr val="C0C0C0"/>
              </a:solidFill>
              <a:ln w="12700"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7E3F2A4-3419-4A44-B1A6-1B3730BF76A9}"/>
                  </a:ext>
                </a:extLst>
              </p:cNvPr>
              <p:cNvCxnSpPr/>
              <p:nvPr/>
            </p:nvCxnSpPr>
            <p:spPr bwMode="auto">
              <a:xfrm>
                <a:off x="8348472" y="3957828"/>
                <a:ext cx="734568"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1E9E7CAE-8ACB-41D2-A0AC-EABF8B4B5A16}"/>
                  </a:ext>
                </a:extLst>
              </p:cNvPr>
              <p:cNvSpPr/>
              <p:nvPr/>
            </p:nvSpPr>
            <p:spPr bwMode="auto">
              <a:xfrm>
                <a:off x="6850189" y="4413299"/>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cxnSp>
            <p:nvCxnSpPr>
              <p:cNvPr id="40" name="Straight Connector 39">
                <a:extLst>
                  <a:ext uri="{FF2B5EF4-FFF2-40B4-BE49-F238E27FC236}">
                    <a16:creationId xmlns:a16="http://schemas.microsoft.com/office/drawing/2014/main" id="{683AF9FE-1DF1-457B-8C49-DF27E33D51BE}"/>
                  </a:ext>
                </a:extLst>
              </p:cNvPr>
              <p:cNvCxnSpPr/>
              <p:nvPr/>
            </p:nvCxnSpPr>
            <p:spPr bwMode="auto">
              <a:xfrm>
                <a:off x="7461504" y="4151376"/>
                <a:ext cx="2394966"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41" name="Oval 40">
                <a:extLst>
                  <a:ext uri="{FF2B5EF4-FFF2-40B4-BE49-F238E27FC236}">
                    <a16:creationId xmlns:a16="http://schemas.microsoft.com/office/drawing/2014/main" id="{196B77A2-D153-4DDA-8AE2-993240D5A04E}"/>
                  </a:ext>
                </a:extLst>
              </p:cNvPr>
              <p:cNvSpPr/>
              <p:nvPr/>
            </p:nvSpPr>
            <p:spPr bwMode="auto">
              <a:xfrm>
                <a:off x="7417879" y="412526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pic>
            <p:nvPicPr>
              <p:cNvPr id="42" name="Picture 41">
                <a:extLst>
                  <a:ext uri="{FF2B5EF4-FFF2-40B4-BE49-F238E27FC236}">
                    <a16:creationId xmlns:a16="http://schemas.microsoft.com/office/drawing/2014/main" id="{BE841B1E-2766-41AD-9FEC-7D84CF97DB0A}"/>
                  </a:ext>
                </a:extLst>
              </p:cNvPr>
              <p:cNvPicPr>
                <a:picLocks noChangeAspect="1"/>
              </p:cNvPicPr>
              <p:nvPr/>
            </p:nvPicPr>
            <p:blipFill>
              <a:blip r:embed="rId6"/>
              <a:stretch>
                <a:fillRect/>
              </a:stretch>
            </p:blipFill>
            <p:spPr>
              <a:xfrm>
                <a:off x="9593580" y="4256525"/>
                <a:ext cx="305775" cy="1123195"/>
              </a:xfrm>
              <a:prstGeom prst="rect">
                <a:avLst/>
              </a:prstGeom>
            </p:spPr>
          </p:pic>
          <p:pic>
            <p:nvPicPr>
              <p:cNvPr id="43" name="Picture 42">
                <a:extLst>
                  <a:ext uri="{FF2B5EF4-FFF2-40B4-BE49-F238E27FC236}">
                    <a16:creationId xmlns:a16="http://schemas.microsoft.com/office/drawing/2014/main" id="{02740D8D-1113-457B-9722-7AAC62783297}"/>
                  </a:ext>
                </a:extLst>
              </p:cNvPr>
              <p:cNvPicPr>
                <a:picLocks noChangeAspect="1"/>
              </p:cNvPicPr>
              <p:nvPr/>
            </p:nvPicPr>
            <p:blipFill>
              <a:blip r:embed="rId6"/>
              <a:stretch>
                <a:fillRect/>
              </a:stretch>
            </p:blipFill>
            <p:spPr>
              <a:xfrm>
                <a:off x="8350758" y="4139184"/>
                <a:ext cx="305775" cy="1271016"/>
              </a:xfrm>
              <a:prstGeom prst="rect">
                <a:avLst/>
              </a:prstGeom>
            </p:spPr>
          </p:pic>
          <p:sp>
            <p:nvSpPr>
              <p:cNvPr id="44" name="Oval 43">
                <a:extLst>
                  <a:ext uri="{FF2B5EF4-FFF2-40B4-BE49-F238E27FC236}">
                    <a16:creationId xmlns:a16="http://schemas.microsoft.com/office/drawing/2014/main" id="{50CEB2C5-0154-41C9-996D-22FE3E47211A}"/>
                  </a:ext>
                </a:extLst>
              </p:cNvPr>
              <p:cNvSpPr/>
              <p:nvPr/>
            </p:nvSpPr>
            <p:spPr bwMode="auto">
              <a:xfrm>
                <a:off x="8467153" y="4117643"/>
                <a:ext cx="76200" cy="711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p>
            </p:txBody>
          </p:sp>
          <p:cxnSp>
            <p:nvCxnSpPr>
              <p:cNvPr id="46" name="Straight Connector 45">
                <a:extLst>
                  <a:ext uri="{FF2B5EF4-FFF2-40B4-BE49-F238E27FC236}">
                    <a16:creationId xmlns:a16="http://schemas.microsoft.com/office/drawing/2014/main" id="{68B803C6-F41E-46CC-AFA9-95F37EC83B10}"/>
                  </a:ext>
                </a:extLst>
              </p:cNvPr>
              <p:cNvCxnSpPr/>
              <p:nvPr/>
            </p:nvCxnSpPr>
            <p:spPr bwMode="auto">
              <a:xfrm>
                <a:off x="8202930" y="3739527"/>
                <a:ext cx="869142" cy="0"/>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47" name="TextBox 46">
                <a:extLst>
                  <a:ext uri="{FF2B5EF4-FFF2-40B4-BE49-F238E27FC236}">
                    <a16:creationId xmlns:a16="http://schemas.microsoft.com/office/drawing/2014/main" id="{3CE053D5-FF0E-4D2A-85AB-88DCEEAE98FE}"/>
                  </a:ext>
                </a:extLst>
              </p:cNvPr>
              <p:cNvSpPr txBox="1"/>
              <p:nvPr/>
            </p:nvSpPr>
            <p:spPr>
              <a:xfrm>
                <a:off x="7898361" y="2601132"/>
                <a:ext cx="739140" cy="367446"/>
              </a:xfrm>
              <a:prstGeom prst="rect">
                <a:avLst/>
              </a:prstGeom>
              <a:noFill/>
            </p:spPr>
            <p:txBody>
              <a:bodyPr wrap="square" rtlCol="0">
                <a:spAutoFit/>
              </a:bodyPr>
              <a:lstStyle/>
              <a:p>
                <a:pPr algn="ctr"/>
                <a:r>
                  <a:rPr lang="en-US" sz="1260" dirty="0"/>
                  <a:t>Metal Enclosures</a:t>
                </a:r>
              </a:p>
            </p:txBody>
          </p:sp>
          <p:cxnSp>
            <p:nvCxnSpPr>
              <p:cNvPr id="48" name="Straight Connector 47">
                <a:extLst>
                  <a:ext uri="{FF2B5EF4-FFF2-40B4-BE49-F238E27FC236}">
                    <a16:creationId xmlns:a16="http://schemas.microsoft.com/office/drawing/2014/main" id="{55FD8B67-32A6-4782-A1ED-24907424BFB2}"/>
                  </a:ext>
                </a:extLst>
              </p:cNvPr>
              <p:cNvCxnSpPr>
                <a:cxnSpLocks/>
              </p:cNvCxnSpPr>
              <p:nvPr/>
            </p:nvCxnSpPr>
            <p:spPr bwMode="auto">
              <a:xfrm>
                <a:off x="9156192" y="4265676"/>
                <a:ext cx="0" cy="176784"/>
              </a:xfrm>
              <a:prstGeom prst="line">
                <a:avLst/>
              </a:prstGeom>
              <a:solidFill>
                <a:srgbClr val="C0C0C0"/>
              </a:solidFill>
              <a:ln w="22225" cap="flat" cmpd="sng" algn="ctr">
                <a:solidFill>
                  <a:srgbClr val="00B05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A48DAF2-22A5-4917-BF4B-151E3FD636C1}"/>
                  </a:ext>
                </a:extLst>
              </p:cNvPr>
              <p:cNvCxnSpPr>
                <a:cxnSpLocks/>
              </p:cNvCxnSpPr>
              <p:nvPr/>
            </p:nvCxnSpPr>
            <p:spPr bwMode="auto">
              <a:xfrm flipH="1">
                <a:off x="8619744" y="4450080"/>
                <a:ext cx="547116" cy="0"/>
              </a:xfrm>
              <a:prstGeom prst="line">
                <a:avLst/>
              </a:prstGeom>
              <a:solidFill>
                <a:srgbClr val="C0C0C0"/>
              </a:solidFill>
              <a:ln w="22225" cap="flat" cmpd="sng" algn="ctr">
                <a:solidFill>
                  <a:srgbClr val="00B050"/>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A3595AD9-77C1-4A95-8206-22B178765247}"/>
                  </a:ext>
                </a:extLst>
              </p:cNvPr>
              <p:cNvCxnSpPr/>
              <p:nvPr/>
            </p:nvCxnSpPr>
            <p:spPr bwMode="auto">
              <a:xfrm flipH="1">
                <a:off x="7322820" y="2834640"/>
                <a:ext cx="472440" cy="289560"/>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5603E94E-B05D-440F-8748-7C04155A2663}"/>
                  </a:ext>
                </a:extLst>
              </p:cNvPr>
              <p:cNvCxnSpPr>
                <a:cxnSpLocks/>
              </p:cNvCxnSpPr>
              <p:nvPr/>
            </p:nvCxnSpPr>
            <p:spPr bwMode="auto">
              <a:xfrm>
                <a:off x="8656533" y="2778062"/>
                <a:ext cx="898947" cy="361378"/>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sp>
            <p:nvSpPr>
              <p:cNvPr id="52" name="TextBox 51">
                <a:extLst>
                  <a:ext uri="{FF2B5EF4-FFF2-40B4-BE49-F238E27FC236}">
                    <a16:creationId xmlns:a16="http://schemas.microsoft.com/office/drawing/2014/main" id="{BF02B966-840E-4849-BB62-1103FB6D41E5}"/>
                  </a:ext>
                </a:extLst>
              </p:cNvPr>
              <p:cNvSpPr txBox="1"/>
              <p:nvPr/>
            </p:nvSpPr>
            <p:spPr>
              <a:xfrm>
                <a:off x="9297729" y="5423493"/>
                <a:ext cx="897476" cy="327139"/>
              </a:xfrm>
              <a:prstGeom prst="rect">
                <a:avLst/>
              </a:prstGeom>
              <a:noFill/>
            </p:spPr>
            <p:txBody>
              <a:bodyPr wrap="square" rtlCol="0">
                <a:spAutoFit/>
              </a:bodyPr>
              <a:lstStyle/>
              <a:p>
                <a:pPr algn="ctr"/>
                <a:r>
                  <a:rPr lang="en-US" sz="1260" dirty="0"/>
                  <a:t>Grounding Electrode</a:t>
                </a:r>
              </a:p>
            </p:txBody>
          </p:sp>
          <p:sp>
            <p:nvSpPr>
              <p:cNvPr id="45" name="Rectangle 44">
                <a:extLst>
                  <a:ext uri="{FF2B5EF4-FFF2-40B4-BE49-F238E27FC236}">
                    <a16:creationId xmlns:a16="http://schemas.microsoft.com/office/drawing/2014/main" id="{299D142C-D93A-4DC6-8CA2-C851858E8139}"/>
                  </a:ext>
                </a:extLst>
              </p:cNvPr>
              <p:cNvSpPr/>
              <p:nvPr/>
            </p:nvSpPr>
            <p:spPr bwMode="auto">
              <a:xfrm>
                <a:off x="7477969" y="3922966"/>
                <a:ext cx="739440" cy="249925"/>
              </a:xfrm>
              <a:prstGeom prst="rect">
                <a:avLst/>
              </a:prstGeom>
              <a:noFill/>
              <a:ln w="12700" cap="flat" cmpd="sng" algn="ctr">
                <a:no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lgn="l"/>
                <a:r>
                  <a:rPr lang="en-US" sz="1260" dirty="0"/>
                  <a:t>Neutral</a:t>
                </a:r>
              </a:p>
            </p:txBody>
          </p:sp>
        </p:grpSp>
        <p:sp>
          <p:nvSpPr>
            <p:cNvPr id="11" name="TextBox 10">
              <a:extLst>
                <a:ext uri="{FF2B5EF4-FFF2-40B4-BE49-F238E27FC236}">
                  <a16:creationId xmlns:a16="http://schemas.microsoft.com/office/drawing/2014/main" id="{C430F041-BDC1-45E4-852F-16226B27BB56}"/>
                </a:ext>
              </a:extLst>
            </p:cNvPr>
            <p:cNvSpPr txBox="1"/>
            <p:nvPr/>
          </p:nvSpPr>
          <p:spPr>
            <a:xfrm>
              <a:off x="7475015" y="4480069"/>
              <a:ext cx="627153" cy="367446"/>
            </a:xfrm>
            <a:prstGeom prst="rect">
              <a:avLst/>
            </a:prstGeom>
            <a:noFill/>
          </p:spPr>
          <p:txBody>
            <a:bodyPr wrap="square" rtlCol="0">
              <a:spAutoFit/>
            </a:bodyPr>
            <a:lstStyle/>
            <a:p>
              <a:pPr algn="ctr"/>
              <a:r>
                <a:rPr lang="en-US" sz="1260" dirty="0"/>
                <a:t>System Ground</a:t>
              </a:r>
            </a:p>
          </p:txBody>
        </p:sp>
        <p:sp>
          <p:nvSpPr>
            <p:cNvPr id="12" name="TextBox 11">
              <a:extLst>
                <a:ext uri="{FF2B5EF4-FFF2-40B4-BE49-F238E27FC236}">
                  <a16:creationId xmlns:a16="http://schemas.microsoft.com/office/drawing/2014/main" id="{479F7F99-A741-429D-ABD9-A5F9FE9AE104}"/>
                </a:ext>
              </a:extLst>
            </p:cNvPr>
            <p:cNvSpPr txBox="1"/>
            <p:nvPr/>
          </p:nvSpPr>
          <p:spPr>
            <a:xfrm>
              <a:off x="8819327" y="3819145"/>
              <a:ext cx="776783" cy="367446"/>
            </a:xfrm>
            <a:prstGeom prst="rect">
              <a:avLst/>
            </a:prstGeom>
            <a:noFill/>
          </p:spPr>
          <p:txBody>
            <a:bodyPr wrap="square" rtlCol="0">
              <a:spAutoFit/>
            </a:bodyPr>
            <a:lstStyle/>
            <a:p>
              <a:pPr algn="ctr"/>
              <a:r>
                <a:rPr lang="en-US" sz="1260" dirty="0"/>
                <a:t>Equipment Ground</a:t>
              </a:r>
            </a:p>
          </p:txBody>
        </p:sp>
        <p:cxnSp>
          <p:nvCxnSpPr>
            <p:cNvPr id="13" name="Straight Arrow Connector 12">
              <a:extLst>
                <a:ext uri="{FF2B5EF4-FFF2-40B4-BE49-F238E27FC236}">
                  <a16:creationId xmlns:a16="http://schemas.microsoft.com/office/drawing/2014/main" id="{3CA25EFD-04CE-4751-BF55-F6A4B3B8301C}"/>
                </a:ext>
              </a:extLst>
            </p:cNvPr>
            <p:cNvCxnSpPr>
              <a:cxnSpLocks/>
            </p:cNvCxnSpPr>
            <p:nvPr/>
          </p:nvCxnSpPr>
          <p:spPr bwMode="auto">
            <a:xfrm flipV="1">
              <a:off x="7780020" y="4107180"/>
              <a:ext cx="739140" cy="399107"/>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D17A27-B506-4B7E-9FC0-D5327E918D49}"/>
                </a:ext>
              </a:extLst>
            </p:cNvPr>
            <p:cNvCxnSpPr>
              <a:cxnSpLocks/>
              <a:stCxn id="12" idx="0"/>
            </p:cNvCxnSpPr>
            <p:nvPr/>
          </p:nvCxnSpPr>
          <p:spPr bwMode="auto">
            <a:xfrm flipH="1" flipV="1">
              <a:off x="9147260" y="3657455"/>
              <a:ext cx="60459" cy="161689"/>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grpSp>
      <p:sp>
        <p:nvSpPr>
          <p:cNvPr id="66" name="Rectangle 65">
            <a:extLst>
              <a:ext uri="{FF2B5EF4-FFF2-40B4-BE49-F238E27FC236}">
                <a16:creationId xmlns:a16="http://schemas.microsoft.com/office/drawing/2014/main" id="{32D2E13D-B68B-491F-91B3-38B551930B72}"/>
              </a:ext>
            </a:extLst>
          </p:cNvPr>
          <p:cNvSpPr/>
          <p:nvPr/>
        </p:nvSpPr>
        <p:spPr>
          <a:xfrm>
            <a:off x="8520604" y="3413548"/>
            <a:ext cx="701652" cy="39971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32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608D87-A3D6-41D8-9C06-856D2BB6243D}"/>
              </a:ext>
            </a:extLst>
          </p:cNvPr>
          <p:cNvSpPr>
            <a:spLocks noGrp="1"/>
          </p:cNvSpPr>
          <p:nvPr>
            <p:ph type="title"/>
          </p:nvPr>
        </p:nvSpPr>
        <p:spPr>
          <a:xfrm>
            <a:off x="931330" y="658969"/>
            <a:ext cx="10022616" cy="541031"/>
          </a:xfrm>
        </p:spPr>
        <p:txBody>
          <a:bodyPr>
            <a:noAutofit/>
          </a:bodyPr>
          <a:lstStyle/>
          <a:p>
            <a:r>
              <a:rPr lang="en-US" sz="2800" dirty="0"/>
              <a:t>Modified Differential Ground Fault Protection</a:t>
            </a:r>
          </a:p>
        </p:txBody>
      </p:sp>
      <p:pic>
        <p:nvPicPr>
          <p:cNvPr id="38" name="Picture 37">
            <a:extLst>
              <a:ext uri="{FF2B5EF4-FFF2-40B4-BE49-F238E27FC236}">
                <a16:creationId xmlns:a16="http://schemas.microsoft.com/office/drawing/2014/main" id="{D800D446-AC29-4FAB-B501-ED7C4D0531C1}"/>
              </a:ext>
            </a:extLst>
          </p:cNvPr>
          <p:cNvPicPr>
            <a:picLocks noChangeAspect="1"/>
          </p:cNvPicPr>
          <p:nvPr/>
        </p:nvPicPr>
        <p:blipFill rotWithShape="1">
          <a:blip r:embed="rId3"/>
          <a:srcRect r="32111" b="27712"/>
          <a:stretch/>
        </p:blipFill>
        <p:spPr>
          <a:xfrm>
            <a:off x="2603279" y="2491730"/>
            <a:ext cx="2440051" cy="1994346"/>
          </a:xfrm>
          <a:prstGeom prst="rect">
            <a:avLst/>
          </a:prstGeom>
        </p:spPr>
      </p:pic>
      <p:sp>
        <p:nvSpPr>
          <p:cNvPr id="39" name="Content Placeholder 2">
            <a:extLst>
              <a:ext uri="{FF2B5EF4-FFF2-40B4-BE49-F238E27FC236}">
                <a16:creationId xmlns:a16="http://schemas.microsoft.com/office/drawing/2014/main" id="{9977BEC8-50AA-4EDC-B236-B3A8D719FAFC}"/>
              </a:ext>
            </a:extLst>
          </p:cNvPr>
          <p:cNvSpPr txBox="1">
            <a:spLocks/>
          </p:cNvSpPr>
          <p:nvPr/>
        </p:nvSpPr>
        <p:spPr bwMode="auto">
          <a:xfrm>
            <a:off x="2309917" y="4789588"/>
            <a:ext cx="3507850" cy="6844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r>
              <a:rPr lang="en-US" sz="1701" kern="0" dirty="0">
                <a:solidFill>
                  <a:srgbClr val="000000"/>
                </a:solidFill>
                <a:cs typeface="Arial"/>
              </a:rPr>
              <a:t>Circulating neutral current does not result in current flowing through the trip units.</a:t>
            </a:r>
          </a:p>
          <a:p>
            <a:endParaRPr lang="en-US" sz="1580" kern="0" dirty="0">
              <a:solidFill>
                <a:srgbClr val="FF0000"/>
              </a:solidFill>
              <a:cs typeface="Arial"/>
            </a:endParaRPr>
          </a:p>
        </p:txBody>
      </p:sp>
      <p:pic>
        <p:nvPicPr>
          <p:cNvPr id="40" name="Picture 39">
            <a:extLst>
              <a:ext uri="{FF2B5EF4-FFF2-40B4-BE49-F238E27FC236}">
                <a16:creationId xmlns:a16="http://schemas.microsoft.com/office/drawing/2014/main" id="{9A0C80EC-890F-4947-9FF0-6308B4B8F595}"/>
              </a:ext>
            </a:extLst>
          </p:cNvPr>
          <p:cNvPicPr>
            <a:picLocks noChangeAspect="1"/>
          </p:cNvPicPr>
          <p:nvPr/>
        </p:nvPicPr>
        <p:blipFill rotWithShape="1">
          <a:blip r:embed="rId4"/>
          <a:srcRect r="27148" b="25316"/>
          <a:stretch/>
        </p:blipFill>
        <p:spPr>
          <a:xfrm>
            <a:off x="2612657" y="2499053"/>
            <a:ext cx="2586797" cy="2034646"/>
          </a:xfrm>
          <a:prstGeom prst="rect">
            <a:avLst/>
          </a:prstGeom>
        </p:spPr>
      </p:pic>
      <p:sp>
        <p:nvSpPr>
          <p:cNvPr id="41" name="Content Placeholder 2">
            <a:extLst>
              <a:ext uri="{FF2B5EF4-FFF2-40B4-BE49-F238E27FC236}">
                <a16:creationId xmlns:a16="http://schemas.microsoft.com/office/drawing/2014/main" id="{19C81A35-1762-49B5-B5C7-A619B040F16D}"/>
              </a:ext>
            </a:extLst>
          </p:cNvPr>
          <p:cNvSpPr txBox="1">
            <a:spLocks/>
          </p:cNvSpPr>
          <p:nvPr/>
        </p:nvSpPr>
        <p:spPr bwMode="auto">
          <a:xfrm>
            <a:off x="2302202" y="2036608"/>
            <a:ext cx="6552057" cy="403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r>
              <a:rPr lang="en-US" sz="1701" kern="0" dirty="0">
                <a:solidFill>
                  <a:srgbClr val="000000"/>
                </a:solidFill>
                <a:cs typeface="Arial"/>
              </a:rPr>
              <a:t>Differentiates between circulating neutral current and fault current</a:t>
            </a:r>
          </a:p>
          <a:p>
            <a:endParaRPr lang="en-US" sz="1580" kern="0" dirty="0">
              <a:solidFill>
                <a:srgbClr val="FF0000"/>
              </a:solidFill>
              <a:cs typeface="Arial"/>
            </a:endParaRPr>
          </a:p>
        </p:txBody>
      </p:sp>
      <p:cxnSp>
        <p:nvCxnSpPr>
          <p:cNvPr id="42" name="Straight Arrow Connector 41">
            <a:extLst>
              <a:ext uri="{FF2B5EF4-FFF2-40B4-BE49-F238E27FC236}">
                <a16:creationId xmlns:a16="http://schemas.microsoft.com/office/drawing/2014/main" id="{79996FE2-DE43-4E55-A01C-033CF6C2EB59}"/>
              </a:ext>
            </a:extLst>
          </p:cNvPr>
          <p:cNvCxnSpPr/>
          <p:nvPr/>
        </p:nvCxnSpPr>
        <p:spPr bwMode="auto">
          <a:xfrm>
            <a:off x="3469118" y="3460247"/>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C6118D69-76D0-4B5D-9EBE-2D3481420853}"/>
              </a:ext>
            </a:extLst>
          </p:cNvPr>
          <p:cNvCxnSpPr/>
          <p:nvPr/>
        </p:nvCxnSpPr>
        <p:spPr bwMode="auto">
          <a:xfrm flipH="1" flipV="1">
            <a:off x="4376706" y="3460246"/>
            <a:ext cx="2038" cy="23222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63650679-57B1-4057-95E7-F51897E63037}"/>
              </a:ext>
            </a:extLst>
          </p:cNvPr>
          <p:cNvCxnSpPr/>
          <p:nvPr/>
        </p:nvCxnSpPr>
        <p:spPr bwMode="auto">
          <a:xfrm>
            <a:off x="3500088" y="2953098"/>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472B83BE-79E0-44DD-A04E-DD183D678C1C}"/>
              </a:ext>
            </a:extLst>
          </p:cNvPr>
          <p:cNvCxnSpPr/>
          <p:nvPr/>
        </p:nvCxnSpPr>
        <p:spPr bwMode="auto">
          <a:xfrm flipH="1" flipV="1">
            <a:off x="4461682" y="2938953"/>
            <a:ext cx="2038" cy="23222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AA360FDE-0081-4A23-89CB-86CE07C20846}"/>
              </a:ext>
            </a:extLst>
          </p:cNvPr>
          <p:cNvCxnSpPr/>
          <p:nvPr/>
        </p:nvCxnSpPr>
        <p:spPr bwMode="auto">
          <a:xfrm flipH="1">
            <a:off x="3710112" y="2858460"/>
            <a:ext cx="271962" cy="7716"/>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9B4EBA1E-900D-47AE-A7AC-FBA121C0CBC1}"/>
              </a:ext>
            </a:extLst>
          </p:cNvPr>
          <p:cNvCxnSpPr/>
          <p:nvPr/>
        </p:nvCxnSpPr>
        <p:spPr bwMode="auto">
          <a:xfrm flipV="1">
            <a:off x="3617920" y="2616715"/>
            <a:ext cx="244305" cy="901"/>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sp>
        <p:nvSpPr>
          <p:cNvPr id="48" name="Content Placeholder 2">
            <a:extLst>
              <a:ext uri="{FF2B5EF4-FFF2-40B4-BE49-F238E27FC236}">
                <a16:creationId xmlns:a16="http://schemas.microsoft.com/office/drawing/2014/main" id="{5C4DF7FA-E860-4628-86EA-49311CC517EE}"/>
              </a:ext>
            </a:extLst>
          </p:cNvPr>
          <p:cNvSpPr txBox="1">
            <a:spLocks/>
          </p:cNvSpPr>
          <p:nvPr/>
        </p:nvSpPr>
        <p:spPr bwMode="auto">
          <a:xfrm>
            <a:off x="5830415" y="4789588"/>
            <a:ext cx="3160664" cy="6844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r>
              <a:rPr lang="en-US" sz="1701" kern="0" dirty="0">
                <a:solidFill>
                  <a:srgbClr val="000000"/>
                </a:solidFill>
                <a:cs typeface="Arial"/>
              </a:rPr>
              <a:t>Fault current results in current flowing through the trip units.</a:t>
            </a:r>
          </a:p>
          <a:p>
            <a:endParaRPr lang="en-US" sz="1580" kern="0" dirty="0">
              <a:solidFill>
                <a:srgbClr val="FF0000"/>
              </a:solidFill>
              <a:cs typeface="Arial"/>
            </a:endParaRPr>
          </a:p>
        </p:txBody>
      </p:sp>
      <p:pic>
        <p:nvPicPr>
          <p:cNvPr id="49" name="Picture 48">
            <a:extLst>
              <a:ext uri="{FF2B5EF4-FFF2-40B4-BE49-F238E27FC236}">
                <a16:creationId xmlns:a16="http://schemas.microsoft.com/office/drawing/2014/main" id="{FF5CEB13-F2C8-4F70-BFDD-97D53AC599D6}"/>
              </a:ext>
            </a:extLst>
          </p:cNvPr>
          <p:cNvPicPr>
            <a:picLocks noChangeAspect="1"/>
          </p:cNvPicPr>
          <p:nvPr/>
        </p:nvPicPr>
        <p:blipFill rotWithShape="1">
          <a:blip r:embed="rId5"/>
          <a:srcRect r="31758" b="28192"/>
          <a:stretch/>
        </p:blipFill>
        <p:spPr>
          <a:xfrm>
            <a:off x="5872059" y="2421575"/>
            <a:ext cx="2573006" cy="2077342"/>
          </a:xfrm>
          <a:prstGeom prst="rect">
            <a:avLst/>
          </a:prstGeom>
        </p:spPr>
      </p:pic>
      <p:cxnSp>
        <p:nvCxnSpPr>
          <p:cNvPr id="50" name="Straight Arrow Connector 49">
            <a:extLst>
              <a:ext uri="{FF2B5EF4-FFF2-40B4-BE49-F238E27FC236}">
                <a16:creationId xmlns:a16="http://schemas.microsoft.com/office/drawing/2014/main" id="{D00D6649-CE9F-4234-858D-FBFF352C7136}"/>
              </a:ext>
            </a:extLst>
          </p:cNvPr>
          <p:cNvCxnSpPr/>
          <p:nvPr/>
        </p:nvCxnSpPr>
        <p:spPr bwMode="auto">
          <a:xfrm flipV="1">
            <a:off x="6434769" y="3493419"/>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638CDC27-70D1-42F7-8CBE-CA17A3CF5CAA}"/>
              </a:ext>
            </a:extLst>
          </p:cNvPr>
          <p:cNvCxnSpPr/>
          <p:nvPr/>
        </p:nvCxnSpPr>
        <p:spPr bwMode="auto">
          <a:xfrm flipV="1">
            <a:off x="7464754" y="2982155"/>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45410138-C305-43FE-9873-C6F6B77439D2}"/>
              </a:ext>
            </a:extLst>
          </p:cNvPr>
          <p:cNvCxnSpPr/>
          <p:nvPr/>
        </p:nvCxnSpPr>
        <p:spPr bwMode="auto">
          <a:xfrm flipV="1">
            <a:off x="6488775" y="2982155"/>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59192C7B-B9BE-4C96-B784-918EA5C93EE7}"/>
              </a:ext>
            </a:extLst>
          </p:cNvPr>
          <p:cNvCxnSpPr/>
          <p:nvPr/>
        </p:nvCxnSpPr>
        <p:spPr bwMode="auto">
          <a:xfrm flipV="1">
            <a:off x="7410747" y="3512527"/>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spTree>
    <p:extLst>
      <p:ext uri="{BB962C8B-B14F-4D97-AF65-F5344CB8AC3E}">
        <p14:creationId xmlns:p14="http://schemas.microsoft.com/office/powerpoint/2010/main" val="8214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DCA9B-AA35-4354-B878-A4C4F7AD955D}"/>
              </a:ext>
            </a:extLst>
          </p:cNvPr>
          <p:cNvSpPr>
            <a:spLocks noGrp="1"/>
          </p:cNvSpPr>
          <p:nvPr>
            <p:ph type="title"/>
          </p:nvPr>
        </p:nvSpPr>
        <p:spPr>
          <a:xfrm>
            <a:off x="702181" y="491767"/>
            <a:ext cx="10846448" cy="742156"/>
          </a:xfrm>
        </p:spPr>
        <p:txBody>
          <a:bodyPr>
            <a:noAutofit/>
          </a:bodyPr>
          <a:lstStyle/>
          <a:p>
            <a:r>
              <a:rPr lang="en-US" sz="2800" dirty="0"/>
              <a:t>Gensets Supplying Load, Normal Neutral Current Flow</a:t>
            </a:r>
          </a:p>
        </p:txBody>
      </p:sp>
      <p:pic>
        <p:nvPicPr>
          <p:cNvPr id="36" name="Picture 35">
            <a:extLst>
              <a:ext uri="{FF2B5EF4-FFF2-40B4-BE49-F238E27FC236}">
                <a16:creationId xmlns:a16="http://schemas.microsoft.com/office/drawing/2014/main" id="{736D136F-266E-4FFE-9EE0-99F91EDE9256}"/>
              </a:ext>
            </a:extLst>
          </p:cNvPr>
          <p:cNvPicPr>
            <a:picLocks noChangeAspect="1"/>
          </p:cNvPicPr>
          <p:nvPr/>
        </p:nvPicPr>
        <p:blipFill>
          <a:blip r:embed="rId3"/>
          <a:stretch>
            <a:fillRect/>
          </a:stretch>
        </p:blipFill>
        <p:spPr>
          <a:xfrm>
            <a:off x="2680585" y="2820974"/>
            <a:ext cx="6488945" cy="3086537"/>
          </a:xfrm>
          <a:prstGeom prst="rect">
            <a:avLst/>
          </a:prstGeom>
        </p:spPr>
      </p:pic>
      <p:pic>
        <p:nvPicPr>
          <p:cNvPr id="37" name="Picture 36">
            <a:extLst>
              <a:ext uri="{FF2B5EF4-FFF2-40B4-BE49-F238E27FC236}">
                <a16:creationId xmlns:a16="http://schemas.microsoft.com/office/drawing/2014/main" id="{B382061C-C7D4-4B33-AD38-E6E64FD8CD13}"/>
              </a:ext>
            </a:extLst>
          </p:cNvPr>
          <p:cNvPicPr>
            <a:picLocks noChangeAspect="1"/>
          </p:cNvPicPr>
          <p:nvPr/>
        </p:nvPicPr>
        <p:blipFill>
          <a:blip r:embed="rId4"/>
          <a:stretch>
            <a:fillRect/>
          </a:stretch>
        </p:blipFill>
        <p:spPr>
          <a:xfrm>
            <a:off x="4396208" y="4083661"/>
            <a:ext cx="223373" cy="178592"/>
          </a:xfrm>
          <a:prstGeom prst="rect">
            <a:avLst/>
          </a:prstGeom>
        </p:spPr>
      </p:pic>
      <p:pic>
        <p:nvPicPr>
          <p:cNvPr id="38" name="Picture 37">
            <a:extLst>
              <a:ext uri="{FF2B5EF4-FFF2-40B4-BE49-F238E27FC236}">
                <a16:creationId xmlns:a16="http://schemas.microsoft.com/office/drawing/2014/main" id="{74B20795-6731-40FB-B50F-3B970C887BB5}"/>
              </a:ext>
            </a:extLst>
          </p:cNvPr>
          <p:cNvPicPr>
            <a:picLocks noChangeAspect="1"/>
          </p:cNvPicPr>
          <p:nvPr/>
        </p:nvPicPr>
        <p:blipFill>
          <a:blip r:embed="rId4"/>
          <a:stretch>
            <a:fillRect/>
          </a:stretch>
        </p:blipFill>
        <p:spPr>
          <a:xfrm>
            <a:off x="3371623" y="4110249"/>
            <a:ext cx="223373" cy="178592"/>
          </a:xfrm>
          <a:prstGeom prst="rect">
            <a:avLst/>
          </a:prstGeom>
        </p:spPr>
      </p:pic>
      <p:cxnSp>
        <p:nvCxnSpPr>
          <p:cNvPr id="39" name="Straight Arrow Connector 38">
            <a:extLst>
              <a:ext uri="{FF2B5EF4-FFF2-40B4-BE49-F238E27FC236}">
                <a16:creationId xmlns:a16="http://schemas.microsoft.com/office/drawing/2014/main" id="{6E081681-C811-4BDA-8CE4-2C8C48A55ED0}"/>
              </a:ext>
            </a:extLst>
          </p:cNvPr>
          <p:cNvCxnSpPr/>
          <p:nvPr/>
        </p:nvCxnSpPr>
        <p:spPr bwMode="auto">
          <a:xfrm>
            <a:off x="3595414" y="4118497"/>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8C3A3C3F-5AB6-4223-8057-CA04593EDEBB}"/>
              </a:ext>
            </a:extLst>
          </p:cNvPr>
          <p:cNvCxnSpPr/>
          <p:nvPr/>
        </p:nvCxnSpPr>
        <p:spPr bwMode="auto">
          <a:xfrm>
            <a:off x="4619999" y="4096736"/>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41" name="Picture 40">
            <a:extLst>
              <a:ext uri="{FF2B5EF4-FFF2-40B4-BE49-F238E27FC236}">
                <a16:creationId xmlns:a16="http://schemas.microsoft.com/office/drawing/2014/main" id="{38F512DA-CBC9-4F59-AD51-E205868CC2AF}"/>
              </a:ext>
            </a:extLst>
          </p:cNvPr>
          <p:cNvPicPr>
            <a:picLocks noChangeAspect="1"/>
          </p:cNvPicPr>
          <p:nvPr/>
        </p:nvPicPr>
        <p:blipFill>
          <a:blip r:embed="rId5"/>
          <a:stretch>
            <a:fillRect/>
          </a:stretch>
        </p:blipFill>
        <p:spPr>
          <a:xfrm>
            <a:off x="5512506" y="5580900"/>
            <a:ext cx="212612" cy="169989"/>
          </a:xfrm>
          <a:prstGeom prst="rect">
            <a:avLst/>
          </a:prstGeom>
        </p:spPr>
      </p:pic>
      <p:pic>
        <p:nvPicPr>
          <p:cNvPr id="42" name="Picture 41">
            <a:extLst>
              <a:ext uri="{FF2B5EF4-FFF2-40B4-BE49-F238E27FC236}">
                <a16:creationId xmlns:a16="http://schemas.microsoft.com/office/drawing/2014/main" id="{3E326D68-DA18-4754-9229-5C69CE397A67}"/>
              </a:ext>
            </a:extLst>
          </p:cNvPr>
          <p:cNvPicPr>
            <a:picLocks noChangeAspect="1"/>
          </p:cNvPicPr>
          <p:nvPr/>
        </p:nvPicPr>
        <p:blipFill>
          <a:blip r:embed="rId5"/>
          <a:stretch>
            <a:fillRect/>
          </a:stretch>
        </p:blipFill>
        <p:spPr>
          <a:xfrm>
            <a:off x="6401302" y="5580900"/>
            <a:ext cx="212612" cy="169989"/>
          </a:xfrm>
          <a:prstGeom prst="rect">
            <a:avLst/>
          </a:prstGeom>
        </p:spPr>
      </p:pic>
      <p:cxnSp>
        <p:nvCxnSpPr>
          <p:cNvPr id="43" name="Straight Arrow Connector 42">
            <a:extLst>
              <a:ext uri="{FF2B5EF4-FFF2-40B4-BE49-F238E27FC236}">
                <a16:creationId xmlns:a16="http://schemas.microsoft.com/office/drawing/2014/main" id="{8DB768E5-EFB4-4694-A642-C65306F896A7}"/>
              </a:ext>
            </a:extLst>
          </p:cNvPr>
          <p:cNvCxnSpPr/>
          <p:nvPr/>
        </p:nvCxnSpPr>
        <p:spPr bwMode="auto">
          <a:xfrm>
            <a:off x="5792717" y="5528686"/>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09100021-53DD-4EFC-9046-C00F23CC425A}"/>
              </a:ext>
            </a:extLst>
          </p:cNvPr>
          <p:cNvCxnSpPr/>
          <p:nvPr/>
        </p:nvCxnSpPr>
        <p:spPr bwMode="auto">
          <a:xfrm flipV="1">
            <a:off x="6613914" y="5561859"/>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062B16C8-6100-4B07-921E-7A578DC2584A}"/>
              </a:ext>
            </a:extLst>
          </p:cNvPr>
          <p:cNvCxnSpPr/>
          <p:nvPr/>
        </p:nvCxnSpPr>
        <p:spPr bwMode="auto">
          <a:xfrm flipH="1" flipV="1">
            <a:off x="6168140" y="5424279"/>
            <a:ext cx="233166" cy="6171"/>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06DC1531-9949-4370-96C2-EBAAAAE77518}"/>
              </a:ext>
            </a:extLst>
          </p:cNvPr>
          <p:cNvCxnSpPr/>
          <p:nvPr/>
        </p:nvCxnSpPr>
        <p:spPr bwMode="auto">
          <a:xfrm flipV="1">
            <a:off x="4176104" y="4025577"/>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0D2CC8CE-C0A6-44E6-BFB3-41552B7525DA}"/>
              </a:ext>
            </a:extLst>
          </p:cNvPr>
          <p:cNvCxnSpPr/>
          <p:nvPr/>
        </p:nvCxnSpPr>
        <p:spPr bwMode="auto">
          <a:xfrm flipV="1">
            <a:off x="5033831" y="3982371"/>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2A129F62-F4D4-4ACA-87BA-3225E37098E8}"/>
              </a:ext>
            </a:extLst>
          </p:cNvPr>
          <p:cNvCxnSpPr/>
          <p:nvPr/>
        </p:nvCxnSpPr>
        <p:spPr bwMode="auto">
          <a:xfrm flipV="1">
            <a:off x="5408957" y="3976930"/>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E64643BD-0C73-44A9-91C7-AD9E8149937E}"/>
              </a:ext>
            </a:extLst>
          </p:cNvPr>
          <p:cNvCxnSpPr/>
          <p:nvPr/>
        </p:nvCxnSpPr>
        <p:spPr bwMode="auto">
          <a:xfrm flipV="1">
            <a:off x="6880496" y="5427618"/>
            <a:ext cx="202508" cy="1"/>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9B893B97-84C1-4F04-80FD-B96DEB367A2E}"/>
              </a:ext>
            </a:extLst>
          </p:cNvPr>
          <p:cNvCxnSpPr/>
          <p:nvPr/>
        </p:nvCxnSpPr>
        <p:spPr bwMode="auto">
          <a:xfrm flipV="1">
            <a:off x="7780460" y="3929470"/>
            <a:ext cx="0" cy="18902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4AA7F299-3F3D-42AE-BBBC-9F9CDA1306C4}"/>
              </a:ext>
            </a:extLst>
          </p:cNvPr>
          <p:cNvCxnSpPr/>
          <p:nvPr/>
        </p:nvCxnSpPr>
        <p:spPr bwMode="auto">
          <a:xfrm flipH="1">
            <a:off x="6878978" y="3963944"/>
            <a:ext cx="1175" cy="214997"/>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52" name="Picture 51">
            <a:extLst>
              <a:ext uri="{FF2B5EF4-FFF2-40B4-BE49-F238E27FC236}">
                <a16:creationId xmlns:a16="http://schemas.microsoft.com/office/drawing/2014/main" id="{108A1B06-F891-483C-B366-E44788FC7AD0}"/>
              </a:ext>
            </a:extLst>
          </p:cNvPr>
          <p:cNvPicPr>
            <a:picLocks noChangeAspect="1"/>
          </p:cNvPicPr>
          <p:nvPr/>
        </p:nvPicPr>
        <p:blipFill>
          <a:blip r:embed="rId6"/>
          <a:stretch>
            <a:fillRect/>
          </a:stretch>
        </p:blipFill>
        <p:spPr>
          <a:xfrm>
            <a:off x="6160995" y="5449674"/>
            <a:ext cx="213095" cy="170375"/>
          </a:xfrm>
          <a:prstGeom prst="rect">
            <a:avLst/>
          </a:prstGeom>
        </p:spPr>
      </p:pic>
      <p:pic>
        <p:nvPicPr>
          <p:cNvPr id="53" name="Picture 52">
            <a:extLst>
              <a:ext uri="{FF2B5EF4-FFF2-40B4-BE49-F238E27FC236}">
                <a16:creationId xmlns:a16="http://schemas.microsoft.com/office/drawing/2014/main" id="{A804052C-A1FC-4A8F-981A-986C59800EE3}"/>
              </a:ext>
            </a:extLst>
          </p:cNvPr>
          <p:cNvPicPr>
            <a:picLocks noChangeAspect="1"/>
          </p:cNvPicPr>
          <p:nvPr/>
        </p:nvPicPr>
        <p:blipFill>
          <a:blip r:embed="rId7"/>
          <a:stretch>
            <a:fillRect/>
          </a:stretch>
        </p:blipFill>
        <p:spPr>
          <a:xfrm>
            <a:off x="6853744" y="5456920"/>
            <a:ext cx="204027" cy="163125"/>
          </a:xfrm>
          <a:prstGeom prst="rect">
            <a:avLst/>
          </a:prstGeom>
        </p:spPr>
      </p:pic>
      <p:pic>
        <p:nvPicPr>
          <p:cNvPr id="54" name="Picture 53">
            <a:extLst>
              <a:ext uri="{FF2B5EF4-FFF2-40B4-BE49-F238E27FC236}">
                <a16:creationId xmlns:a16="http://schemas.microsoft.com/office/drawing/2014/main" id="{C6CD1FAC-B4EA-46D2-B00F-D90F4F1439D3}"/>
              </a:ext>
            </a:extLst>
          </p:cNvPr>
          <p:cNvPicPr>
            <a:picLocks noChangeAspect="1"/>
          </p:cNvPicPr>
          <p:nvPr/>
        </p:nvPicPr>
        <p:blipFill>
          <a:blip r:embed="rId7"/>
          <a:stretch>
            <a:fillRect/>
          </a:stretch>
        </p:blipFill>
        <p:spPr>
          <a:xfrm>
            <a:off x="5224936" y="4024674"/>
            <a:ext cx="204027" cy="163125"/>
          </a:xfrm>
          <a:prstGeom prst="rect">
            <a:avLst/>
          </a:prstGeom>
        </p:spPr>
      </p:pic>
      <p:pic>
        <p:nvPicPr>
          <p:cNvPr id="55" name="Picture 54">
            <a:extLst>
              <a:ext uri="{FF2B5EF4-FFF2-40B4-BE49-F238E27FC236}">
                <a16:creationId xmlns:a16="http://schemas.microsoft.com/office/drawing/2014/main" id="{C5A25CD4-6869-4949-9471-E2D63AF274DB}"/>
              </a:ext>
            </a:extLst>
          </p:cNvPr>
          <p:cNvPicPr>
            <a:picLocks noChangeAspect="1"/>
          </p:cNvPicPr>
          <p:nvPr/>
        </p:nvPicPr>
        <p:blipFill>
          <a:blip r:embed="rId7"/>
          <a:stretch>
            <a:fillRect/>
          </a:stretch>
        </p:blipFill>
        <p:spPr>
          <a:xfrm>
            <a:off x="7589364" y="3989879"/>
            <a:ext cx="204027" cy="163125"/>
          </a:xfrm>
          <a:prstGeom prst="rect">
            <a:avLst/>
          </a:prstGeom>
        </p:spPr>
      </p:pic>
      <p:pic>
        <p:nvPicPr>
          <p:cNvPr id="56" name="Picture 55">
            <a:extLst>
              <a:ext uri="{FF2B5EF4-FFF2-40B4-BE49-F238E27FC236}">
                <a16:creationId xmlns:a16="http://schemas.microsoft.com/office/drawing/2014/main" id="{51C92F7C-E5B4-4E93-A538-FD3AB78F13DA}"/>
              </a:ext>
            </a:extLst>
          </p:cNvPr>
          <p:cNvPicPr>
            <a:picLocks noChangeAspect="1"/>
          </p:cNvPicPr>
          <p:nvPr/>
        </p:nvPicPr>
        <p:blipFill>
          <a:blip r:embed="rId7"/>
          <a:stretch>
            <a:fillRect/>
          </a:stretch>
        </p:blipFill>
        <p:spPr>
          <a:xfrm>
            <a:off x="6613919" y="3982371"/>
            <a:ext cx="204027" cy="163125"/>
          </a:xfrm>
          <a:prstGeom prst="rect">
            <a:avLst/>
          </a:prstGeom>
        </p:spPr>
      </p:pic>
      <p:pic>
        <p:nvPicPr>
          <p:cNvPr id="57" name="Picture 56">
            <a:extLst>
              <a:ext uri="{FF2B5EF4-FFF2-40B4-BE49-F238E27FC236}">
                <a16:creationId xmlns:a16="http://schemas.microsoft.com/office/drawing/2014/main" id="{EE2FF9B4-FD10-4C84-9187-F1819BBBDD9B}"/>
              </a:ext>
            </a:extLst>
          </p:cNvPr>
          <p:cNvPicPr>
            <a:picLocks noChangeAspect="1"/>
          </p:cNvPicPr>
          <p:nvPr/>
        </p:nvPicPr>
        <p:blipFill>
          <a:blip r:embed="rId8"/>
          <a:stretch>
            <a:fillRect/>
          </a:stretch>
        </p:blipFill>
        <p:spPr>
          <a:xfrm>
            <a:off x="3951849" y="4063357"/>
            <a:ext cx="224259" cy="179301"/>
          </a:xfrm>
          <a:prstGeom prst="rect">
            <a:avLst/>
          </a:prstGeom>
        </p:spPr>
      </p:pic>
      <p:pic>
        <p:nvPicPr>
          <p:cNvPr id="58" name="Picture 57">
            <a:extLst>
              <a:ext uri="{FF2B5EF4-FFF2-40B4-BE49-F238E27FC236}">
                <a16:creationId xmlns:a16="http://schemas.microsoft.com/office/drawing/2014/main" id="{98BBAD49-707A-4BCD-B7DC-760DA5BEAACA}"/>
              </a:ext>
            </a:extLst>
          </p:cNvPr>
          <p:cNvPicPr>
            <a:picLocks noChangeAspect="1"/>
          </p:cNvPicPr>
          <p:nvPr/>
        </p:nvPicPr>
        <p:blipFill>
          <a:blip r:embed="rId8"/>
          <a:stretch>
            <a:fillRect/>
          </a:stretch>
        </p:blipFill>
        <p:spPr>
          <a:xfrm>
            <a:off x="4813114" y="4050300"/>
            <a:ext cx="224259" cy="179301"/>
          </a:xfrm>
          <a:prstGeom prst="rect">
            <a:avLst/>
          </a:prstGeom>
        </p:spPr>
      </p:pic>
      <p:sp>
        <p:nvSpPr>
          <p:cNvPr id="59" name="Freeform 237">
            <a:extLst>
              <a:ext uri="{FF2B5EF4-FFF2-40B4-BE49-F238E27FC236}">
                <a16:creationId xmlns:a16="http://schemas.microsoft.com/office/drawing/2014/main" id="{4C2E191C-59F2-4E68-9E2A-34D91D4287EE}"/>
              </a:ext>
            </a:extLst>
          </p:cNvPr>
          <p:cNvSpPr/>
          <p:nvPr/>
        </p:nvSpPr>
        <p:spPr bwMode="auto">
          <a:xfrm>
            <a:off x="4137688" y="2479679"/>
            <a:ext cx="4122839" cy="751922"/>
          </a:xfrm>
          <a:custGeom>
            <a:avLst/>
            <a:gdLst>
              <a:gd name="connsiteX0" fmla="*/ 4465320 w 5089924"/>
              <a:gd name="connsiteY0" fmla="*/ 874958 h 928298"/>
              <a:gd name="connsiteX1" fmla="*/ 4869180 w 5089924"/>
              <a:gd name="connsiteY1" fmla="*/ 478718 h 928298"/>
              <a:gd name="connsiteX2" fmla="*/ 4732020 w 5089924"/>
              <a:gd name="connsiteY2" fmla="*/ 120578 h 928298"/>
              <a:gd name="connsiteX3" fmla="*/ 746760 w 5089924"/>
              <a:gd name="connsiteY3" fmla="*/ 59618 h 928298"/>
              <a:gd name="connsiteX4" fmla="*/ 0 w 5089924"/>
              <a:gd name="connsiteY4" fmla="*/ 928298 h 92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9924" h="928298">
                <a:moveTo>
                  <a:pt x="4465320" y="874958"/>
                </a:moveTo>
                <a:cubicBezTo>
                  <a:pt x="4645025" y="739703"/>
                  <a:pt x="4824730" y="604448"/>
                  <a:pt x="4869180" y="478718"/>
                </a:cubicBezTo>
                <a:cubicBezTo>
                  <a:pt x="4913630" y="352988"/>
                  <a:pt x="5419090" y="190428"/>
                  <a:pt x="4732020" y="120578"/>
                </a:cubicBezTo>
                <a:cubicBezTo>
                  <a:pt x="4044950" y="50728"/>
                  <a:pt x="1535430" y="-75002"/>
                  <a:pt x="746760" y="59618"/>
                </a:cubicBezTo>
                <a:cubicBezTo>
                  <a:pt x="-41910" y="194238"/>
                  <a:pt x="125730" y="791138"/>
                  <a:pt x="0" y="928298"/>
                </a:cubicBezTo>
              </a:path>
            </a:pathLst>
          </a:custGeom>
          <a:noFill/>
          <a:ln w="12700" cap="flat" cmpd="sng" algn="ctr">
            <a:solidFill>
              <a:srgbClr val="EE2E24"/>
            </a:solidFill>
            <a:prstDash val="solid"/>
            <a:round/>
            <a:headEnd type="none" w="med" len="med"/>
            <a:tailEnd type="none" w="med" len="med"/>
          </a:ln>
          <a:effectLst/>
        </p:spPr>
        <p:txBody>
          <a:bodyPr vert="horz" wrap="none" lIns="74066" tIns="74066" rIns="74066" bIns="74066" numCol="1" rtlCol="0" anchor="ctr" anchorCtr="0" compatLnSpc="1">
            <a:prstTxWarp prst="textNoShape">
              <a:avLst/>
            </a:prstTxWarp>
          </a:bodyPr>
          <a:lstStyle/>
          <a:p>
            <a:pPr marL="187738" indent="-187738" algn="r" defTabSz="740664" fontAlgn="base">
              <a:spcBef>
                <a:spcPct val="35000"/>
              </a:spcBef>
              <a:spcAft>
                <a:spcPct val="0"/>
              </a:spcAft>
              <a:buClr>
                <a:srgbClr val="FF140A"/>
              </a:buClr>
              <a:buFont typeface="Wingdings" pitchFamily="2" charset="2"/>
              <a:buNone/>
            </a:pPr>
            <a:endParaRPr lang="en-US" sz="1458" dirty="0">
              <a:solidFill>
                <a:srgbClr val="000000"/>
              </a:solidFill>
              <a:cs typeface="Arial" charset="0"/>
            </a:endParaRPr>
          </a:p>
        </p:txBody>
      </p:sp>
      <p:sp>
        <p:nvSpPr>
          <p:cNvPr id="60" name="Freeform 239">
            <a:extLst>
              <a:ext uri="{FF2B5EF4-FFF2-40B4-BE49-F238E27FC236}">
                <a16:creationId xmlns:a16="http://schemas.microsoft.com/office/drawing/2014/main" id="{254E3C3F-D0FD-4FE3-BDDC-15A66604AAD0}"/>
              </a:ext>
            </a:extLst>
          </p:cNvPr>
          <p:cNvSpPr/>
          <p:nvPr/>
        </p:nvSpPr>
        <p:spPr bwMode="auto">
          <a:xfrm>
            <a:off x="5186962" y="2474935"/>
            <a:ext cx="407365" cy="744323"/>
          </a:xfrm>
          <a:custGeom>
            <a:avLst/>
            <a:gdLst>
              <a:gd name="connsiteX0" fmla="*/ 502920 w 502920"/>
              <a:gd name="connsiteY0" fmla="*/ 12137 h 918917"/>
              <a:gd name="connsiteX1" fmla="*/ 228600 w 502920"/>
              <a:gd name="connsiteY1" fmla="*/ 126437 h 918917"/>
              <a:gd name="connsiteX2" fmla="*/ 0 w 502920"/>
              <a:gd name="connsiteY2" fmla="*/ 918917 h 918917"/>
            </a:gdLst>
            <a:ahLst/>
            <a:cxnLst>
              <a:cxn ang="0">
                <a:pos x="connsiteX0" y="connsiteY0"/>
              </a:cxn>
              <a:cxn ang="0">
                <a:pos x="connsiteX1" y="connsiteY1"/>
              </a:cxn>
              <a:cxn ang="0">
                <a:pos x="connsiteX2" y="connsiteY2"/>
              </a:cxn>
            </a:cxnLst>
            <a:rect l="l" t="t" r="r" b="b"/>
            <a:pathLst>
              <a:path w="502920" h="918917">
                <a:moveTo>
                  <a:pt x="502920" y="12137"/>
                </a:moveTo>
                <a:cubicBezTo>
                  <a:pt x="407670" y="-6278"/>
                  <a:pt x="312420" y="-24693"/>
                  <a:pt x="228600" y="126437"/>
                </a:cubicBezTo>
                <a:cubicBezTo>
                  <a:pt x="144780" y="277567"/>
                  <a:pt x="0" y="918917"/>
                  <a:pt x="0" y="918917"/>
                </a:cubicBezTo>
              </a:path>
            </a:pathLst>
          </a:custGeom>
          <a:noFill/>
          <a:ln w="12700" cap="flat" cmpd="sng" algn="ctr">
            <a:solidFill>
              <a:srgbClr val="EE2E24"/>
            </a:solidFill>
            <a:prstDash val="solid"/>
            <a:round/>
            <a:headEnd type="none" w="med" len="med"/>
            <a:tailEnd type="none" w="med" len="med"/>
          </a:ln>
          <a:effectLst/>
        </p:spPr>
        <p:txBody>
          <a:bodyPr vert="horz" wrap="none" lIns="74066" tIns="74066" rIns="74066" bIns="74066" numCol="1" rtlCol="0" anchor="ctr" anchorCtr="0" compatLnSpc="1">
            <a:prstTxWarp prst="textNoShape">
              <a:avLst/>
            </a:prstTxWarp>
          </a:bodyPr>
          <a:lstStyle/>
          <a:p>
            <a:pPr marL="187738" indent="-187738" algn="r" defTabSz="740664" fontAlgn="base">
              <a:spcBef>
                <a:spcPct val="35000"/>
              </a:spcBef>
              <a:spcAft>
                <a:spcPct val="0"/>
              </a:spcAft>
              <a:buClr>
                <a:srgbClr val="FF140A"/>
              </a:buClr>
              <a:buFont typeface="Wingdings" pitchFamily="2" charset="2"/>
              <a:buNone/>
            </a:pPr>
            <a:endParaRPr lang="en-US" sz="1458" dirty="0">
              <a:solidFill>
                <a:srgbClr val="000000"/>
              </a:solidFill>
              <a:cs typeface="Arial" charset="0"/>
            </a:endParaRPr>
          </a:p>
        </p:txBody>
      </p:sp>
      <p:cxnSp>
        <p:nvCxnSpPr>
          <p:cNvPr id="61" name="Straight Arrow Connector 60">
            <a:extLst>
              <a:ext uri="{FF2B5EF4-FFF2-40B4-BE49-F238E27FC236}">
                <a16:creationId xmlns:a16="http://schemas.microsoft.com/office/drawing/2014/main" id="{3ACAB386-2D30-409C-8B12-9EAA3A51D34D}"/>
              </a:ext>
            </a:extLst>
          </p:cNvPr>
          <p:cNvCxnSpPr/>
          <p:nvPr/>
        </p:nvCxnSpPr>
        <p:spPr bwMode="auto">
          <a:xfrm flipH="1">
            <a:off x="5143759" y="2765519"/>
            <a:ext cx="81176" cy="213021"/>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BBD9A62B-28D4-4B23-B6CB-777F60A9D377}"/>
              </a:ext>
            </a:extLst>
          </p:cNvPr>
          <p:cNvCxnSpPr/>
          <p:nvPr/>
        </p:nvCxnSpPr>
        <p:spPr bwMode="auto">
          <a:xfrm flipH="1">
            <a:off x="4176109" y="2671006"/>
            <a:ext cx="114603" cy="176090"/>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63" name="Picture 62">
            <a:extLst>
              <a:ext uri="{FF2B5EF4-FFF2-40B4-BE49-F238E27FC236}">
                <a16:creationId xmlns:a16="http://schemas.microsoft.com/office/drawing/2014/main" id="{00FCA45C-65F8-45B7-9C2B-591B088B76F3}"/>
              </a:ext>
            </a:extLst>
          </p:cNvPr>
          <p:cNvPicPr>
            <a:picLocks noChangeAspect="1"/>
          </p:cNvPicPr>
          <p:nvPr/>
        </p:nvPicPr>
        <p:blipFill>
          <a:blip r:embed="rId9"/>
          <a:stretch>
            <a:fillRect/>
          </a:stretch>
        </p:blipFill>
        <p:spPr>
          <a:xfrm>
            <a:off x="4060953" y="2661461"/>
            <a:ext cx="175883" cy="140621"/>
          </a:xfrm>
          <a:prstGeom prst="rect">
            <a:avLst/>
          </a:prstGeom>
        </p:spPr>
      </p:pic>
      <p:pic>
        <p:nvPicPr>
          <p:cNvPr id="64" name="Picture 63">
            <a:extLst>
              <a:ext uri="{FF2B5EF4-FFF2-40B4-BE49-F238E27FC236}">
                <a16:creationId xmlns:a16="http://schemas.microsoft.com/office/drawing/2014/main" id="{B6ACAFD9-266B-497D-AD78-13003F8DF5A7}"/>
              </a:ext>
            </a:extLst>
          </p:cNvPr>
          <p:cNvPicPr>
            <a:picLocks noChangeAspect="1"/>
          </p:cNvPicPr>
          <p:nvPr/>
        </p:nvPicPr>
        <p:blipFill>
          <a:blip r:embed="rId9"/>
          <a:stretch>
            <a:fillRect/>
          </a:stretch>
        </p:blipFill>
        <p:spPr>
          <a:xfrm>
            <a:off x="4945894" y="2764967"/>
            <a:ext cx="175883" cy="140621"/>
          </a:xfrm>
          <a:prstGeom prst="rect">
            <a:avLst/>
          </a:prstGeom>
        </p:spPr>
      </p:pic>
    </p:spTree>
    <p:extLst>
      <p:ext uri="{BB962C8B-B14F-4D97-AF65-F5344CB8AC3E}">
        <p14:creationId xmlns:p14="http://schemas.microsoft.com/office/powerpoint/2010/main" val="324237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DC051-0B5A-4DC3-AAD4-56257DCB0035}"/>
              </a:ext>
            </a:extLst>
          </p:cNvPr>
          <p:cNvSpPr>
            <a:spLocks noGrp="1"/>
          </p:cNvSpPr>
          <p:nvPr>
            <p:ph type="title"/>
          </p:nvPr>
        </p:nvSpPr>
        <p:spPr>
          <a:xfrm>
            <a:off x="974647" y="565456"/>
            <a:ext cx="10120584" cy="742156"/>
          </a:xfrm>
        </p:spPr>
        <p:txBody>
          <a:bodyPr>
            <a:noAutofit/>
          </a:bodyPr>
          <a:lstStyle/>
          <a:p>
            <a:r>
              <a:rPr lang="en-US" sz="2800" dirty="0"/>
              <a:t>Gensets Supplying Load, Fault Current Flow</a:t>
            </a:r>
          </a:p>
        </p:txBody>
      </p:sp>
      <p:pic>
        <p:nvPicPr>
          <p:cNvPr id="36" name="Picture 35">
            <a:extLst>
              <a:ext uri="{FF2B5EF4-FFF2-40B4-BE49-F238E27FC236}">
                <a16:creationId xmlns:a16="http://schemas.microsoft.com/office/drawing/2014/main" id="{84B6A3BF-A8AA-4B58-AB3A-FA4936701022}"/>
              </a:ext>
            </a:extLst>
          </p:cNvPr>
          <p:cNvPicPr>
            <a:picLocks noChangeAspect="1"/>
          </p:cNvPicPr>
          <p:nvPr/>
        </p:nvPicPr>
        <p:blipFill>
          <a:blip r:embed="rId3"/>
          <a:stretch>
            <a:fillRect/>
          </a:stretch>
        </p:blipFill>
        <p:spPr>
          <a:xfrm>
            <a:off x="2651709" y="2407087"/>
            <a:ext cx="6488945" cy="3086537"/>
          </a:xfrm>
          <a:prstGeom prst="rect">
            <a:avLst/>
          </a:prstGeom>
        </p:spPr>
      </p:pic>
      <p:pic>
        <p:nvPicPr>
          <p:cNvPr id="37" name="Picture 36">
            <a:extLst>
              <a:ext uri="{FF2B5EF4-FFF2-40B4-BE49-F238E27FC236}">
                <a16:creationId xmlns:a16="http://schemas.microsoft.com/office/drawing/2014/main" id="{1DF54BB7-DB43-43EC-9D6D-88FC27CDB00C}"/>
              </a:ext>
            </a:extLst>
          </p:cNvPr>
          <p:cNvPicPr>
            <a:picLocks noChangeAspect="1"/>
          </p:cNvPicPr>
          <p:nvPr/>
        </p:nvPicPr>
        <p:blipFill>
          <a:blip r:embed="rId4"/>
          <a:stretch>
            <a:fillRect/>
          </a:stretch>
        </p:blipFill>
        <p:spPr>
          <a:xfrm>
            <a:off x="4430336" y="3498914"/>
            <a:ext cx="223373" cy="178592"/>
          </a:xfrm>
          <a:prstGeom prst="rect">
            <a:avLst/>
          </a:prstGeom>
        </p:spPr>
      </p:pic>
      <p:pic>
        <p:nvPicPr>
          <p:cNvPr id="38" name="Picture 37">
            <a:extLst>
              <a:ext uri="{FF2B5EF4-FFF2-40B4-BE49-F238E27FC236}">
                <a16:creationId xmlns:a16="http://schemas.microsoft.com/office/drawing/2014/main" id="{5A241CCA-7A00-4011-9CDB-8A3C889C0ADA}"/>
              </a:ext>
            </a:extLst>
          </p:cNvPr>
          <p:cNvPicPr>
            <a:picLocks noChangeAspect="1"/>
          </p:cNvPicPr>
          <p:nvPr/>
        </p:nvPicPr>
        <p:blipFill>
          <a:blip r:embed="rId4"/>
          <a:stretch>
            <a:fillRect/>
          </a:stretch>
        </p:blipFill>
        <p:spPr>
          <a:xfrm>
            <a:off x="3342747" y="3696362"/>
            <a:ext cx="223373" cy="178592"/>
          </a:xfrm>
          <a:prstGeom prst="rect">
            <a:avLst/>
          </a:prstGeom>
        </p:spPr>
      </p:pic>
      <p:cxnSp>
        <p:nvCxnSpPr>
          <p:cNvPr id="39" name="Straight Arrow Connector 38">
            <a:extLst>
              <a:ext uri="{FF2B5EF4-FFF2-40B4-BE49-F238E27FC236}">
                <a16:creationId xmlns:a16="http://schemas.microsoft.com/office/drawing/2014/main" id="{96ABBA7E-5B4C-4C37-A33E-F56B33717119}"/>
              </a:ext>
            </a:extLst>
          </p:cNvPr>
          <p:cNvCxnSpPr/>
          <p:nvPr/>
        </p:nvCxnSpPr>
        <p:spPr bwMode="auto">
          <a:xfrm>
            <a:off x="3566538" y="3704610"/>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29D3A186-1E4A-448C-87CF-CE4107CC2B22}"/>
              </a:ext>
            </a:extLst>
          </p:cNvPr>
          <p:cNvCxnSpPr/>
          <p:nvPr/>
        </p:nvCxnSpPr>
        <p:spPr bwMode="auto">
          <a:xfrm>
            <a:off x="4670278" y="3482411"/>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41" name="Picture 40">
            <a:extLst>
              <a:ext uri="{FF2B5EF4-FFF2-40B4-BE49-F238E27FC236}">
                <a16:creationId xmlns:a16="http://schemas.microsoft.com/office/drawing/2014/main" id="{549A76D9-EDE5-4731-98C1-7AC34C17570F}"/>
              </a:ext>
            </a:extLst>
          </p:cNvPr>
          <p:cNvPicPr>
            <a:picLocks noChangeAspect="1"/>
          </p:cNvPicPr>
          <p:nvPr/>
        </p:nvPicPr>
        <p:blipFill>
          <a:blip r:embed="rId5"/>
          <a:stretch>
            <a:fillRect/>
          </a:stretch>
        </p:blipFill>
        <p:spPr>
          <a:xfrm>
            <a:off x="5523798" y="5120970"/>
            <a:ext cx="212612" cy="170834"/>
          </a:xfrm>
          <a:prstGeom prst="rect">
            <a:avLst/>
          </a:prstGeom>
        </p:spPr>
      </p:pic>
      <p:pic>
        <p:nvPicPr>
          <p:cNvPr id="42" name="Picture 41">
            <a:extLst>
              <a:ext uri="{FF2B5EF4-FFF2-40B4-BE49-F238E27FC236}">
                <a16:creationId xmlns:a16="http://schemas.microsoft.com/office/drawing/2014/main" id="{647FCC84-AB45-4572-9871-7D70767C251B}"/>
              </a:ext>
            </a:extLst>
          </p:cNvPr>
          <p:cNvPicPr>
            <a:picLocks noChangeAspect="1"/>
          </p:cNvPicPr>
          <p:nvPr/>
        </p:nvPicPr>
        <p:blipFill>
          <a:blip r:embed="rId5"/>
          <a:stretch>
            <a:fillRect/>
          </a:stretch>
        </p:blipFill>
        <p:spPr>
          <a:xfrm>
            <a:off x="6394966" y="3757561"/>
            <a:ext cx="212612" cy="169989"/>
          </a:xfrm>
          <a:prstGeom prst="rect">
            <a:avLst/>
          </a:prstGeom>
        </p:spPr>
      </p:pic>
      <p:cxnSp>
        <p:nvCxnSpPr>
          <p:cNvPr id="43" name="Straight Arrow Connector 42">
            <a:extLst>
              <a:ext uri="{FF2B5EF4-FFF2-40B4-BE49-F238E27FC236}">
                <a16:creationId xmlns:a16="http://schemas.microsoft.com/office/drawing/2014/main" id="{A7E8066D-75FC-42E0-AFBC-940950589C3E}"/>
              </a:ext>
            </a:extLst>
          </p:cNvPr>
          <p:cNvCxnSpPr/>
          <p:nvPr/>
        </p:nvCxnSpPr>
        <p:spPr bwMode="auto">
          <a:xfrm>
            <a:off x="5763841" y="5114799"/>
            <a:ext cx="0" cy="22219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3BCFBCF9-2D3D-4AB1-8724-E78F8DF3EDF1}"/>
              </a:ext>
            </a:extLst>
          </p:cNvPr>
          <p:cNvCxnSpPr/>
          <p:nvPr/>
        </p:nvCxnSpPr>
        <p:spPr bwMode="auto">
          <a:xfrm>
            <a:off x="6421074" y="3771195"/>
            <a:ext cx="0" cy="179156"/>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47E8D305-C7EB-486B-96A9-6A9392C32A6B}"/>
              </a:ext>
            </a:extLst>
          </p:cNvPr>
          <p:cNvCxnSpPr/>
          <p:nvPr/>
        </p:nvCxnSpPr>
        <p:spPr bwMode="auto">
          <a:xfrm flipV="1">
            <a:off x="5441593" y="3300789"/>
            <a:ext cx="231516" cy="1"/>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78B065E7-123A-4656-8DBF-CB2D53664FA8}"/>
              </a:ext>
            </a:extLst>
          </p:cNvPr>
          <p:cNvCxnSpPr/>
          <p:nvPr/>
        </p:nvCxnSpPr>
        <p:spPr bwMode="auto">
          <a:xfrm flipH="1" flipV="1">
            <a:off x="4872336" y="5336999"/>
            <a:ext cx="100376" cy="179582"/>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80ACE51C-B305-4D97-98B7-BB06D7382169}"/>
              </a:ext>
            </a:extLst>
          </p:cNvPr>
          <p:cNvCxnSpPr/>
          <p:nvPr/>
        </p:nvCxnSpPr>
        <p:spPr bwMode="auto">
          <a:xfrm flipH="1" flipV="1">
            <a:off x="5391956" y="5167009"/>
            <a:ext cx="58473" cy="18902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9120ACAD-2946-415D-A00F-CF661B848ECD}"/>
              </a:ext>
            </a:extLst>
          </p:cNvPr>
          <p:cNvCxnSpPr/>
          <p:nvPr/>
        </p:nvCxnSpPr>
        <p:spPr bwMode="auto">
          <a:xfrm flipH="1">
            <a:off x="7619898" y="3649303"/>
            <a:ext cx="1364" cy="255749"/>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88A4DFBA-F37C-47B1-9BB9-252D75EBC266}"/>
              </a:ext>
            </a:extLst>
          </p:cNvPr>
          <p:cNvCxnSpPr/>
          <p:nvPr/>
        </p:nvCxnSpPr>
        <p:spPr bwMode="auto">
          <a:xfrm>
            <a:off x="5957499" y="5656136"/>
            <a:ext cx="149077" cy="46291"/>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A664CFF5-4AF2-4D76-B747-46FDE737155B}"/>
              </a:ext>
            </a:extLst>
          </p:cNvPr>
          <p:cNvCxnSpPr/>
          <p:nvPr/>
        </p:nvCxnSpPr>
        <p:spPr bwMode="auto">
          <a:xfrm flipV="1">
            <a:off x="6842481" y="3561076"/>
            <a:ext cx="345" cy="170532"/>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51" name="Picture 50">
            <a:extLst>
              <a:ext uri="{FF2B5EF4-FFF2-40B4-BE49-F238E27FC236}">
                <a16:creationId xmlns:a16="http://schemas.microsoft.com/office/drawing/2014/main" id="{1C071D6F-5252-4C8D-92DD-4697CB90129A}"/>
              </a:ext>
            </a:extLst>
          </p:cNvPr>
          <p:cNvPicPr>
            <a:picLocks noChangeAspect="1"/>
          </p:cNvPicPr>
          <p:nvPr/>
        </p:nvPicPr>
        <p:blipFill>
          <a:blip r:embed="rId6"/>
          <a:stretch>
            <a:fillRect/>
          </a:stretch>
        </p:blipFill>
        <p:spPr>
          <a:xfrm>
            <a:off x="5398885" y="3130415"/>
            <a:ext cx="213095" cy="170375"/>
          </a:xfrm>
          <a:prstGeom prst="rect">
            <a:avLst/>
          </a:prstGeom>
        </p:spPr>
      </p:pic>
      <p:pic>
        <p:nvPicPr>
          <p:cNvPr id="52" name="Picture 51">
            <a:extLst>
              <a:ext uri="{FF2B5EF4-FFF2-40B4-BE49-F238E27FC236}">
                <a16:creationId xmlns:a16="http://schemas.microsoft.com/office/drawing/2014/main" id="{36684167-F2C3-4423-A433-889E26ED4DFD}"/>
              </a:ext>
            </a:extLst>
          </p:cNvPr>
          <p:cNvPicPr>
            <a:picLocks noChangeAspect="1"/>
          </p:cNvPicPr>
          <p:nvPr/>
        </p:nvPicPr>
        <p:blipFill>
          <a:blip r:embed="rId7"/>
          <a:stretch>
            <a:fillRect/>
          </a:stretch>
        </p:blipFill>
        <p:spPr>
          <a:xfrm>
            <a:off x="7619748" y="3677508"/>
            <a:ext cx="204027" cy="163125"/>
          </a:xfrm>
          <a:prstGeom prst="rect">
            <a:avLst/>
          </a:prstGeom>
        </p:spPr>
      </p:pic>
      <p:pic>
        <p:nvPicPr>
          <p:cNvPr id="53" name="Picture 52">
            <a:extLst>
              <a:ext uri="{FF2B5EF4-FFF2-40B4-BE49-F238E27FC236}">
                <a16:creationId xmlns:a16="http://schemas.microsoft.com/office/drawing/2014/main" id="{CA9F7F9C-2237-4922-A64F-B2C0F5BB01AA}"/>
              </a:ext>
            </a:extLst>
          </p:cNvPr>
          <p:cNvPicPr>
            <a:picLocks noChangeAspect="1"/>
          </p:cNvPicPr>
          <p:nvPr/>
        </p:nvPicPr>
        <p:blipFill>
          <a:blip r:embed="rId7"/>
          <a:stretch>
            <a:fillRect/>
          </a:stretch>
        </p:blipFill>
        <p:spPr>
          <a:xfrm>
            <a:off x="6004562" y="5516156"/>
            <a:ext cx="204027" cy="163125"/>
          </a:xfrm>
          <a:prstGeom prst="rect">
            <a:avLst/>
          </a:prstGeom>
        </p:spPr>
      </p:pic>
      <p:pic>
        <p:nvPicPr>
          <p:cNvPr id="54" name="Picture 53">
            <a:extLst>
              <a:ext uri="{FF2B5EF4-FFF2-40B4-BE49-F238E27FC236}">
                <a16:creationId xmlns:a16="http://schemas.microsoft.com/office/drawing/2014/main" id="{16B89616-8045-44C4-B6CA-F7BA93F79139}"/>
              </a:ext>
            </a:extLst>
          </p:cNvPr>
          <p:cNvPicPr>
            <a:picLocks noChangeAspect="1"/>
          </p:cNvPicPr>
          <p:nvPr/>
        </p:nvPicPr>
        <p:blipFill>
          <a:blip r:embed="rId7"/>
          <a:stretch>
            <a:fillRect/>
          </a:stretch>
        </p:blipFill>
        <p:spPr>
          <a:xfrm>
            <a:off x="6585043" y="3568484"/>
            <a:ext cx="204027" cy="163125"/>
          </a:xfrm>
          <a:prstGeom prst="rect">
            <a:avLst/>
          </a:prstGeom>
        </p:spPr>
      </p:pic>
      <p:pic>
        <p:nvPicPr>
          <p:cNvPr id="55" name="Picture 54">
            <a:extLst>
              <a:ext uri="{FF2B5EF4-FFF2-40B4-BE49-F238E27FC236}">
                <a16:creationId xmlns:a16="http://schemas.microsoft.com/office/drawing/2014/main" id="{E190F229-55E7-4726-9C29-FAC2186E7FCE}"/>
              </a:ext>
            </a:extLst>
          </p:cNvPr>
          <p:cNvPicPr>
            <a:picLocks noChangeAspect="1"/>
          </p:cNvPicPr>
          <p:nvPr/>
        </p:nvPicPr>
        <p:blipFill>
          <a:blip r:embed="rId8"/>
          <a:stretch>
            <a:fillRect/>
          </a:stretch>
        </p:blipFill>
        <p:spPr>
          <a:xfrm>
            <a:off x="4711710" y="5392007"/>
            <a:ext cx="224259" cy="179301"/>
          </a:xfrm>
          <a:prstGeom prst="rect">
            <a:avLst/>
          </a:prstGeom>
        </p:spPr>
      </p:pic>
      <p:pic>
        <p:nvPicPr>
          <p:cNvPr id="56" name="Picture 55">
            <a:extLst>
              <a:ext uri="{FF2B5EF4-FFF2-40B4-BE49-F238E27FC236}">
                <a16:creationId xmlns:a16="http://schemas.microsoft.com/office/drawing/2014/main" id="{9493B70B-667D-4B98-81E2-42273E13F533}"/>
              </a:ext>
            </a:extLst>
          </p:cNvPr>
          <p:cNvPicPr>
            <a:picLocks noChangeAspect="1"/>
          </p:cNvPicPr>
          <p:nvPr/>
        </p:nvPicPr>
        <p:blipFill>
          <a:blip r:embed="rId8"/>
          <a:stretch>
            <a:fillRect/>
          </a:stretch>
        </p:blipFill>
        <p:spPr>
          <a:xfrm>
            <a:off x="5201234" y="5224223"/>
            <a:ext cx="224259" cy="179301"/>
          </a:xfrm>
          <a:prstGeom prst="rect">
            <a:avLst/>
          </a:prstGeom>
        </p:spPr>
      </p:pic>
      <p:cxnSp>
        <p:nvCxnSpPr>
          <p:cNvPr id="57" name="Straight Arrow Connector 56">
            <a:extLst>
              <a:ext uri="{FF2B5EF4-FFF2-40B4-BE49-F238E27FC236}">
                <a16:creationId xmlns:a16="http://schemas.microsoft.com/office/drawing/2014/main" id="{64557FBB-1A05-4574-8E6E-CAFAE0087694}"/>
              </a:ext>
            </a:extLst>
          </p:cNvPr>
          <p:cNvCxnSpPr/>
          <p:nvPr/>
        </p:nvCxnSpPr>
        <p:spPr bwMode="auto">
          <a:xfrm flipV="1">
            <a:off x="5014860" y="3383767"/>
            <a:ext cx="1" cy="172645"/>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CC8E2736-7A01-4BCD-836D-DA544B03779C}"/>
              </a:ext>
            </a:extLst>
          </p:cNvPr>
          <p:cNvCxnSpPr/>
          <p:nvPr/>
        </p:nvCxnSpPr>
        <p:spPr bwMode="auto">
          <a:xfrm flipH="1" flipV="1">
            <a:off x="3903746" y="3347720"/>
            <a:ext cx="6815" cy="207216"/>
          </a:xfrm>
          <a:prstGeom prst="straightConnector1">
            <a:avLst/>
          </a:prstGeom>
          <a:solidFill>
            <a:srgbClr val="C0C0C0"/>
          </a:solidFill>
          <a:ln w="12700" cap="flat" cmpd="sng" algn="ctr">
            <a:solidFill>
              <a:srgbClr val="EE2E24"/>
            </a:solidFill>
            <a:prstDash val="solid"/>
            <a:round/>
            <a:headEnd type="none" w="med" len="med"/>
            <a:tailEnd type="triangle"/>
          </a:ln>
          <a:effectLst/>
        </p:spPr>
      </p:cxnSp>
      <p:pic>
        <p:nvPicPr>
          <p:cNvPr id="59" name="Picture 58">
            <a:extLst>
              <a:ext uri="{FF2B5EF4-FFF2-40B4-BE49-F238E27FC236}">
                <a16:creationId xmlns:a16="http://schemas.microsoft.com/office/drawing/2014/main" id="{EA615EE7-34BF-4ACE-8688-4C807515FE3D}"/>
              </a:ext>
            </a:extLst>
          </p:cNvPr>
          <p:cNvPicPr>
            <a:picLocks noChangeAspect="1"/>
          </p:cNvPicPr>
          <p:nvPr/>
        </p:nvPicPr>
        <p:blipFill>
          <a:blip r:embed="rId9"/>
          <a:stretch>
            <a:fillRect/>
          </a:stretch>
        </p:blipFill>
        <p:spPr>
          <a:xfrm>
            <a:off x="3735830" y="3381020"/>
            <a:ext cx="175883" cy="140621"/>
          </a:xfrm>
          <a:prstGeom prst="rect">
            <a:avLst/>
          </a:prstGeom>
        </p:spPr>
      </p:pic>
      <p:pic>
        <p:nvPicPr>
          <p:cNvPr id="60" name="Picture 59">
            <a:extLst>
              <a:ext uri="{FF2B5EF4-FFF2-40B4-BE49-F238E27FC236}">
                <a16:creationId xmlns:a16="http://schemas.microsoft.com/office/drawing/2014/main" id="{7C7C4937-909A-4319-867D-8FC65C1E1E23}"/>
              </a:ext>
            </a:extLst>
          </p:cNvPr>
          <p:cNvPicPr>
            <a:picLocks noChangeAspect="1"/>
          </p:cNvPicPr>
          <p:nvPr/>
        </p:nvPicPr>
        <p:blipFill>
          <a:blip r:embed="rId9"/>
          <a:stretch>
            <a:fillRect/>
          </a:stretch>
        </p:blipFill>
        <p:spPr>
          <a:xfrm>
            <a:off x="4848027" y="3434680"/>
            <a:ext cx="175883" cy="140621"/>
          </a:xfrm>
          <a:prstGeom prst="rect">
            <a:avLst/>
          </a:prstGeom>
        </p:spPr>
      </p:pic>
      <p:sp>
        <p:nvSpPr>
          <p:cNvPr id="61" name="Lightning Bolt 60">
            <a:extLst>
              <a:ext uri="{FF2B5EF4-FFF2-40B4-BE49-F238E27FC236}">
                <a16:creationId xmlns:a16="http://schemas.microsoft.com/office/drawing/2014/main" id="{4617FDB1-1053-4D9F-A028-35233B4DD58E}"/>
              </a:ext>
            </a:extLst>
          </p:cNvPr>
          <p:cNvSpPr/>
          <p:nvPr/>
        </p:nvSpPr>
        <p:spPr bwMode="auto">
          <a:xfrm rot="5972614">
            <a:off x="5588653" y="5419666"/>
            <a:ext cx="215179" cy="123978"/>
          </a:xfrm>
          <a:prstGeom prst="lightningBolt">
            <a:avLst/>
          </a:prstGeom>
          <a:solidFill>
            <a:srgbClr val="C0C0C0"/>
          </a:solidFill>
          <a:ln w="12700" cap="flat" cmpd="sng" algn="ctr">
            <a:solidFill>
              <a:srgbClr val="EE2E24"/>
            </a:solidFill>
            <a:prstDash val="solid"/>
            <a:round/>
            <a:headEnd type="none" w="med" len="med"/>
            <a:tailEnd type="none" w="med" len="med"/>
          </a:ln>
          <a:effectLst/>
        </p:spPr>
        <p:txBody>
          <a:bodyPr vert="horz" wrap="none" lIns="74066" tIns="74066" rIns="74066" bIns="74066" numCol="1" rtlCol="0" anchor="ctr" anchorCtr="0" compatLnSpc="1">
            <a:prstTxWarp prst="textNoShape">
              <a:avLst/>
            </a:prstTxWarp>
          </a:bodyPr>
          <a:lstStyle/>
          <a:p>
            <a:pPr marL="187738" indent="-187738" algn="r" defTabSz="740664" fontAlgn="base">
              <a:spcBef>
                <a:spcPct val="35000"/>
              </a:spcBef>
              <a:spcAft>
                <a:spcPct val="0"/>
              </a:spcAft>
              <a:buClr>
                <a:srgbClr val="FF140A"/>
              </a:buClr>
              <a:buFont typeface="Wingdings" pitchFamily="2" charset="2"/>
              <a:buNone/>
            </a:pPr>
            <a:endParaRPr lang="en-US" sz="1458" dirty="0">
              <a:solidFill>
                <a:srgbClr val="000000"/>
              </a:solidFill>
              <a:cs typeface="Arial" charset="0"/>
            </a:endParaRPr>
          </a:p>
        </p:txBody>
      </p:sp>
      <p:sp>
        <p:nvSpPr>
          <p:cNvPr id="62" name="Freeform 12">
            <a:extLst>
              <a:ext uri="{FF2B5EF4-FFF2-40B4-BE49-F238E27FC236}">
                <a16:creationId xmlns:a16="http://schemas.microsoft.com/office/drawing/2014/main" id="{BDC9E9A0-285E-46FC-9477-43A3B4C6DB46}"/>
              </a:ext>
            </a:extLst>
          </p:cNvPr>
          <p:cNvSpPr/>
          <p:nvPr/>
        </p:nvSpPr>
        <p:spPr bwMode="auto">
          <a:xfrm>
            <a:off x="5177407" y="3057254"/>
            <a:ext cx="435353" cy="2555441"/>
          </a:xfrm>
          <a:custGeom>
            <a:avLst/>
            <a:gdLst>
              <a:gd name="connsiteX0" fmla="*/ 537472 w 537472"/>
              <a:gd name="connsiteY0" fmla="*/ 3106168 h 3154866"/>
              <a:gd name="connsiteX1" fmla="*/ 376928 w 537472"/>
              <a:gd name="connsiteY1" fmla="*/ 2729239 h 3154866"/>
              <a:gd name="connsiteX2" fmla="*/ 0 w 537472"/>
              <a:gd name="connsiteY2" fmla="*/ 0 h 3154866"/>
              <a:gd name="connsiteX3" fmla="*/ 0 w 537472"/>
              <a:gd name="connsiteY3" fmla="*/ 0 h 3154866"/>
            </a:gdLst>
            <a:ahLst/>
            <a:cxnLst>
              <a:cxn ang="0">
                <a:pos x="connsiteX0" y="connsiteY0"/>
              </a:cxn>
              <a:cxn ang="0">
                <a:pos x="connsiteX1" y="connsiteY1"/>
              </a:cxn>
              <a:cxn ang="0">
                <a:pos x="connsiteX2" y="connsiteY2"/>
              </a:cxn>
              <a:cxn ang="0">
                <a:pos x="connsiteX3" y="connsiteY3"/>
              </a:cxn>
            </a:cxnLst>
            <a:rect l="l" t="t" r="r" b="b"/>
            <a:pathLst>
              <a:path w="537472" h="3154866">
                <a:moveTo>
                  <a:pt x="537472" y="3106168"/>
                </a:moveTo>
                <a:cubicBezTo>
                  <a:pt x="501989" y="3176551"/>
                  <a:pt x="466507" y="3246934"/>
                  <a:pt x="376928" y="2729239"/>
                </a:cubicBezTo>
                <a:cubicBezTo>
                  <a:pt x="287349" y="2211544"/>
                  <a:pt x="0" y="0"/>
                  <a:pt x="0" y="0"/>
                </a:cubicBezTo>
                <a:lnTo>
                  <a:pt x="0" y="0"/>
                </a:lnTo>
              </a:path>
            </a:pathLst>
          </a:custGeom>
          <a:noFill/>
          <a:ln w="12700" cap="flat" cmpd="sng" algn="ctr">
            <a:solidFill>
              <a:srgbClr val="EE2E24"/>
            </a:solidFill>
            <a:prstDash val="solid"/>
            <a:round/>
            <a:headEnd type="none" w="med" len="med"/>
            <a:tailEnd type="none" w="med" len="med"/>
          </a:ln>
          <a:effectLst/>
        </p:spPr>
        <p:txBody>
          <a:bodyPr vert="horz" wrap="none" lIns="74066" tIns="74066" rIns="74066" bIns="74066" numCol="1" rtlCol="0" anchor="ctr" anchorCtr="0" compatLnSpc="1">
            <a:prstTxWarp prst="textNoShape">
              <a:avLst/>
            </a:prstTxWarp>
          </a:bodyPr>
          <a:lstStyle/>
          <a:p>
            <a:pPr marL="187738" indent="-187738" algn="r" defTabSz="740664" fontAlgn="base">
              <a:spcBef>
                <a:spcPct val="35000"/>
              </a:spcBef>
              <a:spcAft>
                <a:spcPct val="0"/>
              </a:spcAft>
              <a:buClr>
                <a:srgbClr val="FF140A"/>
              </a:buClr>
              <a:buFont typeface="Wingdings" pitchFamily="2" charset="2"/>
              <a:buNone/>
            </a:pPr>
            <a:endParaRPr lang="en-US" sz="1458" dirty="0">
              <a:solidFill>
                <a:srgbClr val="000000"/>
              </a:solidFill>
              <a:cs typeface="Arial" charset="0"/>
            </a:endParaRPr>
          </a:p>
        </p:txBody>
      </p:sp>
      <p:sp>
        <p:nvSpPr>
          <p:cNvPr id="63" name="Freeform 13">
            <a:extLst>
              <a:ext uri="{FF2B5EF4-FFF2-40B4-BE49-F238E27FC236}">
                <a16:creationId xmlns:a16="http://schemas.microsoft.com/office/drawing/2014/main" id="{501CE747-3DD5-429F-A684-89C6FF1842CB}"/>
              </a:ext>
            </a:extLst>
          </p:cNvPr>
          <p:cNvSpPr/>
          <p:nvPr/>
        </p:nvSpPr>
        <p:spPr bwMode="auto">
          <a:xfrm>
            <a:off x="4108815" y="3049848"/>
            <a:ext cx="1441751" cy="2663968"/>
          </a:xfrm>
          <a:custGeom>
            <a:avLst/>
            <a:gdLst>
              <a:gd name="connsiteX0" fmla="*/ 1846136 w 1846136"/>
              <a:gd name="connsiteY0" fmla="*/ 3347902 h 3493525"/>
              <a:gd name="connsiteX1" fmla="*/ 1183021 w 1846136"/>
              <a:gd name="connsiteY1" fmla="*/ 3131518 h 3493525"/>
              <a:gd name="connsiteX2" fmla="*/ 80157 w 1846136"/>
              <a:gd name="connsiteY2" fmla="*/ 213814 h 3493525"/>
              <a:gd name="connsiteX3" fmla="*/ 87137 w 1846136"/>
              <a:gd name="connsiteY3" fmla="*/ 220794 h 3493525"/>
            </a:gdLst>
            <a:ahLst/>
            <a:cxnLst>
              <a:cxn ang="0">
                <a:pos x="connsiteX0" y="connsiteY0"/>
              </a:cxn>
              <a:cxn ang="0">
                <a:pos x="connsiteX1" y="connsiteY1"/>
              </a:cxn>
              <a:cxn ang="0">
                <a:pos x="connsiteX2" y="connsiteY2"/>
              </a:cxn>
              <a:cxn ang="0">
                <a:pos x="connsiteX3" y="connsiteY3"/>
              </a:cxn>
            </a:cxnLst>
            <a:rect l="l" t="t" r="r" b="b"/>
            <a:pathLst>
              <a:path w="1846136" h="3493525">
                <a:moveTo>
                  <a:pt x="1846136" y="3347902"/>
                </a:moveTo>
                <a:cubicBezTo>
                  <a:pt x="1661743" y="3500884"/>
                  <a:pt x="1477351" y="3653866"/>
                  <a:pt x="1183021" y="3131518"/>
                </a:cubicBezTo>
                <a:cubicBezTo>
                  <a:pt x="888691" y="2609170"/>
                  <a:pt x="262804" y="698935"/>
                  <a:pt x="80157" y="213814"/>
                </a:cubicBezTo>
                <a:cubicBezTo>
                  <a:pt x="-102490" y="-271307"/>
                  <a:pt x="83647" y="220794"/>
                  <a:pt x="87137" y="220794"/>
                </a:cubicBezTo>
              </a:path>
            </a:pathLst>
          </a:custGeom>
          <a:noFill/>
          <a:ln w="12700" cap="flat" cmpd="sng" algn="ctr">
            <a:solidFill>
              <a:srgbClr val="EE2E24"/>
            </a:solidFill>
            <a:prstDash val="solid"/>
            <a:round/>
            <a:headEnd type="none" w="med" len="med"/>
            <a:tailEnd type="none" w="med" len="med"/>
          </a:ln>
          <a:effectLst/>
        </p:spPr>
        <p:txBody>
          <a:bodyPr vert="horz" wrap="none" lIns="74066" tIns="74066" rIns="74066" bIns="74066" numCol="1" rtlCol="0" anchor="ctr" anchorCtr="0" compatLnSpc="1">
            <a:prstTxWarp prst="textNoShape">
              <a:avLst/>
            </a:prstTxWarp>
          </a:bodyPr>
          <a:lstStyle/>
          <a:p>
            <a:pPr marL="187738" indent="-187738" algn="r" defTabSz="740664" fontAlgn="base">
              <a:spcBef>
                <a:spcPct val="35000"/>
              </a:spcBef>
              <a:spcAft>
                <a:spcPct val="0"/>
              </a:spcAft>
              <a:buClr>
                <a:srgbClr val="FF140A"/>
              </a:buClr>
              <a:buFont typeface="Wingdings" pitchFamily="2" charset="2"/>
              <a:buNone/>
            </a:pPr>
            <a:endParaRPr lang="en-US" sz="1458" dirty="0">
              <a:solidFill>
                <a:srgbClr val="000000"/>
              </a:solidFill>
              <a:cs typeface="Arial" charset="0"/>
            </a:endParaRPr>
          </a:p>
        </p:txBody>
      </p:sp>
      <p:sp>
        <p:nvSpPr>
          <p:cNvPr id="64" name="Freeform 19">
            <a:extLst>
              <a:ext uri="{FF2B5EF4-FFF2-40B4-BE49-F238E27FC236}">
                <a16:creationId xmlns:a16="http://schemas.microsoft.com/office/drawing/2014/main" id="{67E1C23C-9601-4755-95E9-2E31E3719A81}"/>
              </a:ext>
            </a:extLst>
          </p:cNvPr>
          <p:cNvSpPr/>
          <p:nvPr/>
        </p:nvSpPr>
        <p:spPr bwMode="auto">
          <a:xfrm>
            <a:off x="5624063" y="3034635"/>
            <a:ext cx="3180656" cy="2758257"/>
          </a:xfrm>
          <a:custGeom>
            <a:avLst/>
            <a:gdLst>
              <a:gd name="connsiteX0" fmla="*/ 0 w 3926736"/>
              <a:gd name="connsiteY0" fmla="*/ 3162009 h 3405256"/>
              <a:gd name="connsiteX1" fmla="*/ 1772959 w 3926736"/>
              <a:gd name="connsiteY1" fmla="*/ 3259731 h 3405256"/>
              <a:gd name="connsiteX2" fmla="*/ 3908885 w 3926736"/>
              <a:gd name="connsiteY2" fmla="*/ 1444892 h 3405256"/>
              <a:gd name="connsiteX3" fmla="*/ 2617557 w 3926736"/>
              <a:gd name="connsiteY3" fmla="*/ 0 h 3405256"/>
            </a:gdLst>
            <a:ahLst/>
            <a:cxnLst>
              <a:cxn ang="0">
                <a:pos x="connsiteX0" y="connsiteY0"/>
              </a:cxn>
              <a:cxn ang="0">
                <a:pos x="connsiteX1" y="connsiteY1"/>
              </a:cxn>
              <a:cxn ang="0">
                <a:pos x="connsiteX2" y="connsiteY2"/>
              </a:cxn>
              <a:cxn ang="0">
                <a:pos x="connsiteX3" y="connsiteY3"/>
              </a:cxn>
            </a:cxnLst>
            <a:rect l="l" t="t" r="r" b="b"/>
            <a:pathLst>
              <a:path w="3926736" h="3405256">
                <a:moveTo>
                  <a:pt x="0" y="3162009"/>
                </a:moveTo>
                <a:cubicBezTo>
                  <a:pt x="560739" y="3353963"/>
                  <a:pt x="1121478" y="3545917"/>
                  <a:pt x="1772959" y="3259731"/>
                </a:cubicBezTo>
                <a:cubicBezTo>
                  <a:pt x="2424440" y="2973545"/>
                  <a:pt x="3768119" y="1988180"/>
                  <a:pt x="3908885" y="1444892"/>
                </a:cubicBezTo>
                <a:cubicBezTo>
                  <a:pt x="4049651" y="901604"/>
                  <a:pt x="3333604" y="450802"/>
                  <a:pt x="2617557" y="0"/>
                </a:cubicBezTo>
              </a:path>
            </a:pathLst>
          </a:custGeom>
          <a:noFill/>
          <a:ln w="12700" cap="flat" cmpd="sng" algn="ctr">
            <a:solidFill>
              <a:srgbClr val="EE2E24"/>
            </a:solidFill>
            <a:prstDash val="solid"/>
            <a:round/>
            <a:headEnd type="none" w="med" len="med"/>
            <a:tailEnd type="none" w="med" len="med"/>
          </a:ln>
          <a:effectLst/>
        </p:spPr>
        <p:txBody>
          <a:bodyPr vert="horz" wrap="none" lIns="74066" tIns="74066" rIns="74066" bIns="74066" numCol="1" rtlCol="0" anchor="ctr" anchorCtr="0" compatLnSpc="1">
            <a:prstTxWarp prst="textNoShape">
              <a:avLst/>
            </a:prstTxWarp>
          </a:bodyPr>
          <a:lstStyle/>
          <a:p>
            <a:pPr marL="187738" indent="-187738" algn="r" defTabSz="740664" fontAlgn="base">
              <a:spcBef>
                <a:spcPct val="35000"/>
              </a:spcBef>
              <a:spcAft>
                <a:spcPct val="0"/>
              </a:spcAft>
              <a:buClr>
                <a:srgbClr val="FF140A"/>
              </a:buClr>
              <a:buFont typeface="Wingdings" pitchFamily="2" charset="2"/>
              <a:buNone/>
            </a:pPr>
            <a:endParaRPr lang="en-US" sz="1458" dirty="0">
              <a:solidFill>
                <a:srgbClr val="000000"/>
              </a:solidFill>
              <a:cs typeface="Arial" charset="0"/>
            </a:endParaRPr>
          </a:p>
        </p:txBody>
      </p:sp>
    </p:spTree>
    <p:extLst>
      <p:ext uri="{BB962C8B-B14F-4D97-AF65-F5344CB8AC3E}">
        <p14:creationId xmlns:p14="http://schemas.microsoft.com/office/powerpoint/2010/main" val="30081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8A81-118C-4940-9142-4F022F460DD9}"/>
              </a:ext>
            </a:extLst>
          </p:cNvPr>
          <p:cNvSpPr>
            <a:spLocks noGrp="1"/>
          </p:cNvSpPr>
          <p:nvPr>
            <p:ph type="title"/>
          </p:nvPr>
        </p:nvSpPr>
        <p:spPr>
          <a:xfrm>
            <a:off x="609600" y="365125"/>
            <a:ext cx="10744200" cy="766091"/>
          </a:xfrm>
        </p:spPr>
        <p:txBody>
          <a:bodyPr>
            <a:normAutofit/>
          </a:bodyPr>
          <a:lstStyle/>
          <a:p>
            <a:r>
              <a:rPr lang="en-US" sz="3600" dirty="0"/>
              <a:t>Grounding Case Study</a:t>
            </a:r>
          </a:p>
        </p:txBody>
      </p:sp>
      <p:sp>
        <p:nvSpPr>
          <p:cNvPr id="4" name="Text Placeholder 2">
            <a:extLst>
              <a:ext uri="{FF2B5EF4-FFF2-40B4-BE49-F238E27FC236}">
                <a16:creationId xmlns:a16="http://schemas.microsoft.com/office/drawing/2014/main" id="{B9516559-BE4D-4187-BFFD-95892D2DFF90}"/>
              </a:ext>
            </a:extLst>
          </p:cNvPr>
          <p:cNvSpPr txBox="1">
            <a:spLocks/>
          </p:cNvSpPr>
          <p:nvPr/>
        </p:nvSpPr>
        <p:spPr bwMode="auto">
          <a:xfrm>
            <a:off x="753231" y="1322614"/>
            <a:ext cx="9258035" cy="18447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3831" indent="-173831" algn="l" rtl="0" eaLnBrk="0" fontAlgn="base" hangingPunct="0">
              <a:spcBef>
                <a:spcPct val="35000"/>
              </a:spcBef>
              <a:spcAft>
                <a:spcPct val="0"/>
              </a:spcAft>
              <a:buClr>
                <a:srgbClr val="EE2E24"/>
              </a:buClr>
              <a:buFont typeface="Wingdings" pitchFamily="2" charset="2"/>
              <a:buChar char="§"/>
              <a:defRPr sz="1950">
                <a:solidFill>
                  <a:schemeClr val="tx1"/>
                </a:solidFill>
                <a:latin typeface="+mn-lt"/>
                <a:ea typeface="+mn-ea"/>
                <a:cs typeface="+mn-cs"/>
              </a:defRPr>
            </a:lvl1pPr>
            <a:lvl2pPr marL="434579" indent="-175022" algn="l" rtl="0" eaLnBrk="0" fontAlgn="base" hangingPunct="0">
              <a:spcBef>
                <a:spcPct val="35000"/>
              </a:spcBef>
              <a:spcAft>
                <a:spcPct val="0"/>
              </a:spcAft>
              <a:buClr>
                <a:schemeClr val="tx1"/>
              </a:buClr>
              <a:buFont typeface="Wingdings" pitchFamily="2" charset="2"/>
              <a:buChar char="§"/>
              <a:defRPr sz="1650">
                <a:solidFill>
                  <a:schemeClr val="tx1"/>
                </a:solidFill>
                <a:latin typeface="+mn-lt"/>
                <a:ea typeface="+mn-ea"/>
                <a:cs typeface="+mn-cs"/>
              </a:defRPr>
            </a:lvl2pPr>
            <a:lvl3pPr marL="647700" indent="-127397" algn="l" rtl="0" eaLnBrk="0" fontAlgn="base" hangingPunct="0">
              <a:spcBef>
                <a:spcPct val="35000"/>
              </a:spcBef>
              <a:spcAft>
                <a:spcPct val="0"/>
              </a:spcAft>
              <a:buClr>
                <a:srgbClr val="EE2E24"/>
              </a:buClr>
              <a:buFont typeface="Wingdings" pitchFamily="2" charset="2"/>
              <a:buChar char="§"/>
              <a:defRPr sz="1500">
                <a:solidFill>
                  <a:schemeClr val="tx1"/>
                </a:solidFill>
                <a:latin typeface="+mn-lt"/>
                <a:ea typeface="+mn-ea"/>
                <a:cs typeface="+mn-cs"/>
              </a:defRPr>
            </a:lvl3pPr>
            <a:lvl4pPr marL="859631" indent="-126206" algn="l" rtl="0" eaLnBrk="0" fontAlgn="base" hangingPunct="0">
              <a:spcBef>
                <a:spcPct val="35000"/>
              </a:spcBef>
              <a:spcAft>
                <a:spcPct val="0"/>
              </a:spcAft>
              <a:buFont typeface="Arial" pitchFamily="34" charset="0"/>
              <a:buChar char="–"/>
              <a:defRPr>
                <a:solidFill>
                  <a:schemeClr val="tx1"/>
                </a:solidFill>
                <a:latin typeface="+mn-lt"/>
                <a:ea typeface="+mn-ea"/>
                <a:cs typeface="+mn-cs"/>
              </a:defRPr>
            </a:lvl4pPr>
            <a:lvl5pPr marL="1081088" indent="-135731" algn="l" rtl="0" eaLnBrk="0" fontAlgn="base" hangingPunct="0">
              <a:spcBef>
                <a:spcPct val="35000"/>
              </a:spcBef>
              <a:spcAft>
                <a:spcPct val="0"/>
              </a:spcAft>
              <a:buChar char="»"/>
              <a:defRPr i="1">
                <a:solidFill>
                  <a:schemeClr val="tx1"/>
                </a:solidFill>
                <a:latin typeface="+mn-lt"/>
                <a:ea typeface="+mn-ea"/>
                <a:cs typeface="+mn-cs"/>
              </a:defRPr>
            </a:lvl5pPr>
            <a:lvl6pPr marL="1423988" indent="-135731" algn="l" rtl="0" fontAlgn="base">
              <a:spcBef>
                <a:spcPct val="35000"/>
              </a:spcBef>
              <a:spcAft>
                <a:spcPct val="0"/>
              </a:spcAft>
              <a:buChar char="»"/>
              <a:defRPr i="1">
                <a:solidFill>
                  <a:schemeClr val="tx1"/>
                </a:solidFill>
                <a:latin typeface="+mn-lt"/>
                <a:ea typeface="+mn-ea"/>
                <a:cs typeface="+mn-cs"/>
              </a:defRPr>
            </a:lvl6pPr>
            <a:lvl7pPr marL="1766888" indent="-135731" algn="l" rtl="0" fontAlgn="base">
              <a:spcBef>
                <a:spcPct val="35000"/>
              </a:spcBef>
              <a:spcAft>
                <a:spcPct val="0"/>
              </a:spcAft>
              <a:buChar char="»"/>
              <a:defRPr i="1">
                <a:solidFill>
                  <a:schemeClr val="tx1"/>
                </a:solidFill>
                <a:latin typeface="+mn-lt"/>
                <a:ea typeface="+mn-ea"/>
                <a:cs typeface="+mn-cs"/>
              </a:defRPr>
            </a:lvl7pPr>
            <a:lvl8pPr marL="2109788" indent="-135731" algn="l" rtl="0" fontAlgn="base">
              <a:spcBef>
                <a:spcPct val="35000"/>
              </a:spcBef>
              <a:spcAft>
                <a:spcPct val="0"/>
              </a:spcAft>
              <a:buChar char="»"/>
              <a:defRPr i="1">
                <a:solidFill>
                  <a:schemeClr val="tx1"/>
                </a:solidFill>
                <a:latin typeface="+mn-lt"/>
                <a:ea typeface="+mn-ea"/>
                <a:cs typeface="+mn-cs"/>
              </a:defRPr>
            </a:lvl8pPr>
            <a:lvl9pPr marL="2452688" indent="-135731" algn="l" rtl="0" fontAlgn="base">
              <a:spcBef>
                <a:spcPct val="35000"/>
              </a:spcBef>
              <a:spcAft>
                <a:spcPct val="0"/>
              </a:spcAft>
              <a:buChar char="»"/>
              <a:defRPr i="1">
                <a:solidFill>
                  <a:schemeClr val="tx1"/>
                </a:solidFill>
                <a:latin typeface="+mn-lt"/>
                <a:ea typeface="+mn-ea"/>
                <a:cs typeface="+mn-cs"/>
              </a:defRPr>
            </a:lvl9pPr>
          </a:lstStyle>
          <a:p>
            <a:pPr>
              <a:buClrTx/>
              <a:buFont typeface="Arial" panose="020B0604020202020204" pitchFamily="34" charset="0"/>
              <a:buChar char="•"/>
            </a:pPr>
            <a:r>
              <a:rPr lang="en-US" sz="2000" kern="0" dirty="0">
                <a:latin typeface="Arial" panose="020B0604020202020204" pitchFamily="34" charset="0"/>
                <a:cs typeface="Arial" panose="020B0604020202020204" pitchFamily="34" charset="0"/>
              </a:rPr>
              <a:t>Nine containerized generator sets on metal platform</a:t>
            </a:r>
          </a:p>
          <a:p>
            <a:pPr>
              <a:buClrTx/>
              <a:buFont typeface="Arial" panose="020B0604020202020204" pitchFamily="34" charset="0"/>
              <a:buChar char="•"/>
            </a:pPr>
            <a:r>
              <a:rPr lang="en-US" sz="2000" kern="0" dirty="0">
                <a:latin typeface="Arial" panose="020B0604020202020204" pitchFamily="34" charset="0"/>
                <a:cs typeface="Arial" panose="020B0604020202020204" pitchFamily="34" charset="0"/>
              </a:rPr>
              <a:t>Containers bonded to platform</a:t>
            </a:r>
          </a:p>
          <a:p>
            <a:pPr>
              <a:buClrTx/>
              <a:buFont typeface="Arial" panose="020B0604020202020204" pitchFamily="34" charset="0"/>
              <a:buChar char="•"/>
            </a:pPr>
            <a:r>
              <a:rPr lang="en-US" sz="2000" kern="0" dirty="0">
                <a:latin typeface="Arial" panose="020B0604020202020204" pitchFamily="34" charset="0"/>
                <a:cs typeface="Arial" panose="020B0604020202020204" pitchFamily="34" charset="0"/>
              </a:rPr>
              <a:t>Platform connected to underground ground ring</a:t>
            </a:r>
          </a:p>
          <a:p>
            <a:pPr>
              <a:buClrTx/>
              <a:buFont typeface="Arial" panose="020B0604020202020204" pitchFamily="34" charset="0"/>
              <a:buChar char="•"/>
            </a:pPr>
            <a:r>
              <a:rPr lang="en-US" sz="2000" kern="0" dirty="0">
                <a:latin typeface="Arial" panose="020B0604020202020204" pitchFamily="34" charset="0"/>
                <a:cs typeface="Arial" panose="020B0604020202020204" pitchFamily="34" charset="0"/>
              </a:rPr>
              <a:t>Each generator is grounded through an NGR located inside the container</a:t>
            </a:r>
          </a:p>
        </p:txBody>
      </p:sp>
      <p:pic>
        <p:nvPicPr>
          <p:cNvPr id="5" name="Content Placeholder 3">
            <a:extLst>
              <a:ext uri="{FF2B5EF4-FFF2-40B4-BE49-F238E27FC236}">
                <a16:creationId xmlns:a16="http://schemas.microsoft.com/office/drawing/2014/main" id="{80060465-085A-4525-AD15-A48400D080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4501"/>
          <a:stretch/>
        </p:blipFill>
        <p:spPr>
          <a:xfrm>
            <a:off x="753231" y="3698764"/>
            <a:ext cx="4301871" cy="2489519"/>
          </a:xfrm>
          <a:prstGeom prst="rect">
            <a:avLst/>
          </a:prstGeom>
        </p:spPr>
      </p:pic>
      <p:pic>
        <p:nvPicPr>
          <p:cNvPr id="6" name="Picture 5">
            <a:extLst>
              <a:ext uri="{FF2B5EF4-FFF2-40B4-BE49-F238E27FC236}">
                <a16:creationId xmlns:a16="http://schemas.microsoft.com/office/drawing/2014/main" id="{93035931-5265-42FA-AA69-5B5B32FA0F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54" b="14876"/>
          <a:stretch/>
        </p:blipFill>
        <p:spPr>
          <a:xfrm rot="5400000">
            <a:off x="5596507" y="3327403"/>
            <a:ext cx="3003526" cy="3045658"/>
          </a:xfrm>
          <a:prstGeom prst="rect">
            <a:avLst/>
          </a:prstGeom>
        </p:spPr>
      </p:pic>
      <p:pic>
        <p:nvPicPr>
          <p:cNvPr id="7" name="Picture 6">
            <a:extLst>
              <a:ext uri="{FF2B5EF4-FFF2-40B4-BE49-F238E27FC236}">
                <a16:creationId xmlns:a16="http://schemas.microsoft.com/office/drawing/2014/main" id="{BCB1138A-4DFE-4533-B458-2F8787F661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125" t="6857" r="42485" b="26442"/>
          <a:stretch/>
        </p:blipFill>
        <p:spPr>
          <a:xfrm>
            <a:off x="9021452" y="3325218"/>
            <a:ext cx="2744961" cy="3050027"/>
          </a:xfrm>
          <a:prstGeom prst="rect">
            <a:avLst/>
          </a:prstGeom>
        </p:spPr>
      </p:pic>
    </p:spTree>
    <p:extLst>
      <p:ext uri="{BB962C8B-B14F-4D97-AF65-F5344CB8AC3E}">
        <p14:creationId xmlns:p14="http://schemas.microsoft.com/office/powerpoint/2010/main" val="2572564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2563057" y="3282697"/>
            <a:ext cx="863816" cy="1216153"/>
          </a:xfrm>
          <a:prstGeom prst="rect">
            <a:avLst/>
          </a:prstGeom>
          <a:noFill/>
          <a:ln w="254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cxnSp>
        <p:nvCxnSpPr>
          <p:cNvPr id="10" name="Straight Connector 9"/>
          <p:cNvCxnSpPr/>
          <p:nvPr/>
        </p:nvCxnSpPr>
        <p:spPr bwMode="auto">
          <a:xfrm>
            <a:off x="1846958" y="4510229"/>
            <a:ext cx="9258240" cy="0"/>
          </a:xfrm>
          <a:prstGeom prst="line">
            <a:avLst/>
          </a:prstGeom>
          <a:solidFill>
            <a:srgbClr val="C0C0C0"/>
          </a:solidFill>
          <a:ln w="38100" cap="flat" cmpd="sng" algn="ctr">
            <a:solidFill>
              <a:schemeClr val="accent4"/>
            </a:solidFill>
            <a:prstDash val="solid"/>
            <a:round/>
            <a:headEnd type="none" w="med" len="med"/>
            <a:tailEnd type="none" w="med" len="med"/>
          </a:ln>
          <a:effectLst/>
        </p:spPr>
      </p:cxnSp>
      <p:cxnSp>
        <p:nvCxnSpPr>
          <p:cNvPr id="14" name="Straight Connector 13"/>
          <p:cNvCxnSpPr/>
          <p:nvPr/>
        </p:nvCxnSpPr>
        <p:spPr bwMode="auto">
          <a:xfrm flipV="1">
            <a:off x="1858271" y="3602736"/>
            <a:ext cx="0" cy="919034"/>
          </a:xfrm>
          <a:prstGeom prst="line">
            <a:avLst/>
          </a:prstGeom>
          <a:solidFill>
            <a:srgbClr val="C0C0C0"/>
          </a:solidFill>
          <a:ln w="381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1082803" y="3712466"/>
            <a:ext cx="0" cy="809077"/>
          </a:xfrm>
          <a:prstGeom prst="line">
            <a:avLst/>
          </a:prstGeom>
          <a:solidFill>
            <a:srgbClr val="C0C0C0"/>
          </a:solidFill>
          <a:ln w="38100" cap="flat" cmpd="sng" algn="ctr">
            <a:solidFill>
              <a:schemeClr val="tx1"/>
            </a:solidFill>
            <a:prstDash val="solid"/>
            <a:round/>
            <a:headEnd type="none" w="med" len="med"/>
            <a:tailEnd type="none" w="med" len="med"/>
          </a:ln>
          <a:effectLst/>
        </p:spPr>
      </p:cxnSp>
      <p:sp>
        <p:nvSpPr>
          <p:cNvPr id="20" name="TextBox 19"/>
          <p:cNvSpPr txBox="1"/>
          <p:nvPr/>
        </p:nvSpPr>
        <p:spPr>
          <a:xfrm>
            <a:off x="2559024" y="3413610"/>
            <a:ext cx="862124" cy="707886"/>
          </a:xfrm>
          <a:prstGeom prst="rect">
            <a:avLst/>
          </a:prstGeom>
          <a:noFill/>
        </p:spPr>
        <p:txBody>
          <a:bodyPr wrap="square" rtlCol="0">
            <a:spAutoFit/>
          </a:bodyPr>
          <a:lstStyle/>
          <a:p>
            <a:pPr algn="l"/>
            <a:r>
              <a:rPr lang="en-US" altLang="zh-CN" sz="2000" dirty="0"/>
              <a:t>Load Bank</a:t>
            </a:r>
            <a:endParaRPr lang="zh-CN" altLang="en-US" sz="2000" dirty="0"/>
          </a:p>
        </p:txBody>
      </p:sp>
      <p:sp>
        <p:nvSpPr>
          <p:cNvPr id="21" name="TextBox 20"/>
          <p:cNvSpPr txBox="1"/>
          <p:nvPr/>
        </p:nvSpPr>
        <p:spPr>
          <a:xfrm>
            <a:off x="5857030" y="3107596"/>
            <a:ext cx="1785998" cy="830997"/>
          </a:xfrm>
          <a:prstGeom prst="rect">
            <a:avLst/>
          </a:prstGeom>
          <a:noFill/>
        </p:spPr>
        <p:txBody>
          <a:bodyPr wrap="square" rtlCol="0">
            <a:spAutoFit/>
          </a:bodyPr>
          <a:lstStyle/>
          <a:p>
            <a:pPr algn="l"/>
            <a:r>
              <a:rPr lang="en-US" altLang="zh-CN" sz="4800" dirty="0"/>
              <a:t>… …</a:t>
            </a:r>
            <a:endParaRPr lang="zh-CN" altLang="en-US" sz="4800" dirty="0"/>
          </a:p>
        </p:txBody>
      </p:sp>
      <p:grpSp>
        <p:nvGrpSpPr>
          <p:cNvPr id="24" name="Group 23"/>
          <p:cNvGrpSpPr/>
          <p:nvPr/>
        </p:nvGrpSpPr>
        <p:grpSpPr>
          <a:xfrm>
            <a:off x="2234122" y="4534234"/>
            <a:ext cx="536966" cy="720518"/>
            <a:chOff x="1446179" y="3625174"/>
            <a:chExt cx="447472" cy="758758"/>
          </a:xfrm>
          <a:solidFill>
            <a:schemeClr val="tx1"/>
          </a:solidFill>
        </p:grpSpPr>
        <p:sp>
          <p:nvSpPr>
            <p:cNvPr id="23" name="L-Shape 22"/>
            <p:cNvSpPr/>
            <p:nvPr/>
          </p:nvSpPr>
          <p:spPr bwMode="auto">
            <a:xfrm>
              <a:off x="1669915"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22" name="L-Shape 21"/>
            <p:cNvSpPr/>
            <p:nvPr/>
          </p:nvSpPr>
          <p:spPr bwMode="auto">
            <a:xfrm flipH="1">
              <a:off x="1446179"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25" name="Group 24"/>
          <p:cNvGrpSpPr/>
          <p:nvPr/>
        </p:nvGrpSpPr>
        <p:grpSpPr>
          <a:xfrm>
            <a:off x="4150341" y="4534234"/>
            <a:ext cx="536966" cy="720518"/>
            <a:chOff x="1446179" y="3625174"/>
            <a:chExt cx="447472" cy="758758"/>
          </a:xfrm>
        </p:grpSpPr>
        <p:sp>
          <p:nvSpPr>
            <p:cNvPr id="26" name="L-Shape 25"/>
            <p:cNvSpPr/>
            <p:nvPr/>
          </p:nvSpPr>
          <p:spPr bwMode="auto">
            <a:xfrm>
              <a:off x="1669915" y="3625174"/>
              <a:ext cx="223736" cy="758758"/>
            </a:xfrm>
            <a:prstGeom prst="corner">
              <a:avLst/>
            </a:prstGeom>
            <a:solidFill>
              <a:schemeClr val="tx2"/>
            </a:solid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27" name="L-Shape 26"/>
            <p:cNvSpPr/>
            <p:nvPr/>
          </p:nvSpPr>
          <p:spPr bwMode="auto">
            <a:xfrm flipH="1">
              <a:off x="1446179" y="3625174"/>
              <a:ext cx="223736" cy="758758"/>
            </a:xfrm>
            <a:prstGeom prst="corner">
              <a:avLst/>
            </a:prstGeom>
            <a:solidFill>
              <a:schemeClr val="tx1"/>
            </a:solid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29" name="Group 28"/>
          <p:cNvGrpSpPr/>
          <p:nvPr/>
        </p:nvGrpSpPr>
        <p:grpSpPr>
          <a:xfrm>
            <a:off x="10352824" y="4534234"/>
            <a:ext cx="536966" cy="720518"/>
            <a:chOff x="1446179" y="3625174"/>
            <a:chExt cx="447472" cy="758758"/>
          </a:xfrm>
          <a:solidFill>
            <a:schemeClr val="tx1"/>
          </a:solidFill>
        </p:grpSpPr>
        <p:sp>
          <p:nvSpPr>
            <p:cNvPr id="30" name="L-Shape 29"/>
            <p:cNvSpPr/>
            <p:nvPr/>
          </p:nvSpPr>
          <p:spPr bwMode="auto">
            <a:xfrm>
              <a:off x="1669915"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31" name="L-Shape 30"/>
            <p:cNvSpPr/>
            <p:nvPr/>
          </p:nvSpPr>
          <p:spPr bwMode="auto">
            <a:xfrm flipH="1">
              <a:off x="1446179"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40" name="Group 39"/>
          <p:cNvGrpSpPr/>
          <p:nvPr/>
        </p:nvGrpSpPr>
        <p:grpSpPr>
          <a:xfrm>
            <a:off x="3727693" y="4529330"/>
            <a:ext cx="530777" cy="1109003"/>
            <a:chOff x="2565791" y="3824875"/>
            <a:chExt cx="442314" cy="606837"/>
          </a:xfrm>
        </p:grpSpPr>
        <p:sp>
          <p:nvSpPr>
            <p:cNvPr id="38" name="Freeform 37"/>
            <p:cNvSpPr/>
            <p:nvPr/>
          </p:nvSpPr>
          <p:spPr bwMode="auto">
            <a:xfrm>
              <a:off x="2578815" y="383832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FFFF0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39" name="Freeform 38"/>
            <p:cNvSpPr/>
            <p:nvPr/>
          </p:nvSpPr>
          <p:spPr bwMode="auto">
            <a:xfrm>
              <a:off x="2565791" y="382487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00B05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41" name="Group 40"/>
          <p:cNvGrpSpPr/>
          <p:nvPr/>
        </p:nvGrpSpPr>
        <p:grpSpPr>
          <a:xfrm>
            <a:off x="1806055" y="4528111"/>
            <a:ext cx="530777" cy="1126362"/>
            <a:chOff x="2565791" y="3824875"/>
            <a:chExt cx="442314" cy="606837"/>
          </a:xfrm>
        </p:grpSpPr>
        <p:sp>
          <p:nvSpPr>
            <p:cNvPr id="42" name="Freeform 41"/>
            <p:cNvSpPr/>
            <p:nvPr/>
          </p:nvSpPr>
          <p:spPr bwMode="auto">
            <a:xfrm>
              <a:off x="2578815" y="383832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FFFF0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43" name="Freeform 42"/>
            <p:cNvSpPr/>
            <p:nvPr/>
          </p:nvSpPr>
          <p:spPr bwMode="auto">
            <a:xfrm>
              <a:off x="2565791" y="382487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00B05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44" name="Group 43"/>
          <p:cNvGrpSpPr/>
          <p:nvPr/>
        </p:nvGrpSpPr>
        <p:grpSpPr>
          <a:xfrm>
            <a:off x="9916928" y="4535426"/>
            <a:ext cx="530777" cy="1133600"/>
            <a:chOff x="2565791" y="3824875"/>
            <a:chExt cx="442314" cy="606837"/>
          </a:xfrm>
        </p:grpSpPr>
        <p:sp>
          <p:nvSpPr>
            <p:cNvPr id="45" name="Freeform 44"/>
            <p:cNvSpPr/>
            <p:nvPr/>
          </p:nvSpPr>
          <p:spPr bwMode="auto">
            <a:xfrm>
              <a:off x="2578815" y="383832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FFFF0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46" name="Freeform 45"/>
            <p:cNvSpPr/>
            <p:nvPr/>
          </p:nvSpPr>
          <p:spPr bwMode="auto">
            <a:xfrm>
              <a:off x="2565791" y="382487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00B05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cxnSp>
        <p:nvCxnSpPr>
          <p:cNvPr id="48" name="Straight Connector 47"/>
          <p:cNvCxnSpPr/>
          <p:nvPr/>
        </p:nvCxnSpPr>
        <p:spPr bwMode="auto">
          <a:xfrm flipV="1">
            <a:off x="1601824" y="5646400"/>
            <a:ext cx="9503377" cy="8071"/>
          </a:xfrm>
          <a:prstGeom prst="line">
            <a:avLst/>
          </a:prstGeom>
          <a:solidFill>
            <a:srgbClr val="C0C0C0"/>
          </a:solidFill>
          <a:ln w="50800" cap="flat" cmpd="sng" algn="ctr">
            <a:solidFill>
              <a:srgbClr val="DAA600"/>
            </a:solidFill>
            <a:prstDash val="solid"/>
            <a:round/>
            <a:headEnd type="none" w="med" len="med"/>
            <a:tailEnd type="none" w="med" len="med"/>
          </a:ln>
          <a:effectLst/>
        </p:spPr>
      </p:cxnSp>
      <p:sp>
        <p:nvSpPr>
          <p:cNvPr id="49" name="Rectangle 48"/>
          <p:cNvSpPr/>
          <p:nvPr/>
        </p:nvSpPr>
        <p:spPr>
          <a:xfrm>
            <a:off x="4568929" y="5720262"/>
            <a:ext cx="3152786" cy="400110"/>
          </a:xfrm>
          <a:prstGeom prst="rect">
            <a:avLst/>
          </a:prstGeom>
        </p:spPr>
        <p:txBody>
          <a:bodyPr wrap="none">
            <a:spAutoFit/>
          </a:bodyPr>
          <a:lstStyle/>
          <a:p>
            <a:r>
              <a:rPr lang="en-US" altLang="zh-CN" sz="2000" dirty="0">
                <a:latin typeface="Tahoma" panose="020B0604030504040204" pitchFamily="34" charset="0"/>
              </a:rPr>
              <a:t>Underground Ground Ring</a:t>
            </a:r>
            <a:endParaRPr lang="zh-CN" altLang="en-US" sz="2000" dirty="0"/>
          </a:p>
        </p:txBody>
      </p:sp>
      <p:grpSp>
        <p:nvGrpSpPr>
          <p:cNvPr id="92" name="Group 91"/>
          <p:cNvGrpSpPr/>
          <p:nvPr/>
        </p:nvGrpSpPr>
        <p:grpSpPr>
          <a:xfrm>
            <a:off x="9438813" y="4287227"/>
            <a:ext cx="38654" cy="210780"/>
            <a:chOff x="7746297" y="3572689"/>
            <a:chExt cx="32212" cy="175650"/>
          </a:xfrm>
        </p:grpSpPr>
        <p:cxnSp>
          <p:nvCxnSpPr>
            <p:cNvPr id="114" name="Straight Connector 113"/>
            <p:cNvCxnSpPr/>
            <p:nvPr/>
          </p:nvCxnSpPr>
          <p:spPr bwMode="auto">
            <a:xfrm>
              <a:off x="7746297" y="3574490"/>
              <a:ext cx="0" cy="173849"/>
            </a:xfrm>
            <a:prstGeom prst="line">
              <a:avLst/>
            </a:prstGeom>
            <a:solidFill>
              <a:srgbClr val="C0C0C0"/>
            </a:solidFill>
            <a:ln w="28575" cap="flat" cmpd="sng" algn="ctr">
              <a:solidFill>
                <a:srgbClr val="92D050"/>
              </a:solidFill>
              <a:prstDash val="solid"/>
              <a:round/>
              <a:headEnd type="none" w="med" len="med"/>
              <a:tailEnd type="none" w="med" len="med"/>
            </a:ln>
            <a:effectLst/>
          </p:spPr>
        </p:cxnSp>
        <p:cxnSp>
          <p:nvCxnSpPr>
            <p:cNvPr id="115" name="Straight Connector 114"/>
            <p:cNvCxnSpPr/>
            <p:nvPr/>
          </p:nvCxnSpPr>
          <p:spPr bwMode="auto">
            <a:xfrm>
              <a:off x="7778509" y="3572689"/>
              <a:ext cx="0" cy="173849"/>
            </a:xfrm>
            <a:prstGeom prst="line">
              <a:avLst/>
            </a:prstGeom>
            <a:solidFill>
              <a:srgbClr val="C0C0C0"/>
            </a:solidFill>
            <a:ln w="28575" cap="flat" cmpd="sng" algn="ctr">
              <a:solidFill>
                <a:srgbClr val="FFFF00"/>
              </a:solidFill>
              <a:prstDash val="solid"/>
              <a:round/>
              <a:headEnd type="none" w="med" len="med"/>
              <a:tailEnd type="none" w="med" len="med"/>
            </a:ln>
            <a:effectLst/>
          </p:spPr>
        </p:cxnSp>
      </p:grpSp>
      <p:grpSp>
        <p:nvGrpSpPr>
          <p:cNvPr id="58" name="Group 57"/>
          <p:cNvGrpSpPr/>
          <p:nvPr/>
        </p:nvGrpSpPr>
        <p:grpSpPr>
          <a:xfrm>
            <a:off x="8041187" y="2375625"/>
            <a:ext cx="1364814" cy="2398102"/>
            <a:chOff x="2954488" y="1979688"/>
            <a:chExt cx="1137345" cy="1998418"/>
          </a:xfrm>
        </p:grpSpPr>
        <p:sp>
          <p:nvSpPr>
            <p:cNvPr id="59" name="TextBox 58"/>
            <p:cNvSpPr txBox="1"/>
            <p:nvPr/>
          </p:nvSpPr>
          <p:spPr>
            <a:xfrm>
              <a:off x="3114798" y="1979688"/>
              <a:ext cx="808290" cy="333425"/>
            </a:xfrm>
            <a:prstGeom prst="rect">
              <a:avLst/>
            </a:prstGeom>
            <a:noFill/>
          </p:spPr>
          <p:txBody>
            <a:bodyPr wrap="square" rtlCol="0">
              <a:spAutoFit/>
            </a:bodyPr>
            <a:lstStyle/>
            <a:p>
              <a:pPr algn="l"/>
              <a:r>
                <a:rPr lang="en-US" altLang="zh-CN" sz="2000" dirty="0"/>
                <a:t>Gen 9</a:t>
              </a:r>
              <a:endParaRPr lang="zh-CN" altLang="en-US" sz="2000" dirty="0"/>
            </a:p>
          </p:txBody>
        </p:sp>
        <p:graphicFrame>
          <p:nvGraphicFramePr>
            <p:cNvPr id="60" name="Object 59"/>
            <p:cNvGraphicFramePr>
              <a:graphicFrameLocks noChangeAspect="1"/>
            </p:cNvGraphicFramePr>
            <p:nvPr>
              <p:extLst/>
            </p:nvPr>
          </p:nvGraphicFramePr>
          <p:xfrm>
            <a:off x="3114785" y="2588955"/>
            <a:ext cx="855437" cy="1389151"/>
          </p:xfrm>
          <a:graphic>
            <a:graphicData uri="http://schemas.openxmlformats.org/presentationml/2006/ole">
              <mc:AlternateContent xmlns:mc="http://schemas.openxmlformats.org/markup-compatibility/2006">
                <mc:Choice xmlns:v="urn:schemas-microsoft-com:vml" Requires="v">
                  <p:oleObj spid="_x0000_s8198" name="Visio" r:id="rId4" imgW="1188773" imgH="1773238" progId="Visio.Drawing.15">
                    <p:embed/>
                  </p:oleObj>
                </mc:Choice>
                <mc:Fallback>
                  <p:oleObj name="Visio" r:id="rId4" imgW="1188773" imgH="1773238" progId="Visio.Drawing.15">
                    <p:embed/>
                    <p:pic>
                      <p:nvPicPr>
                        <p:cNvPr id="60" name="Object 59"/>
                        <p:cNvPicPr/>
                        <p:nvPr/>
                      </p:nvPicPr>
                      <p:blipFill>
                        <a:blip r:embed="rId5"/>
                        <a:stretch>
                          <a:fillRect/>
                        </a:stretch>
                      </p:blipFill>
                      <p:spPr>
                        <a:xfrm>
                          <a:off x="3114785" y="2588955"/>
                          <a:ext cx="855437" cy="1389151"/>
                        </a:xfrm>
                        <a:prstGeom prst="rect">
                          <a:avLst/>
                        </a:prstGeom>
                      </p:spPr>
                    </p:pic>
                  </p:oleObj>
                </mc:Fallback>
              </mc:AlternateContent>
            </a:graphicData>
          </a:graphic>
        </p:graphicFrame>
        <p:cxnSp>
          <p:nvCxnSpPr>
            <p:cNvPr id="61" name="Straight Connector 60"/>
            <p:cNvCxnSpPr/>
            <p:nvPr/>
          </p:nvCxnSpPr>
          <p:spPr bwMode="auto">
            <a:xfrm>
              <a:off x="3790980" y="3431540"/>
              <a:ext cx="0" cy="310441"/>
            </a:xfrm>
            <a:prstGeom prst="line">
              <a:avLst/>
            </a:prstGeom>
            <a:solidFill>
              <a:srgbClr val="C0C0C0"/>
            </a:solidFill>
            <a:ln w="25400" cap="flat" cmpd="sng" algn="ctr">
              <a:solidFill>
                <a:schemeClr val="tx1"/>
              </a:solidFill>
              <a:prstDash val="solid"/>
              <a:round/>
              <a:headEnd type="none" w="med" len="med"/>
              <a:tailEnd type="none" w="med" len="med"/>
            </a:ln>
            <a:effectLst/>
          </p:spPr>
        </p:cxnSp>
        <p:sp>
          <p:nvSpPr>
            <p:cNvPr id="62" name="Rectangle 61"/>
            <p:cNvSpPr/>
            <p:nvPr/>
          </p:nvSpPr>
          <p:spPr bwMode="auto">
            <a:xfrm>
              <a:off x="2954488" y="2019981"/>
              <a:ext cx="1137345" cy="1741252"/>
            </a:xfrm>
            <a:prstGeom prst="rect">
              <a:avLst/>
            </a:prstGeom>
            <a:noFill/>
            <a:ln w="254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sp>
        <p:nvSpPr>
          <p:cNvPr id="7" name="TextBox 6"/>
          <p:cNvSpPr txBox="1"/>
          <p:nvPr/>
        </p:nvSpPr>
        <p:spPr>
          <a:xfrm>
            <a:off x="7623048" y="4764024"/>
            <a:ext cx="2414016" cy="400110"/>
          </a:xfrm>
          <a:prstGeom prst="rect">
            <a:avLst/>
          </a:prstGeom>
          <a:noFill/>
        </p:spPr>
        <p:txBody>
          <a:bodyPr wrap="square" rtlCol="0">
            <a:spAutoFit/>
          </a:bodyPr>
          <a:lstStyle/>
          <a:p>
            <a:pPr algn="l"/>
            <a:r>
              <a:rPr lang="en-US" altLang="zh-CN" sz="2000" dirty="0"/>
              <a:t>Metal Platform</a:t>
            </a:r>
            <a:endParaRPr lang="zh-CN" altLang="en-US" sz="2000" dirty="0"/>
          </a:p>
        </p:txBody>
      </p:sp>
      <p:cxnSp>
        <p:nvCxnSpPr>
          <p:cNvPr id="13" name="Straight Arrow Connector 12"/>
          <p:cNvCxnSpPr/>
          <p:nvPr/>
        </p:nvCxnSpPr>
        <p:spPr bwMode="auto">
          <a:xfrm flipH="1" flipV="1">
            <a:off x="7065264" y="4544568"/>
            <a:ext cx="649224" cy="466344"/>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sp>
        <p:nvSpPr>
          <p:cNvPr id="71" name="AutoShape 52"/>
          <p:cNvSpPr>
            <a:spLocks noChangeAspect="1" noChangeArrowheads="1"/>
          </p:cNvSpPr>
          <p:nvPr/>
        </p:nvSpPr>
        <p:spPr bwMode="auto">
          <a:xfrm>
            <a:off x="2679186" y="4201077"/>
            <a:ext cx="370332" cy="185166"/>
          </a:xfrm>
          <a:prstGeom prst="lightningBolt">
            <a:avLst/>
          </a:prstGeom>
          <a:solidFill>
            <a:srgbClr val="FF0000"/>
          </a:solidFill>
          <a:ln w="12700">
            <a:solidFill>
              <a:srgbClr val="FF0000"/>
            </a:solidFill>
            <a:miter lim="800000"/>
            <a:headEnd/>
            <a:tailEnd/>
          </a:ln>
        </p:spPr>
        <p:txBody>
          <a:bodyPr wrap="none" anchor="ctr"/>
          <a:lstStyle/>
          <a:p>
            <a:endParaRPr lang="en-US" sz="2160"/>
          </a:p>
        </p:txBody>
      </p:sp>
      <p:grpSp>
        <p:nvGrpSpPr>
          <p:cNvPr id="76" name="Group 75"/>
          <p:cNvGrpSpPr/>
          <p:nvPr/>
        </p:nvGrpSpPr>
        <p:grpSpPr>
          <a:xfrm>
            <a:off x="8729472" y="3410713"/>
            <a:ext cx="381151" cy="1051561"/>
            <a:chOff x="3528060" y="2865119"/>
            <a:chExt cx="317626" cy="876301"/>
          </a:xfrm>
        </p:grpSpPr>
        <p:sp>
          <p:nvSpPr>
            <p:cNvPr id="77" name="Line 39"/>
            <p:cNvSpPr>
              <a:spLocks noChangeShapeType="1"/>
            </p:cNvSpPr>
            <p:nvPr/>
          </p:nvSpPr>
          <p:spPr bwMode="auto">
            <a:xfrm>
              <a:off x="3792347" y="3025140"/>
              <a:ext cx="0" cy="716280"/>
            </a:xfrm>
            <a:prstGeom prst="line">
              <a:avLst/>
            </a:prstGeom>
            <a:noFill/>
            <a:ln w="76200" cap="rnd">
              <a:solidFill>
                <a:srgbClr val="FF0000"/>
              </a:solidFill>
              <a:prstDash val="sysDot"/>
              <a:round/>
              <a:headEnd/>
              <a:tailEnd/>
            </a:ln>
          </p:spPr>
          <p:txBody>
            <a:bodyPr wrap="none" anchor="ctr"/>
            <a:lstStyle/>
            <a:p>
              <a:endParaRPr lang="en-US" sz="2160"/>
            </a:p>
          </p:txBody>
        </p:sp>
        <p:sp>
          <p:nvSpPr>
            <p:cNvPr id="78" name="Line 39"/>
            <p:cNvSpPr>
              <a:spLocks noChangeShapeType="1"/>
            </p:cNvSpPr>
            <p:nvPr/>
          </p:nvSpPr>
          <p:spPr bwMode="auto">
            <a:xfrm>
              <a:off x="3528060" y="2865119"/>
              <a:ext cx="317626" cy="193167"/>
            </a:xfrm>
            <a:prstGeom prst="line">
              <a:avLst/>
            </a:prstGeom>
            <a:noFill/>
            <a:ln w="76200" cap="rnd">
              <a:solidFill>
                <a:srgbClr val="FF0000"/>
              </a:solidFill>
              <a:prstDash val="sysDot"/>
              <a:round/>
              <a:headEnd/>
              <a:tailEnd/>
            </a:ln>
          </p:spPr>
          <p:txBody>
            <a:bodyPr wrap="none" anchor="ctr"/>
            <a:lstStyle/>
            <a:p>
              <a:endParaRPr lang="en-US" sz="2160"/>
            </a:p>
          </p:txBody>
        </p:sp>
      </p:grpSp>
      <p:sp>
        <p:nvSpPr>
          <p:cNvPr id="75" name="TextBox 74"/>
          <p:cNvSpPr txBox="1"/>
          <p:nvPr/>
        </p:nvSpPr>
        <p:spPr>
          <a:xfrm>
            <a:off x="5643460" y="2101529"/>
            <a:ext cx="2574950" cy="707886"/>
          </a:xfrm>
          <a:prstGeom prst="rect">
            <a:avLst/>
          </a:prstGeom>
          <a:noFill/>
        </p:spPr>
        <p:txBody>
          <a:bodyPr wrap="square" rtlCol="0">
            <a:spAutoFit/>
          </a:bodyPr>
          <a:lstStyle/>
          <a:p>
            <a:pPr algn="l"/>
            <a:r>
              <a:rPr lang="en-US" sz="2000" dirty="0"/>
              <a:t>Platform is the fault current return path </a:t>
            </a:r>
          </a:p>
        </p:txBody>
      </p:sp>
      <p:cxnSp>
        <p:nvCxnSpPr>
          <p:cNvPr id="84" name="Straight Arrow Connector 83"/>
          <p:cNvCxnSpPr/>
          <p:nvPr/>
        </p:nvCxnSpPr>
        <p:spPr bwMode="auto">
          <a:xfrm>
            <a:off x="7157886" y="2772699"/>
            <a:ext cx="640729" cy="1647512"/>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grpSp>
        <p:nvGrpSpPr>
          <p:cNvPr id="88" name="Group 87"/>
          <p:cNvGrpSpPr/>
          <p:nvPr/>
        </p:nvGrpSpPr>
        <p:grpSpPr>
          <a:xfrm>
            <a:off x="4057451" y="2381721"/>
            <a:ext cx="1364814" cy="2398102"/>
            <a:chOff x="2863048" y="1583448"/>
            <a:chExt cx="1137345" cy="1998418"/>
          </a:xfrm>
        </p:grpSpPr>
        <p:grpSp>
          <p:nvGrpSpPr>
            <p:cNvPr id="5" name="Group 4"/>
            <p:cNvGrpSpPr/>
            <p:nvPr/>
          </p:nvGrpSpPr>
          <p:grpSpPr>
            <a:xfrm>
              <a:off x="2863048" y="1583448"/>
              <a:ext cx="1137345" cy="1998418"/>
              <a:chOff x="2954488" y="1979688"/>
              <a:chExt cx="1137345" cy="1998418"/>
            </a:xfrm>
          </p:grpSpPr>
          <p:sp>
            <p:nvSpPr>
              <p:cNvPr id="53" name="TextBox 52"/>
              <p:cNvSpPr txBox="1"/>
              <p:nvPr/>
            </p:nvSpPr>
            <p:spPr>
              <a:xfrm>
                <a:off x="3114798" y="1979688"/>
                <a:ext cx="808290" cy="333425"/>
              </a:xfrm>
              <a:prstGeom prst="rect">
                <a:avLst/>
              </a:prstGeom>
              <a:noFill/>
            </p:spPr>
            <p:txBody>
              <a:bodyPr wrap="square" rtlCol="0">
                <a:spAutoFit/>
              </a:bodyPr>
              <a:lstStyle/>
              <a:p>
                <a:pPr algn="l"/>
                <a:r>
                  <a:rPr lang="en-US" altLang="zh-CN" sz="2000" dirty="0"/>
                  <a:t>Gen 1</a:t>
                </a:r>
                <a:endParaRPr lang="zh-CN" altLang="en-US" sz="2000" dirty="0"/>
              </a:p>
            </p:txBody>
          </p:sp>
          <p:graphicFrame>
            <p:nvGraphicFramePr>
              <p:cNvPr id="56" name="Object 55"/>
              <p:cNvGraphicFramePr>
                <a:graphicFrameLocks noChangeAspect="1"/>
              </p:cNvGraphicFramePr>
              <p:nvPr>
                <p:extLst/>
              </p:nvPr>
            </p:nvGraphicFramePr>
            <p:xfrm>
              <a:off x="3114785" y="2588955"/>
              <a:ext cx="855437" cy="1389151"/>
            </p:xfrm>
            <a:graphic>
              <a:graphicData uri="http://schemas.openxmlformats.org/presentationml/2006/ole">
                <mc:AlternateContent xmlns:mc="http://schemas.openxmlformats.org/markup-compatibility/2006">
                  <mc:Choice xmlns:v="urn:schemas-microsoft-com:vml" Requires="v">
                    <p:oleObj spid="_x0000_s8199" name="Visio" r:id="rId6" imgW="1188773" imgH="1773238" progId="Visio.Drawing.15">
                      <p:embed/>
                    </p:oleObj>
                  </mc:Choice>
                  <mc:Fallback>
                    <p:oleObj name="Visio" r:id="rId6" imgW="1188773" imgH="1773238" progId="Visio.Drawing.15">
                      <p:embed/>
                      <p:pic>
                        <p:nvPicPr>
                          <p:cNvPr id="56" name="Object 55"/>
                          <p:cNvPicPr/>
                          <p:nvPr/>
                        </p:nvPicPr>
                        <p:blipFill>
                          <a:blip r:embed="rId7"/>
                          <a:stretch>
                            <a:fillRect/>
                          </a:stretch>
                        </p:blipFill>
                        <p:spPr>
                          <a:xfrm>
                            <a:off x="3114785" y="2588955"/>
                            <a:ext cx="855437" cy="1389151"/>
                          </a:xfrm>
                          <a:prstGeom prst="rect">
                            <a:avLst/>
                          </a:prstGeom>
                        </p:spPr>
                      </p:pic>
                    </p:oleObj>
                  </mc:Fallback>
                </mc:AlternateContent>
              </a:graphicData>
            </a:graphic>
          </p:graphicFrame>
          <p:cxnSp>
            <p:nvCxnSpPr>
              <p:cNvPr id="57" name="Straight Connector 56"/>
              <p:cNvCxnSpPr/>
              <p:nvPr/>
            </p:nvCxnSpPr>
            <p:spPr bwMode="auto">
              <a:xfrm>
                <a:off x="3790980" y="3431540"/>
                <a:ext cx="0" cy="310441"/>
              </a:xfrm>
              <a:prstGeom prst="line">
                <a:avLst/>
              </a:prstGeom>
              <a:solidFill>
                <a:srgbClr val="C0C0C0"/>
              </a:solidFill>
              <a:ln w="25400" cap="flat" cmpd="sng" algn="ctr">
                <a:solidFill>
                  <a:schemeClr val="tx1"/>
                </a:solidFill>
                <a:prstDash val="solid"/>
                <a:round/>
                <a:headEnd type="none" w="med" len="med"/>
                <a:tailEnd type="none" w="med" len="med"/>
              </a:ln>
              <a:effectLst/>
            </p:spPr>
          </p:cxnSp>
          <p:sp>
            <p:nvSpPr>
              <p:cNvPr id="55" name="Rectangle 54"/>
              <p:cNvSpPr/>
              <p:nvPr/>
            </p:nvSpPr>
            <p:spPr bwMode="auto">
              <a:xfrm>
                <a:off x="2954488" y="2019981"/>
                <a:ext cx="1137345" cy="1741252"/>
              </a:xfrm>
              <a:prstGeom prst="rect">
                <a:avLst/>
              </a:prstGeom>
              <a:noFill/>
              <a:ln w="254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sp>
          <p:nvSpPr>
            <p:cNvPr id="86" name="Rectangle 85"/>
            <p:cNvSpPr/>
            <p:nvPr/>
          </p:nvSpPr>
          <p:spPr bwMode="auto">
            <a:xfrm>
              <a:off x="3652520" y="3276600"/>
              <a:ext cx="76200" cy="9144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30" indent="-278130"/>
              <a:endParaRPr lang="en-US" sz="2160"/>
            </a:p>
          </p:txBody>
        </p:sp>
      </p:grpSp>
      <p:sp>
        <p:nvSpPr>
          <p:cNvPr id="94" name="Rectangle 93"/>
          <p:cNvSpPr/>
          <p:nvPr/>
        </p:nvSpPr>
        <p:spPr bwMode="auto">
          <a:xfrm>
            <a:off x="8997696" y="4401312"/>
            <a:ext cx="91440" cy="109728"/>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30" indent="-278130"/>
            <a:endParaRPr lang="en-US" sz="2160"/>
          </a:p>
        </p:txBody>
      </p:sp>
      <p:grpSp>
        <p:nvGrpSpPr>
          <p:cNvPr id="37" name="Group 36"/>
          <p:cNvGrpSpPr/>
          <p:nvPr/>
        </p:nvGrpSpPr>
        <p:grpSpPr>
          <a:xfrm>
            <a:off x="4727448" y="3429001"/>
            <a:ext cx="381151" cy="1051561"/>
            <a:chOff x="3528060" y="2865119"/>
            <a:chExt cx="317626" cy="876301"/>
          </a:xfrm>
        </p:grpSpPr>
        <p:sp>
          <p:nvSpPr>
            <p:cNvPr id="72" name="Line 39"/>
            <p:cNvSpPr>
              <a:spLocks noChangeShapeType="1"/>
            </p:cNvSpPr>
            <p:nvPr/>
          </p:nvSpPr>
          <p:spPr bwMode="auto">
            <a:xfrm>
              <a:off x="3792347" y="3025140"/>
              <a:ext cx="0" cy="716280"/>
            </a:xfrm>
            <a:prstGeom prst="line">
              <a:avLst/>
            </a:prstGeom>
            <a:noFill/>
            <a:ln w="76200" cap="rnd">
              <a:solidFill>
                <a:srgbClr val="FF0000"/>
              </a:solidFill>
              <a:prstDash val="sysDot"/>
              <a:round/>
              <a:headEnd/>
              <a:tailEnd/>
            </a:ln>
          </p:spPr>
          <p:txBody>
            <a:bodyPr wrap="none" anchor="ctr"/>
            <a:lstStyle/>
            <a:p>
              <a:endParaRPr lang="en-US" sz="2160"/>
            </a:p>
          </p:txBody>
        </p:sp>
        <p:sp>
          <p:nvSpPr>
            <p:cNvPr id="74" name="Line 39"/>
            <p:cNvSpPr>
              <a:spLocks noChangeShapeType="1"/>
            </p:cNvSpPr>
            <p:nvPr/>
          </p:nvSpPr>
          <p:spPr bwMode="auto">
            <a:xfrm>
              <a:off x="3528060" y="2865119"/>
              <a:ext cx="317626" cy="193167"/>
            </a:xfrm>
            <a:prstGeom prst="line">
              <a:avLst/>
            </a:prstGeom>
            <a:noFill/>
            <a:ln w="76200" cap="rnd">
              <a:solidFill>
                <a:srgbClr val="FF0000"/>
              </a:solidFill>
              <a:prstDash val="sysDot"/>
              <a:round/>
              <a:headEnd/>
              <a:tailEnd/>
            </a:ln>
          </p:spPr>
          <p:txBody>
            <a:bodyPr wrap="none" anchor="ctr"/>
            <a:lstStyle/>
            <a:p>
              <a:endParaRPr lang="en-US" sz="2160"/>
            </a:p>
          </p:txBody>
        </p:sp>
      </p:grpSp>
      <p:grpSp>
        <p:nvGrpSpPr>
          <p:cNvPr id="87" name="Group 86"/>
          <p:cNvGrpSpPr/>
          <p:nvPr/>
        </p:nvGrpSpPr>
        <p:grpSpPr>
          <a:xfrm>
            <a:off x="5447490" y="4305166"/>
            <a:ext cx="38654" cy="210780"/>
            <a:chOff x="3929975" y="3602878"/>
            <a:chExt cx="32212" cy="175650"/>
          </a:xfrm>
        </p:grpSpPr>
        <p:cxnSp>
          <p:nvCxnSpPr>
            <p:cNvPr id="64" name="Straight Connector 63"/>
            <p:cNvCxnSpPr/>
            <p:nvPr/>
          </p:nvCxnSpPr>
          <p:spPr bwMode="auto">
            <a:xfrm>
              <a:off x="3929975" y="3604679"/>
              <a:ext cx="0" cy="173849"/>
            </a:xfrm>
            <a:prstGeom prst="line">
              <a:avLst/>
            </a:prstGeom>
            <a:solidFill>
              <a:srgbClr val="C0C0C0"/>
            </a:solidFill>
            <a:ln w="28575" cap="flat" cmpd="sng" algn="ctr">
              <a:solidFill>
                <a:srgbClr val="92D050"/>
              </a:solidFill>
              <a:prstDash val="solid"/>
              <a:round/>
              <a:headEnd type="none" w="med" len="med"/>
              <a:tailEnd type="none" w="med" len="med"/>
            </a:ln>
            <a:effectLst/>
          </p:spPr>
        </p:cxnSp>
        <p:cxnSp>
          <p:nvCxnSpPr>
            <p:cNvPr id="113" name="Straight Connector 112"/>
            <p:cNvCxnSpPr/>
            <p:nvPr/>
          </p:nvCxnSpPr>
          <p:spPr bwMode="auto">
            <a:xfrm>
              <a:off x="3962187" y="3602878"/>
              <a:ext cx="0" cy="173849"/>
            </a:xfrm>
            <a:prstGeom prst="line">
              <a:avLst/>
            </a:prstGeom>
            <a:solidFill>
              <a:srgbClr val="C0C0C0"/>
            </a:solidFill>
            <a:ln w="28575" cap="flat" cmpd="sng" algn="ctr">
              <a:solidFill>
                <a:srgbClr val="FFFF00"/>
              </a:solidFill>
              <a:prstDash val="solid"/>
              <a:round/>
              <a:headEnd type="none" w="med" len="med"/>
              <a:tailEnd type="none" w="med" len="med"/>
            </a:ln>
            <a:effectLst/>
          </p:spPr>
        </p:cxnSp>
      </p:grpSp>
      <p:pic>
        <p:nvPicPr>
          <p:cNvPr id="90" name="Pictur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0890" y="3063240"/>
            <a:ext cx="1665674" cy="1473002"/>
          </a:xfrm>
          <a:prstGeom prst="rect">
            <a:avLst/>
          </a:prstGeom>
        </p:spPr>
      </p:pic>
      <p:sp>
        <p:nvSpPr>
          <p:cNvPr id="73" name="Line 40"/>
          <p:cNvSpPr>
            <a:spLocks noChangeShapeType="1"/>
          </p:cNvSpPr>
          <p:nvPr/>
        </p:nvSpPr>
        <p:spPr bwMode="auto">
          <a:xfrm flipH="1">
            <a:off x="3020716" y="4480560"/>
            <a:ext cx="7555843" cy="28956"/>
          </a:xfrm>
          <a:prstGeom prst="line">
            <a:avLst/>
          </a:prstGeom>
          <a:noFill/>
          <a:ln w="76200" cap="rnd">
            <a:solidFill>
              <a:srgbClr val="FF0000"/>
            </a:solidFill>
            <a:prstDash val="sysDot"/>
            <a:round/>
            <a:headEnd/>
            <a:tailEnd/>
          </a:ln>
        </p:spPr>
        <p:txBody>
          <a:bodyPr wrap="none" anchor="ctr"/>
          <a:lstStyle/>
          <a:p>
            <a:endParaRPr lang="en-US" sz="2160"/>
          </a:p>
        </p:txBody>
      </p:sp>
      <p:sp>
        <p:nvSpPr>
          <p:cNvPr id="100" name="Line 39"/>
          <p:cNvSpPr>
            <a:spLocks noChangeShapeType="1"/>
          </p:cNvSpPr>
          <p:nvPr/>
        </p:nvSpPr>
        <p:spPr bwMode="auto">
          <a:xfrm>
            <a:off x="9799322" y="4151376"/>
            <a:ext cx="161696" cy="265176"/>
          </a:xfrm>
          <a:prstGeom prst="line">
            <a:avLst/>
          </a:prstGeom>
          <a:noFill/>
          <a:ln w="76200" cap="rnd">
            <a:solidFill>
              <a:srgbClr val="FF0000"/>
            </a:solidFill>
            <a:prstDash val="sysDot"/>
            <a:round/>
            <a:headEnd/>
            <a:tailEnd/>
          </a:ln>
        </p:spPr>
        <p:txBody>
          <a:bodyPr wrap="none" anchor="ctr"/>
          <a:lstStyle/>
          <a:p>
            <a:endParaRPr lang="en-US" sz="2160"/>
          </a:p>
        </p:txBody>
      </p:sp>
      <p:sp>
        <p:nvSpPr>
          <p:cNvPr id="101" name="Line 39"/>
          <p:cNvSpPr>
            <a:spLocks noChangeShapeType="1"/>
          </p:cNvSpPr>
          <p:nvPr/>
        </p:nvSpPr>
        <p:spPr bwMode="auto">
          <a:xfrm flipV="1">
            <a:off x="9936480" y="3968497"/>
            <a:ext cx="210312" cy="109727"/>
          </a:xfrm>
          <a:prstGeom prst="line">
            <a:avLst/>
          </a:prstGeom>
          <a:noFill/>
          <a:ln w="76200" cap="rnd">
            <a:solidFill>
              <a:srgbClr val="FF0000"/>
            </a:solidFill>
            <a:prstDash val="sysDot"/>
            <a:round/>
            <a:headEnd/>
            <a:tailEnd/>
          </a:ln>
        </p:spPr>
        <p:txBody>
          <a:bodyPr wrap="none" anchor="ctr"/>
          <a:lstStyle/>
          <a:p>
            <a:endParaRPr lang="en-US" sz="2160"/>
          </a:p>
        </p:txBody>
      </p:sp>
      <p:sp>
        <p:nvSpPr>
          <p:cNvPr id="102" name="Line 39"/>
          <p:cNvSpPr>
            <a:spLocks noChangeShapeType="1"/>
          </p:cNvSpPr>
          <p:nvPr/>
        </p:nvSpPr>
        <p:spPr bwMode="auto">
          <a:xfrm flipH="1" flipV="1">
            <a:off x="9936480" y="3346704"/>
            <a:ext cx="292608" cy="585217"/>
          </a:xfrm>
          <a:prstGeom prst="line">
            <a:avLst/>
          </a:prstGeom>
          <a:noFill/>
          <a:ln w="76200" cap="rnd">
            <a:solidFill>
              <a:srgbClr val="FF0000"/>
            </a:solidFill>
            <a:prstDash val="sysDot"/>
            <a:round/>
            <a:headEnd/>
            <a:tailEnd/>
          </a:ln>
        </p:spPr>
        <p:txBody>
          <a:bodyPr wrap="none" anchor="ctr"/>
          <a:lstStyle/>
          <a:p>
            <a:endParaRPr lang="en-US" sz="2160"/>
          </a:p>
        </p:txBody>
      </p:sp>
      <p:sp>
        <p:nvSpPr>
          <p:cNvPr id="103" name="Line 39"/>
          <p:cNvSpPr>
            <a:spLocks noChangeShapeType="1"/>
          </p:cNvSpPr>
          <p:nvPr/>
        </p:nvSpPr>
        <p:spPr bwMode="auto">
          <a:xfrm flipH="1">
            <a:off x="9369552" y="3447288"/>
            <a:ext cx="530352" cy="82296"/>
          </a:xfrm>
          <a:prstGeom prst="line">
            <a:avLst/>
          </a:prstGeom>
          <a:noFill/>
          <a:ln w="76200" cap="rnd">
            <a:solidFill>
              <a:srgbClr val="FF0000"/>
            </a:solidFill>
            <a:prstDash val="sysDot"/>
            <a:round/>
            <a:headEnd/>
            <a:tailEnd/>
          </a:ln>
        </p:spPr>
        <p:txBody>
          <a:bodyPr wrap="none" anchor="ctr"/>
          <a:lstStyle/>
          <a:p>
            <a:endParaRPr lang="en-US" sz="2160"/>
          </a:p>
        </p:txBody>
      </p:sp>
      <p:sp>
        <p:nvSpPr>
          <p:cNvPr id="68" name="Line 40"/>
          <p:cNvSpPr>
            <a:spLocks noChangeShapeType="1"/>
          </p:cNvSpPr>
          <p:nvPr/>
        </p:nvSpPr>
        <p:spPr bwMode="auto">
          <a:xfrm flipH="1">
            <a:off x="1798319" y="5643372"/>
            <a:ext cx="8165590" cy="0"/>
          </a:xfrm>
          <a:prstGeom prst="line">
            <a:avLst/>
          </a:prstGeom>
          <a:noFill/>
          <a:ln w="76200" cap="rnd">
            <a:solidFill>
              <a:srgbClr val="FF0000"/>
            </a:solidFill>
            <a:prstDash val="sysDot"/>
            <a:round/>
            <a:headEnd/>
            <a:tailEnd/>
          </a:ln>
        </p:spPr>
        <p:txBody>
          <a:bodyPr wrap="none" anchor="ctr"/>
          <a:lstStyle/>
          <a:p>
            <a:endParaRPr lang="en-US" sz="2160"/>
          </a:p>
        </p:txBody>
      </p:sp>
      <p:grpSp>
        <p:nvGrpSpPr>
          <p:cNvPr id="3" name="Group 2"/>
          <p:cNvGrpSpPr/>
          <p:nvPr/>
        </p:nvGrpSpPr>
        <p:grpSpPr>
          <a:xfrm>
            <a:off x="1770890" y="4590288"/>
            <a:ext cx="548792" cy="1088136"/>
            <a:chOff x="967740" y="3825240"/>
            <a:chExt cx="457327" cy="906780"/>
          </a:xfrm>
        </p:grpSpPr>
        <p:sp>
          <p:nvSpPr>
            <p:cNvPr id="69" name="Line 39"/>
            <p:cNvSpPr>
              <a:spLocks noChangeShapeType="1"/>
            </p:cNvSpPr>
            <p:nvPr/>
          </p:nvSpPr>
          <p:spPr bwMode="auto">
            <a:xfrm flipH="1">
              <a:off x="1402080" y="3825240"/>
              <a:ext cx="22987" cy="396240"/>
            </a:xfrm>
            <a:prstGeom prst="line">
              <a:avLst/>
            </a:prstGeom>
            <a:noFill/>
            <a:ln w="76200" cap="rnd">
              <a:solidFill>
                <a:srgbClr val="FF0000"/>
              </a:solidFill>
              <a:prstDash val="sysDot"/>
              <a:round/>
              <a:headEnd/>
              <a:tailEnd/>
            </a:ln>
          </p:spPr>
          <p:txBody>
            <a:bodyPr wrap="none" anchor="ctr"/>
            <a:lstStyle/>
            <a:p>
              <a:endParaRPr lang="en-US" sz="2160"/>
            </a:p>
          </p:txBody>
        </p:sp>
        <p:sp>
          <p:nvSpPr>
            <p:cNvPr id="70" name="Line 39"/>
            <p:cNvSpPr>
              <a:spLocks noChangeShapeType="1"/>
            </p:cNvSpPr>
            <p:nvPr/>
          </p:nvSpPr>
          <p:spPr bwMode="auto">
            <a:xfrm flipH="1">
              <a:off x="1104900" y="4229100"/>
              <a:ext cx="243838" cy="350520"/>
            </a:xfrm>
            <a:prstGeom prst="line">
              <a:avLst/>
            </a:prstGeom>
            <a:noFill/>
            <a:ln w="76200" cap="rnd">
              <a:solidFill>
                <a:srgbClr val="FF0000"/>
              </a:solidFill>
              <a:prstDash val="sysDot"/>
              <a:round/>
              <a:headEnd/>
              <a:tailEnd/>
            </a:ln>
          </p:spPr>
          <p:txBody>
            <a:bodyPr wrap="none" anchor="ctr"/>
            <a:lstStyle/>
            <a:p>
              <a:endParaRPr lang="en-US" sz="2160"/>
            </a:p>
          </p:txBody>
        </p:sp>
        <p:sp>
          <p:nvSpPr>
            <p:cNvPr id="79" name="Line 39"/>
            <p:cNvSpPr>
              <a:spLocks noChangeShapeType="1"/>
            </p:cNvSpPr>
            <p:nvPr/>
          </p:nvSpPr>
          <p:spPr bwMode="auto">
            <a:xfrm flipH="1">
              <a:off x="967740" y="4549140"/>
              <a:ext cx="91440" cy="182880"/>
            </a:xfrm>
            <a:prstGeom prst="line">
              <a:avLst/>
            </a:prstGeom>
            <a:noFill/>
            <a:ln w="76200" cap="rnd">
              <a:solidFill>
                <a:srgbClr val="FF0000"/>
              </a:solidFill>
              <a:prstDash val="sysDot"/>
              <a:round/>
              <a:headEnd/>
              <a:tailEnd/>
            </a:ln>
          </p:spPr>
          <p:txBody>
            <a:bodyPr wrap="none" anchor="ctr"/>
            <a:lstStyle/>
            <a:p>
              <a:endParaRPr lang="en-US" sz="2160"/>
            </a:p>
          </p:txBody>
        </p:sp>
      </p:grpSp>
      <p:grpSp>
        <p:nvGrpSpPr>
          <p:cNvPr id="80" name="Group 79"/>
          <p:cNvGrpSpPr/>
          <p:nvPr/>
        </p:nvGrpSpPr>
        <p:grpSpPr>
          <a:xfrm>
            <a:off x="3691130" y="4599432"/>
            <a:ext cx="548792" cy="1088136"/>
            <a:chOff x="967740" y="3825240"/>
            <a:chExt cx="457327" cy="906780"/>
          </a:xfrm>
        </p:grpSpPr>
        <p:sp>
          <p:nvSpPr>
            <p:cNvPr id="81" name="Line 39"/>
            <p:cNvSpPr>
              <a:spLocks noChangeShapeType="1"/>
            </p:cNvSpPr>
            <p:nvPr/>
          </p:nvSpPr>
          <p:spPr bwMode="auto">
            <a:xfrm flipH="1">
              <a:off x="1402080" y="3825240"/>
              <a:ext cx="22987" cy="396240"/>
            </a:xfrm>
            <a:prstGeom prst="line">
              <a:avLst/>
            </a:prstGeom>
            <a:noFill/>
            <a:ln w="76200" cap="rnd">
              <a:solidFill>
                <a:srgbClr val="FF0000"/>
              </a:solidFill>
              <a:prstDash val="sysDot"/>
              <a:round/>
              <a:headEnd/>
              <a:tailEnd/>
            </a:ln>
          </p:spPr>
          <p:txBody>
            <a:bodyPr wrap="none" anchor="ctr"/>
            <a:lstStyle/>
            <a:p>
              <a:endParaRPr lang="en-US" sz="2160"/>
            </a:p>
          </p:txBody>
        </p:sp>
        <p:sp>
          <p:nvSpPr>
            <p:cNvPr id="82" name="Line 39"/>
            <p:cNvSpPr>
              <a:spLocks noChangeShapeType="1"/>
            </p:cNvSpPr>
            <p:nvPr/>
          </p:nvSpPr>
          <p:spPr bwMode="auto">
            <a:xfrm flipH="1">
              <a:off x="1104900" y="4229100"/>
              <a:ext cx="243838" cy="350520"/>
            </a:xfrm>
            <a:prstGeom prst="line">
              <a:avLst/>
            </a:prstGeom>
            <a:noFill/>
            <a:ln w="76200" cap="rnd">
              <a:solidFill>
                <a:srgbClr val="FF0000"/>
              </a:solidFill>
              <a:prstDash val="sysDot"/>
              <a:round/>
              <a:headEnd/>
              <a:tailEnd/>
            </a:ln>
          </p:spPr>
          <p:txBody>
            <a:bodyPr wrap="none" anchor="ctr"/>
            <a:lstStyle/>
            <a:p>
              <a:endParaRPr lang="en-US" sz="2160"/>
            </a:p>
          </p:txBody>
        </p:sp>
        <p:sp>
          <p:nvSpPr>
            <p:cNvPr id="83" name="Line 39"/>
            <p:cNvSpPr>
              <a:spLocks noChangeShapeType="1"/>
            </p:cNvSpPr>
            <p:nvPr/>
          </p:nvSpPr>
          <p:spPr bwMode="auto">
            <a:xfrm flipH="1">
              <a:off x="967740" y="4549140"/>
              <a:ext cx="91440" cy="182880"/>
            </a:xfrm>
            <a:prstGeom prst="line">
              <a:avLst/>
            </a:prstGeom>
            <a:noFill/>
            <a:ln w="76200" cap="rnd">
              <a:solidFill>
                <a:srgbClr val="FF0000"/>
              </a:solidFill>
              <a:prstDash val="sysDot"/>
              <a:round/>
              <a:headEnd/>
              <a:tailEnd/>
            </a:ln>
          </p:spPr>
          <p:txBody>
            <a:bodyPr wrap="none" anchor="ctr"/>
            <a:lstStyle/>
            <a:p>
              <a:endParaRPr lang="en-US" sz="2160"/>
            </a:p>
          </p:txBody>
        </p:sp>
      </p:grpSp>
      <p:grpSp>
        <p:nvGrpSpPr>
          <p:cNvPr id="85" name="Group 84"/>
          <p:cNvGrpSpPr/>
          <p:nvPr/>
        </p:nvGrpSpPr>
        <p:grpSpPr>
          <a:xfrm>
            <a:off x="9899906" y="4590288"/>
            <a:ext cx="548792" cy="1088136"/>
            <a:chOff x="967740" y="3825240"/>
            <a:chExt cx="457327" cy="906780"/>
          </a:xfrm>
        </p:grpSpPr>
        <p:sp>
          <p:nvSpPr>
            <p:cNvPr id="91" name="Line 39"/>
            <p:cNvSpPr>
              <a:spLocks noChangeShapeType="1"/>
            </p:cNvSpPr>
            <p:nvPr/>
          </p:nvSpPr>
          <p:spPr bwMode="auto">
            <a:xfrm flipH="1">
              <a:off x="1402080" y="3825240"/>
              <a:ext cx="22987" cy="396240"/>
            </a:xfrm>
            <a:prstGeom prst="line">
              <a:avLst/>
            </a:prstGeom>
            <a:noFill/>
            <a:ln w="76200" cap="rnd">
              <a:solidFill>
                <a:srgbClr val="FF0000"/>
              </a:solidFill>
              <a:prstDash val="sysDot"/>
              <a:round/>
              <a:headEnd/>
              <a:tailEnd/>
            </a:ln>
          </p:spPr>
          <p:txBody>
            <a:bodyPr wrap="none" anchor="ctr"/>
            <a:lstStyle/>
            <a:p>
              <a:endParaRPr lang="en-US" sz="2160"/>
            </a:p>
          </p:txBody>
        </p:sp>
        <p:sp>
          <p:nvSpPr>
            <p:cNvPr id="93" name="Line 39"/>
            <p:cNvSpPr>
              <a:spLocks noChangeShapeType="1"/>
            </p:cNvSpPr>
            <p:nvPr/>
          </p:nvSpPr>
          <p:spPr bwMode="auto">
            <a:xfrm flipH="1">
              <a:off x="1104900" y="4229100"/>
              <a:ext cx="243838" cy="350520"/>
            </a:xfrm>
            <a:prstGeom prst="line">
              <a:avLst/>
            </a:prstGeom>
            <a:noFill/>
            <a:ln w="76200" cap="rnd">
              <a:solidFill>
                <a:srgbClr val="FF0000"/>
              </a:solidFill>
              <a:prstDash val="sysDot"/>
              <a:round/>
              <a:headEnd/>
              <a:tailEnd/>
            </a:ln>
          </p:spPr>
          <p:txBody>
            <a:bodyPr wrap="none" anchor="ctr"/>
            <a:lstStyle/>
            <a:p>
              <a:endParaRPr lang="en-US" sz="2160"/>
            </a:p>
          </p:txBody>
        </p:sp>
        <p:sp>
          <p:nvSpPr>
            <p:cNvPr id="95" name="Line 39"/>
            <p:cNvSpPr>
              <a:spLocks noChangeShapeType="1"/>
            </p:cNvSpPr>
            <p:nvPr/>
          </p:nvSpPr>
          <p:spPr bwMode="auto">
            <a:xfrm flipH="1">
              <a:off x="967740" y="4549140"/>
              <a:ext cx="91440" cy="182880"/>
            </a:xfrm>
            <a:prstGeom prst="line">
              <a:avLst/>
            </a:prstGeom>
            <a:noFill/>
            <a:ln w="76200" cap="rnd">
              <a:solidFill>
                <a:srgbClr val="FF0000"/>
              </a:solidFill>
              <a:prstDash val="sysDot"/>
              <a:round/>
              <a:headEnd/>
              <a:tailEnd/>
            </a:ln>
          </p:spPr>
          <p:txBody>
            <a:bodyPr wrap="none" anchor="ctr"/>
            <a:lstStyle/>
            <a:p>
              <a:endParaRPr lang="en-US" sz="2160"/>
            </a:p>
          </p:txBody>
        </p:sp>
      </p:grpSp>
      <p:sp>
        <p:nvSpPr>
          <p:cNvPr id="96" name="Line 40"/>
          <p:cNvSpPr>
            <a:spLocks noChangeShapeType="1"/>
          </p:cNvSpPr>
          <p:nvPr/>
        </p:nvSpPr>
        <p:spPr bwMode="auto">
          <a:xfrm flipH="1">
            <a:off x="2197757" y="4509516"/>
            <a:ext cx="670411" cy="0"/>
          </a:xfrm>
          <a:prstGeom prst="line">
            <a:avLst/>
          </a:prstGeom>
          <a:noFill/>
          <a:ln w="76200" cap="rnd">
            <a:solidFill>
              <a:srgbClr val="FF0000"/>
            </a:solidFill>
            <a:prstDash val="sysDot"/>
            <a:round/>
            <a:headEnd/>
            <a:tailEnd/>
          </a:ln>
        </p:spPr>
        <p:txBody>
          <a:bodyPr wrap="none" anchor="ctr"/>
          <a:lstStyle/>
          <a:p>
            <a:endParaRPr lang="en-US" sz="2160"/>
          </a:p>
        </p:txBody>
      </p:sp>
      <p:sp>
        <p:nvSpPr>
          <p:cNvPr id="97" name="Line 39"/>
          <p:cNvSpPr>
            <a:spLocks noChangeShapeType="1"/>
          </p:cNvSpPr>
          <p:nvPr/>
        </p:nvSpPr>
        <p:spPr bwMode="auto">
          <a:xfrm flipH="1" flipV="1">
            <a:off x="9406128" y="3465574"/>
            <a:ext cx="0" cy="896116"/>
          </a:xfrm>
          <a:prstGeom prst="line">
            <a:avLst/>
          </a:prstGeom>
          <a:noFill/>
          <a:ln w="76200" cap="rnd">
            <a:solidFill>
              <a:srgbClr val="FF0000"/>
            </a:solidFill>
            <a:prstDash val="sysDot"/>
            <a:round/>
            <a:headEnd/>
            <a:tailEnd/>
          </a:ln>
        </p:spPr>
        <p:txBody>
          <a:bodyPr wrap="none" anchor="ctr"/>
          <a:lstStyle/>
          <a:p>
            <a:endParaRPr lang="en-US" sz="2160"/>
          </a:p>
        </p:txBody>
      </p:sp>
      <p:sp>
        <p:nvSpPr>
          <p:cNvPr id="98" name="Line 39"/>
          <p:cNvSpPr>
            <a:spLocks noChangeShapeType="1"/>
          </p:cNvSpPr>
          <p:nvPr/>
        </p:nvSpPr>
        <p:spPr bwMode="auto">
          <a:xfrm flipH="1" flipV="1">
            <a:off x="10091928" y="4050791"/>
            <a:ext cx="374904" cy="320040"/>
          </a:xfrm>
          <a:prstGeom prst="line">
            <a:avLst/>
          </a:prstGeom>
          <a:noFill/>
          <a:ln w="76200" cap="rnd">
            <a:solidFill>
              <a:srgbClr val="FF0000"/>
            </a:solidFill>
            <a:prstDash val="sysDot"/>
            <a:round/>
            <a:headEnd/>
            <a:tailEnd/>
          </a:ln>
        </p:spPr>
        <p:txBody>
          <a:bodyPr wrap="none" anchor="ctr"/>
          <a:lstStyle/>
          <a:p>
            <a:endParaRPr lang="en-US" sz="2160"/>
          </a:p>
        </p:txBody>
      </p:sp>
      <p:sp>
        <p:nvSpPr>
          <p:cNvPr id="99" name="Line 39"/>
          <p:cNvSpPr>
            <a:spLocks noChangeShapeType="1"/>
          </p:cNvSpPr>
          <p:nvPr/>
        </p:nvSpPr>
        <p:spPr bwMode="auto">
          <a:xfrm>
            <a:off x="4066184" y="2505456"/>
            <a:ext cx="0" cy="1993392"/>
          </a:xfrm>
          <a:prstGeom prst="line">
            <a:avLst/>
          </a:prstGeom>
          <a:noFill/>
          <a:ln w="76200" cap="rnd">
            <a:solidFill>
              <a:srgbClr val="FF0000"/>
            </a:solidFill>
            <a:prstDash val="sysDot"/>
            <a:round/>
            <a:headEnd/>
            <a:tailEnd/>
          </a:ln>
        </p:spPr>
        <p:txBody>
          <a:bodyPr wrap="none" anchor="ctr"/>
          <a:lstStyle/>
          <a:p>
            <a:endParaRPr lang="en-US" sz="2160"/>
          </a:p>
        </p:txBody>
      </p:sp>
      <p:sp>
        <p:nvSpPr>
          <p:cNvPr id="104" name="Line 39"/>
          <p:cNvSpPr>
            <a:spLocks noChangeShapeType="1"/>
          </p:cNvSpPr>
          <p:nvPr/>
        </p:nvSpPr>
        <p:spPr bwMode="auto">
          <a:xfrm>
            <a:off x="5428640" y="2487168"/>
            <a:ext cx="0" cy="2048256"/>
          </a:xfrm>
          <a:prstGeom prst="line">
            <a:avLst/>
          </a:prstGeom>
          <a:noFill/>
          <a:ln w="76200" cap="rnd">
            <a:solidFill>
              <a:srgbClr val="FF0000"/>
            </a:solidFill>
            <a:prstDash val="sysDot"/>
            <a:round/>
            <a:headEnd/>
            <a:tailEnd/>
          </a:ln>
        </p:spPr>
        <p:txBody>
          <a:bodyPr wrap="none" anchor="ctr"/>
          <a:lstStyle/>
          <a:p>
            <a:endParaRPr lang="en-US" sz="2160"/>
          </a:p>
        </p:txBody>
      </p:sp>
      <p:sp>
        <p:nvSpPr>
          <p:cNvPr id="105" name="Line 39"/>
          <p:cNvSpPr>
            <a:spLocks noChangeShapeType="1"/>
          </p:cNvSpPr>
          <p:nvPr/>
        </p:nvSpPr>
        <p:spPr bwMode="auto">
          <a:xfrm flipH="1" flipV="1">
            <a:off x="4047895" y="2414016"/>
            <a:ext cx="1307441" cy="18288"/>
          </a:xfrm>
          <a:prstGeom prst="line">
            <a:avLst/>
          </a:prstGeom>
          <a:noFill/>
          <a:ln w="76200" cap="rnd">
            <a:solidFill>
              <a:srgbClr val="FF0000"/>
            </a:solidFill>
            <a:prstDash val="sysDot"/>
            <a:round/>
            <a:headEnd/>
            <a:tailEnd/>
          </a:ln>
        </p:spPr>
        <p:txBody>
          <a:bodyPr wrap="none" anchor="ctr"/>
          <a:lstStyle/>
          <a:p>
            <a:endParaRPr lang="en-US" sz="2160"/>
          </a:p>
        </p:txBody>
      </p:sp>
      <p:sp>
        <p:nvSpPr>
          <p:cNvPr id="106" name="Line 39"/>
          <p:cNvSpPr>
            <a:spLocks noChangeShapeType="1"/>
          </p:cNvSpPr>
          <p:nvPr/>
        </p:nvSpPr>
        <p:spPr bwMode="auto">
          <a:xfrm>
            <a:off x="8052968" y="2505456"/>
            <a:ext cx="0" cy="1993392"/>
          </a:xfrm>
          <a:prstGeom prst="line">
            <a:avLst/>
          </a:prstGeom>
          <a:noFill/>
          <a:ln w="76200" cap="rnd">
            <a:solidFill>
              <a:srgbClr val="FF0000"/>
            </a:solidFill>
            <a:prstDash val="sysDot"/>
            <a:round/>
            <a:headEnd/>
            <a:tailEnd/>
          </a:ln>
        </p:spPr>
        <p:txBody>
          <a:bodyPr wrap="none" anchor="ctr"/>
          <a:lstStyle/>
          <a:p>
            <a:endParaRPr lang="en-US" sz="2160"/>
          </a:p>
        </p:txBody>
      </p:sp>
      <p:sp>
        <p:nvSpPr>
          <p:cNvPr id="107" name="Line 39"/>
          <p:cNvSpPr>
            <a:spLocks noChangeShapeType="1"/>
          </p:cNvSpPr>
          <p:nvPr/>
        </p:nvSpPr>
        <p:spPr bwMode="auto">
          <a:xfrm flipH="1">
            <a:off x="9415423" y="2487168"/>
            <a:ext cx="0" cy="969264"/>
          </a:xfrm>
          <a:prstGeom prst="line">
            <a:avLst/>
          </a:prstGeom>
          <a:noFill/>
          <a:ln w="76200" cap="rnd">
            <a:solidFill>
              <a:srgbClr val="FF0000"/>
            </a:solidFill>
            <a:prstDash val="sysDot"/>
            <a:round/>
            <a:headEnd/>
            <a:tailEnd/>
          </a:ln>
        </p:spPr>
        <p:txBody>
          <a:bodyPr wrap="none" anchor="ctr"/>
          <a:lstStyle/>
          <a:p>
            <a:endParaRPr lang="en-US" sz="2160"/>
          </a:p>
        </p:txBody>
      </p:sp>
      <p:sp>
        <p:nvSpPr>
          <p:cNvPr id="108" name="Line 39"/>
          <p:cNvSpPr>
            <a:spLocks noChangeShapeType="1"/>
          </p:cNvSpPr>
          <p:nvPr/>
        </p:nvSpPr>
        <p:spPr bwMode="auto">
          <a:xfrm flipH="1" flipV="1">
            <a:off x="8034679" y="2414016"/>
            <a:ext cx="1307441" cy="18288"/>
          </a:xfrm>
          <a:prstGeom prst="line">
            <a:avLst/>
          </a:prstGeom>
          <a:noFill/>
          <a:ln w="76200" cap="rnd">
            <a:solidFill>
              <a:srgbClr val="FF0000"/>
            </a:solidFill>
            <a:prstDash val="sysDot"/>
            <a:round/>
            <a:headEnd/>
            <a:tailEnd/>
          </a:ln>
        </p:spPr>
        <p:txBody>
          <a:bodyPr wrap="none" anchor="ctr"/>
          <a:lstStyle/>
          <a:p>
            <a:endParaRPr lang="en-US" sz="2160"/>
          </a:p>
        </p:txBody>
      </p:sp>
      <p:sp>
        <p:nvSpPr>
          <p:cNvPr id="109" name="Line 39"/>
          <p:cNvSpPr>
            <a:spLocks noChangeShapeType="1"/>
          </p:cNvSpPr>
          <p:nvPr/>
        </p:nvSpPr>
        <p:spPr bwMode="auto">
          <a:xfrm>
            <a:off x="2575712" y="3319272"/>
            <a:ext cx="0" cy="1115568"/>
          </a:xfrm>
          <a:prstGeom prst="line">
            <a:avLst/>
          </a:prstGeom>
          <a:noFill/>
          <a:ln w="76200" cap="rnd">
            <a:solidFill>
              <a:srgbClr val="FF0000"/>
            </a:solidFill>
            <a:prstDash val="sysDot"/>
            <a:round/>
            <a:headEnd/>
            <a:tailEnd/>
          </a:ln>
        </p:spPr>
        <p:txBody>
          <a:bodyPr wrap="none" anchor="ctr"/>
          <a:lstStyle/>
          <a:p>
            <a:endParaRPr lang="en-US" sz="2160"/>
          </a:p>
        </p:txBody>
      </p:sp>
      <p:sp>
        <p:nvSpPr>
          <p:cNvPr id="110" name="Line 39"/>
          <p:cNvSpPr>
            <a:spLocks noChangeShapeType="1"/>
          </p:cNvSpPr>
          <p:nvPr/>
        </p:nvSpPr>
        <p:spPr bwMode="auto">
          <a:xfrm>
            <a:off x="3435248" y="3328416"/>
            <a:ext cx="0" cy="1115568"/>
          </a:xfrm>
          <a:prstGeom prst="line">
            <a:avLst/>
          </a:prstGeom>
          <a:noFill/>
          <a:ln w="76200" cap="rnd">
            <a:solidFill>
              <a:srgbClr val="FF0000"/>
            </a:solidFill>
            <a:prstDash val="sysDot"/>
            <a:round/>
            <a:headEnd/>
            <a:tailEnd/>
          </a:ln>
        </p:spPr>
        <p:txBody>
          <a:bodyPr wrap="none" anchor="ctr"/>
          <a:lstStyle/>
          <a:p>
            <a:endParaRPr lang="en-US" sz="2160"/>
          </a:p>
        </p:txBody>
      </p:sp>
      <p:sp>
        <p:nvSpPr>
          <p:cNvPr id="111" name="Line 39"/>
          <p:cNvSpPr>
            <a:spLocks noChangeShapeType="1"/>
          </p:cNvSpPr>
          <p:nvPr/>
        </p:nvSpPr>
        <p:spPr bwMode="auto">
          <a:xfrm flipH="1" flipV="1">
            <a:off x="2676295" y="3291840"/>
            <a:ext cx="585065" cy="8184"/>
          </a:xfrm>
          <a:prstGeom prst="line">
            <a:avLst/>
          </a:prstGeom>
          <a:noFill/>
          <a:ln w="76200" cap="rnd">
            <a:solidFill>
              <a:srgbClr val="FF0000"/>
            </a:solidFill>
            <a:prstDash val="sysDot"/>
            <a:round/>
            <a:headEnd/>
            <a:tailEnd/>
          </a:ln>
        </p:spPr>
        <p:txBody>
          <a:bodyPr wrap="none" anchor="ctr"/>
          <a:lstStyle/>
          <a:p>
            <a:endParaRPr lang="en-US" sz="2160"/>
          </a:p>
        </p:txBody>
      </p:sp>
      <p:sp>
        <p:nvSpPr>
          <p:cNvPr id="116" name="Title 1">
            <a:extLst>
              <a:ext uri="{FF2B5EF4-FFF2-40B4-BE49-F238E27FC236}">
                <a16:creationId xmlns:a16="http://schemas.microsoft.com/office/drawing/2014/main" id="{C6C5CC95-B777-432A-A9DF-B3542A51D662}"/>
              </a:ext>
            </a:extLst>
          </p:cNvPr>
          <p:cNvSpPr>
            <a:spLocks noGrp="1"/>
          </p:cNvSpPr>
          <p:nvPr>
            <p:ph type="title"/>
          </p:nvPr>
        </p:nvSpPr>
        <p:spPr>
          <a:xfrm>
            <a:off x="609600" y="365125"/>
            <a:ext cx="10744200" cy="766091"/>
          </a:xfrm>
        </p:spPr>
        <p:txBody>
          <a:bodyPr>
            <a:normAutofit/>
          </a:bodyPr>
          <a:lstStyle/>
          <a:p>
            <a:r>
              <a:rPr lang="en-US" sz="3600" dirty="0"/>
              <a:t>Grounding Case Study</a:t>
            </a:r>
          </a:p>
        </p:txBody>
      </p:sp>
    </p:spTree>
    <p:extLst>
      <p:ext uri="{BB962C8B-B14F-4D97-AF65-F5344CB8AC3E}">
        <p14:creationId xmlns:p14="http://schemas.microsoft.com/office/powerpoint/2010/main" val="6931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left)">
                                      <p:cBhvr>
                                        <p:cTn id="12" dur="1500"/>
                                        <p:tgtEl>
                                          <p:spTgt spid="73"/>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0"/>
                                        </p:tgtEl>
                                        <p:attrNameLst>
                                          <p:attrName>style.visibility</p:attrName>
                                        </p:attrNameLst>
                                      </p:cBhvr>
                                      <p:to>
                                        <p:strVal val="visible"/>
                                      </p:to>
                                    </p:set>
                                    <p:animEffect transition="in" filter="wipe(down)">
                                      <p:cBhvr>
                                        <p:cTn id="15" dur="500"/>
                                        <p:tgtEl>
                                          <p:spTgt spid="110"/>
                                        </p:tgtEl>
                                      </p:cBhvr>
                                    </p:animEffect>
                                  </p:childTnLst>
                                </p:cTn>
                              </p:par>
                              <p:par>
                                <p:cTn id="16" presetID="22" presetClass="entr" presetSubtype="4" fill="hold" grpId="0" nodeType="withEffect">
                                  <p:stCondLst>
                                    <p:cond delay="250"/>
                                  </p:stCondLst>
                                  <p:childTnLst>
                                    <p:set>
                                      <p:cBhvr>
                                        <p:cTn id="17" dur="1" fill="hold">
                                          <p:stCondLst>
                                            <p:cond delay="0"/>
                                          </p:stCondLst>
                                        </p:cTn>
                                        <p:tgtEl>
                                          <p:spTgt spid="99"/>
                                        </p:tgtEl>
                                        <p:attrNameLst>
                                          <p:attrName>style.visibility</p:attrName>
                                        </p:attrNameLst>
                                      </p:cBhvr>
                                      <p:to>
                                        <p:strVal val="visible"/>
                                      </p:to>
                                    </p:set>
                                    <p:animEffect transition="in" filter="wipe(down)">
                                      <p:cBhvr>
                                        <p:cTn id="18" dur="500"/>
                                        <p:tgtEl>
                                          <p:spTgt spid="99"/>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105"/>
                                        </p:tgtEl>
                                        <p:attrNameLst>
                                          <p:attrName>style.visibility</p:attrName>
                                        </p:attrNameLst>
                                      </p:cBhvr>
                                      <p:to>
                                        <p:strVal val="visible"/>
                                      </p:to>
                                    </p:set>
                                    <p:animEffect transition="in" filter="wipe(left)">
                                      <p:cBhvr>
                                        <p:cTn id="21" dur="500"/>
                                        <p:tgtEl>
                                          <p:spTgt spid="105"/>
                                        </p:tgtEl>
                                      </p:cBhvr>
                                    </p:animEffect>
                                  </p:childTnLst>
                                </p:cTn>
                              </p:par>
                              <p:par>
                                <p:cTn id="22" presetID="22" presetClass="entr" presetSubtype="1" fill="hold" grpId="0" nodeType="withEffect">
                                  <p:stCondLst>
                                    <p:cond delay="1250"/>
                                  </p:stCondLst>
                                  <p:childTnLst>
                                    <p:set>
                                      <p:cBhvr>
                                        <p:cTn id="23" dur="1" fill="hold">
                                          <p:stCondLst>
                                            <p:cond delay="0"/>
                                          </p:stCondLst>
                                        </p:cTn>
                                        <p:tgtEl>
                                          <p:spTgt spid="104"/>
                                        </p:tgtEl>
                                        <p:attrNameLst>
                                          <p:attrName>style.visibility</p:attrName>
                                        </p:attrNameLst>
                                      </p:cBhvr>
                                      <p:to>
                                        <p:strVal val="visible"/>
                                      </p:to>
                                    </p:set>
                                    <p:animEffect transition="in" filter="wipe(up)">
                                      <p:cBhvr>
                                        <p:cTn id="24" dur="500"/>
                                        <p:tgtEl>
                                          <p:spTgt spid="104"/>
                                        </p:tgtEl>
                                      </p:cBhvr>
                                    </p:animEffect>
                                  </p:childTnLst>
                                </p:cTn>
                              </p:par>
                              <p:par>
                                <p:cTn id="25" presetID="22" presetClass="entr" presetSubtype="4" fill="hold" grpId="0" nodeType="withEffect">
                                  <p:stCondLst>
                                    <p:cond delay="1000"/>
                                  </p:stCondLst>
                                  <p:childTnLst>
                                    <p:set>
                                      <p:cBhvr>
                                        <p:cTn id="26" dur="1" fill="hold">
                                          <p:stCondLst>
                                            <p:cond delay="0"/>
                                          </p:stCondLst>
                                        </p:cTn>
                                        <p:tgtEl>
                                          <p:spTgt spid="106"/>
                                        </p:tgtEl>
                                        <p:attrNameLst>
                                          <p:attrName>style.visibility</p:attrName>
                                        </p:attrNameLst>
                                      </p:cBhvr>
                                      <p:to>
                                        <p:strVal val="visible"/>
                                      </p:to>
                                    </p:set>
                                    <p:animEffect transition="in" filter="wipe(down)">
                                      <p:cBhvr>
                                        <p:cTn id="27" dur="500"/>
                                        <p:tgtEl>
                                          <p:spTgt spid="106"/>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08"/>
                                        </p:tgtEl>
                                        <p:attrNameLst>
                                          <p:attrName>style.visibility</p:attrName>
                                        </p:attrNameLst>
                                      </p:cBhvr>
                                      <p:to>
                                        <p:strVal val="visible"/>
                                      </p:to>
                                    </p:set>
                                    <p:animEffect transition="in" filter="wipe(left)">
                                      <p:cBhvr>
                                        <p:cTn id="30" dur="500"/>
                                        <p:tgtEl>
                                          <p:spTgt spid="108"/>
                                        </p:tgtEl>
                                      </p:cBhvr>
                                    </p:animEffect>
                                  </p:childTnLst>
                                </p:cTn>
                              </p:par>
                              <p:par>
                                <p:cTn id="31" presetID="22" presetClass="entr" presetSubtype="1" fill="hold" grpId="0" nodeType="withEffect">
                                  <p:stCondLst>
                                    <p:cond delay="2000"/>
                                  </p:stCondLst>
                                  <p:childTnLst>
                                    <p:set>
                                      <p:cBhvr>
                                        <p:cTn id="32" dur="1" fill="hold">
                                          <p:stCondLst>
                                            <p:cond delay="0"/>
                                          </p:stCondLst>
                                        </p:cTn>
                                        <p:tgtEl>
                                          <p:spTgt spid="107"/>
                                        </p:tgtEl>
                                        <p:attrNameLst>
                                          <p:attrName>style.visibility</p:attrName>
                                        </p:attrNameLst>
                                      </p:cBhvr>
                                      <p:to>
                                        <p:strVal val="visible"/>
                                      </p:to>
                                    </p:set>
                                    <p:animEffect transition="in" filter="wipe(up)">
                                      <p:cBhvr>
                                        <p:cTn id="33" dur="500"/>
                                        <p:tgtEl>
                                          <p:spTgt spid="107"/>
                                        </p:tgtEl>
                                      </p:cBhvr>
                                    </p:animEffect>
                                  </p:childTnLst>
                                </p:cTn>
                              </p:par>
                              <p:par>
                                <p:cTn id="34" presetID="22" presetClass="entr" presetSubtype="4" fill="hold" grpId="0" nodeType="withEffect">
                                  <p:stCondLst>
                                    <p:cond delay="1250"/>
                                  </p:stCondLst>
                                  <p:childTnLst>
                                    <p:set>
                                      <p:cBhvr>
                                        <p:cTn id="35" dur="1" fill="hold">
                                          <p:stCondLst>
                                            <p:cond delay="0"/>
                                          </p:stCondLst>
                                        </p:cTn>
                                        <p:tgtEl>
                                          <p:spTgt spid="100"/>
                                        </p:tgtEl>
                                        <p:attrNameLst>
                                          <p:attrName>style.visibility</p:attrName>
                                        </p:attrNameLst>
                                      </p:cBhvr>
                                      <p:to>
                                        <p:strVal val="visible"/>
                                      </p:to>
                                    </p:set>
                                    <p:animEffect transition="in" filter="wipe(down)">
                                      <p:cBhvr>
                                        <p:cTn id="36" dur="300"/>
                                        <p:tgtEl>
                                          <p:spTgt spid="100"/>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101"/>
                                        </p:tgtEl>
                                        <p:attrNameLst>
                                          <p:attrName>style.visibility</p:attrName>
                                        </p:attrNameLst>
                                      </p:cBhvr>
                                      <p:to>
                                        <p:strVal val="visible"/>
                                      </p:to>
                                    </p:set>
                                    <p:animEffect transition="in" filter="wipe(left)">
                                      <p:cBhvr>
                                        <p:cTn id="39" dur="300"/>
                                        <p:tgtEl>
                                          <p:spTgt spid="101"/>
                                        </p:tgtEl>
                                      </p:cBhvr>
                                    </p:animEffect>
                                  </p:childTnLst>
                                </p:cTn>
                              </p:par>
                              <p:par>
                                <p:cTn id="40" presetID="22" presetClass="entr" presetSubtype="4" fill="hold" grpId="0" nodeType="withEffect">
                                  <p:stCondLst>
                                    <p:cond delay="1750"/>
                                  </p:stCondLst>
                                  <p:childTnLst>
                                    <p:set>
                                      <p:cBhvr>
                                        <p:cTn id="41" dur="1" fill="hold">
                                          <p:stCondLst>
                                            <p:cond delay="0"/>
                                          </p:stCondLst>
                                        </p:cTn>
                                        <p:tgtEl>
                                          <p:spTgt spid="102"/>
                                        </p:tgtEl>
                                        <p:attrNameLst>
                                          <p:attrName>style.visibility</p:attrName>
                                        </p:attrNameLst>
                                      </p:cBhvr>
                                      <p:to>
                                        <p:strVal val="visible"/>
                                      </p:to>
                                    </p:set>
                                    <p:animEffect transition="in" filter="wipe(down)">
                                      <p:cBhvr>
                                        <p:cTn id="42" dur="250"/>
                                        <p:tgtEl>
                                          <p:spTgt spid="102"/>
                                        </p:tgtEl>
                                      </p:cBhvr>
                                    </p:animEffect>
                                  </p:childTnLst>
                                </p:cTn>
                              </p:par>
                              <p:par>
                                <p:cTn id="43" presetID="22" presetClass="entr" presetSubtype="2" fill="hold" grpId="0" nodeType="withEffect">
                                  <p:stCondLst>
                                    <p:cond delay="2000"/>
                                  </p:stCondLst>
                                  <p:childTnLst>
                                    <p:set>
                                      <p:cBhvr>
                                        <p:cTn id="44" dur="1" fill="hold">
                                          <p:stCondLst>
                                            <p:cond delay="0"/>
                                          </p:stCondLst>
                                        </p:cTn>
                                        <p:tgtEl>
                                          <p:spTgt spid="103"/>
                                        </p:tgtEl>
                                        <p:attrNameLst>
                                          <p:attrName>style.visibility</p:attrName>
                                        </p:attrNameLst>
                                      </p:cBhvr>
                                      <p:to>
                                        <p:strVal val="visible"/>
                                      </p:to>
                                    </p:set>
                                    <p:animEffect transition="in" filter="wipe(right)">
                                      <p:cBhvr>
                                        <p:cTn id="45" dur="300"/>
                                        <p:tgtEl>
                                          <p:spTgt spid="103"/>
                                        </p:tgtEl>
                                      </p:cBhvr>
                                    </p:animEffect>
                                  </p:childTnLst>
                                </p:cTn>
                              </p:par>
                              <p:par>
                                <p:cTn id="46" presetID="22" presetClass="entr" presetSubtype="1" fill="hold" grpId="0" nodeType="withEffect">
                                  <p:stCondLst>
                                    <p:cond delay="225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300"/>
                                        <p:tgtEl>
                                          <p:spTgt spid="97"/>
                                        </p:tgtEl>
                                      </p:cBhvr>
                                    </p:animEffect>
                                  </p:childTnLst>
                                </p:cTn>
                              </p:par>
                              <p:par>
                                <p:cTn id="49" presetID="22" presetClass="entr" presetSubtype="4" fill="hold" nodeType="withEffect">
                                  <p:stCondLst>
                                    <p:cond delay="100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600"/>
                                        <p:tgtEl>
                                          <p:spTgt spid="76"/>
                                        </p:tgtEl>
                                      </p:cBhvr>
                                    </p:animEffect>
                                  </p:childTnLst>
                                </p:cTn>
                              </p:par>
                              <p:par>
                                <p:cTn id="52" presetID="22" presetClass="entr" presetSubtype="4" fill="hold" grpId="0" nodeType="withEffect">
                                  <p:stCondLst>
                                    <p:cond delay="1600"/>
                                  </p:stCondLst>
                                  <p:childTnLst>
                                    <p:set>
                                      <p:cBhvr>
                                        <p:cTn id="53" dur="1" fill="hold">
                                          <p:stCondLst>
                                            <p:cond delay="0"/>
                                          </p:stCondLst>
                                        </p:cTn>
                                        <p:tgtEl>
                                          <p:spTgt spid="98"/>
                                        </p:tgtEl>
                                        <p:attrNameLst>
                                          <p:attrName>style.visibility</p:attrName>
                                        </p:attrNameLst>
                                      </p:cBhvr>
                                      <p:to>
                                        <p:strVal val="visible"/>
                                      </p:to>
                                    </p:set>
                                    <p:animEffect transition="in" filter="wipe(down)">
                                      <p:cBhvr>
                                        <p:cTn id="54" dur="500"/>
                                        <p:tgtEl>
                                          <p:spTgt spid="9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wipe(right)">
                                      <p:cBhvr>
                                        <p:cTn id="57" dur="500"/>
                                        <p:tgtEl>
                                          <p:spTgt spid="96"/>
                                        </p:tgtEl>
                                      </p:cBhvr>
                                    </p:animEffect>
                                  </p:childTnLst>
                                </p:cTn>
                              </p:par>
                              <p:par>
                                <p:cTn id="58" presetID="22" presetClass="entr" presetSubtype="4" fill="hold" grpId="0" nodeType="withEffect">
                                  <p:stCondLst>
                                    <p:cond delay="250"/>
                                  </p:stCondLst>
                                  <p:childTnLst>
                                    <p:set>
                                      <p:cBhvr>
                                        <p:cTn id="59" dur="1" fill="hold">
                                          <p:stCondLst>
                                            <p:cond delay="0"/>
                                          </p:stCondLst>
                                        </p:cTn>
                                        <p:tgtEl>
                                          <p:spTgt spid="109"/>
                                        </p:tgtEl>
                                        <p:attrNameLst>
                                          <p:attrName>style.visibility</p:attrName>
                                        </p:attrNameLst>
                                      </p:cBhvr>
                                      <p:to>
                                        <p:strVal val="visible"/>
                                      </p:to>
                                    </p:set>
                                    <p:animEffect transition="in" filter="wipe(down)">
                                      <p:cBhvr>
                                        <p:cTn id="60" dur="500"/>
                                        <p:tgtEl>
                                          <p:spTgt spid="109"/>
                                        </p:tgtEl>
                                      </p:cBhvr>
                                    </p:animEffect>
                                  </p:childTnLst>
                                </p:cTn>
                              </p:par>
                              <p:par>
                                <p:cTn id="61" presetID="22" presetClass="entr" presetSubtype="8" fill="hold" grpId="0" nodeType="withEffect">
                                  <p:stCondLst>
                                    <p:cond delay="750"/>
                                  </p:stCondLst>
                                  <p:childTnLst>
                                    <p:set>
                                      <p:cBhvr>
                                        <p:cTn id="62" dur="1" fill="hold">
                                          <p:stCondLst>
                                            <p:cond delay="0"/>
                                          </p:stCondLst>
                                        </p:cTn>
                                        <p:tgtEl>
                                          <p:spTgt spid="111"/>
                                        </p:tgtEl>
                                        <p:attrNameLst>
                                          <p:attrName>style.visibility</p:attrName>
                                        </p:attrNameLst>
                                      </p:cBhvr>
                                      <p:to>
                                        <p:strVal val="visible"/>
                                      </p:to>
                                    </p:set>
                                    <p:animEffect transition="in" filter="wipe(left)">
                                      <p:cBhvr>
                                        <p:cTn id="63" dur="500"/>
                                        <p:tgtEl>
                                          <p:spTgt spid="111"/>
                                        </p:tgtEl>
                                      </p:cBhvr>
                                    </p:animEffect>
                                  </p:childTnLst>
                                </p:cTn>
                              </p:par>
                              <p:par>
                                <p:cTn id="64" presetID="22" presetClass="entr" presetSubtype="1" fill="hold" nodeType="withEffect">
                                  <p:stCondLst>
                                    <p:cond delay="500"/>
                                  </p:stCondLst>
                                  <p:childTnLst>
                                    <p:set>
                                      <p:cBhvr>
                                        <p:cTn id="65" dur="1" fill="hold">
                                          <p:stCondLst>
                                            <p:cond delay="0"/>
                                          </p:stCondLst>
                                        </p:cTn>
                                        <p:tgtEl>
                                          <p:spTgt spid="3"/>
                                        </p:tgtEl>
                                        <p:attrNameLst>
                                          <p:attrName>style.visibility</p:attrName>
                                        </p:attrNameLst>
                                      </p:cBhvr>
                                      <p:to>
                                        <p:strVal val="visible"/>
                                      </p:to>
                                    </p:set>
                                    <p:animEffect transition="in" filter="wipe(up)">
                                      <p:cBhvr>
                                        <p:cTn id="66" dur="500"/>
                                        <p:tgtEl>
                                          <p:spTgt spid="3"/>
                                        </p:tgtEl>
                                      </p:cBhvr>
                                    </p:animEffect>
                                  </p:childTnLst>
                                </p:cTn>
                              </p:par>
                              <p:par>
                                <p:cTn id="67" presetID="22" presetClass="entr" presetSubtype="8" fill="hold" grpId="0" nodeType="withEffect">
                                  <p:stCondLst>
                                    <p:cond delay="100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1250"/>
                                        <p:tgtEl>
                                          <p:spTgt spid="68"/>
                                        </p:tgtEl>
                                      </p:cBhvr>
                                    </p:animEffect>
                                  </p:childTnLst>
                                </p:cTn>
                              </p:par>
                              <p:par>
                                <p:cTn id="70" presetID="22" presetClass="entr" presetSubtype="4" fill="hold" nodeType="withEffect">
                                  <p:stCondLst>
                                    <p:cond delay="1250"/>
                                  </p:stCondLst>
                                  <p:childTnLst>
                                    <p:set>
                                      <p:cBhvr>
                                        <p:cTn id="71" dur="1" fill="hold">
                                          <p:stCondLst>
                                            <p:cond delay="0"/>
                                          </p:stCondLst>
                                        </p:cTn>
                                        <p:tgtEl>
                                          <p:spTgt spid="80"/>
                                        </p:tgtEl>
                                        <p:attrNameLst>
                                          <p:attrName>style.visibility</p:attrName>
                                        </p:attrNameLst>
                                      </p:cBhvr>
                                      <p:to>
                                        <p:strVal val="visible"/>
                                      </p:to>
                                    </p:set>
                                    <p:animEffect transition="in" filter="wipe(down)">
                                      <p:cBhvr>
                                        <p:cTn id="72" dur="500"/>
                                        <p:tgtEl>
                                          <p:spTgt spid="80"/>
                                        </p:tgtEl>
                                      </p:cBhvr>
                                    </p:animEffect>
                                  </p:childTnLst>
                                </p:cTn>
                              </p:par>
                              <p:par>
                                <p:cTn id="73" presetID="22" presetClass="entr" presetSubtype="4" fill="hold" nodeType="withEffect">
                                  <p:stCondLst>
                                    <p:cond delay="225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par>
                                <p:cTn id="76" presetID="22" presetClass="entr" presetSubtype="4" fill="hold"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wipe(down)">
                                      <p:cBhvr>
                                        <p:cTn id="78" dur="6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500"/>
                                        <p:tgtEl>
                                          <p:spTgt spid="8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p:bldP spid="73" grpId="0" animBg="1"/>
      <p:bldP spid="100" grpId="0" animBg="1"/>
      <p:bldP spid="101" grpId="0" animBg="1"/>
      <p:bldP spid="102" grpId="0" animBg="1"/>
      <p:bldP spid="103" grpId="0" animBg="1"/>
      <p:bldP spid="68" grpId="0" animBg="1"/>
      <p:bldP spid="96" grpId="0" animBg="1"/>
      <p:bldP spid="97" grpId="0" animBg="1"/>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2563057" y="3282697"/>
            <a:ext cx="863816" cy="1216153"/>
          </a:xfrm>
          <a:prstGeom prst="rect">
            <a:avLst/>
          </a:prstGeom>
          <a:noFill/>
          <a:ln w="254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cxnSp>
        <p:nvCxnSpPr>
          <p:cNvPr id="10" name="Straight Connector 9"/>
          <p:cNvCxnSpPr/>
          <p:nvPr/>
        </p:nvCxnSpPr>
        <p:spPr bwMode="auto">
          <a:xfrm>
            <a:off x="1846958" y="4510229"/>
            <a:ext cx="9258240" cy="0"/>
          </a:xfrm>
          <a:prstGeom prst="line">
            <a:avLst/>
          </a:prstGeom>
          <a:solidFill>
            <a:srgbClr val="C0C0C0"/>
          </a:solidFill>
          <a:ln w="38100" cap="flat" cmpd="sng" algn="ctr">
            <a:solidFill>
              <a:schemeClr val="accent4"/>
            </a:solidFill>
            <a:prstDash val="solid"/>
            <a:round/>
            <a:headEnd type="none" w="med" len="med"/>
            <a:tailEnd type="none" w="med" len="med"/>
          </a:ln>
          <a:effectLst/>
        </p:spPr>
      </p:cxnSp>
      <p:cxnSp>
        <p:nvCxnSpPr>
          <p:cNvPr id="14" name="Straight Connector 13"/>
          <p:cNvCxnSpPr/>
          <p:nvPr/>
        </p:nvCxnSpPr>
        <p:spPr bwMode="auto">
          <a:xfrm flipV="1">
            <a:off x="1858271" y="3602736"/>
            <a:ext cx="0" cy="919034"/>
          </a:xfrm>
          <a:prstGeom prst="line">
            <a:avLst/>
          </a:prstGeom>
          <a:solidFill>
            <a:srgbClr val="C0C0C0"/>
          </a:solidFill>
          <a:ln w="381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1082803" y="3712466"/>
            <a:ext cx="0" cy="809077"/>
          </a:xfrm>
          <a:prstGeom prst="line">
            <a:avLst/>
          </a:prstGeom>
          <a:solidFill>
            <a:srgbClr val="C0C0C0"/>
          </a:solidFill>
          <a:ln w="38100" cap="flat" cmpd="sng" algn="ctr">
            <a:solidFill>
              <a:schemeClr val="tx1"/>
            </a:solidFill>
            <a:prstDash val="solid"/>
            <a:round/>
            <a:headEnd type="none" w="med" len="med"/>
            <a:tailEnd type="none" w="med" len="med"/>
          </a:ln>
          <a:effectLst/>
        </p:spPr>
      </p:cxnSp>
      <p:sp>
        <p:nvSpPr>
          <p:cNvPr id="20" name="TextBox 19"/>
          <p:cNvSpPr txBox="1"/>
          <p:nvPr/>
        </p:nvSpPr>
        <p:spPr>
          <a:xfrm>
            <a:off x="2559024" y="3413610"/>
            <a:ext cx="862124" cy="707886"/>
          </a:xfrm>
          <a:prstGeom prst="rect">
            <a:avLst/>
          </a:prstGeom>
          <a:noFill/>
        </p:spPr>
        <p:txBody>
          <a:bodyPr wrap="square" rtlCol="0">
            <a:spAutoFit/>
          </a:bodyPr>
          <a:lstStyle/>
          <a:p>
            <a:pPr algn="l"/>
            <a:r>
              <a:rPr lang="en-US" altLang="zh-CN" sz="2000" dirty="0"/>
              <a:t>Load Bank</a:t>
            </a:r>
            <a:endParaRPr lang="zh-CN" altLang="en-US" sz="2000" dirty="0"/>
          </a:p>
        </p:txBody>
      </p:sp>
      <p:sp>
        <p:nvSpPr>
          <p:cNvPr id="21" name="TextBox 20"/>
          <p:cNvSpPr txBox="1"/>
          <p:nvPr/>
        </p:nvSpPr>
        <p:spPr>
          <a:xfrm>
            <a:off x="5833432" y="2682841"/>
            <a:ext cx="1785998" cy="830997"/>
          </a:xfrm>
          <a:prstGeom prst="rect">
            <a:avLst/>
          </a:prstGeom>
          <a:noFill/>
        </p:spPr>
        <p:txBody>
          <a:bodyPr wrap="square" rtlCol="0">
            <a:spAutoFit/>
          </a:bodyPr>
          <a:lstStyle/>
          <a:p>
            <a:pPr algn="l"/>
            <a:r>
              <a:rPr lang="en-US" altLang="zh-CN" sz="4800" dirty="0"/>
              <a:t>… …</a:t>
            </a:r>
            <a:endParaRPr lang="zh-CN" altLang="en-US" sz="4800" dirty="0"/>
          </a:p>
        </p:txBody>
      </p:sp>
      <p:grpSp>
        <p:nvGrpSpPr>
          <p:cNvPr id="24" name="Group 23"/>
          <p:cNvGrpSpPr/>
          <p:nvPr/>
        </p:nvGrpSpPr>
        <p:grpSpPr>
          <a:xfrm>
            <a:off x="2234122" y="4534234"/>
            <a:ext cx="536966" cy="720518"/>
            <a:chOff x="1446179" y="3625174"/>
            <a:chExt cx="447472" cy="758758"/>
          </a:xfrm>
          <a:solidFill>
            <a:schemeClr val="tx1"/>
          </a:solidFill>
        </p:grpSpPr>
        <p:sp>
          <p:nvSpPr>
            <p:cNvPr id="23" name="L-Shape 22"/>
            <p:cNvSpPr/>
            <p:nvPr/>
          </p:nvSpPr>
          <p:spPr bwMode="auto">
            <a:xfrm>
              <a:off x="1669915"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22" name="L-Shape 21"/>
            <p:cNvSpPr/>
            <p:nvPr/>
          </p:nvSpPr>
          <p:spPr bwMode="auto">
            <a:xfrm flipH="1">
              <a:off x="1446179"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25" name="Group 24"/>
          <p:cNvGrpSpPr/>
          <p:nvPr/>
        </p:nvGrpSpPr>
        <p:grpSpPr>
          <a:xfrm>
            <a:off x="4150341" y="4534234"/>
            <a:ext cx="536966" cy="720518"/>
            <a:chOff x="1446179" y="3625174"/>
            <a:chExt cx="447472" cy="758758"/>
          </a:xfrm>
        </p:grpSpPr>
        <p:sp>
          <p:nvSpPr>
            <p:cNvPr id="26" name="L-Shape 25"/>
            <p:cNvSpPr/>
            <p:nvPr/>
          </p:nvSpPr>
          <p:spPr bwMode="auto">
            <a:xfrm>
              <a:off x="1669915" y="3625174"/>
              <a:ext cx="223736" cy="758758"/>
            </a:xfrm>
            <a:prstGeom prst="corner">
              <a:avLst/>
            </a:prstGeom>
            <a:solidFill>
              <a:schemeClr val="tx2"/>
            </a:solid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27" name="L-Shape 26"/>
            <p:cNvSpPr/>
            <p:nvPr/>
          </p:nvSpPr>
          <p:spPr bwMode="auto">
            <a:xfrm flipH="1">
              <a:off x="1446179" y="3625174"/>
              <a:ext cx="223736" cy="758758"/>
            </a:xfrm>
            <a:prstGeom prst="corner">
              <a:avLst/>
            </a:prstGeom>
            <a:solidFill>
              <a:schemeClr val="tx1"/>
            </a:solid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29" name="Group 28"/>
          <p:cNvGrpSpPr/>
          <p:nvPr/>
        </p:nvGrpSpPr>
        <p:grpSpPr>
          <a:xfrm>
            <a:off x="10352824" y="4534234"/>
            <a:ext cx="536966" cy="720518"/>
            <a:chOff x="1446179" y="3625174"/>
            <a:chExt cx="447472" cy="758758"/>
          </a:xfrm>
          <a:solidFill>
            <a:schemeClr val="tx1"/>
          </a:solidFill>
        </p:grpSpPr>
        <p:sp>
          <p:nvSpPr>
            <p:cNvPr id="30" name="L-Shape 29"/>
            <p:cNvSpPr/>
            <p:nvPr/>
          </p:nvSpPr>
          <p:spPr bwMode="auto">
            <a:xfrm>
              <a:off x="1669915"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31" name="L-Shape 30"/>
            <p:cNvSpPr/>
            <p:nvPr/>
          </p:nvSpPr>
          <p:spPr bwMode="auto">
            <a:xfrm flipH="1">
              <a:off x="1446179" y="3625174"/>
              <a:ext cx="223736" cy="758758"/>
            </a:xfrm>
            <a:prstGeom prst="corner">
              <a:avLst/>
            </a:prstGeom>
            <a:grpFill/>
            <a:ln w="12700" cap="flat" cmpd="sng" algn="ctr">
              <a:no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40" name="Group 39"/>
          <p:cNvGrpSpPr/>
          <p:nvPr/>
        </p:nvGrpSpPr>
        <p:grpSpPr>
          <a:xfrm>
            <a:off x="3727693" y="4529330"/>
            <a:ext cx="530777" cy="1109003"/>
            <a:chOff x="2565791" y="3824875"/>
            <a:chExt cx="442314" cy="606837"/>
          </a:xfrm>
        </p:grpSpPr>
        <p:sp>
          <p:nvSpPr>
            <p:cNvPr id="38" name="Freeform 37"/>
            <p:cNvSpPr/>
            <p:nvPr/>
          </p:nvSpPr>
          <p:spPr bwMode="auto">
            <a:xfrm>
              <a:off x="2578815" y="383832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FFFF0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39" name="Freeform 38"/>
            <p:cNvSpPr/>
            <p:nvPr/>
          </p:nvSpPr>
          <p:spPr bwMode="auto">
            <a:xfrm>
              <a:off x="2565791" y="382487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00B05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41" name="Group 40"/>
          <p:cNvGrpSpPr/>
          <p:nvPr/>
        </p:nvGrpSpPr>
        <p:grpSpPr>
          <a:xfrm>
            <a:off x="1806055" y="4528111"/>
            <a:ext cx="530777" cy="1126362"/>
            <a:chOff x="2565791" y="3824875"/>
            <a:chExt cx="442314" cy="606837"/>
          </a:xfrm>
        </p:grpSpPr>
        <p:sp>
          <p:nvSpPr>
            <p:cNvPr id="42" name="Freeform 41"/>
            <p:cNvSpPr/>
            <p:nvPr/>
          </p:nvSpPr>
          <p:spPr bwMode="auto">
            <a:xfrm>
              <a:off x="2578815" y="383832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FFFF0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43" name="Freeform 42"/>
            <p:cNvSpPr/>
            <p:nvPr/>
          </p:nvSpPr>
          <p:spPr bwMode="auto">
            <a:xfrm>
              <a:off x="2565791" y="382487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00B05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grpSp>
        <p:nvGrpSpPr>
          <p:cNvPr id="44" name="Group 43"/>
          <p:cNvGrpSpPr/>
          <p:nvPr/>
        </p:nvGrpSpPr>
        <p:grpSpPr>
          <a:xfrm>
            <a:off x="9916928" y="4535426"/>
            <a:ext cx="530777" cy="1133600"/>
            <a:chOff x="2565791" y="3824875"/>
            <a:chExt cx="442314" cy="606837"/>
          </a:xfrm>
        </p:grpSpPr>
        <p:sp>
          <p:nvSpPr>
            <p:cNvPr id="45" name="Freeform 44"/>
            <p:cNvSpPr/>
            <p:nvPr/>
          </p:nvSpPr>
          <p:spPr bwMode="auto">
            <a:xfrm>
              <a:off x="2578815" y="383832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FFFF0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sp>
          <p:nvSpPr>
            <p:cNvPr id="46" name="Freeform 45"/>
            <p:cNvSpPr/>
            <p:nvPr/>
          </p:nvSpPr>
          <p:spPr bwMode="auto">
            <a:xfrm>
              <a:off x="2565791" y="3824875"/>
              <a:ext cx="429290" cy="593387"/>
            </a:xfrm>
            <a:custGeom>
              <a:avLst/>
              <a:gdLst>
                <a:gd name="connsiteX0" fmla="*/ 0 w 429290"/>
                <a:gd name="connsiteY0" fmla="*/ 593387 h 593387"/>
                <a:gd name="connsiteX1" fmla="*/ 9727 w 429290"/>
                <a:gd name="connsiteY1" fmla="*/ 525293 h 593387"/>
                <a:gd name="connsiteX2" fmla="*/ 29183 w 429290"/>
                <a:gd name="connsiteY2" fmla="*/ 505838 h 593387"/>
                <a:gd name="connsiteX3" fmla="*/ 58366 w 429290"/>
                <a:gd name="connsiteY3" fmla="*/ 486383 h 593387"/>
                <a:gd name="connsiteX4" fmla="*/ 155642 w 429290"/>
                <a:gd name="connsiteY4" fmla="*/ 457200 h 593387"/>
                <a:gd name="connsiteX5" fmla="*/ 214008 w 429290"/>
                <a:gd name="connsiteY5" fmla="*/ 437745 h 593387"/>
                <a:gd name="connsiteX6" fmla="*/ 243191 w 429290"/>
                <a:gd name="connsiteY6" fmla="*/ 428017 h 593387"/>
                <a:gd name="connsiteX7" fmla="*/ 282102 w 429290"/>
                <a:gd name="connsiteY7" fmla="*/ 389106 h 593387"/>
                <a:gd name="connsiteX8" fmla="*/ 301557 w 429290"/>
                <a:gd name="connsiteY8" fmla="*/ 311285 h 593387"/>
                <a:gd name="connsiteX9" fmla="*/ 321013 w 429290"/>
                <a:gd name="connsiteY9" fmla="*/ 291830 h 593387"/>
                <a:gd name="connsiteX10" fmla="*/ 398834 w 429290"/>
                <a:gd name="connsiteY10" fmla="*/ 282102 h 593387"/>
                <a:gd name="connsiteX11" fmla="*/ 418289 w 429290"/>
                <a:gd name="connsiteY11" fmla="*/ 252919 h 593387"/>
                <a:gd name="connsiteX12" fmla="*/ 428017 w 429290"/>
                <a:gd name="connsiteY12" fmla="*/ 223736 h 593387"/>
                <a:gd name="connsiteX13" fmla="*/ 428017 w 429290"/>
                <a:gd name="connsiteY13" fmla="*/ 0 h 5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290" h="593387">
                  <a:moveTo>
                    <a:pt x="0" y="593387"/>
                  </a:moveTo>
                  <a:cubicBezTo>
                    <a:pt x="3242" y="570689"/>
                    <a:pt x="2476" y="547045"/>
                    <a:pt x="9727" y="525293"/>
                  </a:cubicBezTo>
                  <a:cubicBezTo>
                    <a:pt x="12627" y="516592"/>
                    <a:pt x="22021" y="511567"/>
                    <a:pt x="29183" y="505838"/>
                  </a:cubicBezTo>
                  <a:cubicBezTo>
                    <a:pt x="38312" y="498535"/>
                    <a:pt x="47682" y="491131"/>
                    <a:pt x="58366" y="486383"/>
                  </a:cubicBezTo>
                  <a:cubicBezTo>
                    <a:pt x="105979" y="465222"/>
                    <a:pt x="112115" y="470258"/>
                    <a:pt x="155642" y="457200"/>
                  </a:cubicBezTo>
                  <a:cubicBezTo>
                    <a:pt x="175285" y="451307"/>
                    <a:pt x="194553" y="444230"/>
                    <a:pt x="214008" y="437745"/>
                  </a:cubicBezTo>
                  <a:lnTo>
                    <a:pt x="243191" y="428017"/>
                  </a:lnTo>
                  <a:cubicBezTo>
                    <a:pt x="256161" y="415047"/>
                    <a:pt x="278505" y="407093"/>
                    <a:pt x="282102" y="389106"/>
                  </a:cubicBezTo>
                  <a:cubicBezTo>
                    <a:pt x="284193" y="378651"/>
                    <a:pt x="292585" y="326238"/>
                    <a:pt x="301557" y="311285"/>
                  </a:cubicBezTo>
                  <a:cubicBezTo>
                    <a:pt x="306276" y="303421"/>
                    <a:pt x="312228" y="294465"/>
                    <a:pt x="321013" y="291830"/>
                  </a:cubicBezTo>
                  <a:cubicBezTo>
                    <a:pt x="346053" y="284318"/>
                    <a:pt x="372894" y="285345"/>
                    <a:pt x="398834" y="282102"/>
                  </a:cubicBezTo>
                  <a:cubicBezTo>
                    <a:pt x="405319" y="272374"/>
                    <a:pt x="413061" y="263376"/>
                    <a:pt x="418289" y="252919"/>
                  </a:cubicBezTo>
                  <a:cubicBezTo>
                    <a:pt x="422875" y="243748"/>
                    <a:pt x="427623" y="233982"/>
                    <a:pt x="428017" y="223736"/>
                  </a:cubicBezTo>
                  <a:cubicBezTo>
                    <a:pt x="430883" y="149212"/>
                    <a:pt x="428017" y="74579"/>
                    <a:pt x="428017" y="0"/>
                  </a:cubicBezTo>
                </a:path>
              </a:pathLst>
            </a:custGeom>
            <a:noFill/>
            <a:ln w="28575" cap="flat" cmpd="sng" algn="ctr">
              <a:solidFill>
                <a:srgbClr val="00B050"/>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cxnSp>
        <p:nvCxnSpPr>
          <p:cNvPr id="48" name="Straight Connector 47"/>
          <p:cNvCxnSpPr/>
          <p:nvPr/>
        </p:nvCxnSpPr>
        <p:spPr bwMode="auto">
          <a:xfrm flipV="1">
            <a:off x="1601824" y="5646400"/>
            <a:ext cx="9503377" cy="8071"/>
          </a:xfrm>
          <a:prstGeom prst="line">
            <a:avLst/>
          </a:prstGeom>
          <a:solidFill>
            <a:srgbClr val="C0C0C0"/>
          </a:solidFill>
          <a:ln w="50800" cap="flat" cmpd="sng" algn="ctr">
            <a:solidFill>
              <a:srgbClr val="DAA600"/>
            </a:solidFill>
            <a:prstDash val="solid"/>
            <a:round/>
            <a:headEnd type="none" w="med" len="med"/>
            <a:tailEnd type="none" w="med" len="med"/>
          </a:ln>
          <a:effectLst/>
        </p:spPr>
      </p:cxnSp>
      <p:sp>
        <p:nvSpPr>
          <p:cNvPr id="49" name="Rectangle 48"/>
          <p:cNvSpPr/>
          <p:nvPr/>
        </p:nvSpPr>
        <p:spPr>
          <a:xfrm>
            <a:off x="4568929" y="5720262"/>
            <a:ext cx="3152786" cy="400110"/>
          </a:xfrm>
          <a:prstGeom prst="rect">
            <a:avLst/>
          </a:prstGeom>
        </p:spPr>
        <p:txBody>
          <a:bodyPr wrap="none">
            <a:spAutoFit/>
          </a:bodyPr>
          <a:lstStyle/>
          <a:p>
            <a:r>
              <a:rPr lang="en-US" altLang="zh-CN" sz="2000" dirty="0">
                <a:latin typeface="Tahoma" panose="020B0604030504040204" pitchFamily="34" charset="0"/>
              </a:rPr>
              <a:t>Underground Ground Ring</a:t>
            </a:r>
            <a:endParaRPr lang="zh-CN" altLang="en-US" sz="2000" dirty="0"/>
          </a:p>
        </p:txBody>
      </p:sp>
      <p:grpSp>
        <p:nvGrpSpPr>
          <p:cNvPr id="92" name="Group 91"/>
          <p:cNvGrpSpPr/>
          <p:nvPr/>
        </p:nvGrpSpPr>
        <p:grpSpPr>
          <a:xfrm>
            <a:off x="9438813" y="4287227"/>
            <a:ext cx="38654" cy="210780"/>
            <a:chOff x="7746297" y="3572689"/>
            <a:chExt cx="32212" cy="175650"/>
          </a:xfrm>
        </p:grpSpPr>
        <p:cxnSp>
          <p:nvCxnSpPr>
            <p:cNvPr id="114" name="Straight Connector 113"/>
            <p:cNvCxnSpPr/>
            <p:nvPr/>
          </p:nvCxnSpPr>
          <p:spPr bwMode="auto">
            <a:xfrm>
              <a:off x="7746297" y="3574490"/>
              <a:ext cx="0" cy="173849"/>
            </a:xfrm>
            <a:prstGeom prst="line">
              <a:avLst/>
            </a:prstGeom>
            <a:solidFill>
              <a:srgbClr val="C0C0C0"/>
            </a:solidFill>
            <a:ln w="28575" cap="flat" cmpd="sng" algn="ctr">
              <a:solidFill>
                <a:srgbClr val="92D050"/>
              </a:solidFill>
              <a:prstDash val="solid"/>
              <a:round/>
              <a:headEnd type="none" w="med" len="med"/>
              <a:tailEnd type="none" w="med" len="med"/>
            </a:ln>
            <a:effectLst/>
          </p:spPr>
        </p:cxnSp>
        <p:cxnSp>
          <p:nvCxnSpPr>
            <p:cNvPr id="115" name="Straight Connector 114"/>
            <p:cNvCxnSpPr/>
            <p:nvPr/>
          </p:nvCxnSpPr>
          <p:spPr bwMode="auto">
            <a:xfrm>
              <a:off x="7778509" y="3572689"/>
              <a:ext cx="0" cy="173849"/>
            </a:xfrm>
            <a:prstGeom prst="line">
              <a:avLst/>
            </a:prstGeom>
            <a:solidFill>
              <a:srgbClr val="C0C0C0"/>
            </a:solidFill>
            <a:ln w="28575" cap="flat" cmpd="sng" algn="ctr">
              <a:solidFill>
                <a:srgbClr val="FFFF00"/>
              </a:solidFill>
              <a:prstDash val="solid"/>
              <a:round/>
              <a:headEnd type="none" w="med" len="med"/>
              <a:tailEnd type="none" w="med" len="med"/>
            </a:ln>
            <a:effectLst/>
          </p:spPr>
        </p:cxnSp>
      </p:grpSp>
      <p:grpSp>
        <p:nvGrpSpPr>
          <p:cNvPr id="58" name="Group 57"/>
          <p:cNvGrpSpPr/>
          <p:nvPr/>
        </p:nvGrpSpPr>
        <p:grpSpPr>
          <a:xfrm>
            <a:off x="8041187" y="2375626"/>
            <a:ext cx="1364814" cy="3266222"/>
            <a:chOff x="2954488" y="1979688"/>
            <a:chExt cx="1137345" cy="2721852"/>
          </a:xfrm>
        </p:grpSpPr>
        <p:sp>
          <p:nvSpPr>
            <p:cNvPr id="59" name="TextBox 58"/>
            <p:cNvSpPr txBox="1"/>
            <p:nvPr/>
          </p:nvSpPr>
          <p:spPr>
            <a:xfrm>
              <a:off x="3114798" y="1979688"/>
              <a:ext cx="808290" cy="333425"/>
            </a:xfrm>
            <a:prstGeom prst="rect">
              <a:avLst/>
            </a:prstGeom>
            <a:noFill/>
          </p:spPr>
          <p:txBody>
            <a:bodyPr wrap="square" rtlCol="0">
              <a:spAutoFit/>
            </a:bodyPr>
            <a:lstStyle/>
            <a:p>
              <a:pPr algn="l"/>
              <a:r>
                <a:rPr lang="en-US" altLang="zh-CN" sz="2000" dirty="0"/>
                <a:t>Gen 9</a:t>
              </a:r>
              <a:endParaRPr lang="zh-CN" altLang="en-US" sz="2000" dirty="0"/>
            </a:p>
          </p:txBody>
        </p:sp>
        <p:graphicFrame>
          <p:nvGraphicFramePr>
            <p:cNvPr id="60" name="Object 59"/>
            <p:cNvGraphicFramePr>
              <a:graphicFrameLocks noChangeAspect="1"/>
            </p:cNvGraphicFramePr>
            <p:nvPr>
              <p:extLst/>
            </p:nvPr>
          </p:nvGraphicFramePr>
          <p:xfrm>
            <a:off x="3114785" y="2588955"/>
            <a:ext cx="855437" cy="1389151"/>
          </p:xfrm>
          <a:graphic>
            <a:graphicData uri="http://schemas.openxmlformats.org/presentationml/2006/ole">
              <mc:AlternateContent xmlns:mc="http://schemas.openxmlformats.org/markup-compatibility/2006">
                <mc:Choice xmlns:v="urn:schemas-microsoft-com:vml" Requires="v">
                  <p:oleObj spid="_x0000_s9222" name="Visio" r:id="rId4" imgW="1188773" imgH="1773238" progId="Visio.Drawing.15">
                    <p:embed/>
                  </p:oleObj>
                </mc:Choice>
                <mc:Fallback>
                  <p:oleObj name="Visio" r:id="rId4" imgW="1188773" imgH="1773238" progId="Visio.Drawing.15">
                    <p:embed/>
                    <p:pic>
                      <p:nvPicPr>
                        <p:cNvPr id="60" name="Object 59"/>
                        <p:cNvPicPr/>
                        <p:nvPr/>
                      </p:nvPicPr>
                      <p:blipFill>
                        <a:blip r:embed="rId5"/>
                        <a:stretch>
                          <a:fillRect/>
                        </a:stretch>
                      </p:blipFill>
                      <p:spPr>
                        <a:xfrm>
                          <a:off x="3114785" y="2588955"/>
                          <a:ext cx="855437" cy="1389151"/>
                        </a:xfrm>
                        <a:prstGeom prst="rect">
                          <a:avLst/>
                        </a:prstGeom>
                      </p:spPr>
                    </p:pic>
                  </p:oleObj>
                </mc:Fallback>
              </mc:AlternateContent>
            </a:graphicData>
          </a:graphic>
        </p:graphicFrame>
        <p:cxnSp>
          <p:nvCxnSpPr>
            <p:cNvPr id="61" name="Straight Connector 60"/>
            <p:cNvCxnSpPr/>
            <p:nvPr/>
          </p:nvCxnSpPr>
          <p:spPr bwMode="auto">
            <a:xfrm>
              <a:off x="3790980" y="3431540"/>
              <a:ext cx="0" cy="1270000"/>
            </a:xfrm>
            <a:prstGeom prst="line">
              <a:avLst/>
            </a:prstGeom>
            <a:solidFill>
              <a:srgbClr val="C0C0C0"/>
            </a:solidFill>
            <a:ln w="25400" cap="flat" cmpd="sng" algn="ctr">
              <a:solidFill>
                <a:schemeClr val="tx1"/>
              </a:solidFill>
              <a:prstDash val="solid"/>
              <a:round/>
              <a:headEnd type="none" w="med" len="med"/>
              <a:tailEnd type="none" w="med" len="med"/>
            </a:ln>
            <a:effectLst/>
          </p:spPr>
        </p:cxnSp>
        <p:sp>
          <p:nvSpPr>
            <p:cNvPr id="62" name="Rectangle 61"/>
            <p:cNvSpPr/>
            <p:nvPr/>
          </p:nvSpPr>
          <p:spPr bwMode="auto">
            <a:xfrm>
              <a:off x="2954488" y="2019981"/>
              <a:ext cx="1137345" cy="1741252"/>
            </a:xfrm>
            <a:prstGeom prst="rect">
              <a:avLst/>
            </a:prstGeom>
            <a:noFill/>
            <a:ln w="254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sp>
        <p:nvSpPr>
          <p:cNvPr id="7" name="TextBox 6"/>
          <p:cNvSpPr txBox="1"/>
          <p:nvPr/>
        </p:nvSpPr>
        <p:spPr>
          <a:xfrm>
            <a:off x="6233160" y="4818888"/>
            <a:ext cx="2414016" cy="400110"/>
          </a:xfrm>
          <a:prstGeom prst="rect">
            <a:avLst/>
          </a:prstGeom>
          <a:noFill/>
        </p:spPr>
        <p:txBody>
          <a:bodyPr wrap="square" rtlCol="0">
            <a:spAutoFit/>
          </a:bodyPr>
          <a:lstStyle/>
          <a:p>
            <a:pPr algn="l"/>
            <a:r>
              <a:rPr lang="en-US" altLang="zh-CN" sz="2000" dirty="0"/>
              <a:t>Metal Platform</a:t>
            </a:r>
            <a:endParaRPr lang="zh-CN" altLang="en-US" sz="2000" dirty="0"/>
          </a:p>
        </p:txBody>
      </p:sp>
      <p:cxnSp>
        <p:nvCxnSpPr>
          <p:cNvPr id="13" name="Straight Arrow Connector 12"/>
          <p:cNvCxnSpPr/>
          <p:nvPr/>
        </p:nvCxnSpPr>
        <p:spPr bwMode="auto">
          <a:xfrm flipH="1" flipV="1">
            <a:off x="5702808" y="4544568"/>
            <a:ext cx="649224" cy="466344"/>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sp>
        <p:nvSpPr>
          <p:cNvPr id="71" name="AutoShape 52"/>
          <p:cNvSpPr>
            <a:spLocks noChangeAspect="1" noChangeArrowheads="1"/>
          </p:cNvSpPr>
          <p:nvPr/>
        </p:nvSpPr>
        <p:spPr bwMode="auto">
          <a:xfrm>
            <a:off x="2679186" y="4201077"/>
            <a:ext cx="370332" cy="185166"/>
          </a:xfrm>
          <a:prstGeom prst="lightningBolt">
            <a:avLst/>
          </a:prstGeom>
          <a:solidFill>
            <a:srgbClr val="FF0000"/>
          </a:solidFill>
          <a:ln w="12700">
            <a:solidFill>
              <a:srgbClr val="FF0000"/>
            </a:solidFill>
            <a:miter lim="800000"/>
            <a:headEnd/>
            <a:tailEnd/>
          </a:ln>
        </p:spPr>
        <p:txBody>
          <a:bodyPr wrap="none" anchor="ctr"/>
          <a:lstStyle/>
          <a:p>
            <a:endParaRPr lang="en-US" sz="2160"/>
          </a:p>
        </p:txBody>
      </p:sp>
      <p:grpSp>
        <p:nvGrpSpPr>
          <p:cNvPr id="76" name="Group 75"/>
          <p:cNvGrpSpPr/>
          <p:nvPr/>
        </p:nvGrpSpPr>
        <p:grpSpPr>
          <a:xfrm>
            <a:off x="8720328" y="3410713"/>
            <a:ext cx="381151" cy="2148841"/>
            <a:chOff x="3528060" y="2865119"/>
            <a:chExt cx="317626" cy="1790701"/>
          </a:xfrm>
        </p:grpSpPr>
        <p:sp>
          <p:nvSpPr>
            <p:cNvPr id="77" name="Line 39"/>
            <p:cNvSpPr>
              <a:spLocks noChangeShapeType="1"/>
            </p:cNvSpPr>
            <p:nvPr/>
          </p:nvSpPr>
          <p:spPr bwMode="auto">
            <a:xfrm>
              <a:off x="3792347" y="3025140"/>
              <a:ext cx="0" cy="1630680"/>
            </a:xfrm>
            <a:prstGeom prst="line">
              <a:avLst/>
            </a:prstGeom>
            <a:noFill/>
            <a:ln w="76200" cap="rnd">
              <a:solidFill>
                <a:srgbClr val="FF0000"/>
              </a:solidFill>
              <a:prstDash val="sysDot"/>
              <a:round/>
              <a:headEnd/>
              <a:tailEnd/>
            </a:ln>
          </p:spPr>
          <p:txBody>
            <a:bodyPr wrap="none" anchor="ctr"/>
            <a:lstStyle/>
            <a:p>
              <a:endParaRPr lang="en-US" sz="2160"/>
            </a:p>
          </p:txBody>
        </p:sp>
        <p:sp>
          <p:nvSpPr>
            <p:cNvPr id="78" name="Line 39"/>
            <p:cNvSpPr>
              <a:spLocks noChangeShapeType="1"/>
            </p:cNvSpPr>
            <p:nvPr/>
          </p:nvSpPr>
          <p:spPr bwMode="auto">
            <a:xfrm>
              <a:off x="3528060" y="2865119"/>
              <a:ext cx="317626" cy="193167"/>
            </a:xfrm>
            <a:prstGeom prst="line">
              <a:avLst/>
            </a:prstGeom>
            <a:noFill/>
            <a:ln w="76200" cap="rnd">
              <a:solidFill>
                <a:srgbClr val="FF0000"/>
              </a:solidFill>
              <a:prstDash val="sysDot"/>
              <a:round/>
              <a:headEnd/>
              <a:tailEnd/>
            </a:ln>
          </p:spPr>
          <p:txBody>
            <a:bodyPr wrap="none" anchor="ctr"/>
            <a:lstStyle/>
            <a:p>
              <a:endParaRPr lang="en-US" sz="2160"/>
            </a:p>
          </p:txBody>
        </p:sp>
      </p:grpSp>
      <p:sp>
        <p:nvSpPr>
          <p:cNvPr id="75" name="TextBox 74"/>
          <p:cNvSpPr txBox="1"/>
          <p:nvPr/>
        </p:nvSpPr>
        <p:spPr>
          <a:xfrm>
            <a:off x="8736787" y="5791165"/>
            <a:ext cx="2991917" cy="707886"/>
          </a:xfrm>
          <a:prstGeom prst="rect">
            <a:avLst/>
          </a:prstGeom>
          <a:noFill/>
        </p:spPr>
        <p:txBody>
          <a:bodyPr wrap="square" rtlCol="0">
            <a:spAutoFit/>
          </a:bodyPr>
          <a:lstStyle/>
          <a:p>
            <a:pPr algn="l"/>
            <a:r>
              <a:rPr lang="en-US" sz="2000" dirty="0"/>
              <a:t>Ground ring is the fault current return path</a:t>
            </a:r>
          </a:p>
        </p:txBody>
      </p:sp>
      <p:cxnSp>
        <p:nvCxnSpPr>
          <p:cNvPr id="84" name="Straight Arrow Connector 83"/>
          <p:cNvCxnSpPr/>
          <p:nvPr/>
        </p:nvCxnSpPr>
        <p:spPr bwMode="auto">
          <a:xfrm flipH="1" flipV="1">
            <a:off x="8290560" y="5779008"/>
            <a:ext cx="484632" cy="338328"/>
          </a:xfrm>
          <a:prstGeom prst="straightConnector1">
            <a:avLst/>
          </a:prstGeom>
          <a:solidFill>
            <a:srgbClr val="C0C0C0"/>
          </a:solidFill>
          <a:ln w="19050" cap="flat" cmpd="sng" algn="ctr">
            <a:solidFill>
              <a:schemeClr val="tx1"/>
            </a:solidFill>
            <a:prstDash val="solid"/>
            <a:round/>
            <a:headEnd type="none" w="med" len="med"/>
            <a:tailEnd type="triangle"/>
          </a:ln>
          <a:effectLst/>
        </p:spPr>
      </p:cxnSp>
      <p:grpSp>
        <p:nvGrpSpPr>
          <p:cNvPr id="88" name="Group 87"/>
          <p:cNvGrpSpPr/>
          <p:nvPr/>
        </p:nvGrpSpPr>
        <p:grpSpPr>
          <a:xfrm>
            <a:off x="4057451" y="2381722"/>
            <a:ext cx="1364814" cy="3284510"/>
            <a:chOff x="2863048" y="1583448"/>
            <a:chExt cx="1137345" cy="2737092"/>
          </a:xfrm>
        </p:grpSpPr>
        <p:grpSp>
          <p:nvGrpSpPr>
            <p:cNvPr id="5" name="Group 4"/>
            <p:cNvGrpSpPr/>
            <p:nvPr/>
          </p:nvGrpSpPr>
          <p:grpSpPr>
            <a:xfrm>
              <a:off x="2863048" y="1583448"/>
              <a:ext cx="1137345" cy="2732012"/>
              <a:chOff x="2954488" y="1979688"/>
              <a:chExt cx="1137345" cy="2732012"/>
            </a:xfrm>
          </p:grpSpPr>
          <p:sp>
            <p:nvSpPr>
              <p:cNvPr id="53" name="TextBox 52"/>
              <p:cNvSpPr txBox="1"/>
              <p:nvPr/>
            </p:nvSpPr>
            <p:spPr>
              <a:xfrm>
                <a:off x="3114798" y="1979688"/>
                <a:ext cx="808290" cy="333425"/>
              </a:xfrm>
              <a:prstGeom prst="rect">
                <a:avLst/>
              </a:prstGeom>
              <a:noFill/>
            </p:spPr>
            <p:txBody>
              <a:bodyPr wrap="square" rtlCol="0">
                <a:spAutoFit/>
              </a:bodyPr>
              <a:lstStyle/>
              <a:p>
                <a:pPr algn="l"/>
                <a:r>
                  <a:rPr lang="en-US" altLang="zh-CN" sz="2000" dirty="0"/>
                  <a:t>Gen 1</a:t>
                </a:r>
                <a:endParaRPr lang="zh-CN" altLang="en-US" sz="2000" dirty="0"/>
              </a:p>
            </p:txBody>
          </p:sp>
          <p:graphicFrame>
            <p:nvGraphicFramePr>
              <p:cNvPr id="56" name="Object 55"/>
              <p:cNvGraphicFramePr>
                <a:graphicFrameLocks noChangeAspect="1"/>
              </p:cNvGraphicFramePr>
              <p:nvPr>
                <p:extLst/>
              </p:nvPr>
            </p:nvGraphicFramePr>
            <p:xfrm>
              <a:off x="3114785" y="2588955"/>
              <a:ext cx="855437" cy="1389151"/>
            </p:xfrm>
            <a:graphic>
              <a:graphicData uri="http://schemas.openxmlformats.org/presentationml/2006/ole">
                <mc:AlternateContent xmlns:mc="http://schemas.openxmlformats.org/markup-compatibility/2006">
                  <mc:Choice xmlns:v="urn:schemas-microsoft-com:vml" Requires="v">
                    <p:oleObj spid="_x0000_s9223" name="Visio" r:id="rId6" imgW="1188773" imgH="1773238" progId="Visio.Drawing.15">
                      <p:embed/>
                    </p:oleObj>
                  </mc:Choice>
                  <mc:Fallback>
                    <p:oleObj name="Visio" r:id="rId6" imgW="1188773" imgH="1773238" progId="Visio.Drawing.15">
                      <p:embed/>
                      <p:pic>
                        <p:nvPicPr>
                          <p:cNvPr id="56" name="Object 55"/>
                          <p:cNvPicPr/>
                          <p:nvPr/>
                        </p:nvPicPr>
                        <p:blipFill>
                          <a:blip r:embed="rId7"/>
                          <a:stretch>
                            <a:fillRect/>
                          </a:stretch>
                        </p:blipFill>
                        <p:spPr>
                          <a:xfrm>
                            <a:off x="3114785" y="2588955"/>
                            <a:ext cx="855437" cy="1389151"/>
                          </a:xfrm>
                          <a:prstGeom prst="rect">
                            <a:avLst/>
                          </a:prstGeom>
                        </p:spPr>
                      </p:pic>
                    </p:oleObj>
                  </mc:Fallback>
                </mc:AlternateContent>
              </a:graphicData>
            </a:graphic>
          </p:graphicFrame>
          <p:cxnSp>
            <p:nvCxnSpPr>
              <p:cNvPr id="57" name="Straight Connector 56"/>
              <p:cNvCxnSpPr/>
              <p:nvPr/>
            </p:nvCxnSpPr>
            <p:spPr bwMode="auto">
              <a:xfrm>
                <a:off x="3790980" y="3431540"/>
                <a:ext cx="0" cy="1280160"/>
              </a:xfrm>
              <a:prstGeom prst="line">
                <a:avLst/>
              </a:prstGeom>
              <a:solidFill>
                <a:srgbClr val="C0C0C0"/>
              </a:solidFill>
              <a:ln w="25400" cap="flat" cmpd="sng" algn="ctr">
                <a:solidFill>
                  <a:schemeClr val="tx1"/>
                </a:solidFill>
                <a:prstDash val="solid"/>
                <a:round/>
                <a:headEnd type="none" w="med" len="med"/>
                <a:tailEnd type="none" w="med" len="med"/>
              </a:ln>
              <a:effectLst/>
            </p:spPr>
          </p:cxnSp>
          <p:sp>
            <p:nvSpPr>
              <p:cNvPr id="55" name="Rectangle 54"/>
              <p:cNvSpPr/>
              <p:nvPr/>
            </p:nvSpPr>
            <p:spPr bwMode="auto">
              <a:xfrm>
                <a:off x="2954488" y="2019981"/>
                <a:ext cx="1137345" cy="1741252"/>
              </a:xfrm>
              <a:prstGeom prst="rect">
                <a:avLst/>
              </a:prstGeom>
              <a:noFill/>
              <a:ln w="254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28" indent="-278128" defTabSz="1097269"/>
                <a:endParaRPr lang="zh-CN" altLang="en-US" sz="2160"/>
              </a:p>
            </p:txBody>
          </p:sp>
        </p:grpSp>
        <p:sp>
          <p:nvSpPr>
            <p:cNvPr id="86" name="Rectangle 85"/>
            <p:cNvSpPr/>
            <p:nvPr/>
          </p:nvSpPr>
          <p:spPr bwMode="auto">
            <a:xfrm>
              <a:off x="3660140" y="4229100"/>
              <a:ext cx="76200" cy="9144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30" indent="-278130"/>
              <a:endParaRPr lang="en-US" sz="2160"/>
            </a:p>
          </p:txBody>
        </p:sp>
      </p:grpSp>
      <p:sp>
        <p:nvSpPr>
          <p:cNvPr id="94" name="Rectangle 93"/>
          <p:cNvSpPr/>
          <p:nvPr/>
        </p:nvSpPr>
        <p:spPr bwMode="auto">
          <a:xfrm>
            <a:off x="9006840" y="5553456"/>
            <a:ext cx="91440" cy="109728"/>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9728" tIns="109728" rIns="109728" bIns="109728" numCol="1" rtlCol="0" anchor="ctr" anchorCtr="0" compatLnSpc="1">
            <a:prstTxWarp prst="textNoShape">
              <a:avLst/>
            </a:prstTxWarp>
          </a:bodyPr>
          <a:lstStyle/>
          <a:p>
            <a:pPr marL="278130" indent="-278130"/>
            <a:endParaRPr lang="en-US" sz="2160"/>
          </a:p>
        </p:txBody>
      </p:sp>
      <p:grpSp>
        <p:nvGrpSpPr>
          <p:cNvPr id="37" name="Group 36"/>
          <p:cNvGrpSpPr/>
          <p:nvPr/>
        </p:nvGrpSpPr>
        <p:grpSpPr>
          <a:xfrm>
            <a:off x="4745736" y="3410713"/>
            <a:ext cx="381151" cy="2194561"/>
            <a:chOff x="3528060" y="2865119"/>
            <a:chExt cx="317626" cy="1828801"/>
          </a:xfrm>
        </p:grpSpPr>
        <p:sp>
          <p:nvSpPr>
            <p:cNvPr id="72" name="Line 39"/>
            <p:cNvSpPr>
              <a:spLocks noChangeShapeType="1"/>
            </p:cNvSpPr>
            <p:nvPr/>
          </p:nvSpPr>
          <p:spPr bwMode="auto">
            <a:xfrm>
              <a:off x="3792347" y="3025140"/>
              <a:ext cx="0" cy="1668780"/>
            </a:xfrm>
            <a:prstGeom prst="line">
              <a:avLst/>
            </a:prstGeom>
            <a:noFill/>
            <a:ln w="76200" cap="rnd">
              <a:solidFill>
                <a:srgbClr val="FF0000"/>
              </a:solidFill>
              <a:prstDash val="sysDot"/>
              <a:round/>
              <a:headEnd/>
              <a:tailEnd/>
            </a:ln>
          </p:spPr>
          <p:txBody>
            <a:bodyPr wrap="none" anchor="ctr"/>
            <a:lstStyle/>
            <a:p>
              <a:endParaRPr lang="en-US" sz="2160"/>
            </a:p>
          </p:txBody>
        </p:sp>
        <p:sp>
          <p:nvSpPr>
            <p:cNvPr id="74" name="Line 39"/>
            <p:cNvSpPr>
              <a:spLocks noChangeShapeType="1"/>
            </p:cNvSpPr>
            <p:nvPr/>
          </p:nvSpPr>
          <p:spPr bwMode="auto">
            <a:xfrm>
              <a:off x="3528060" y="2865119"/>
              <a:ext cx="317626" cy="193167"/>
            </a:xfrm>
            <a:prstGeom prst="line">
              <a:avLst/>
            </a:prstGeom>
            <a:noFill/>
            <a:ln w="76200" cap="rnd">
              <a:solidFill>
                <a:srgbClr val="FF0000"/>
              </a:solidFill>
              <a:prstDash val="sysDot"/>
              <a:round/>
              <a:headEnd/>
              <a:tailEnd/>
            </a:ln>
          </p:spPr>
          <p:txBody>
            <a:bodyPr wrap="none" anchor="ctr"/>
            <a:lstStyle/>
            <a:p>
              <a:endParaRPr lang="en-US" sz="2160"/>
            </a:p>
          </p:txBody>
        </p:sp>
      </p:grpSp>
      <p:grpSp>
        <p:nvGrpSpPr>
          <p:cNvPr id="87" name="Group 86"/>
          <p:cNvGrpSpPr/>
          <p:nvPr/>
        </p:nvGrpSpPr>
        <p:grpSpPr>
          <a:xfrm>
            <a:off x="5447490" y="4305166"/>
            <a:ext cx="38654" cy="210780"/>
            <a:chOff x="3929975" y="3602878"/>
            <a:chExt cx="32212" cy="175650"/>
          </a:xfrm>
        </p:grpSpPr>
        <p:cxnSp>
          <p:nvCxnSpPr>
            <p:cNvPr id="64" name="Straight Connector 63"/>
            <p:cNvCxnSpPr/>
            <p:nvPr/>
          </p:nvCxnSpPr>
          <p:spPr bwMode="auto">
            <a:xfrm>
              <a:off x="3929975" y="3604679"/>
              <a:ext cx="0" cy="173849"/>
            </a:xfrm>
            <a:prstGeom prst="line">
              <a:avLst/>
            </a:prstGeom>
            <a:solidFill>
              <a:srgbClr val="C0C0C0"/>
            </a:solidFill>
            <a:ln w="28575" cap="flat" cmpd="sng" algn="ctr">
              <a:solidFill>
                <a:srgbClr val="92D050"/>
              </a:solidFill>
              <a:prstDash val="solid"/>
              <a:round/>
              <a:headEnd type="none" w="med" len="med"/>
              <a:tailEnd type="none" w="med" len="med"/>
            </a:ln>
            <a:effectLst/>
          </p:spPr>
        </p:cxnSp>
        <p:cxnSp>
          <p:nvCxnSpPr>
            <p:cNvPr id="113" name="Straight Connector 112"/>
            <p:cNvCxnSpPr/>
            <p:nvPr/>
          </p:nvCxnSpPr>
          <p:spPr bwMode="auto">
            <a:xfrm>
              <a:off x="3962187" y="3602878"/>
              <a:ext cx="0" cy="173849"/>
            </a:xfrm>
            <a:prstGeom prst="line">
              <a:avLst/>
            </a:prstGeom>
            <a:solidFill>
              <a:srgbClr val="C0C0C0"/>
            </a:solidFill>
            <a:ln w="28575" cap="flat" cmpd="sng" algn="ctr">
              <a:solidFill>
                <a:srgbClr val="FFFF00"/>
              </a:solidFill>
              <a:prstDash val="solid"/>
              <a:round/>
              <a:headEnd type="none" w="med" len="med"/>
              <a:tailEnd type="none" w="med" len="med"/>
            </a:ln>
            <a:effectLst/>
          </p:spPr>
        </p:cxnSp>
      </p:grpSp>
      <p:pic>
        <p:nvPicPr>
          <p:cNvPr id="90" name="Pictur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0890" y="3063240"/>
            <a:ext cx="1665674" cy="1473002"/>
          </a:xfrm>
          <a:prstGeom prst="rect">
            <a:avLst/>
          </a:prstGeom>
        </p:spPr>
      </p:pic>
      <p:sp>
        <p:nvSpPr>
          <p:cNvPr id="68" name="Line 40"/>
          <p:cNvSpPr>
            <a:spLocks noChangeShapeType="1"/>
          </p:cNvSpPr>
          <p:nvPr/>
        </p:nvSpPr>
        <p:spPr bwMode="auto">
          <a:xfrm flipH="1">
            <a:off x="1798321" y="5643372"/>
            <a:ext cx="7214617" cy="0"/>
          </a:xfrm>
          <a:prstGeom prst="line">
            <a:avLst/>
          </a:prstGeom>
          <a:noFill/>
          <a:ln w="76200" cap="rnd">
            <a:solidFill>
              <a:srgbClr val="FF0000"/>
            </a:solidFill>
            <a:prstDash val="sysDot"/>
            <a:round/>
            <a:headEnd/>
            <a:tailEnd/>
          </a:ln>
        </p:spPr>
        <p:txBody>
          <a:bodyPr wrap="none" anchor="ctr"/>
          <a:lstStyle/>
          <a:p>
            <a:endParaRPr lang="en-US" sz="2160"/>
          </a:p>
        </p:txBody>
      </p:sp>
      <p:grpSp>
        <p:nvGrpSpPr>
          <p:cNvPr id="3" name="Group 2"/>
          <p:cNvGrpSpPr/>
          <p:nvPr/>
        </p:nvGrpSpPr>
        <p:grpSpPr>
          <a:xfrm>
            <a:off x="1770890" y="4590288"/>
            <a:ext cx="548792" cy="1088136"/>
            <a:chOff x="967740" y="3825240"/>
            <a:chExt cx="457327" cy="906780"/>
          </a:xfrm>
        </p:grpSpPr>
        <p:sp>
          <p:nvSpPr>
            <p:cNvPr id="69" name="Line 39"/>
            <p:cNvSpPr>
              <a:spLocks noChangeShapeType="1"/>
            </p:cNvSpPr>
            <p:nvPr/>
          </p:nvSpPr>
          <p:spPr bwMode="auto">
            <a:xfrm flipH="1">
              <a:off x="1402080" y="3825240"/>
              <a:ext cx="22987" cy="396240"/>
            </a:xfrm>
            <a:prstGeom prst="line">
              <a:avLst/>
            </a:prstGeom>
            <a:noFill/>
            <a:ln w="76200" cap="rnd">
              <a:solidFill>
                <a:srgbClr val="FF0000"/>
              </a:solidFill>
              <a:prstDash val="sysDot"/>
              <a:round/>
              <a:headEnd/>
              <a:tailEnd/>
            </a:ln>
          </p:spPr>
          <p:txBody>
            <a:bodyPr wrap="none" anchor="ctr"/>
            <a:lstStyle/>
            <a:p>
              <a:endParaRPr lang="en-US" sz="2160"/>
            </a:p>
          </p:txBody>
        </p:sp>
        <p:sp>
          <p:nvSpPr>
            <p:cNvPr id="70" name="Line 39"/>
            <p:cNvSpPr>
              <a:spLocks noChangeShapeType="1"/>
            </p:cNvSpPr>
            <p:nvPr/>
          </p:nvSpPr>
          <p:spPr bwMode="auto">
            <a:xfrm flipH="1">
              <a:off x="1104900" y="4229100"/>
              <a:ext cx="243838" cy="350520"/>
            </a:xfrm>
            <a:prstGeom prst="line">
              <a:avLst/>
            </a:prstGeom>
            <a:noFill/>
            <a:ln w="76200" cap="rnd">
              <a:solidFill>
                <a:srgbClr val="FF0000"/>
              </a:solidFill>
              <a:prstDash val="sysDot"/>
              <a:round/>
              <a:headEnd/>
              <a:tailEnd/>
            </a:ln>
          </p:spPr>
          <p:txBody>
            <a:bodyPr wrap="none" anchor="ctr"/>
            <a:lstStyle/>
            <a:p>
              <a:endParaRPr lang="en-US" sz="2160"/>
            </a:p>
          </p:txBody>
        </p:sp>
        <p:sp>
          <p:nvSpPr>
            <p:cNvPr id="79" name="Line 39"/>
            <p:cNvSpPr>
              <a:spLocks noChangeShapeType="1"/>
            </p:cNvSpPr>
            <p:nvPr/>
          </p:nvSpPr>
          <p:spPr bwMode="auto">
            <a:xfrm flipH="1">
              <a:off x="967740" y="4549140"/>
              <a:ext cx="91440" cy="182880"/>
            </a:xfrm>
            <a:prstGeom prst="line">
              <a:avLst/>
            </a:prstGeom>
            <a:noFill/>
            <a:ln w="76200" cap="rnd">
              <a:solidFill>
                <a:srgbClr val="FF0000"/>
              </a:solidFill>
              <a:prstDash val="sysDot"/>
              <a:round/>
              <a:headEnd/>
              <a:tailEnd/>
            </a:ln>
          </p:spPr>
          <p:txBody>
            <a:bodyPr wrap="none" anchor="ctr"/>
            <a:lstStyle/>
            <a:p>
              <a:endParaRPr lang="en-US" sz="2160"/>
            </a:p>
          </p:txBody>
        </p:sp>
      </p:grpSp>
      <p:sp>
        <p:nvSpPr>
          <p:cNvPr id="96" name="Line 40"/>
          <p:cNvSpPr>
            <a:spLocks noChangeShapeType="1"/>
          </p:cNvSpPr>
          <p:nvPr/>
        </p:nvSpPr>
        <p:spPr bwMode="auto">
          <a:xfrm flipH="1">
            <a:off x="2197757" y="4509516"/>
            <a:ext cx="670411" cy="0"/>
          </a:xfrm>
          <a:prstGeom prst="line">
            <a:avLst/>
          </a:prstGeom>
          <a:noFill/>
          <a:ln w="76200" cap="rnd">
            <a:solidFill>
              <a:srgbClr val="FF0000"/>
            </a:solidFill>
            <a:prstDash val="sysDot"/>
            <a:round/>
            <a:headEnd/>
            <a:tailEnd/>
          </a:ln>
        </p:spPr>
        <p:txBody>
          <a:bodyPr wrap="none" anchor="ctr"/>
          <a:lstStyle/>
          <a:p>
            <a:endParaRPr lang="en-US" sz="2160"/>
          </a:p>
        </p:txBody>
      </p:sp>
      <p:sp>
        <p:nvSpPr>
          <p:cNvPr id="73" name="Title 1">
            <a:extLst>
              <a:ext uri="{FF2B5EF4-FFF2-40B4-BE49-F238E27FC236}">
                <a16:creationId xmlns:a16="http://schemas.microsoft.com/office/drawing/2014/main" id="{9E30F6D1-7BCB-4738-95C8-7CB4AD095C0C}"/>
              </a:ext>
            </a:extLst>
          </p:cNvPr>
          <p:cNvSpPr>
            <a:spLocks noGrp="1"/>
          </p:cNvSpPr>
          <p:nvPr>
            <p:ph type="title"/>
          </p:nvPr>
        </p:nvSpPr>
        <p:spPr>
          <a:xfrm>
            <a:off x="609600" y="365125"/>
            <a:ext cx="10744200" cy="766091"/>
          </a:xfrm>
        </p:spPr>
        <p:txBody>
          <a:bodyPr>
            <a:normAutofit/>
          </a:bodyPr>
          <a:lstStyle/>
          <a:p>
            <a:r>
              <a:rPr lang="en-US" sz="3600" dirty="0"/>
              <a:t>Grounding Case Study</a:t>
            </a:r>
          </a:p>
        </p:txBody>
      </p:sp>
    </p:spTree>
    <p:extLst>
      <p:ext uri="{BB962C8B-B14F-4D97-AF65-F5344CB8AC3E}">
        <p14:creationId xmlns:p14="http://schemas.microsoft.com/office/powerpoint/2010/main" val="18372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right)">
                                      <p:cBhvr>
                                        <p:cTn id="10" dur="500"/>
                                        <p:tgtEl>
                                          <p:spTgt spid="96"/>
                                        </p:tgtEl>
                                      </p:cBhvr>
                                    </p:animEffect>
                                  </p:childTnLst>
                                </p:cTn>
                              </p:par>
                              <p:par>
                                <p:cTn id="11" presetID="2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wipe(left)">
                                      <p:cBhvr>
                                        <p:cTn id="16" dur="1250"/>
                                        <p:tgtEl>
                                          <p:spTgt spid="68"/>
                                        </p:tgtEl>
                                      </p:cBhvr>
                                    </p:animEffect>
                                  </p:childTnLst>
                                </p:cTn>
                              </p:par>
                              <p:par>
                                <p:cTn id="17" presetID="22" presetClass="entr" presetSubtype="4" fill="hold" nodeType="withEffect">
                                  <p:stCondLst>
                                    <p:cond delay="150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600"/>
                                        <p:tgtEl>
                                          <p:spTgt spid="37"/>
                                        </p:tgtEl>
                                      </p:cBhvr>
                                    </p:animEffect>
                                  </p:childTnLst>
                                </p:cTn>
                              </p:par>
                              <p:par>
                                <p:cTn id="20" presetID="22" presetClass="entr" presetSubtype="4" fill="hold" nodeType="withEffect">
                                  <p:stCondLst>
                                    <p:cond delay="2250"/>
                                  </p:stCondLst>
                                  <p:childTnLst>
                                    <p:set>
                                      <p:cBhvr>
                                        <p:cTn id="21" dur="1" fill="hold">
                                          <p:stCondLst>
                                            <p:cond delay="0"/>
                                          </p:stCondLst>
                                        </p:cTn>
                                        <p:tgtEl>
                                          <p:spTgt spid="76"/>
                                        </p:tgtEl>
                                        <p:attrNameLst>
                                          <p:attrName>style.visibility</p:attrName>
                                        </p:attrNameLst>
                                      </p:cBhvr>
                                      <p:to>
                                        <p:strVal val="visible"/>
                                      </p:to>
                                    </p:set>
                                    <p:animEffect transition="in" filter="wipe(down)">
                                      <p:cBhvr>
                                        <p:cTn id="22" dur="6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p:bldP spid="68" grpId="0" animBg="1"/>
      <p:bldP spid="9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02DB319-4520-4542-B5BB-1669D15D2E34}"/>
              </a:ext>
            </a:extLst>
          </p:cNvPr>
          <p:cNvSpPr txBox="1">
            <a:spLocks/>
          </p:cNvSpPr>
          <p:nvPr/>
        </p:nvSpPr>
        <p:spPr>
          <a:xfrm>
            <a:off x="609600" y="1730829"/>
            <a:ext cx="10627151" cy="4022990"/>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None/>
            </a:pPr>
            <a:r>
              <a:rPr lang="en-US" sz="2000" dirty="0"/>
              <a:t>System ground consists of neutral conductors, NGRs, and ground ring</a:t>
            </a:r>
          </a:p>
          <a:p>
            <a:pPr lvl="1"/>
            <a:r>
              <a:rPr lang="en-US" sz="2000" dirty="0"/>
              <a:t>System ground is intended to carry current – don’t rely on metal structures</a:t>
            </a:r>
          </a:p>
          <a:p>
            <a:pPr lvl="1"/>
            <a:endParaRPr lang="en-US" sz="2000" dirty="0"/>
          </a:p>
          <a:p>
            <a:pPr marL="0" indent="0">
              <a:buClr>
                <a:srgbClr val="FF0000"/>
              </a:buClr>
              <a:buNone/>
            </a:pPr>
            <a:r>
              <a:rPr lang="en-US" sz="2000" dirty="0"/>
              <a:t>Equipment ground consists of containers, platform, cabinets, etc., and ground ring</a:t>
            </a:r>
          </a:p>
          <a:p>
            <a:pPr lvl="1"/>
            <a:r>
              <a:rPr lang="en-US" sz="2000" dirty="0"/>
              <a:t>Ground ring is common to both equipment and system ground</a:t>
            </a:r>
          </a:p>
          <a:p>
            <a:pPr marL="576501" lvl="1" indent="-342900"/>
            <a:endParaRPr lang="en-US" sz="2000" dirty="0"/>
          </a:p>
          <a:p>
            <a:pPr marL="0" indent="0">
              <a:buClr>
                <a:srgbClr val="FF0000"/>
              </a:buClr>
              <a:buNone/>
            </a:pPr>
            <a:r>
              <a:rPr lang="en-US" sz="2000" dirty="0"/>
              <a:t>Establish a low impedance path for fault current to return to the source</a:t>
            </a:r>
          </a:p>
          <a:p>
            <a:pPr lvl="1"/>
            <a:r>
              <a:rPr lang="en-US" sz="2000" dirty="0"/>
              <a:t>Path should be through ground ring, not across platform, cabinet, railings</a:t>
            </a:r>
          </a:p>
          <a:p>
            <a:pPr lvl="1"/>
            <a:endParaRPr lang="en-US" sz="2000" dirty="0"/>
          </a:p>
          <a:p>
            <a:pPr marL="0" indent="0">
              <a:buClr>
                <a:srgbClr val="FF0000"/>
              </a:buClr>
              <a:buNone/>
            </a:pPr>
            <a:r>
              <a:rPr lang="en-US" sz="2000" dirty="0"/>
              <a:t>Minimize step and touch potential hazard</a:t>
            </a:r>
          </a:p>
        </p:txBody>
      </p:sp>
      <p:sp>
        <p:nvSpPr>
          <p:cNvPr id="6" name="Rectangle 5">
            <a:extLst>
              <a:ext uri="{FF2B5EF4-FFF2-40B4-BE49-F238E27FC236}">
                <a16:creationId xmlns:a16="http://schemas.microsoft.com/office/drawing/2014/main" id="{D7CC72B3-F0A3-4B86-B28F-19EF34FFD4F2}"/>
              </a:ext>
            </a:extLst>
          </p:cNvPr>
          <p:cNvSpPr/>
          <p:nvPr/>
        </p:nvSpPr>
        <p:spPr>
          <a:xfrm>
            <a:off x="0" y="6546948"/>
            <a:ext cx="2266967" cy="276999"/>
          </a:xfrm>
          <a:prstGeom prst="rect">
            <a:avLst/>
          </a:prstGeom>
        </p:spPr>
        <p:txBody>
          <a:bodyPr wrap="none">
            <a:spAutoFit/>
          </a:bodyPr>
          <a:lstStyle/>
          <a:p>
            <a:r>
              <a:rPr lang="en-US" sz="1200" dirty="0"/>
              <a:t>NGR: Neutral Ground Resistor</a:t>
            </a:r>
          </a:p>
        </p:txBody>
      </p:sp>
      <p:sp>
        <p:nvSpPr>
          <p:cNvPr id="7" name="Title 1">
            <a:extLst>
              <a:ext uri="{FF2B5EF4-FFF2-40B4-BE49-F238E27FC236}">
                <a16:creationId xmlns:a16="http://schemas.microsoft.com/office/drawing/2014/main" id="{C6043A10-AF6D-42AE-ABDE-D47136373664}"/>
              </a:ext>
            </a:extLst>
          </p:cNvPr>
          <p:cNvSpPr>
            <a:spLocks noGrp="1"/>
          </p:cNvSpPr>
          <p:nvPr>
            <p:ph type="title"/>
          </p:nvPr>
        </p:nvSpPr>
        <p:spPr>
          <a:xfrm>
            <a:off x="609600" y="365125"/>
            <a:ext cx="10744200" cy="766091"/>
          </a:xfrm>
        </p:spPr>
        <p:txBody>
          <a:bodyPr>
            <a:normAutofit/>
          </a:bodyPr>
          <a:lstStyle/>
          <a:p>
            <a:r>
              <a:rPr lang="en-US" sz="3600" dirty="0"/>
              <a:t>Grounding Case Study</a:t>
            </a:r>
          </a:p>
        </p:txBody>
      </p:sp>
    </p:spTree>
    <p:extLst>
      <p:ext uri="{BB962C8B-B14F-4D97-AF65-F5344CB8AC3E}">
        <p14:creationId xmlns:p14="http://schemas.microsoft.com/office/powerpoint/2010/main" val="28982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D62B6CB-2C7E-4467-8978-91CABA5AB829}"/>
              </a:ext>
            </a:extLst>
          </p:cNvPr>
          <p:cNvSpPr txBox="1">
            <a:spLocks noChangeArrowheads="1"/>
          </p:cNvSpPr>
          <p:nvPr/>
        </p:nvSpPr>
        <p:spPr>
          <a:xfrm>
            <a:off x="480767" y="1097681"/>
            <a:ext cx="11604396" cy="5105155"/>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All equipment that can be energized must be grounded</a:t>
            </a:r>
          </a:p>
          <a:p>
            <a:pPr>
              <a:buFont typeface="Arial" panose="020B0604020202020204" pitchFamily="34" charset="0"/>
              <a:buChar char="•"/>
            </a:pPr>
            <a:r>
              <a:rPr lang="en-US" sz="2000" dirty="0"/>
              <a:t>Ground fault current must have a defined low impedance path to return to the source</a:t>
            </a:r>
          </a:p>
          <a:p>
            <a:pPr marL="0" indent="0">
              <a:buClr>
                <a:srgbClr val="FF0000"/>
              </a:buClr>
              <a:buNone/>
            </a:pPr>
            <a:r>
              <a:rPr lang="en-US" sz="2000" dirty="0"/>
              <a:t>Remember the two big rules for ground fault sensing in emergency standby systems:</a:t>
            </a:r>
          </a:p>
          <a:p>
            <a:pPr lvl="1"/>
            <a:r>
              <a:rPr lang="en-US" sz="2000" dirty="0"/>
              <a:t>There can be only one neutral-to-ground bond in the system</a:t>
            </a:r>
          </a:p>
          <a:p>
            <a:pPr lvl="1"/>
            <a:r>
              <a:rPr lang="en-US" sz="2000" dirty="0"/>
              <a:t>Bonding connection must be between the ground fault sensor and the source</a:t>
            </a:r>
          </a:p>
          <a:p>
            <a:pPr marL="0" indent="0">
              <a:buClr>
                <a:srgbClr val="FF0000"/>
              </a:buClr>
              <a:buNone/>
            </a:pPr>
            <a:r>
              <a:rPr lang="en-US" sz="2000" dirty="0"/>
              <a:t>Paralleled sources may require complex ground fault schemes</a:t>
            </a:r>
          </a:p>
          <a:p>
            <a:pPr lvl="1"/>
            <a:r>
              <a:rPr lang="en-US" sz="2000" dirty="0"/>
              <a:t>Modified Differential GFP can differentiate between fault current and normal neutral current in systems with multiple sources and grounds</a:t>
            </a:r>
          </a:p>
          <a:p>
            <a:pPr lvl="1"/>
            <a:r>
              <a:rPr lang="en-US" sz="2000" dirty="0"/>
              <a:t>Multiple grounds, 4 wire solid neutral systems and utility paralleling applications may require MDGFP</a:t>
            </a:r>
          </a:p>
        </p:txBody>
      </p:sp>
      <p:sp>
        <p:nvSpPr>
          <p:cNvPr id="6" name="Title 1">
            <a:extLst>
              <a:ext uri="{FF2B5EF4-FFF2-40B4-BE49-F238E27FC236}">
                <a16:creationId xmlns:a16="http://schemas.microsoft.com/office/drawing/2014/main" id="{940510A1-0B9B-4582-83F1-6DDF2AD2BD78}"/>
              </a:ext>
            </a:extLst>
          </p:cNvPr>
          <p:cNvSpPr txBox="1">
            <a:spLocks/>
          </p:cNvSpPr>
          <p:nvPr/>
        </p:nvSpPr>
        <p:spPr>
          <a:xfrm>
            <a:off x="609600" y="228601"/>
            <a:ext cx="10744200" cy="869080"/>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r>
              <a:rPr lang="en-US" sz="3600" dirty="0"/>
              <a:t>Recommendations</a:t>
            </a:r>
          </a:p>
        </p:txBody>
      </p:sp>
    </p:spTree>
    <p:extLst>
      <p:ext uri="{BB962C8B-B14F-4D97-AF65-F5344CB8AC3E}">
        <p14:creationId xmlns:p14="http://schemas.microsoft.com/office/powerpoint/2010/main" val="118889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CA6E16-E9D8-4689-B7A0-8285EB1638C5}"/>
              </a:ext>
            </a:extLst>
          </p:cNvPr>
          <p:cNvSpPr>
            <a:spLocks noGrp="1"/>
          </p:cNvSpPr>
          <p:nvPr>
            <p:ph type="title"/>
          </p:nvPr>
        </p:nvSpPr>
        <p:spPr/>
        <p:txBody>
          <a:bodyPr/>
          <a:lstStyle/>
          <a:p>
            <a:r>
              <a:rPr lang="en-US" dirty="0"/>
              <a:t>Course Summary</a:t>
            </a:r>
          </a:p>
        </p:txBody>
      </p:sp>
      <p:sp>
        <p:nvSpPr>
          <p:cNvPr id="5" name="Content Placeholder 1">
            <a:extLst>
              <a:ext uri="{FF2B5EF4-FFF2-40B4-BE49-F238E27FC236}">
                <a16:creationId xmlns:a16="http://schemas.microsoft.com/office/drawing/2014/main" id="{FE768C36-9732-49E1-A653-6FC69B191DF5}"/>
              </a:ext>
            </a:extLst>
          </p:cNvPr>
          <p:cNvSpPr>
            <a:spLocks noGrp="1"/>
          </p:cNvSpPr>
          <p:nvPr>
            <p:ph type="body" sz="quarter" idx="10"/>
          </p:nvPr>
        </p:nvSpPr>
        <p:spPr>
          <a:xfrm>
            <a:off x="609600" y="1027906"/>
            <a:ext cx="10744200" cy="4413250"/>
          </a:xfrm>
        </p:spPr>
        <p:txBody>
          <a:bodyPr/>
          <a:lstStyle/>
          <a:p>
            <a:pPr marL="0" indent="0">
              <a:buNone/>
              <a:defRPr/>
            </a:pPr>
            <a:r>
              <a:rPr lang="en-US" sz="2000" b="1" dirty="0"/>
              <a:t>Grounding Recommendations for On Site Power Systems:</a:t>
            </a:r>
            <a:endParaRPr lang="en-US" sz="2000" dirty="0"/>
          </a:p>
          <a:p>
            <a:pPr>
              <a:buFont typeface="Arial" panose="020B0604020202020204" pitchFamily="34" charset="0"/>
              <a:buChar char="•"/>
              <a:defRPr/>
            </a:pPr>
            <a:r>
              <a:rPr lang="en-US" sz="2000" dirty="0"/>
              <a:t>Understand the meaning of System grounding and Equipment grounding</a:t>
            </a:r>
          </a:p>
          <a:p>
            <a:pPr>
              <a:buFont typeface="Arial" panose="020B0604020202020204" pitchFamily="34" charset="0"/>
              <a:buChar char="•"/>
              <a:defRPr/>
            </a:pPr>
            <a:r>
              <a:rPr lang="en-US" sz="2000" dirty="0"/>
              <a:t>Define the requirements for proper ground fault sensing to help design and install ground fault systems that work correctly</a:t>
            </a:r>
          </a:p>
          <a:p>
            <a:pPr>
              <a:buFont typeface="Arial" panose="020B0604020202020204" pitchFamily="34" charset="0"/>
              <a:buChar char="•"/>
              <a:defRPr/>
            </a:pPr>
            <a:r>
              <a:rPr lang="en-US" sz="2000" dirty="0"/>
              <a:t>Define when a 3 pole verses 4 pole transfer switch should be used to reduce ground current loops, and assure ground fault detection systems work correctly</a:t>
            </a:r>
          </a:p>
          <a:p>
            <a:pPr>
              <a:buFont typeface="Arial" panose="020B0604020202020204" pitchFamily="34" charset="0"/>
              <a:buChar char="•"/>
              <a:defRPr/>
            </a:pPr>
            <a:r>
              <a:rPr lang="en-US" sz="2000" dirty="0"/>
              <a:t>Identify key factors of Paralleled systems that need to be considered so that ground fault detection systems will work properly</a:t>
            </a:r>
          </a:p>
          <a:p>
            <a:pPr>
              <a:buFont typeface="Arial" panose="020B0604020202020204" pitchFamily="34" charset="0"/>
              <a:buChar char="•"/>
              <a:defRPr/>
            </a:pPr>
            <a:endParaRPr lang="en-US" sz="2000" dirty="0"/>
          </a:p>
          <a:p>
            <a:pPr marL="0" indent="0">
              <a:buNone/>
              <a:defRPr/>
            </a:pPr>
            <a:r>
              <a:rPr lang="en-US" sz="2000" b="1" dirty="0"/>
              <a:t>Specify</a:t>
            </a:r>
          </a:p>
          <a:p>
            <a:pPr>
              <a:buFont typeface="Arial" panose="020B0604020202020204" pitchFamily="34" charset="0"/>
              <a:buChar char="•"/>
            </a:pPr>
            <a:r>
              <a:rPr lang="en-US" sz="2000" dirty="0"/>
              <a:t>Specify 4 Pole ATS if:</a:t>
            </a:r>
          </a:p>
          <a:p>
            <a:pPr lvl="1"/>
            <a:r>
              <a:rPr lang="en-US" sz="2000" dirty="0"/>
              <a:t>GF Protection on Normal Service / GF Indication on Emergency is required</a:t>
            </a:r>
          </a:p>
          <a:p>
            <a:pPr lvl="1"/>
            <a:r>
              <a:rPr lang="en-US" sz="2000" dirty="0"/>
              <a:t>Any 3 phase 4-wire with line-to-ground voltage above 150V when future expansion to the facility is expected</a:t>
            </a:r>
          </a:p>
          <a:p>
            <a:pPr marL="0" indent="0">
              <a:buNone/>
              <a:defRPr/>
            </a:pPr>
            <a:endParaRPr lang="en-US" sz="2400" b="1" dirty="0"/>
          </a:p>
          <a:p>
            <a:pPr marL="0" indent="0">
              <a:buNone/>
              <a:defRPr/>
            </a:pPr>
            <a:endParaRPr lang="en-US" sz="2400" dirty="0"/>
          </a:p>
          <a:p>
            <a:endParaRPr lang="en-US" sz="2160" dirty="0"/>
          </a:p>
          <a:p>
            <a:endParaRPr lang="en-US" sz="2160" dirty="0"/>
          </a:p>
        </p:txBody>
      </p:sp>
    </p:spTree>
    <p:extLst>
      <p:ext uri="{BB962C8B-B14F-4D97-AF65-F5344CB8AC3E}">
        <p14:creationId xmlns:p14="http://schemas.microsoft.com/office/powerpoint/2010/main" val="1738008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a:ea typeface="+mn-ea"/>
              <a:cs typeface="+mn-cs"/>
            </a:endParaRPr>
          </a:p>
        </p:txBody>
      </p:sp>
      <p:sp>
        <p:nvSpPr>
          <p:cNvPr id="6" name="TextBox 5"/>
          <p:cNvSpPr txBox="1"/>
          <p:nvPr/>
        </p:nvSpPr>
        <p:spPr>
          <a:xfrm>
            <a:off x="5106180" y="2921168"/>
            <a:ext cx="1941557" cy="1015663"/>
          </a:xfrm>
          <a:prstGeom prst="rect">
            <a:avLst/>
          </a:prstGeom>
          <a:noFill/>
        </p:spPr>
        <p:txBody>
          <a:bodyPr wrap="non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400" normalizeH="0" baseline="0" noProof="0">
                <a:ln>
                  <a:noFill/>
                </a:ln>
                <a:solidFill>
                  <a:srgbClr val="FFFFFF"/>
                </a:solidFill>
                <a:effectLst/>
                <a:uLnTx/>
                <a:uFillTx/>
                <a:latin typeface="Arial" panose="020B0604020202020204"/>
                <a:ea typeface="Arial" charset="0"/>
                <a:cs typeface="Arial" charset="0"/>
              </a:rPr>
              <a:t>Q</a:t>
            </a:r>
            <a:r>
              <a:rPr kumimoji="0" lang="en-US" sz="6000" b="1" i="0" u="none" strike="noStrike" kern="1200" cap="none" spc="400" normalizeH="0" baseline="0" noProof="0">
                <a:ln>
                  <a:noFill/>
                </a:ln>
                <a:solidFill>
                  <a:srgbClr val="DA281C"/>
                </a:solidFill>
                <a:effectLst/>
                <a:uLnTx/>
                <a:uFillTx/>
                <a:latin typeface="Arial" panose="020B0604020202020204"/>
                <a:ea typeface="Arial" charset="0"/>
                <a:cs typeface="Arial" charset="0"/>
              </a:rPr>
              <a:t>+</a:t>
            </a:r>
            <a:r>
              <a:rPr kumimoji="0" lang="en-US" sz="6000" b="1" i="0" u="none" strike="noStrike" kern="1200" cap="none" spc="400" normalizeH="0" baseline="0" noProof="0">
                <a:ln>
                  <a:noFill/>
                </a:ln>
                <a:solidFill>
                  <a:srgbClr val="FFFFFF"/>
                </a:solidFill>
                <a:effectLst/>
                <a:uLnTx/>
                <a:uFillTx/>
                <a:latin typeface="Arial" panose="020B0604020202020204"/>
                <a:ea typeface="Arial" charset="0"/>
                <a:cs typeface="Arial" charset="0"/>
              </a:rPr>
              <a:t>A</a:t>
            </a:r>
          </a:p>
        </p:txBody>
      </p:sp>
    </p:spTree>
    <p:extLst>
      <p:ext uri="{BB962C8B-B14F-4D97-AF65-F5344CB8AC3E}">
        <p14:creationId xmlns:p14="http://schemas.microsoft.com/office/powerpoint/2010/main" val="9478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19919" y="376074"/>
            <a:ext cx="10744200" cy="789305"/>
          </a:xfrm>
        </p:spPr>
        <p:txBody>
          <a:bodyPr>
            <a:normAutofit/>
          </a:bodyPr>
          <a:lstStyle/>
          <a:p>
            <a:r>
              <a:rPr lang="en-US" sz="3600" dirty="0"/>
              <a:t>Equipment Grounding vs System Grounding</a:t>
            </a:r>
          </a:p>
        </p:txBody>
      </p:sp>
      <p:sp>
        <p:nvSpPr>
          <p:cNvPr id="8" name="Content Placeholder 7">
            <a:extLst>
              <a:ext uri="{FF2B5EF4-FFF2-40B4-BE49-F238E27FC236}">
                <a16:creationId xmlns:a16="http://schemas.microsoft.com/office/drawing/2014/main" id="{F8FD448A-5BB8-413C-B451-7EC719690B70}"/>
              </a:ext>
            </a:extLst>
          </p:cNvPr>
          <p:cNvSpPr txBox="1">
            <a:spLocks/>
          </p:cNvSpPr>
          <p:nvPr/>
        </p:nvSpPr>
        <p:spPr>
          <a:xfrm>
            <a:off x="204466" y="1892406"/>
            <a:ext cx="5559265" cy="4789026"/>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Equipment grounding</a:t>
            </a:r>
          </a:p>
          <a:p>
            <a:pPr lvl="1"/>
            <a:r>
              <a:rPr lang="en-US" sz="1600" dirty="0"/>
              <a:t>Establishes a conductive path between normally non-current carrying metal parts of equipment and between these parts and the grounding electrode</a:t>
            </a:r>
          </a:p>
          <a:p>
            <a:pPr lvl="1"/>
            <a:r>
              <a:rPr lang="en-US" sz="1600" b="1" i="1" dirty="0"/>
              <a:t>Earth connected to: non-current carrying parts</a:t>
            </a:r>
          </a:p>
          <a:p>
            <a:pPr lvl="1"/>
            <a:r>
              <a:rPr lang="en-US" sz="1600" b="1" i="1" dirty="0"/>
              <a:t>Protect personnel</a:t>
            </a:r>
          </a:p>
          <a:p>
            <a:pPr lvl="1"/>
            <a:endParaRPr lang="en-US" sz="2000" dirty="0"/>
          </a:p>
          <a:p>
            <a:pPr marL="0" indent="0">
              <a:buNone/>
            </a:pPr>
            <a:r>
              <a:rPr lang="en-US" sz="2000" b="1" dirty="0">
                <a:solidFill>
                  <a:schemeClr val="bg1">
                    <a:lumMod val="75000"/>
                  </a:schemeClr>
                </a:solidFill>
              </a:rPr>
              <a:t>System grounding</a:t>
            </a:r>
          </a:p>
          <a:p>
            <a:pPr lvl="1"/>
            <a:r>
              <a:rPr lang="en-US" sz="1600" dirty="0">
                <a:solidFill>
                  <a:schemeClr val="bg1">
                    <a:lumMod val="75000"/>
                  </a:schemeClr>
                </a:solidFill>
              </a:rPr>
              <a:t>Deliberate connection between a circuit conductor of a power source and ground (earth)</a:t>
            </a:r>
          </a:p>
          <a:p>
            <a:pPr lvl="1"/>
            <a:r>
              <a:rPr lang="en-US" sz="1600" b="1" i="1" dirty="0">
                <a:solidFill>
                  <a:schemeClr val="bg1">
                    <a:lumMod val="75000"/>
                  </a:schemeClr>
                </a:solidFill>
              </a:rPr>
              <a:t>Earth connected to: current carrying parts</a:t>
            </a:r>
          </a:p>
          <a:p>
            <a:pPr lvl="1"/>
            <a:r>
              <a:rPr lang="en-US" sz="1600" b="1" i="1" dirty="0">
                <a:solidFill>
                  <a:schemeClr val="bg1">
                    <a:lumMod val="75000"/>
                  </a:schemeClr>
                </a:solidFill>
              </a:rPr>
              <a:t>Protect equipment </a:t>
            </a:r>
          </a:p>
          <a:p>
            <a:pPr marL="457200" lvl="1" indent="0">
              <a:buNone/>
            </a:pPr>
            <a:endParaRPr lang="en-US" sz="1600" dirty="0">
              <a:solidFill>
                <a:schemeClr val="bg1">
                  <a:lumMod val="75000"/>
                </a:schemeClr>
              </a:solidFill>
            </a:endParaRPr>
          </a:p>
          <a:p>
            <a:pPr marL="0" indent="0">
              <a:buNone/>
            </a:pPr>
            <a:r>
              <a:rPr lang="en-US" sz="1600" dirty="0">
                <a:solidFill>
                  <a:schemeClr val="bg1">
                    <a:lumMod val="75000"/>
                  </a:schemeClr>
                </a:solidFill>
              </a:rPr>
              <a:t>Both are paths for ground fault current</a:t>
            </a:r>
          </a:p>
        </p:txBody>
      </p:sp>
      <p:grpSp>
        <p:nvGrpSpPr>
          <p:cNvPr id="9" name="Group 8">
            <a:extLst>
              <a:ext uri="{FF2B5EF4-FFF2-40B4-BE49-F238E27FC236}">
                <a16:creationId xmlns:a16="http://schemas.microsoft.com/office/drawing/2014/main" id="{92EFF2DB-B819-4422-969E-7BD15FF84441}"/>
              </a:ext>
            </a:extLst>
          </p:cNvPr>
          <p:cNvGrpSpPr/>
          <p:nvPr/>
        </p:nvGrpSpPr>
        <p:grpSpPr>
          <a:xfrm>
            <a:off x="6215604" y="1686345"/>
            <a:ext cx="5845777" cy="4168029"/>
            <a:chOff x="5819094" y="1801032"/>
            <a:chExt cx="4429451" cy="3189807"/>
          </a:xfrm>
        </p:grpSpPr>
        <p:grpSp>
          <p:nvGrpSpPr>
            <p:cNvPr id="10" name="Group 9">
              <a:extLst>
                <a:ext uri="{FF2B5EF4-FFF2-40B4-BE49-F238E27FC236}">
                  <a16:creationId xmlns:a16="http://schemas.microsoft.com/office/drawing/2014/main" id="{96BC8B39-58DD-4880-8CB9-71ECA5CE04A4}"/>
                </a:ext>
              </a:extLst>
            </p:cNvPr>
            <p:cNvGrpSpPr/>
            <p:nvPr/>
          </p:nvGrpSpPr>
          <p:grpSpPr>
            <a:xfrm>
              <a:off x="5819094" y="1801032"/>
              <a:ext cx="4429451" cy="3189807"/>
              <a:chOff x="5765754" y="2601132"/>
              <a:chExt cx="4429451" cy="3189807"/>
            </a:xfrm>
          </p:grpSpPr>
          <p:sp>
            <p:nvSpPr>
              <p:cNvPr id="15" name="Rectangle 14">
                <a:extLst>
                  <a:ext uri="{FF2B5EF4-FFF2-40B4-BE49-F238E27FC236}">
                    <a16:creationId xmlns:a16="http://schemas.microsoft.com/office/drawing/2014/main" id="{76435D1B-7896-4E50-ADF2-88D0B73EB147}"/>
                  </a:ext>
                </a:extLst>
              </p:cNvPr>
              <p:cNvSpPr/>
              <p:nvPr/>
            </p:nvSpPr>
            <p:spPr bwMode="auto">
              <a:xfrm>
                <a:off x="9037782" y="3205757"/>
                <a:ext cx="764586" cy="1067539"/>
              </a:xfrm>
              <a:prstGeom prst="rect">
                <a:avLst/>
              </a:prstGeom>
              <a:solidFill>
                <a:srgbClr val="C0C0C0">
                  <a:alpha val="21000"/>
                </a:srgbClr>
              </a:solidFill>
              <a:ln w="22225"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sp>
            <p:nvSpPr>
              <p:cNvPr id="16" name="Rectangle 15">
                <a:extLst>
                  <a:ext uri="{FF2B5EF4-FFF2-40B4-BE49-F238E27FC236}">
                    <a16:creationId xmlns:a16="http://schemas.microsoft.com/office/drawing/2014/main" id="{8E596E17-819C-4BE2-A4EF-EFF493E2021A}"/>
                  </a:ext>
                </a:extLst>
              </p:cNvPr>
              <p:cNvSpPr/>
              <p:nvPr/>
            </p:nvSpPr>
            <p:spPr bwMode="auto">
              <a:xfrm>
                <a:off x="6058870" y="3205757"/>
                <a:ext cx="2566970" cy="1569720"/>
              </a:xfrm>
              <a:prstGeom prst="rect">
                <a:avLst/>
              </a:prstGeom>
              <a:solidFill>
                <a:srgbClr val="C0C0C0">
                  <a:alpha val="21000"/>
                </a:srgbClr>
              </a:solidFill>
              <a:ln w="22225"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pic>
            <p:nvPicPr>
              <p:cNvPr id="17" name="Picture 16">
                <a:extLst>
                  <a:ext uri="{FF2B5EF4-FFF2-40B4-BE49-F238E27FC236}">
                    <a16:creationId xmlns:a16="http://schemas.microsoft.com/office/drawing/2014/main" id="{A7314F00-3B6D-4BEE-B4A4-1FEC95A13FDE}"/>
                  </a:ext>
                </a:extLst>
              </p:cNvPr>
              <p:cNvPicPr>
                <a:picLocks noChangeAspect="1"/>
              </p:cNvPicPr>
              <p:nvPr/>
            </p:nvPicPr>
            <p:blipFill>
              <a:blip r:embed="rId3">
                <a:duotone>
                  <a:schemeClr val="bg2">
                    <a:shade val="45000"/>
                    <a:satMod val="135000"/>
                  </a:schemeClr>
                  <a:prstClr val="white"/>
                </a:duotone>
              </a:blip>
              <a:stretch>
                <a:fillRect/>
              </a:stretch>
            </p:blipFill>
            <p:spPr>
              <a:xfrm rot="5400000">
                <a:off x="6310971" y="3577799"/>
                <a:ext cx="867819" cy="757124"/>
              </a:xfrm>
              <a:prstGeom prst="rect">
                <a:avLst/>
              </a:prstGeom>
            </p:spPr>
          </p:pic>
          <p:pic>
            <p:nvPicPr>
              <p:cNvPr id="18" name="Picture 17">
                <a:extLst>
                  <a:ext uri="{FF2B5EF4-FFF2-40B4-BE49-F238E27FC236}">
                    <a16:creationId xmlns:a16="http://schemas.microsoft.com/office/drawing/2014/main" id="{611E1A31-973B-4937-9512-1FD5E4D3A4B1}"/>
                  </a:ext>
                </a:extLst>
              </p:cNvPr>
              <p:cNvPicPr>
                <a:picLocks noChangeAspect="1"/>
              </p:cNvPicPr>
              <p:nvPr/>
            </p:nvPicPr>
            <p:blipFill>
              <a:blip r:embed="rId4">
                <a:duotone>
                  <a:schemeClr val="bg2">
                    <a:shade val="45000"/>
                    <a:satMod val="135000"/>
                  </a:schemeClr>
                  <a:prstClr val="white"/>
                </a:duotone>
              </a:blip>
              <a:stretch>
                <a:fillRect/>
              </a:stretch>
            </p:blipFill>
            <p:spPr>
              <a:xfrm rot="10800000">
                <a:off x="6883354" y="3528336"/>
                <a:ext cx="1148320" cy="929219"/>
              </a:xfrm>
              <a:prstGeom prst="rect">
                <a:avLst/>
              </a:prstGeom>
            </p:spPr>
          </p:pic>
          <p:cxnSp>
            <p:nvCxnSpPr>
              <p:cNvPr id="19" name="Straight Connector 18">
                <a:extLst>
                  <a:ext uri="{FF2B5EF4-FFF2-40B4-BE49-F238E27FC236}">
                    <a16:creationId xmlns:a16="http://schemas.microsoft.com/office/drawing/2014/main" id="{F8519E48-B1B8-4A06-84AA-6BBC23FA14F5}"/>
                  </a:ext>
                </a:extLst>
              </p:cNvPr>
              <p:cNvCxnSpPr/>
              <p:nvPr/>
            </p:nvCxnSpPr>
            <p:spPr bwMode="auto">
              <a:xfrm flipH="1">
                <a:off x="5847034" y="3540021"/>
                <a:ext cx="564388"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FF0CE958-4EB1-4907-A3E4-4EDC279E42A6}"/>
                  </a:ext>
                </a:extLst>
              </p:cNvPr>
              <p:cNvCxnSpPr/>
              <p:nvPr/>
            </p:nvCxnSpPr>
            <p:spPr bwMode="auto">
              <a:xfrm flipH="1">
                <a:off x="5839414" y="4374157"/>
                <a:ext cx="560832"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79C2FC3-D951-4DFB-8A78-CB933EC41CFD}"/>
                  </a:ext>
                </a:extLst>
              </p:cNvPr>
              <p:cNvCxnSpPr/>
              <p:nvPr/>
            </p:nvCxnSpPr>
            <p:spPr bwMode="auto">
              <a:xfrm flipV="1">
                <a:off x="7101286" y="3331741"/>
                <a:ext cx="0" cy="615696"/>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0E910319-E981-467C-B627-309B1B2932A4}"/>
                  </a:ext>
                </a:extLst>
              </p:cNvPr>
              <p:cNvCxnSpPr/>
              <p:nvPr/>
            </p:nvCxnSpPr>
            <p:spPr bwMode="auto">
              <a:xfrm flipH="1">
                <a:off x="5831794" y="3339869"/>
                <a:ext cx="1266444"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sp>
            <p:nvSpPr>
              <p:cNvPr id="23" name="Oval 22">
                <a:extLst>
                  <a:ext uri="{FF2B5EF4-FFF2-40B4-BE49-F238E27FC236}">
                    <a16:creationId xmlns:a16="http://schemas.microsoft.com/office/drawing/2014/main" id="{A191D799-2393-4108-802A-8AE55D0F35F0}"/>
                  </a:ext>
                </a:extLst>
              </p:cNvPr>
              <p:cNvSpPr/>
              <p:nvPr/>
            </p:nvSpPr>
            <p:spPr bwMode="auto">
              <a:xfrm>
                <a:off x="6362509" y="3506519"/>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sp>
            <p:nvSpPr>
              <p:cNvPr id="24" name="Oval 23">
                <a:extLst>
                  <a:ext uri="{FF2B5EF4-FFF2-40B4-BE49-F238E27FC236}">
                    <a16:creationId xmlns:a16="http://schemas.microsoft.com/office/drawing/2014/main" id="{996854B3-5FF7-46ED-9295-A1617C64855F}"/>
                  </a:ext>
                </a:extLst>
              </p:cNvPr>
              <p:cNvSpPr/>
              <p:nvPr/>
            </p:nvSpPr>
            <p:spPr bwMode="auto">
              <a:xfrm>
                <a:off x="7063549" y="3907839"/>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sp>
            <p:nvSpPr>
              <p:cNvPr id="25" name="Oval 24">
                <a:extLst>
                  <a:ext uri="{FF2B5EF4-FFF2-40B4-BE49-F238E27FC236}">
                    <a16:creationId xmlns:a16="http://schemas.microsoft.com/office/drawing/2014/main" id="{8A0BF6B3-5C45-468E-AFC7-D9B0927D74E7}"/>
                  </a:ext>
                </a:extLst>
              </p:cNvPr>
              <p:cNvSpPr/>
              <p:nvPr/>
            </p:nvSpPr>
            <p:spPr bwMode="auto">
              <a:xfrm>
                <a:off x="6362509" y="4329479"/>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grpSp>
            <p:nvGrpSpPr>
              <p:cNvPr id="26" name="Group 25">
                <a:extLst>
                  <a:ext uri="{FF2B5EF4-FFF2-40B4-BE49-F238E27FC236}">
                    <a16:creationId xmlns:a16="http://schemas.microsoft.com/office/drawing/2014/main" id="{B6FD16F6-0CC3-4A6C-A098-B86B9D570B19}"/>
                  </a:ext>
                </a:extLst>
              </p:cNvPr>
              <p:cNvGrpSpPr/>
              <p:nvPr/>
            </p:nvGrpSpPr>
            <p:grpSpPr>
              <a:xfrm>
                <a:off x="5773374" y="3257192"/>
                <a:ext cx="71120" cy="158750"/>
                <a:chOff x="6761480" y="3302635"/>
                <a:chExt cx="71120" cy="158750"/>
              </a:xfrm>
            </p:grpSpPr>
            <p:cxnSp>
              <p:nvCxnSpPr>
                <p:cNvPr id="60" name="Straight Connector 59">
                  <a:extLst>
                    <a:ext uri="{FF2B5EF4-FFF2-40B4-BE49-F238E27FC236}">
                      <a16:creationId xmlns:a16="http://schemas.microsoft.com/office/drawing/2014/main" id="{AF017138-992F-4BBF-85B6-BA26C9CFCDD0}"/>
                    </a:ext>
                  </a:extLst>
                </p:cNvPr>
                <p:cNvCxnSpPr/>
                <p:nvPr/>
              </p:nvCxnSpPr>
              <p:spPr bwMode="auto">
                <a:xfrm flipH="1" flipV="1">
                  <a:off x="6761480" y="3302635"/>
                  <a:ext cx="71120" cy="8636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7C9FF56-51BF-43F7-983A-3041D767E130}"/>
                    </a:ext>
                  </a:extLst>
                </p:cNvPr>
                <p:cNvCxnSpPr/>
                <p:nvPr/>
              </p:nvCxnSpPr>
              <p:spPr bwMode="auto">
                <a:xfrm flipH="1">
                  <a:off x="6766560" y="3387090"/>
                  <a:ext cx="62865" cy="74295"/>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09FDD37A-C97E-4F67-A233-D11346C82089}"/>
                  </a:ext>
                </a:extLst>
              </p:cNvPr>
              <p:cNvGrpSpPr/>
              <p:nvPr/>
            </p:nvGrpSpPr>
            <p:grpSpPr>
              <a:xfrm>
                <a:off x="5777184" y="3459122"/>
                <a:ext cx="71120" cy="158750"/>
                <a:chOff x="6761480" y="3302635"/>
                <a:chExt cx="71120" cy="158750"/>
              </a:xfrm>
            </p:grpSpPr>
            <p:cxnSp>
              <p:nvCxnSpPr>
                <p:cNvPr id="58" name="Straight Connector 57">
                  <a:extLst>
                    <a:ext uri="{FF2B5EF4-FFF2-40B4-BE49-F238E27FC236}">
                      <a16:creationId xmlns:a16="http://schemas.microsoft.com/office/drawing/2014/main" id="{9C2C9EDD-9DC3-4283-8242-67EB7A0607D3}"/>
                    </a:ext>
                  </a:extLst>
                </p:cNvPr>
                <p:cNvCxnSpPr/>
                <p:nvPr/>
              </p:nvCxnSpPr>
              <p:spPr bwMode="auto">
                <a:xfrm flipH="1" flipV="1">
                  <a:off x="6761480" y="3302635"/>
                  <a:ext cx="71120" cy="8636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1AC8CE6-EB3E-4F66-B447-FDD62BFCEEE2}"/>
                    </a:ext>
                  </a:extLst>
                </p:cNvPr>
                <p:cNvCxnSpPr/>
                <p:nvPr/>
              </p:nvCxnSpPr>
              <p:spPr bwMode="auto">
                <a:xfrm flipH="1">
                  <a:off x="6766560" y="3387090"/>
                  <a:ext cx="62865" cy="74295"/>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BF89B92D-968F-4156-8296-EF07DF405D2F}"/>
                  </a:ext>
                </a:extLst>
              </p:cNvPr>
              <p:cNvGrpSpPr/>
              <p:nvPr/>
            </p:nvGrpSpPr>
            <p:grpSpPr>
              <a:xfrm>
                <a:off x="5765754" y="4293512"/>
                <a:ext cx="71120" cy="158750"/>
                <a:chOff x="6761480" y="3302635"/>
                <a:chExt cx="71120" cy="158750"/>
              </a:xfrm>
            </p:grpSpPr>
            <p:cxnSp>
              <p:nvCxnSpPr>
                <p:cNvPr id="56" name="Straight Connector 55">
                  <a:extLst>
                    <a:ext uri="{FF2B5EF4-FFF2-40B4-BE49-F238E27FC236}">
                      <a16:creationId xmlns:a16="http://schemas.microsoft.com/office/drawing/2014/main" id="{F8423602-8413-4003-922F-8F02F5AC727B}"/>
                    </a:ext>
                  </a:extLst>
                </p:cNvPr>
                <p:cNvCxnSpPr/>
                <p:nvPr/>
              </p:nvCxnSpPr>
              <p:spPr bwMode="auto">
                <a:xfrm flipH="1" flipV="1">
                  <a:off x="6761480" y="3302635"/>
                  <a:ext cx="71120" cy="8636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922AD1B8-EBD7-4905-A6DB-EF7080D8700F}"/>
                    </a:ext>
                  </a:extLst>
                </p:cNvPr>
                <p:cNvCxnSpPr/>
                <p:nvPr/>
              </p:nvCxnSpPr>
              <p:spPr bwMode="auto">
                <a:xfrm flipH="1">
                  <a:off x="6766560" y="3387090"/>
                  <a:ext cx="62865" cy="74295"/>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grpSp>
          <p:cxnSp>
            <p:nvCxnSpPr>
              <p:cNvPr id="29" name="Straight Connector 28">
                <a:extLst>
                  <a:ext uri="{FF2B5EF4-FFF2-40B4-BE49-F238E27FC236}">
                    <a16:creationId xmlns:a16="http://schemas.microsoft.com/office/drawing/2014/main" id="{BCEC8B21-430E-4ABD-A62C-43454F1B9632}"/>
                  </a:ext>
                </a:extLst>
              </p:cNvPr>
              <p:cNvCxnSpPr/>
              <p:nvPr/>
            </p:nvCxnSpPr>
            <p:spPr bwMode="auto">
              <a:xfrm>
                <a:off x="7455408" y="3517392"/>
                <a:ext cx="1620012"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grpSp>
            <p:nvGrpSpPr>
              <p:cNvPr id="30" name="Group 29">
                <a:extLst>
                  <a:ext uri="{FF2B5EF4-FFF2-40B4-BE49-F238E27FC236}">
                    <a16:creationId xmlns:a16="http://schemas.microsoft.com/office/drawing/2014/main" id="{114BD028-08FA-4A3D-A4E2-77CE929FFCE0}"/>
                  </a:ext>
                </a:extLst>
              </p:cNvPr>
              <p:cNvGrpSpPr/>
              <p:nvPr/>
            </p:nvGrpSpPr>
            <p:grpSpPr>
              <a:xfrm>
                <a:off x="9087889" y="3391622"/>
                <a:ext cx="788880" cy="634758"/>
                <a:chOff x="9093985" y="3464774"/>
                <a:chExt cx="788880" cy="634758"/>
              </a:xfrm>
            </p:grpSpPr>
            <p:pic>
              <p:nvPicPr>
                <p:cNvPr id="53" name="Picture 52">
                  <a:extLst>
                    <a:ext uri="{FF2B5EF4-FFF2-40B4-BE49-F238E27FC236}">
                      <a16:creationId xmlns:a16="http://schemas.microsoft.com/office/drawing/2014/main" id="{E8043D90-8A47-40EB-BD1C-DD606563FA7E}"/>
                    </a:ext>
                  </a:extLst>
                </p:cNvPr>
                <p:cNvPicPr>
                  <a:picLocks noChangeAspect="1"/>
                </p:cNvPicPr>
                <p:nvPr/>
              </p:nvPicPr>
              <p:blipFill>
                <a:blip r:embed="rId5">
                  <a:duotone>
                    <a:schemeClr val="bg2">
                      <a:shade val="45000"/>
                      <a:satMod val="135000"/>
                    </a:schemeClr>
                    <a:prstClr val="white"/>
                  </a:duotone>
                </a:blip>
                <a:stretch>
                  <a:fillRect/>
                </a:stretch>
              </p:blipFill>
              <p:spPr>
                <a:xfrm rot="-5400000">
                  <a:off x="9394566" y="3164193"/>
                  <a:ext cx="187718" cy="788880"/>
                </a:xfrm>
                <a:prstGeom prst="rect">
                  <a:avLst/>
                </a:prstGeom>
              </p:spPr>
            </p:pic>
            <p:pic>
              <p:nvPicPr>
                <p:cNvPr id="54" name="Picture 53">
                  <a:extLst>
                    <a:ext uri="{FF2B5EF4-FFF2-40B4-BE49-F238E27FC236}">
                      <a16:creationId xmlns:a16="http://schemas.microsoft.com/office/drawing/2014/main" id="{99F276F2-93CB-4D5D-9EEC-F2392BB290E2}"/>
                    </a:ext>
                  </a:extLst>
                </p:cNvPr>
                <p:cNvPicPr>
                  <a:picLocks noChangeAspect="1"/>
                </p:cNvPicPr>
                <p:nvPr/>
              </p:nvPicPr>
              <p:blipFill>
                <a:blip r:embed="rId5">
                  <a:duotone>
                    <a:schemeClr val="bg2">
                      <a:shade val="45000"/>
                      <a:satMod val="135000"/>
                    </a:schemeClr>
                    <a:prstClr val="white"/>
                  </a:duotone>
                </a:blip>
                <a:stretch>
                  <a:fillRect/>
                </a:stretch>
              </p:blipFill>
              <p:spPr>
                <a:xfrm rot="-5400000">
                  <a:off x="9394566" y="3387713"/>
                  <a:ext cx="187718" cy="788880"/>
                </a:xfrm>
                <a:prstGeom prst="rect">
                  <a:avLst/>
                </a:prstGeom>
              </p:spPr>
            </p:pic>
            <p:pic>
              <p:nvPicPr>
                <p:cNvPr id="55" name="Picture 54">
                  <a:extLst>
                    <a:ext uri="{FF2B5EF4-FFF2-40B4-BE49-F238E27FC236}">
                      <a16:creationId xmlns:a16="http://schemas.microsoft.com/office/drawing/2014/main" id="{63A2E5A0-932A-4665-B902-6C002E899032}"/>
                    </a:ext>
                  </a:extLst>
                </p:cNvPr>
                <p:cNvPicPr>
                  <a:picLocks noChangeAspect="1"/>
                </p:cNvPicPr>
                <p:nvPr/>
              </p:nvPicPr>
              <p:blipFill>
                <a:blip r:embed="rId5">
                  <a:duotone>
                    <a:schemeClr val="bg2">
                      <a:shade val="45000"/>
                      <a:satMod val="135000"/>
                    </a:schemeClr>
                    <a:prstClr val="white"/>
                  </a:duotone>
                </a:blip>
                <a:stretch>
                  <a:fillRect/>
                </a:stretch>
              </p:blipFill>
              <p:spPr>
                <a:xfrm rot="-5400000">
                  <a:off x="9394566" y="3611233"/>
                  <a:ext cx="187718" cy="788880"/>
                </a:xfrm>
                <a:prstGeom prst="rect">
                  <a:avLst/>
                </a:prstGeom>
              </p:spPr>
            </p:pic>
          </p:grpSp>
          <p:sp>
            <p:nvSpPr>
              <p:cNvPr id="31" name="Oval 30">
                <a:extLst>
                  <a:ext uri="{FF2B5EF4-FFF2-40B4-BE49-F238E27FC236}">
                    <a16:creationId xmlns:a16="http://schemas.microsoft.com/office/drawing/2014/main" id="{2F86B9F7-83D5-4290-97DC-361DA350F560}"/>
                  </a:ext>
                </a:extLst>
              </p:cNvPr>
              <p:cNvSpPr/>
              <p:nvPr/>
            </p:nvSpPr>
            <p:spPr bwMode="auto">
              <a:xfrm>
                <a:off x="7421689" y="3483659"/>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cxnSp>
            <p:nvCxnSpPr>
              <p:cNvPr id="32" name="Straight Connector 31">
                <a:extLst>
                  <a:ext uri="{FF2B5EF4-FFF2-40B4-BE49-F238E27FC236}">
                    <a16:creationId xmlns:a16="http://schemas.microsoft.com/office/drawing/2014/main" id="{62279463-D5DB-4A3A-AF8F-163E9D6F343B}"/>
                  </a:ext>
                </a:extLst>
              </p:cNvPr>
              <p:cNvCxnSpPr>
                <a:cxnSpLocks/>
              </p:cNvCxnSpPr>
              <p:nvPr/>
            </p:nvCxnSpPr>
            <p:spPr bwMode="auto">
              <a:xfrm>
                <a:off x="8017002" y="4434078"/>
                <a:ext cx="182880"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DBA1C129-0D59-49B9-B5BA-46EFD6381178}"/>
                  </a:ext>
                </a:extLst>
              </p:cNvPr>
              <p:cNvCxnSpPr>
                <a:cxnSpLocks/>
              </p:cNvCxnSpPr>
              <p:nvPr/>
            </p:nvCxnSpPr>
            <p:spPr bwMode="auto">
              <a:xfrm flipV="1">
                <a:off x="8199882" y="3736848"/>
                <a:ext cx="0" cy="69723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sp>
            <p:nvSpPr>
              <p:cNvPr id="34" name="Oval 33">
                <a:extLst>
                  <a:ext uri="{FF2B5EF4-FFF2-40B4-BE49-F238E27FC236}">
                    <a16:creationId xmlns:a16="http://schemas.microsoft.com/office/drawing/2014/main" id="{1431D743-ED2E-4A4F-84DF-9BF019BBF97C}"/>
                  </a:ext>
                </a:extLst>
              </p:cNvPr>
              <p:cNvSpPr/>
              <p:nvPr/>
            </p:nvSpPr>
            <p:spPr bwMode="auto">
              <a:xfrm>
                <a:off x="7996999" y="4405679"/>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cxnSp>
            <p:nvCxnSpPr>
              <p:cNvPr id="35" name="Straight Connector 34">
                <a:extLst>
                  <a:ext uri="{FF2B5EF4-FFF2-40B4-BE49-F238E27FC236}">
                    <a16:creationId xmlns:a16="http://schemas.microsoft.com/office/drawing/2014/main" id="{F8F8D42B-AA63-4997-AB43-6BAE055CC653}"/>
                  </a:ext>
                </a:extLst>
              </p:cNvPr>
              <p:cNvCxnSpPr/>
              <p:nvPr/>
            </p:nvCxnSpPr>
            <p:spPr bwMode="auto">
              <a:xfrm>
                <a:off x="6885432" y="4437888"/>
                <a:ext cx="0" cy="14097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E6D0915E-6E13-40C9-82DF-A522BF8865B5}"/>
                  </a:ext>
                </a:extLst>
              </p:cNvPr>
              <p:cNvCxnSpPr/>
              <p:nvPr/>
            </p:nvCxnSpPr>
            <p:spPr bwMode="auto">
              <a:xfrm>
                <a:off x="6885432" y="4578858"/>
                <a:ext cx="1470660"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0079158-80CA-4E96-9AF5-9BA61ED3D503}"/>
                  </a:ext>
                </a:extLst>
              </p:cNvPr>
              <p:cNvCxnSpPr>
                <a:cxnSpLocks/>
              </p:cNvCxnSpPr>
              <p:nvPr/>
            </p:nvCxnSpPr>
            <p:spPr bwMode="auto">
              <a:xfrm flipV="1">
                <a:off x="8352282" y="3957828"/>
                <a:ext cx="0" cy="62738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7E3F2A4-3419-4A44-B1A6-1B3730BF76A9}"/>
                  </a:ext>
                </a:extLst>
              </p:cNvPr>
              <p:cNvCxnSpPr/>
              <p:nvPr/>
            </p:nvCxnSpPr>
            <p:spPr bwMode="auto">
              <a:xfrm>
                <a:off x="8348472" y="3957828"/>
                <a:ext cx="734568"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1E9E7CAE-8ACB-41D2-A0AC-EABF8B4B5A16}"/>
                  </a:ext>
                </a:extLst>
              </p:cNvPr>
              <p:cNvSpPr/>
              <p:nvPr/>
            </p:nvSpPr>
            <p:spPr bwMode="auto">
              <a:xfrm>
                <a:off x="6850189" y="4413299"/>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cxnSp>
            <p:nvCxnSpPr>
              <p:cNvPr id="40" name="Straight Connector 39">
                <a:extLst>
                  <a:ext uri="{FF2B5EF4-FFF2-40B4-BE49-F238E27FC236}">
                    <a16:creationId xmlns:a16="http://schemas.microsoft.com/office/drawing/2014/main" id="{683AF9FE-1DF1-457B-8C49-DF27E33D51BE}"/>
                  </a:ext>
                </a:extLst>
              </p:cNvPr>
              <p:cNvCxnSpPr/>
              <p:nvPr/>
            </p:nvCxnSpPr>
            <p:spPr bwMode="auto">
              <a:xfrm>
                <a:off x="7461504" y="4151376"/>
                <a:ext cx="2394966"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sp>
            <p:nvSpPr>
              <p:cNvPr id="41" name="Oval 40">
                <a:extLst>
                  <a:ext uri="{FF2B5EF4-FFF2-40B4-BE49-F238E27FC236}">
                    <a16:creationId xmlns:a16="http://schemas.microsoft.com/office/drawing/2014/main" id="{196B77A2-D153-4DDA-8AE2-993240D5A04E}"/>
                  </a:ext>
                </a:extLst>
              </p:cNvPr>
              <p:cNvSpPr/>
              <p:nvPr/>
            </p:nvSpPr>
            <p:spPr bwMode="auto">
              <a:xfrm>
                <a:off x="7417879" y="4125263"/>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pic>
            <p:nvPicPr>
              <p:cNvPr id="42" name="Picture 41">
                <a:extLst>
                  <a:ext uri="{FF2B5EF4-FFF2-40B4-BE49-F238E27FC236}">
                    <a16:creationId xmlns:a16="http://schemas.microsoft.com/office/drawing/2014/main" id="{BE841B1E-2766-41AD-9FEC-7D84CF97DB0A}"/>
                  </a:ext>
                </a:extLst>
              </p:cNvPr>
              <p:cNvPicPr>
                <a:picLocks noChangeAspect="1"/>
              </p:cNvPicPr>
              <p:nvPr/>
            </p:nvPicPr>
            <p:blipFill>
              <a:blip r:embed="rId6">
                <a:duotone>
                  <a:schemeClr val="bg2">
                    <a:shade val="45000"/>
                    <a:satMod val="135000"/>
                  </a:schemeClr>
                  <a:prstClr val="white"/>
                </a:duotone>
              </a:blip>
              <a:stretch>
                <a:fillRect/>
              </a:stretch>
            </p:blipFill>
            <p:spPr>
              <a:xfrm>
                <a:off x="9593580" y="4256525"/>
                <a:ext cx="305775" cy="1123195"/>
              </a:xfrm>
              <a:prstGeom prst="rect">
                <a:avLst/>
              </a:prstGeom>
            </p:spPr>
          </p:pic>
          <p:pic>
            <p:nvPicPr>
              <p:cNvPr id="43" name="Picture 42">
                <a:extLst>
                  <a:ext uri="{FF2B5EF4-FFF2-40B4-BE49-F238E27FC236}">
                    <a16:creationId xmlns:a16="http://schemas.microsoft.com/office/drawing/2014/main" id="{02740D8D-1113-457B-9722-7AAC62783297}"/>
                  </a:ext>
                </a:extLst>
              </p:cNvPr>
              <p:cNvPicPr>
                <a:picLocks noChangeAspect="1"/>
              </p:cNvPicPr>
              <p:nvPr/>
            </p:nvPicPr>
            <p:blipFill>
              <a:blip r:embed="rId6">
                <a:duotone>
                  <a:schemeClr val="bg2">
                    <a:shade val="45000"/>
                    <a:satMod val="135000"/>
                  </a:schemeClr>
                  <a:prstClr val="white"/>
                </a:duotone>
              </a:blip>
              <a:stretch>
                <a:fillRect/>
              </a:stretch>
            </p:blipFill>
            <p:spPr>
              <a:xfrm>
                <a:off x="8350758" y="4139184"/>
                <a:ext cx="305775" cy="1271016"/>
              </a:xfrm>
              <a:prstGeom prst="rect">
                <a:avLst/>
              </a:prstGeom>
            </p:spPr>
          </p:pic>
          <p:sp>
            <p:nvSpPr>
              <p:cNvPr id="44" name="Oval 43">
                <a:extLst>
                  <a:ext uri="{FF2B5EF4-FFF2-40B4-BE49-F238E27FC236}">
                    <a16:creationId xmlns:a16="http://schemas.microsoft.com/office/drawing/2014/main" id="{50CEB2C5-0154-41C9-996D-22FE3E47211A}"/>
                  </a:ext>
                </a:extLst>
              </p:cNvPr>
              <p:cNvSpPr/>
              <p:nvPr/>
            </p:nvSpPr>
            <p:spPr bwMode="auto">
              <a:xfrm>
                <a:off x="8467153" y="4117643"/>
                <a:ext cx="76200" cy="71120"/>
              </a:xfrm>
              <a:prstGeom prst="ellipse">
                <a:avLst/>
              </a:prstGeom>
              <a:solidFill>
                <a:schemeClr val="bg1">
                  <a:lumMod val="85000"/>
                </a:schemeClr>
              </a:solidFill>
              <a:ln w="12700" cap="flat" cmpd="sng" algn="ctr">
                <a:solidFill>
                  <a:schemeClr val="bg1">
                    <a:lumMod val="65000"/>
                  </a:schemeClr>
                </a:solid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endParaRPr lang="en-US" dirty="0">
                  <a:solidFill>
                    <a:schemeClr val="bg1">
                      <a:lumMod val="75000"/>
                    </a:schemeClr>
                  </a:solidFill>
                </a:endParaRPr>
              </a:p>
            </p:txBody>
          </p:sp>
          <p:cxnSp>
            <p:nvCxnSpPr>
              <p:cNvPr id="46" name="Straight Connector 45">
                <a:extLst>
                  <a:ext uri="{FF2B5EF4-FFF2-40B4-BE49-F238E27FC236}">
                    <a16:creationId xmlns:a16="http://schemas.microsoft.com/office/drawing/2014/main" id="{68B803C6-F41E-46CC-AFA9-95F37EC83B10}"/>
                  </a:ext>
                </a:extLst>
              </p:cNvPr>
              <p:cNvCxnSpPr/>
              <p:nvPr/>
            </p:nvCxnSpPr>
            <p:spPr bwMode="auto">
              <a:xfrm>
                <a:off x="8202930" y="3739527"/>
                <a:ext cx="869142" cy="0"/>
              </a:xfrm>
              <a:prstGeom prst="line">
                <a:avLst/>
              </a:prstGeom>
              <a:solidFill>
                <a:srgbClr val="C0C0C0"/>
              </a:solidFill>
              <a:ln w="12700" cap="flat" cmpd="sng" algn="ctr">
                <a:solidFill>
                  <a:schemeClr val="bg1">
                    <a:lumMod val="65000"/>
                  </a:schemeClr>
                </a:solidFill>
                <a:prstDash val="solid"/>
                <a:round/>
                <a:headEnd type="none" w="med" len="med"/>
                <a:tailEnd type="none" w="med" len="med"/>
              </a:ln>
              <a:effectLst/>
            </p:spPr>
          </p:cxnSp>
          <p:sp>
            <p:nvSpPr>
              <p:cNvPr id="47" name="TextBox 46">
                <a:extLst>
                  <a:ext uri="{FF2B5EF4-FFF2-40B4-BE49-F238E27FC236}">
                    <a16:creationId xmlns:a16="http://schemas.microsoft.com/office/drawing/2014/main" id="{3CE053D5-FF0E-4D2A-85AB-88DCEEAE98FE}"/>
                  </a:ext>
                </a:extLst>
              </p:cNvPr>
              <p:cNvSpPr txBox="1"/>
              <p:nvPr/>
            </p:nvSpPr>
            <p:spPr>
              <a:xfrm>
                <a:off x="7898361" y="2601132"/>
                <a:ext cx="739140" cy="367446"/>
              </a:xfrm>
              <a:prstGeom prst="rect">
                <a:avLst/>
              </a:prstGeom>
              <a:noFill/>
            </p:spPr>
            <p:txBody>
              <a:bodyPr wrap="square" rtlCol="0">
                <a:spAutoFit/>
              </a:bodyPr>
              <a:lstStyle/>
              <a:p>
                <a:pPr algn="ctr"/>
                <a:r>
                  <a:rPr lang="en-US" sz="1260" dirty="0">
                    <a:solidFill>
                      <a:schemeClr val="bg1">
                        <a:lumMod val="75000"/>
                      </a:schemeClr>
                    </a:solidFill>
                  </a:rPr>
                  <a:t>Metal Enclosures</a:t>
                </a:r>
              </a:p>
            </p:txBody>
          </p:sp>
          <p:cxnSp>
            <p:nvCxnSpPr>
              <p:cNvPr id="48" name="Straight Connector 47">
                <a:extLst>
                  <a:ext uri="{FF2B5EF4-FFF2-40B4-BE49-F238E27FC236}">
                    <a16:creationId xmlns:a16="http://schemas.microsoft.com/office/drawing/2014/main" id="{55FD8B67-32A6-4782-A1ED-24907424BFB2}"/>
                  </a:ext>
                </a:extLst>
              </p:cNvPr>
              <p:cNvCxnSpPr>
                <a:cxnSpLocks/>
              </p:cNvCxnSpPr>
              <p:nvPr/>
            </p:nvCxnSpPr>
            <p:spPr bwMode="auto">
              <a:xfrm>
                <a:off x="9156192" y="4265676"/>
                <a:ext cx="0" cy="176784"/>
              </a:xfrm>
              <a:prstGeom prst="line">
                <a:avLst/>
              </a:prstGeom>
              <a:solidFill>
                <a:srgbClr val="C0C0C0"/>
              </a:solidFill>
              <a:ln w="22225" cap="flat" cmpd="sng" algn="ctr">
                <a:solidFill>
                  <a:schemeClr val="bg1">
                    <a:lumMod val="65000"/>
                  </a:schemeClr>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A48DAF2-22A5-4917-BF4B-151E3FD636C1}"/>
                  </a:ext>
                </a:extLst>
              </p:cNvPr>
              <p:cNvCxnSpPr>
                <a:cxnSpLocks/>
              </p:cNvCxnSpPr>
              <p:nvPr/>
            </p:nvCxnSpPr>
            <p:spPr bwMode="auto">
              <a:xfrm flipH="1">
                <a:off x="8619744" y="4450080"/>
                <a:ext cx="547116" cy="0"/>
              </a:xfrm>
              <a:prstGeom prst="line">
                <a:avLst/>
              </a:prstGeom>
              <a:solidFill>
                <a:srgbClr val="C0C0C0"/>
              </a:solidFill>
              <a:ln w="22225" cap="flat" cmpd="sng" algn="ctr">
                <a:solidFill>
                  <a:schemeClr val="bg1">
                    <a:lumMod val="65000"/>
                  </a:schemeClr>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A3595AD9-77C1-4A95-8206-22B178765247}"/>
                  </a:ext>
                </a:extLst>
              </p:cNvPr>
              <p:cNvCxnSpPr/>
              <p:nvPr/>
            </p:nvCxnSpPr>
            <p:spPr bwMode="auto">
              <a:xfrm flipH="1">
                <a:off x="7322820" y="2834640"/>
                <a:ext cx="472440" cy="289560"/>
              </a:xfrm>
              <a:prstGeom prst="straightConnector1">
                <a:avLst/>
              </a:prstGeom>
              <a:solidFill>
                <a:srgbClr val="C0C0C0"/>
              </a:solidFill>
              <a:ln w="19050" cap="flat" cmpd="sng" algn="ctr">
                <a:solidFill>
                  <a:schemeClr val="bg1">
                    <a:lumMod val="65000"/>
                  </a:schemeClr>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5603E94E-B05D-440F-8748-7C04155A2663}"/>
                  </a:ext>
                </a:extLst>
              </p:cNvPr>
              <p:cNvCxnSpPr>
                <a:cxnSpLocks/>
              </p:cNvCxnSpPr>
              <p:nvPr/>
            </p:nvCxnSpPr>
            <p:spPr bwMode="auto">
              <a:xfrm>
                <a:off x="8656533" y="2778062"/>
                <a:ext cx="898947" cy="361378"/>
              </a:xfrm>
              <a:prstGeom prst="straightConnector1">
                <a:avLst/>
              </a:prstGeom>
              <a:solidFill>
                <a:srgbClr val="C0C0C0"/>
              </a:solidFill>
              <a:ln w="19050" cap="flat" cmpd="sng" algn="ctr">
                <a:solidFill>
                  <a:schemeClr val="bg1">
                    <a:lumMod val="65000"/>
                  </a:schemeClr>
                </a:solidFill>
                <a:prstDash val="solid"/>
                <a:round/>
                <a:headEnd type="none" w="med" len="med"/>
                <a:tailEnd type="triangle"/>
              </a:ln>
              <a:effectLst/>
            </p:spPr>
          </p:cxnSp>
          <p:sp>
            <p:nvSpPr>
              <p:cNvPr id="52" name="TextBox 51">
                <a:extLst>
                  <a:ext uri="{FF2B5EF4-FFF2-40B4-BE49-F238E27FC236}">
                    <a16:creationId xmlns:a16="http://schemas.microsoft.com/office/drawing/2014/main" id="{BF02B966-840E-4849-BB62-1103FB6D41E5}"/>
                  </a:ext>
                </a:extLst>
              </p:cNvPr>
              <p:cNvSpPr txBox="1"/>
              <p:nvPr/>
            </p:nvSpPr>
            <p:spPr>
              <a:xfrm>
                <a:off x="9297729" y="5423493"/>
                <a:ext cx="897476" cy="367446"/>
              </a:xfrm>
              <a:prstGeom prst="rect">
                <a:avLst/>
              </a:prstGeom>
              <a:noFill/>
            </p:spPr>
            <p:txBody>
              <a:bodyPr wrap="square" rtlCol="0">
                <a:spAutoFit/>
              </a:bodyPr>
              <a:lstStyle/>
              <a:p>
                <a:pPr algn="ctr"/>
                <a:r>
                  <a:rPr lang="en-US" sz="1260" dirty="0">
                    <a:solidFill>
                      <a:schemeClr val="bg1">
                        <a:lumMod val="75000"/>
                      </a:schemeClr>
                    </a:solidFill>
                  </a:rPr>
                  <a:t>Grounding Electrode</a:t>
                </a:r>
              </a:p>
            </p:txBody>
          </p:sp>
          <p:sp>
            <p:nvSpPr>
              <p:cNvPr id="45" name="Rectangle 44">
                <a:extLst>
                  <a:ext uri="{FF2B5EF4-FFF2-40B4-BE49-F238E27FC236}">
                    <a16:creationId xmlns:a16="http://schemas.microsoft.com/office/drawing/2014/main" id="{299D142C-D93A-4DC6-8CA2-C851858E8139}"/>
                  </a:ext>
                </a:extLst>
              </p:cNvPr>
              <p:cNvSpPr/>
              <p:nvPr/>
            </p:nvSpPr>
            <p:spPr bwMode="auto">
              <a:xfrm>
                <a:off x="7477969" y="3922966"/>
                <a:ext cx="739440" cy="249925"/>
              </a:xfrm>
              <a:prstGeom prst="rect">
                <a:avLst/>
              </a:prstGeom>
              <a:noFill/>
              <a:ln w="12700" cap="flat" cmpd="sng" algn="ctr">
                <a:noFill/>
                <a:prstDash val="solid"/>
                <a:round/>
                <a:headEnd type="none" w="med" len="med"/>
                <a:tailEnd type="none" w="med" len="med"/>
              </a:ln>
              <a:effectLst/>
            </p:spPr>
            <p:txBody>
              <a:bodyPr vert="horz" wrap="none" lIns="82296" tIns="82296" rIns="82296" bIns="82296" numCol="1" rtlCol="0" anchor="ctr" anchorCtr="0" compatLnSpc="1">
                <a:prstTxWarp prst="textNoShape">
                  <a:avLst/>
                </a:prstTxWarp>
              </a:bodyPr>
              <a:lstStyle/>
              <a:p>
                <a:pPr marL="208598" indent="-208598" algn="l"/>
                <a:r>
                  <a:rPr lang="en-US" sz="1260" dirty="0">
                    <a:solidFill>
                      <a:schemeClr val="bg1">
                        <a:lumMod val="75000"/>
                      </a:schemeClr>
                    </a:solidFill>
                  </a:rPr>
                  <a:t>Neutral</a:t>
                </a:r>
              </a:p>
            </p:txBody>
          </p:sp>
        </p:grpSp>
        <p:sp>
          <p:nvSpPr>
            <p:cNvPr id="11" name="TextBox 10">
              <a:extLst>
                <a:ext uri="{FF2B5EF4-FFF2-40B4-BE49-F238E27FC236}">
                  <a16:creationId xmlns:a16="http://schemas.microsoft.com/office/drawing/2014/main" id="{C430F041-BDC1-45E4-852F-16226B27BB56}"/>
                </a:ext>
              </a:extLst>
            </p:cNvPr>
            <p:cNvSpPr txBox="1"/>
            <p:nvPr/>
          </p:nvSpPr>
          <p:spPr>
            <a:xfrm>
              <a:off x="7475015" y="4480069"/>
              <a:ext cx="738371" cy="367446"/>
            </a:xfrm>
            <a:prstGeom prst="rect">
              <a:avLst/>
            </a:prstGeom>
            <a:noFill/>
          </p:spPr>
          <p:txBody>
            <a:bodyPr wrap="square" rtlCol="0">
              <a:spAutoFit/>
            </a:bodyPr>
            <a:lstStyle/>
            <a:p>
              <a:pPr algn="ctr"/>
              <a:r>
                <a:rPr lang="en-US" sz="1260" dirty="0">
                  <a:solidFill>
                    <a:schemeClr val="bg1">
                      <a:lumMod val="75000"/>
                    </a:schemeClr>
                  </a:solidFill>
                </a:rPr>
                <a:t>System Ground</a:t>
              </a:r>
            </a:p>
          </p:txBody>
        </p:sp>
        <p:sp>
          <p:nvSpPr>
            <p:cNvPr id="12" name="TextBox 11">
              <a:extLst>
                <a:ext uri="{FF2B5EF4-FFF2-40B4-BE49-F238E27FC236}">
                  <a16:creationId xmlns:a16="http://schemas.microsoft.com/office/drawing/2014/main" id="{479F7F99-A741-429D-ABD9-A5F9FE9AE104}"/>
                </a:ext>
              </a:extLst>
            </p:cNvPr>
            <p:cNvSpPr txBox="1"/>
            <p:nvPr/>
          </p:nvSpPr>
          <p:spPr>
            <a:xfrm>
              <a:off x="8819327" y="3819145"/>
              <a:ext cx="776783" cy="367446"/>
            </a:xfrm>
            <a:prstGeom prst="rect">
              <a:avLst/>
            </a:prstGeom>
            <a:noFill/>
          </p:spPr>
          <p:txBody>
            <a:bodyPr wrap="square" rtlCol="0">
              <a:spAutoFit/>
            </a:bodyPr>
            <a:lstStyle/>
            <a:p>
              <a:pPr algn="ctr"/>
              <a:r>
                <a:rPr lang="en-US" sz="1260" dirty="0">
                  <a:solidFill>
                    <a:schemeClr val="bg1">
                      <a:lumMod val="75000"/>
                    </a:schemeClr>
                  </a:solidFill>
                </a:rPr>
                <a:t>Equipment Ground</a:t>
              </a:r>
            </a:p>
          </p:txBody>
        </p:sp>
        <p:cxnSp>
          <p:nvCxnSpPr>
            <p:cNvPr id="13" name="Straight Arrow Connector 12">
              <a:extLst>
                <a:ext uri="{FF2B5EF4-FFF2-40B4-BE49-F238E27FC236}">
                  <a16:creationId xmlns:a16="http://schemas.microsoft.com/office/drawing/2014/main" id="{3CA25EFD-04CE-4751-BF55-F6A4B3B8301C}"/>
                </a:ext>
              </a:extLst>
            </p:cNvPr>
            <p:cNvCxnSpPr>
              <a:cxnSpLocks/>
            </p:cNvCxnSpPr>
            <p:nvPr/>
          </p:nvCxnSpPr>
          <p:spPr bwMode="auto">
            <a:xfrm flipV="1">
              <a:off x="7780020" y="4107180"/>
              <a:ext cx="739140" cy="399107"/>
            </a:xfrm>
            <a:prstGeom prst="straightConnector1">
              <a:avLst/>
            </a:prstGeom>
            <a:solidFill>
              <a:srgbClr val="C0C0C0"/>
            </a:solidFill>
            <a:ln w="19050" cap="flat" cmpd="sng" algn="ctr">
              <a:solidFill>
                <a:schemeClr val="bg1">
                  <a:lumMod val="65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D17A27-B506-4B7E-9FC0-D5327E918D49}"/>
                </a:ext>
              </a:extLst>
            </p:cNvPr>
            <p:cNvCxnSpPr>
              <a:cxnSpLocks/>
              <a:stCxn id="12" idx="0"/>
            </p:cNvCxnSpPr>
            <p:nvPr/>
          </p:nvCxnSpPr>
          <p:spPr bwMode="auto">
            <a:xfrm flipH="1" flipV="1">
              <a:off x="9147260" y="3657455"/>
              <a:ext cx="60459" cy="161689"/>
            </a:xfrm>
            <a:prstGeom prst="straightConnector1">
              <a:avLst/>
            </a:prstGeom>
            <a:solidFill>
              <a:srgbClr val="C0C0C0"/>
            </a:solidFill>
            <a:ln w="19050" cap="flat" cmpd="sng" algn="ctr">
              <a:solidFill>
                <a:schemeClr val="bg1">
                  <a:lumMod val="65000"/>
                </a:schemeClr>
              </a:solidFill>
              <a:prstDash val="solid"/>
              <a:round/>
              <a:headEnd type="none" w="med" len="med"/>
              <a:tailEnd type="triangle"/>
            </a:ln>
            <a:effectLst/>
          </p:spPr>
        </p:cxnSp>
      </p:grpSp>
    </p:spTree>
    <p:extLst>
      <p:ext uri="{BB962C8B-B14F-4D97-AF65-F5344CB8AC3E}">
        <p14:creationId xmlns:p14="http://schemas.microsoft.com/office/powerpoint/2010/main" val="2890262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spTree>
    <p:extLst>
      <p:ext uri="{BB962C8B-B14F-4D97-AF65-F5344CB8AC3E}">
        <p14:creationId xmlns:p14="http://schemas.microsoft.com/office/powerpoint/2010/main" val="130022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6C8A0A3A-1CD3-423E-983C-A62998F63227}"/>
              </a:ext>
            </a:extLst>
          </p:cNvPr>
          <p:cNvSpPr/>
          <p:nvPr/>
        </p:nvSpPr>
        <p:spPr>
          <a:xfrm>
            <a:off x="9011302" y="3129184"/>
            <a:ext cx="704279" cy="52182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48D864E-A7DE-4170-B19C-6337D8865365}"/>
              </a:ext>
            </a:extLst>
          </p:cNvPr>
          <p:cNvSpPr/>
          <p:nvPr/>
        </p:nvSpPr>
        <p:spPr>
          <a:xfrm>
            <a:off x="10834709" y="4677775"/>
            <a:ext cx="735750" cy="39284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5">
            <a:extLst>
              <a:ext uri="{FF2B5EF4-FFF2-40B4-BE49-F238E27FC236}">
                <a16:creationId xmlns:a16="http://schemas.microsoft.com/office/drawing/2014/main" id="{2601793C-F539-446C-8728-F37344E566FC}"/>
              </a:ext>
            </a:extLst>
          </p:cNvPr>
          <p:cNvSpPr txBox="1">
            <a:spLocks/>
          </p:cNvSpPr>
          <p:nvPr/>
        </p:nvSpPr>
        <p:spPr>
          <a:xfrm>
            <a:off x="402831" y="2074671"/>
            <a:ext cx="6033535" cy="420928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Equipment Grounding Conductor (EGC)</a:t>
            </a:r>
          </a:p>
          <a:p>
            <a:pPr>
              <a:buFont typeface="Arial" panose="020B0604020202020204" pitchFamily="34" charset="0"/>
              <a:buChar char="•"/>
            </a:pPr>
            <a:r>
              <a:rPr lang="en-US" dirty="0"/>
              <a:t>Electrically connects the normally non–current-carrying metal parts of the equipment together to the:</a:t>
            </a:r>
          </a:p>
          <a:p>
            <a:pPr marL="800100" lvl="1" indent="-342900">
              <a:buFont typeface="+mj-lt"/>
              <a:buAutoNum type="arabicPeriod"/>
            </a:pPr>
            <a:r>
              <a:rPr lang="en-US" dirty="0"/>
              <a:t>System grounded conductor (</a:t>
            </a:r>
            <a:r>
              <a:rPr lang="en-US" b="1" dirty="0"/>
              <a:t>neutral</a:t>
            </a:r>
            <a:r>
              <a:rPr lang="en-US" dirty="0"/>
              <a:t>)</a:t>
            </a:r>
          </a:p>
          <a:p>
            <a:pPr marL="800100" lvl="1" indent="-342900">
              <a:buFont typeface="+mj-lt"/>
              <a:buAutoNum type="arabicPeriod"/>
            </a:pPr>
            <a:r>
              <a:rPr lang="en-US" dirty="0"/>
              <a:t>Grounding electrode conductor (</a:t>
            </a:r>
            <a:r>
              <a:rPr lang="en-US" b="1" dirty="0"/>
              <a:t>GEC</a:t>
            </a:r>
            <a:r>
              <a:rPr lang="en-US" dirty="0"/>
              <a:t>)</a:t>
            </a:r>
          </a:p>
          <a:p>
            <a:pPr>
              <a:buFont typeface="Arial" panose="020B0604020202020204" pitchFamily="34" charset="0"/>
              <a:buChar char="•"/>
            </a:pPr>
            <a:endParaRPr lang="en-US" dirty="0"/>
          </a:p>
          <a:p>
            <a:pPr marL="0" indent="0">
              <a:buNone/>
            </a:pPr>
            <a:r>
              <a:rPr lang="en-US" b="1" dirty="0"/>
              <a:t>Grounding Electrode Conductor (GEC)</a:t>
            </a:r>
            <a:endParaRPr lang="en-US" dirty="0"/>
          </a:p>
          <a:p>
            <a:pPr>
              <a:buFont typeface="Arial" panose="020B0604020202020204" pitchFamily="34" charset="0"/>
              <a:buChar char="•"/>
            </a:pPr>
            <a:r>
              <a:rPr lang="en-US" dirty="0"/>
              <a:t>Provides the main low impedance path for ground fault current to trip the overcurrent device</a:t>
            </a:r>
          </a:p>
          <a:p>
            <a:pPr lvl="1"/>
            <a:endParaRPr lang="en-US" dirty="0"/>
          </a:p>
          <a:p>
            <a:pPr marL="0" indent="0">
              <a:buNone/>
            </a:pPr>
            <a:r>
              <a:rPr lang="en-US" b="1" dirty="0"/>
              <a:t>Grounding Electrode: </a:t>
            </a:r>
          </a:p>
          <a:p>
            <a:pPr>
              <a:buFont typeface="Arial" panose="020B0604020202020204" pitchFamily="34" charset="0"/>
              <a:buChar char="•"/>
            </a:pPr>
            <a:r>
              <a:rPr lang="en-US" dirty="0"/>
              <a:t>A conducting object with a direct connection to earth, such as building steel or a ground rod</a:t>
            </a:r>
          </a:p>
          <a:p>
            <a:endParaRPr lang="en-US" dirty="0"/>
          </a:p>
        </p:txBody>
      </p:sp>
      <p:sp>
        <p:nvSpPr>
          <p:cNvPr id="6" name="Title 5"/>
          <p:cNvSpPr>
            <a:spLocks noGrp="1"/>
          </p:cNvSpPr>
          <p:nvPr>
            <p:ph type="title"/>
          </p:nvPr>
        </p:nvSpPr>
        <p:spPr>
          <a:xfrm>
            <a:off x="402831" y="378933"/>
            <a:ext cx="10750098" cy="789305"/>
          </a:xfrm>
        </p:spPr>
        <p:txBody>
          <a:bodyPr>
            <a:normAutofit/>
          </a:bodyPr>
          <a:lstStyle/>
          <a:p>
            <a:r>
              <a:rPr lang="en-US" sz="3600" dirty="0"/>
              <a:t>Equipment Grounding </a:t>
            </a:r>
          </a:p>
        </p:txBody>
      </p:sp>
      <p:grpSp>
        <p:nvGrpSpPr>
          <p:cNvPr id="63" name="Group 62">
            <a:extLst>
              <a:ext uri="{FF2B5EF4-FFF2-40B4-BE49-F238E27FC236}">
                <a16:creationId xmlns:a16="http://schemas.microsoft.com/office/drawing/2014/main" id="{AE5D7508-79A1-42FC-A12B-231D460CF922}"/>
              </a:ext>
            </a:extLst>
          </p:cNvPr>
          <p:cNvGrpSpPr/>
          <p:nvPr/>
        </p:nvGrpSpPr>
        <p:grpSpPr>
          <a:xfrm>
            <a:off x="7506848" y="1168238"/>
            <a:ext cx="3967389" cy="4268063"/>
            <a:chOff x="6011177" y="624537"/>
            <a:chExt cx="3156533" cy="3006708"/>
          </a:xfrm>
        </p:grpSpPr>
        <p:grpSp>
          <p:nvGrpSpPr>
            <p:cNvPr id="64" name="Group 63">
              <a:extLst>
                <a:ext uri="{FF2B5EF4-FFF2-40B4-BE49-F238E27FC236}">
                  <a16:creationId xmlns:a16="http://schemas.microsoft.com/office/drawing/2014/main" id="{669E7125-1E0C-4B6D-825E-20FB6F4AD147}"/>
                </a:ext>
              </a:extLst>
            </p:cNvPr>
            <p:cNvGrpSpPr/>
            <p:nvPr/>
          </p:nvGrpSpPr>
          <p:grpSpPr>
            <a:xfrm>
              <a:off x="6011177" y="624537"/>
              <a:ext cx="3156533" cy="3006708"/>
              <a:chOff x="-3245971" y="1515787"/>
              <a:chExt cx="3156533" cy="3006708"/>
            </a:xfrm>
          </p:grpSpPr>
          <p:sp>
            <p:nvSpPr>
              <p:cNvPr id="69" name="Rectangle 17">
                <a:extLst>
                  <a:ext uri="{FF2B5EF4-FFF2-40B4-BE49-F238E27FC236}">
                    <a16:creationId xmlns:a16="http://schemas.microsoft.com/office/drawing/2014/main" id="{2C5A4BFA-C180-4C1A-93BF-9DD8BB7C7274}"/>
                  </a:ext>
                </a:extLst>
              </p:cNvPr>
              <p:cNvSpPr>
                <a:spLocks noChangeArrowheads="1"/>
              </p:cNvSpPr>
              <p:nvPr/>
            </p:nvSpPr>
            <p:spPr bwMode="auto">
              <a:xfrm>
                <a:off x="-3245971" y="1754288"/>
                <a:ext cx="1257300" cy="1943100"/>
              </a:xfrm>
              <a:prstGeom prst="rect">
                <a:avLst/>
              </a:prstGeom>
              <a:solidFill>
                <a:srgbClr val="00CC99">
                  <a:alpha val="50195"/>
                </a:srgbClr>
              </a:solidFill>
              <a:ln w="15875">
                <a:solidFill>
                  <a:schemeClr val="tx1"/>
                </a:solidFill>
                <a:miter lim="800000"/>
                <a:headEnd/>
                <a:tailEnd/>
              </a:ln>
            </p:spPr>
            <p:txBody>
              <a:bodyPr wrap="none" anchor="ctr"/>
              <a:lstStyle/>
              <a:p>
                <a:endParaRPr lang="en-US" dirty="0"/>
              </a:p>
            </p:txBody>
          </p:sp>
          <p:sp>
            <p:nvSpPr>
              <p:cNvPr id="70" name="Line 21">
                <a:extLst>
                  <a:ext uri="{FF2B5EF4-FFF2-40B4-BE49-F238E27FC236}">
                    <a16:creationId xmlns:a16="http://schemas.microsoft.com/office/drawing/2014/main" id="{755D328B-B525-4CDE-97AE-0718E9D55736}"/>
                  </a:ext>
                </a:extLst>
              </p:cNvPr>
              <p:cNvSpPr>
                <a:spLocks noChangeShapeType="1"/>
              </p:cNvSpPr>
              <p:nvPr/>
            </p:nvSpPr>
            <p:spPr bwMode="auto">
              <a:xfrm flipH="1">
                <a:off x="-2617321" y="2040038"/>
                <a:ext cx="342900" cy="457200"/>
              </a:xfrm>
              <a:prstGeom prst="line">
                <a:avLst/>
              </a:prstGeom>
              <a:noFill/>
              <a:ln w="28575">
                <a:solidFill>
                  <a:schemeClr val="tx1"/>
                </a:solidFill>
                <a:round/>
                <a:headEnd/>
                <a:tailEnd/>
              </a:ln>
            </p:spPr>
            <p:txBody>
              <a:bodyPr wrap="none" anchor="ctr"/>
              <a:lstStyle/>
              <a:p>
                <a:endParaRPr lang="en-US" dirty="0"/>
              </a:p>
            </p:txBody>
          </p:sp>
          <p:sp>
            <p:nvSpPr>
              <p:cNvPr id="71" name="Line 22">
                <a:extLst>
                  <a:ext uri="{FF2B5EF4-FFF2-40B4-BE49-F238E27FC236}">
                    <a16:creationId xmlns:a16="http://schemas.microsoft.com/office/drawing/2014/main" id="{CE047267-3EB8-4A6A-A613-507086514C6A}"/>
                  </a:ext>
                </a:extLst>
              </p:cNvPr>
              <p:cNvSpPr>
                <a:spLocks noChangeShapeType="1"/>
              </p:cNvSpPr>
              <p:nvPr/>
            </p:nvSpPr>
            <p:spPr bwMode="auto">
              <a:xfrm>
                <a:off x="-2617321" y="2497238"/>
                <a:ext cx="0" cy="1600200"/>
              </a:xfrm>
              <a:prstGeom prst="line">
                <a:avLst/>
              </a:prstGeom>
              <a:noFill/>
              <a:ln w="28575">
                <a:solidFill>
                  <a:schemeClr val="tx1"/>
                </a:solidFill>
                <a:round/>
                <a:headEnd/>
                <a:tailEnd/>
              </a:ln>
            </p:spPr>
            <p:txBody>
              <a:bodyPr wrap="none" anchor="ctr"/>
              <a:lstStyle/>
              <a:p>
                <a:endParaRPr lang="en-US" dirty="0"/>
              </a:p>
            </p:txBody>
          </p:sp>
          <p:sp>
            <p:nvSpPr>
              <p:cNvPr id="72" name="Text Box 24">
                <a:extLst>
                  <a:ext uri="{FF2B5EF4-FFF2-40B4-BE49-F238E27FC236}">
                    <a16:creationId xmlns:a16="http://schemas.microsoft.com/office/drawing/2014/main" id="{775DABED-6EF7-46E9-904B-19F3710A9035}"/>
                  </a:ext>
                </a:extLst>
              </p:cNvPr>
              <p:cNvSpPr txBox="1">
                <a:spLocks noChangeArrowheads="1"/>
              </p:cNvSpPr>
              <p:nvPr/>
            </p:nvSpPr>
            <p:spPr bwMode="auto">
              <a:xfrm>
                <a:off x="-3148352" y="1525681"/>
                <a:ext cx="1125142" cy="238500"/>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4 Pole ATS</a:t>
                </a:r>
              </a:p>
            </p:txBody>
          </p:sp>
          <p:grpSp>
            <p:nvGrpSpPr>
              <p:cNvPr id="73" name="Group 35">
                <a:extLst>
                  <a:ext uri="{FF2B5EF4-FFF2-40B4-BE49-F238E27FC236}">
                    <a16:creationId xmlns:a16="http://schemas.microsoft.com/office/drawing/2014/main" id="{9388E297-7D53-4A3B-8ABA-E1B6E335937F}"/>
                  </a:ext>
                </a:extLst>
              </p:cNvPr>
              <p:cNvGrpSpPr>
                <a:grpSpLocks/>
              </p:cNvGrpSpPr>
              <p:nvPr/>
            </p:nvGrpSpPr>
            <p:grpSpPr bwMode="auto">
              <a:xfrm>
                <a:off x="-2413781" y="4408191"/>
                <a:ext cx="342900" cy="114300"/>
                <a:chOff x="2875" y="2937"/>
                <a:chExt cx="240" cy="96"/>
              </a:xfrm>
            </p:grpSpPr>
            <p:sp>
              <p:nvSpPr>
                <p:cNvPr id="107" name="Line 36">
                  <a:extLst>
                    <a:ext uri="{FF2B5EF4-FFF2-40B4-BE49-F238E27FC236}">
                      <a16:creationId xmlns:a16="http://schemas.microsoft.com/office/drawing/2014/main" id="{28B3599B-43AA-4731-A46A-C1FE53B6A60D}"/>
                    </a:ext>
                  </a:extLst>
                </p:cNvPr>
                <p:cNvSpPr>
                  <a:spLocks noChangeShapeType="1"/>
                </p:cNvSpPr>
                <p:nvPr/>
              </p:nvSpPr>
              <p:spPr bwMode="auto">
                <a:xfrm>
                  <a:off x="2875" y="2937"/>
                  <a:ext cx="240" cy="0"/>
                </a:xfrm>
                <a:prstGeom prst="line">
                  <a:avLst/>
                </a:prstGeom>
                <a:noFill/>
                <a:ln w="19050">
                  <a:solidFill>
                    <a:srgbClr val="009900"/>
                  </a:solidFill>
                  <a:round/>
                  <a:headEnd/>
                  <a:tailEnd/>
                </a:ln>
              </p:spPr>
              <p:txBody>
                <a:bodyPr wrap="none" anchor="ctr"/>
                <a:lstStyle/>
                <a:p>
                  <a:endParaRPr lang="en-US" dirty="0"/>
                </a:p>
              </p:txBody>
            </p:sp>
            <p:sp>
              <p:nvSpPr>
                <p:cNvPr id="108" name="Line 37">
                  <a:extLst>
                    <a:ext uri="{FF2B5EF4-FFF2-40B4-BE49-F238E27FC236}">
                      <a16:creationId xmlns:a16="http://schemas.microsoft.com/office/drawing/2014/main" id="{38812AA3-652E-4885-AF4F-8FF80F6D03B0}"/>
                    </a:ext>
                  </a:extLst>
                </p:cNvPr>
                <p:cNvSpPr>
                  <a:spLocks noChangeShapeType="1"/>
                </p:cNvSpPr>
                <p:nvPr/>
              </p:nvSpPr>
              <p:spPr bwMode="auto">
                <a:xfrm>
                  <a:off x="2923" y="2985"/>
                  <a:ext cx="144" cy="0"/>
                </a:xfrm>
                <a:prstGeom prst="line">
                  <a:avLst/>
                </a:prstGeom>
                <a:noFill/>
                <a:ln w="19050">
                  <a:solidFill>
                    <a:srgbClr val="009900"/>
                  </a:solidFill>
                  <a:round/>
                  <a:headEnd/>
                  <a:tailEnd/>
                </a:ln>
              </p:spPr>
              <p:txBody>
                <a:bodyPr wrap="none" anchor="ctr"/>
                <a:lstStyle/>
                <a:p>
                  <a:endParaRPr lang="en-US" dirty="0"/>
                </a:p>
              </p:txBody>
            </p:sp>
            <p:sp>
              <p:nvSpPr>
                <p:cNvPr id="109" name="Line 38">
                  <a:extLst>
                    <a:ext uri="{FF2B5EF4-FFF2-40B4-BE49-F238E27FC236}">
                      <a16:creationId xmlns:a16="http://schemas.microsoft.com/office/drawing/2014/main" id="{BFCE18B4-A789-42B2-91BF-E5433DA20F2A}"/>
                    </a:ext>
                  </a:extLst>
                </p:cNvPr>
                <p:cNvSpPr>
                  <a:spLocks noChangeShapeType="1"/>
                </p:cNvSpPr>
                <p:nvPr/>
              </p:nvSpPr>
              <p:spPr bwMode="auto">
                <a:xfrm>
                  <a:off x="2971" y="3033"/>
                  <a:ext cx="48" cy="0"/>
                </a:xfrm>
                <a:prstGeom prst="line">
                  <a:avLst/>
                </a:prstGeom>
                <a:noFill/>
                <a:ln w="19050">
                  <a:solidFill>
                    <a:srgbClr val="009900"/>
                  </a:solidFill>
                  <a:round/>
                  <a:headEnd/>
                  <a:tailEnd/>
                </a:ln>
              </p:spPr>
              <p:txBody>
                <a:bodyPr wrap="none" anchor="ctr"/>
                <a:lstStyle/>
                <a:p>
                  <a:endParaRPr lang="en-US" dirty="0"/>
                </a:p>
              </p:txBody>
            </p:sp>
          </p:grpSp>
          <p:sp>
            <p:nvSpPr>
              <p:cNvPr id="74" name="Line 41">
                <a:extLst>
                  <a:ext uri="{FF2B5EF4-FFF2-40B4-BE49-F238E27FC236}">
                    <a16:creationId xmlns:a16="http://schemas.microsoft.com/office/drawing/2014/main" id="{CCAE712E-B8A4-4C57-B9BA-77BB713B7077}"/>
                  </a:ext>
                </a:extLst>
              </p:cNvPr>
              <p:cNvSpPr>
                <a:spLocks noChangeShapeType="1"/>
              </p:cNvSpPr>
              <p:nvPr/>
            </p:nvSpPr>
            <p:spPr bwMode="auto">
              <a:xfrm>
                <a:off x="-2903071" y="3240188"/>
                <a:ext cx="0" cy="857250"/>
              </a:xfrm>
              <a:prstGeom prst="line">
                <a:avLst/>
              </a:prstGeom>
              <a:noFill/>
              <a:ln w="28575">
                <a:solidFill>
                  <a:schemeClr val="accent2"/>
                </a:solidFill>
                <a:round/>
                <a:headEnd/>
                <a:tailEnd/>
              </a:ln>
            </p:spPr>
            <p:txBody>
              <a:bodyPr wrap="none" anchor="ctr"/>
              <a:lstStyle/>
              <a:p>
                <a:endParaRPr lang="en-US" dirty="0"/>
              </a:p>
            </p:txBody>
          </p:sp>
          <p:sp>
            <p:nvSpPr>
              <p:cNvPr id="75" name="Line 42">
                <a:extLst>
                  <a:ext uri="{FF2B5EF4-FFF2-40B4-BE49-F238E27FC236}">
                    <a16:creationId xmlns:a16="http://schemas.microsoft.com/office/drawing/2014/main" id="{2AF58F5F-6EFA-494C-A821-3A6830064DAB}"/>
                  </a:ext>
                </a:extLst>
              </p:cNvPr>
              <p:cNvSpPr>
                <a:spLocks noChangeShapeType="1"/>
              </p:cNvSpPr>
              <p:nvPr/>
            </p:nvSpPr>
            <p:spPr bwMode="auto">
              <a:xfrm>
                <a:off x="-2246184" y="3408898"/>
                <a:ext cx="0" cy="987012"/>
              </a:xfrm>
              <a:prstGeom prst="line">
                <a:avLst/>
              </a:prstGeom>
              <a:noFill/>
              <a:ln w="28575">
                <a:solidFill>
                  <a:srgbClr val="009900"/>
                </a:solidFill>
                <a:round/>
                <a:headEnd/>
                <a:tailEnd/>
              </a:ln>
            </p:spPr>
            <p:txBody>
              <a:bodyPr wrap="none" anchor="ctr"/>
              <a:lstStyle/>
              <a:p>
                <a:endParaRPr lang="en-US" dirty="0"/>
              </a:p>
            </p:txBody>
          </p:sp>
          <p:sp>
            <p:nvSpPr>
              <p:cNvPr id="76" name="Line 55">
                <a:extLst>
                  <a:ext uri="{FF2B5EF4-FFF2-40B4-BE49-F238E27FC236}">
                    <a16:creationId xmlns:a16="http://schemas.microsoft.com/office/drawing/2014/main" id="{B63ED724-F404-46FB-A907-58ADF132BDA3}"/>
                  </a:ext>
                </a:extLst>
              </p:cNvPr>
              <p:cNvSpPr>
                <a:spLocks noChangeShapeType="1"/>
              </p:cNvSpPr>
              <p:nvPr/>
            </p:nvSpPr>
            <p:spPr bwMode="auto">
              <a:xfrm flipV="1">
                <a:off x="-2903071" y="2840138"/>
                <a:ext cx="171450" cy="400050"/>
              </a:xfrm>
              <a:prstGeom prst="line">
                <a:avLst/>
              </a:prstGeom>
              <a:noFill/>
              <a:ln w="28575">
                <a:solidFill>
                  <a:schemeClr val="accent2"/>
                </a:solidFill>
                <a:round/>
                <a:headEnd/>
                <a:tailEnd/>
              </a:ln>
            </p:spPr>
            <p:txBody>
              <a:bodyPr wrap="none" anchor="ctr"/>
              <a:lstStyle/>
              <a:p>
                <a:endParaRPr lang="en-US" dirty="0"/>
              </a:p>
            </p:txBody>
          </p:sp>
          <p:grpSp>
            <p:nvGrpSpPr>
              <p:cNvPr id="77" name="Group 68">
                <a:extLst>
                  <a:ext uri="{FF2B5EF4-FFF2-40B4-BE49-F238E27FC236}">
                    <a16:creationId xmlns:a16="http://schemas.microsoft.com/office/drawing/2014/main" id="{38466CB9-F106-4CAD-8D5D-6165D8FB6E9B}"/>
                  </a:ext>
                </a:extLst>
              </p:cNvPr>
              <p:cNvGrpSpPr>
                <a:grpSpLocks/>
              </p:cNvGrpSpPr>
              <p:nvPr/>
            </p:nvGrpSpPr>
            <p:grpSpPr bwMode="auto">
              <a:xfrm rot="5400000">
                <a:off x="-2702370" y="3893251"/>
                <a:ext cx="171450" cy="122635"/>
                <a:chOff x="2112" y="818"/>
                <a:chExt cx="144" cy="103"/>
              </a:xfrm>
            </p:grpSpPr>
            <p:sp>
              <p:nvSpPr>
                <p:cNvPr id="104" name="Line 69">
                  <a:extLst>
                    <a:ext uri="{FF2B5EF4-FFF2-40B4-BE49-F238E27FC236}">
                      <a16:creationId xmlns:a16="http://schemas.microsoft.com/office/drawing/2014/main" id="{7A42F696-8639-4314-AC43-EA4EF79F091C}"/>
                    </a:ext>
                  </a:extLst>
                </p:cNvPr>
                <p:cNvSpPr>
                  <a:spLocks noChangeShapeType="1"/>
                </p:cNvSpPr>
                <p:nvPr/>
              </p:nvSpPr>
              <p:spPr bwMode="auto">
                <a:xfrm flipH="1">
                  <a:off x="2112" y="818"/>
                  <a:ext cx="48" cy="96"/>
                </a:xfrm>
                <a:prstGeom prst="line">
                  <a:avLst/>
                </a:prstGeom>
                <a:noFill/>
                <a:ln w="12700">
                  <a:solidFill>
                    <a:schemeClr val="tx1"/>
                  </a:solidFill>
                  <a:round/>
                  <a:headEnd/>
                  <a:tailEnd/>
                </a:ln>
              </p:spPr>
              <p:txBody>
                <a:bodyPr wrap="none" anchor="ctr"/>
                <a:lstStyle/>
                <a:p>
                  <a:endParaRPr lang="en-US" dirty="0"/>
                </a:p>
              </p:txBody>
            </p:sp>
            <p:sp>
              <p:nvSpPr>
                <p:cNvPr id="105" name="Line 70">
                  <a:extLst>
                    <a:ext uri="{FF2B5EF4-FFF2-40B4-BE49-F238E27FC236}">
                      <a16:creationId xmlns:a16="http://schemas.microsoft.com/office/drawing/2014/main" id="{751A451A-6791-416D-93E7-378C00ACF0C9}"/>
                    </a:ext>
                  </a:extLst>
                </p:cNvPr>
                <p:cNvSpPr>
                  <a:spLocks noChangeShapeType="1"/>
                </p:cNvSpPr>
                <p:nvPr/>
              </p:nvSpPr>
              <p:spPr bwMode="auto">
                <a:xfrm flipH="1">
                  <a:off x="2160" y="825"/>
                  <a:ext cx="48" cy="96"/>
                </a:xfrm>
                <a:prstGeom prst="line">
                  <a:avLst/>
                </a:prstGeom>
                <a:noFill/>
                <a:ln w="12700">
                  <a:solidFill>
                    <a:schemeClr val="tx1"/>
                  </a:solidFill>
                  <a:round/>
                  <a:headEnd/>
                  <a:tailEnd/>
                </a:ln>
              </p:spPr>
              <p:txBody>
                <a:bodyPr wrap="none" anchor="ctr"/>
                <a:lstStyle/>
                <a:p>
                  <a:endParaRPr lang="en-US" dirty="0"/>
                </a:p>
              </p:txBody>
            </p:sp>
            <p:sp>
              <p:nvSpPr>
                <p:cNvPr id="106" name="Line 71">
                  <a:extLst>
                    <a:ext uri="{FF2B5EF4-FFF2-40B4-BE49-F238E27FC236}">
                      <a16:creationId xmlns:a16="http://schemas.microsoft.com/office/drawing/2014/main" id="{06CD69BB-A762-43AF-85BD-9B23CF3BE34E}"/>
                    </a:ext>
                  </a:extLst>
                </p:cNvPr>
                <p:cNvSpPr>
                  <a:spLocks noChangeShapeType="1"/>
                </p:cNvSpPr>
                <p:nvPr/>
              </p:nvSpPr>
              <p:spPr bwMode="auto">
                <a:xfrm flipH="1">
                  <a:off x="2208" y="818"/>
                  <a:ext cx="48" cy="96"/>
                </a:xfrm>
                <a:prstGeom prst="line">
                  <a:avLst/>
                </a:prstGeom>
                <a:noFill/>
                <a:ln w="12700">
                  <a:solidFill>
                    <a:schemeClr val="tx1"/>
                  </a:solidFill>
                  <a:round/>
                  <a:headEnd/>
                  <a:tailEnd/>
                </a:ln>
              </p:spPr>
              <p:txBody>
                <a:bodyPr wrap="none" anchor="ctr"/>
                <a:lstStyle/>
                <a:p>
                  <a:endParaRPr lang="en-US" dirty="0"/>
                </a:p>
              </p:txBody>
            </p:sp>
          </p:grpSp>
          <p:sp>
            <p:nvSpPr>
              <p:cNvPr id="78" name="Line 73">
                <a:extLst>
                  <a:ext uri="{FF2B5EF4-FFF2-40B4-BE49-F238E27FC236}">
                    <a16:creationId xmlns:a16="http://schemas.microsoft.com/office/drawing/2014/main" id="{B95FB6EB-CB18-484A-8FA8-9A3F389EA037}"/>
                  </a:ext>
                </a:extLst>
              </p:cNvPr>
              <p:cNvSpPr>
                <a:spLocks noChangeShapeType="1"/>
              </p:cNvSpPr>
              <p:nvPr/>
            </p:nvSpPr>
            <p:spPr bwMode="auto">
              <a:xfrm>
                <a:off x="-2217662" y="3411638"/>
                <a:ext cx="228600" cy="285750"/>
              </a:xfrm>
              <a:prstGeom prst="line">
                <a:avLst/>
              </a:prstGeom>
              <a:noFill/>
              <a:ln w="28575">
                <a:solidFill>
                  <a:srgbClr val="009900"/>
                </a:solidFill>
                <a:round/>
                <a:headEnd/>
                <a:tailEnd/>
              </a:ln>
            </p:spPr>
            <p:txBody>
              <a:bodyPr wrap="none" anchor="ctr"/>
              <a:lstStyle/>
              <a:p>
                <a:endParaRPr lang="en-US" dirty="0"/>
              </a:p>
            </p:txBody>
          </p:sp>
          <p:grpSp>
            <p:nvGrpSpPr>
              <p:cNvPr id="79" name="Group 78">
                <a:extLst>
                  <a:ext uri="{FF2B5EF4-FFF2-40B4-BE49-F238E27FC236}">
                    <a16:creationId xmlns:a16="http://schemas.microsoft.com/office/drawing/2014/main" id="{2436BDAF-95FA-4FEE-80A4-E4CB0B18A892}"/>
                  </a:ext>
                </a:extLst>
              </p:cNvPr>
              <p:cNvGrpSpPr/>
              <p:nvPr/>
            </p:nvGrpSpPr>
            <p:grpSpPr>
              <a:xfrm>
                <a:off x="-1868334" y="1515787"/>
                <a:ext cx="1778896" cy="3006708"/>
                <a:chOff x="5770958" y="1075949"/>
                <a:chExt cx="1778896" cy="3006708"/>
              </a:xfrm>
            </p:grpSpPr>
            <p:sp>
              <p:nvSpPr>
                <p:cNvPr id="84" name="Rectangle 23">
                  <a:extLst>
                    <a:ext uri="{FF2B5EF4-FFF2-40B4-BE49-F238E27FC236}">
                      <a16:creationId xmlns:a16="http://schemas.microsoft.com/office/drawing/2014/main" id="{FDF3AF0D-4147-4397-A707-3265310657C0}"/>
                    </a:ext>
                  </a:extLst>
                </p:cNvPr>
                <p:cNvSpPr>
                  <a:spLocks noChangeArrowheads="1"/>
                </p:cNvSpPr>
                <p:nvPr/>
              </p:nvSpPr>
              <p:spPr bwMode="auto">
                <a:xfrm>
                  <a:off x="6057900" y="1314450"/>
                  <a:ext cx="1257300" cy="1943100"/>
                </a:xfrm>
                <a:prstGeom prst="rect">
                  <a:avLst/>
                </a:prstGeom>
                <a:solidFill>
                  <a:srgbClr val="00CC99">
                    <a:alpha val="50195"/>
                  </a:srgbClr>
                </a:solidFill>
                <a:ln w="15875">
                  <a:solidFill>
                    <a:schemeClr val="tx1"/>
                  </a:solidFill>
                  <a:miter lim="800000"/>
                  <a:headEnd/>
                  <a:tailEnd/>
                </a:ln>
              </p:spPr>
              <p:txBody>
                <a:bodyPr wrap="none" anchor="ctr"/>
                <a:lstStyle/>
                <a:p>
                  <a:endParaRPr lang="en-US" dirty="0"/>
                </a:p>
              </p:txBody>
            </p:sp>
            <p:sp>
              <p:nvSpPr>
                <p:cNvPr id="85" name="Text Box 25">
                  <a:extLst>
                    <a:ext uri="{FF2B5EF4-FFF2-40B4-BE49-F238E27FC236}">
                      <a16:creationId xmlns:a16="http://schemas.microsoft.com/office/drawing/2014/main" id="{693A32AC-3DAB-43E8-B880-EC11E00E74F2}"/>
                    </a:ext>
                  </a:extLst>
                </p:cNvPr>
                <p:cNvSpPr txBox="1">
                  <a:spLocks noChangeArrowheads="1"/>
                </p:cNvSpPr>
                <p:nvPr/>
              </p:nvSpPr>
              <p:spPr bwMode="auto">
                <a:xfrm>
                  <a:off x="5942408" y="1075949"/>
                  <a:ext cx="1426131" cy="238500"/>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solidFill>
                        <a:srgbClr val="FF0000"/>
                      </a:solidFill>
                      <a:latin typeface="Verdana" pitchFamily="34" charset="0"/>
                    </a:rPr>
                    <a:t>Generator Set</a:t>
                  </a:r>
                </a:p>
              </p:txBody>
            </p:sp>
            <p:sp>
              <p:nvSpPr>
                <p:cNvPr id="86" name="Oval 27">
                  <a:extLst>
                    <a:ext uri="{FF2B5EF4-FFF2-40B4-BE49-F238E27FC236}">
                      <a16:creationId xmlns:a16="http://schemas.microsoft.com/office/drawing/2014/main" id="{0FE743D1-48A0-43B0-839A-05505E33E25D}"/>
                    </a:ext>
                  </a:extLst>
                </p:cNvPr>
                <p:cNvSpPr>
                  <a:spLocks noChangeArrowheads="1"/>
                </p:cNvSpPr>
                <p:nvPr/>
              </p:nvSpPr>
              <p:spPr bwMode="auto">
                <a:xfrm>
                  <a:off x="6286500" y="1485900"/>
                  <a:ext cx="800100" cy="800100"/>
                </a:xfrm>
                <a:prstGeom prst="ellipse">
                  <a:avLst/>
                </a:prstGeom>
                <a:solidFill>
                  <a:srgbClr val="00CC99"/>
                </a:solidFill>
                <a:ln w="15875">
                  <a:solidFill>
                    <a:schemeClr val="tx1"/>
                  </a:solidFill>
                  <a:round/>
                  <a:headEnd/>
                  <a:tailEnd/>
                </a:ln>
              </p:spPr>
              <p:txBody>
                <a:bodyPr wrap="none" anchor="ctr"/>
                <a:lstStyle/>
                <a:p>
                  <a:endParaRPr lang="en-US" dirty="0"/>
                </a:p>
              </p:txBody>
            </p:sp>
            <p:sp>
              <p:nvSpPr>
                <p:cNvPr id="87" name="Line 28">
                  <a:extLst>
                    <a:ext uri="{FF2B5EF4-FFF2-40B4-BE49-F238E27FC236}">
                      <a16:creationId xmlns:a16="http://schemas.microsoft.com/office/drawing/2014/main" id="{82463FFC-75D9-4D3F-BCF9-1864B446BCBE}"/>
                    </a:ext>
                  </a:extLst>
                </p:cNvPr>
                <p:cNvSpPr>
                  <a:spLocks noChangeShapeType="1"/>
                </p:cNvSpPr>
                <p:nvPr/>
              </p:nvSpPr>
              <p:spPr bwMode="auto">
                <a:xfrm>
                  <a:off x="6343650" y="1714500"/>
                  <a:ext cx="342900" cy="171450"/>
                </a:xfrm>
                <a:prstGeom prst="line">
                  <a:avLst/>
                </a:prstGeom>
                <a:noFill/>
                <a:ln w="28575">
                  <a:solidFill>
                    <a:schemeClr val="tx1"/>
                  </a:solidFill>
                  <a:round/>
                  <a:headEnd/>
                  <a:tailEnd/>
                </a:ln>
              </p:spPr>
              <p:txBody>
                <a:bodyPr wrap="none" anchor="ctr"/>
                <a:lstStyle/>
                <a:p>
                  <a:endParaRPr lang="en-US" dirty="0"/>
                </a:p>
              </p:txBody>
            </p:sp>
            <p:sp>
              <p:nvSpPr>
                <p:cNvPr id="88" name="Line 29">
                  <a:extLst>
                    <a:ext uri="{FF2B5EF4-FFF2-40B4-BE49-F238E27FC236}">
                      <a16:creationId xmlns:a16="http://schemas.microsoft.com/office/drawing/2014/main" id="{F9D1E960-F0C7-4686-9538-B80B21CE5D58}"/>
                    </a:ext>
                  </a:extLst>
                </p:cNvPr>
                <p:cNvSpPr>
                  <a:spLocks noChangeShapeType="1"/>
                </p:cNvSpPr>
                <p:nvPr/>
              </p:nvSpPr>
              <p:spPr bwMode="auto">
                <a:xfrm flipV="1">
                  <a:off x="6686550" y="1714500"/>
                  <a:ext cx="342900" cy="171450"/>
                </a:xfrm>
                <a:prstGeom prst="line">
                  <a:avLst/>
                </a:prstGeom>
                <a:noFill/>
                <a:ln w="28575">
                  <a:solidFill>
                    <a:schemeClr val="tx1"/>
                  </a:solidFill>
                  <a:round/>
                  <a:headEnd/>
                  <a:tailEnd/>
                </a:ln>
              </p:spPr>
              <p:txBody>
                <a:bodyPr wrap="none" anchor="ctr"/>
                <a:lstStyle/>
                <a:p>
                  <a:endParaRPr lang="en-US" dirty="0"/>
                </a:p>
              </p:txBody>
            </p:sp>
            <p:sp>
              <p:nvSpPr>
                <p:cNvPr id="89" name="Line 30">
                  <a:extLst>
                    <a:ext uri="{FF2B5EF4-FFF2-40B4-BE49-F238E27FC236}">
                      <a16:creationId xmlns:a16="http://schemas.microsoft.com/office/drawing/2014/main" id="{9DF29D78-3ECC-45B0-AE28-54699C0E28EE}"/>
                    </a:ext>
                  </a:extLst>
                </p:cNvPr>
                <p:cNvSpPr>
                  <a:spLocks noChangeShapeType="1"/>
                </p:cNvSpPr>
                <p:nvPr/>
              </p:nvSpPr>
              <p:spPr bwMode="auto">
                <a:xfrm>
                  <a:off x="6686550" y="1885950"/>
                  <a:ext cx="0" cy="400050"/>
                </a:xfrm>
                <a:prstGeom prst="line">
                  <a:avLst/>
                </a:prstGeom>
                <a:noFill/>
                <a:ln w="28575">
                  <a:solidFill>
                    <a:schemeClr val="tx1"/>
                  </a:solidFill>
                  <a:round/>
                  <a:headEnd/>
                  <a:tailEnd/>
                </a:ln>
              </p:spPr>
              <p:txBody>
                <a:bodyPr wrap="none" anchor="ctr"/>
                <a:lstStyle/>
                <a:p>
                  <a:endParaRPr lang="en-US" dirty="0"/>
                </a:p>
              </p:txBody>
            </p:sp>
            <p:sp>
              <p:nvSpPr>
                <p:cNvPr id="90" name="Line 32">
                  <a:extLst>
                    <a:ext uri="{FF2B5EF4-FFF2-40B4-BE49-F238E27FC236}">
                      <a16:creationId xmlns:a16="http://schemas.microsoft.com/office/drawing/2014/main" id="{A310246C-7F80-464F-A672-2FCBFC6BA8CD}"/>
                    </a:ext>
                  </a:extLst>
                </p:cNvPr>
                <p:cNvSpPr>
                  <a:spLocks noChangeShapeType="1"/>
                </p:cNvSpPr>
                <p:nvPr/>
              </p:nvSpPr>
              <p:spPr bwMode="auto">
                <a:xfrm>
                  <a:off x="6686550" y="1885950"/>
                  <a:ext cx="342900" cy="171450"/>
                </a:xfrm>
                <a:prstGeom prst="line">
                  <a:avLst/>
                </a:prstGeom>
                <a:noFill/>
                <a:ln w="28575">
                  <a:solidFill>
                    <a:schemeClr val="accent2"/>
                  </a:solidFill>
                  <a:round/>
                  <a:headEnd/>
                  <a:tailEnd/>
                </a:ln>
              </p:spPr>
              <p:txBody>
                <a:bodyPr wrap="none" anchor="ctr"/>
                <a:lstStyle/>
                <a:p>
                  <a:endParaRPr lang="en-US" dirty="0"/>
                </a:p>
              </p:txBody>
            </p:sp>
            <p:sp>
              <p:nvSpPr>
                <p:cNvPr id="91" name="Line 56">
                  <a:extLst>
                    <a:ext uri="{FF2B5EF4-FFF2-40B4-BE49-F238E27FC236}">
                      <a16:creationId xmlns:a16="http://schemas.microsoft.com/office/drawing/2014/main" id="{F7B6B464-99F7-46D8-9201-09321D6263FE}"/>
                    </a:ext>
                  </a:extLst>
                </p:cNvPr>
                <p:cNvSpPr>
                  <a:spLocks noChangeShapeType="1"/>
                </p:cNvSpPr>
                <p:nvPr/>
              </p:nvSpPr>
              <p:spPr bwMode="auto">
                <a:xfrm>
                  <a:off x="6743701" y="2457450"/>
                  <a:ext cx="7145" cy="517090"/>
                </a:xfrm>
                <a:prstGeom prst="line">
                  <a:avLst/>
                </a:prstGeom>
                <a:noFill/>
                <a:ln w="28575">
                  <a:solidFill>
                    <a:srgbClr val="009900"/>
                  </a:solidFill>
                  <a:round/>
                  <a:headEnd/>
                  <a:tailEnd/>
                </a:ln>
              </p:spPr>
              <p:txBody>
                <a:bodyPr wrap="none" anchor="ctr"/>
                <a:lstStyle/>
                <a:p>
                  <a:endParaRPr lang="en-US" dirty="0"/>
                </a:p>
              </p:txBody>
            </p:sp>
            <p:grpSp>
              <p:nvGrpSpPr>
                <p:cNvPr id="92" name="Group 64">
                  <a:extLst>
                    <a:ext uri="{FF2B5EF4-FFF2-40B4-BE49-F238E27FC236}">
                      <a16:creationId xmlns:a16="http://schemas.microsoft.com/office/drawing/2014/main" id="{FCB1EDD8-33CF-43EC-845D-0147697D05D9}"/>
                    </a:ext>
                  </a:extLst>
                </p:cNvPr>
                <p:cNvGrpSpPr>
                  <a:grpSpLocks/>
                </p:cNvGrpSpPr>
                <p:nvPr/>
              </p:nvGrpSpPr>
              <p:grpSpPr bwMode="auto">
                <a:xfrm>
                  <a:off x="5770958" y="1657350"/>
                  <a:ext cx="171450" cy="114300"/>
                  <a:chOff x="2255" y="1104"/>
                  <a:chExt cx="144" cy="96"/>
                </a:xfrm>
              </p:grpSpPr>
              <p:sp>
                <p:nvSpPr>
                  <p:cNvPr id="101" name="Line 65">
                    <a:extLst>
                      <a:ext uri="{FF2B5EF4-FFF2-40B4-BE49-F238E27FC236}">
                        <a16:creationId xmlns:a16="http://schemas.microsoft.com/office/drawing/2014/main" id="{E3472589-1857-4A58-81B3-8449520818DE}"/>
                      </a:ext>
                    </a:extLst>
                  </p:cNvPr>
                  <p:cNvSpPr>
                    <a:spLocks noChangeShapeType="1"/>
                  </p:cNvSpPr>
                  <p:nvPr/>
                </p:nvSpPr>
                <p:spPr bwMode="auto">
                  <a:xfrm flipH="1">
                    <a:off x="2255" y="1104"/>
                    <a:ext cx="48" cy="96"/>
                  </a:xfrm>
                  <a:prstGeom prst="line">
                    <a:avLst/>
                  </a:prstGeom>
                  <a:noFill/>
                  <a:ln w="12700">
                    <a:solidFill>
                      <a:schemeClr val="tx1"/>
                    </a:solidFill>
                    <a:round/>
                    <a:headEnd/>
                    <a:tailEnd/>
                  </a:ln>
                </p:spPr>
                <p:txBody>
                  <a:bodyPr wrap="none" anchor="ctr"/>
                  <a:lstStyle/>
                  <a:p>
                    <a:endParaRPr lang="en-US" dirty="0"/>
                  </a:p>
                </p:txBody>
              </p:sp>
              <p:sp>
                <p:nvSpPr>
                  <p:cNvPr id="102" name="Line 66">
                    <a:extLst>
                      <a:ext uri="{FF2B5EF4-FFF2-40B4-BE49-F238E27FC236}">
                        <a16:creationId xmlns:a16="http://schemas.microsoft.com/office/drawing/2014/main" id="{EAD830E2-4056-4EAA-8272-F0B16944486D}"/>
                      </a:ext>
                    </a:extLst>
                  </p:cNvPr>
                  <p:cNvSpPr>
                    <a:spLocks noChangeShapeType="1"/>
                  </p:cNvSpPr>
                  <p:nvPr/>
                </p:nvSpPr>
                <p:spPr bwMode="auto">
                  <a:xfrm flipH="1">
                    <a:off x="2303" y="1104"/>
                    <a:ext cx="48" cy="96"/>
                  </a:xfrm>
                  <a:prstGeom prst="line">
                    <a:avLst/>
                  </a:prstGeom>
                  <a:noFill/>
                  <a:ln w="12700">
                    <a:solidFill>
                      <a:schemeClr val="tx1"/>
                    </a:solidFill>
                    <a:round/>
                    <a:headEnd/>
                    <a:tailEnd/>
                  </a:ln>
                </p:spPr>
                <p:txBody>
                  <a:bodyPr wrap="none" anchor="ctr"/>
                  <a:lstStyle/>
                  <a:p>
                    <a:endParaRPr lang="en-US" dirty="0"/>
                  </a:p>
                </p:txBody>
              </p:sp>
              <p:sp>
                <p:nvSpPr>
                  <p:cNvPr id="103" name="Line 67">
                    <a:extLst>
                      <a:ext uri="{FF2B5EF4-FFF2-40B4-BE49-F238E27FC236}">
                        <a16:creationId xmlns:a16="http://schemas.microsoft.com/office/drawing/2014/main" id="{E968DDD8-5C07-43FD-BDB7-4B3E91482C8F}"/>
                      </a:ext>
                    </a:extLst>
                  </p:cNvPr>
                  <p:cNvSpPr>
                    <a:spLocks noChangeShapeType="1"/>
                  </p:cNvSpPr>
                  <p:nvPr/>
                </p:nvSpPr>
                <p:spPr bwMode="auto">
                  <a:xfrm flipH="1">
                    <a:off x="2351" y="1104"/>
                    <a:ext cx="48" cy="96"/>
                  </a:xfrm>
                  <a:prstGeom prst="line">
                    <a:avLst/>
                  </a:prstGeom>
                  <a:noFill/>
                  <a:ln w="12700">
                    <a:solidFill>
                      <a:schemeClr val="tx1"/>
                    </a:solidFill>
                    <a:round/>
                    <a:headEnd/>
                    <a:tailEnd/>
                  </a:ln>
                </p:spPr>
                <p:txBody>
                  <a:bodyPr wrap="none" anchor="ctr"/>
                  <a:lstStyle/>
                  <a:p>
                    <a:endParaRPr lang="en-US" dirty="0"/>
                  </a:p>
                </p:txBody>
              </p:sp>
            </p:grpSp>
            <p:sp>
              <p:nvSpPr>
                <p:cNvPr id="93" name="Line 72">
                  <a:extLst>
                    <a:ext uri="{FF2B5EF4-FFF2-40B4-BE49-F238E27FC236}">
                      <a16:creationId xmlns:a16="http://schemas.microsoft.com/office/drawing/2014/main" id="{A833EAC5-5AD4-4F8B-85D0-ECAC86D80533}"/>
                    </a:ext>
                  </a:extLst>
                </p:cNvPr>
                <p:cNvSpPr>
                  <a:spLocks noChangeShapeType="1"/>
                </p:cNvSpPr>
                <p:nvPr/>
              </p:nvSpPr>
              <p:spPr bwMode="auto">
                <a:xfrm rot="5400000">
                  <a:off x="6029325" y="3000375"/>
                  <a:ext cx="285750" cy="228600"/>
                </a:xfrm>
                <a:prstGeom prst="line">
                  <a:avLst/>
                </a:prstGeom>
                <a:noFill/>
                <a:ln w="28575">
                  <a:solidFill>
                    <a:srgbClr val="009900"/>
                  </a:solidFill>
                  <a:round/>
                  <a:headEnd/>
                  <a:tailEnd/>
                </a:ln>
              </p:spPr>
              <p:txBody>
                <a:bodyPr wrap="none" anchor="ctr"/>
                <a:lstStyle/>
                <a:p>
                  <a:endParaRPr lang="en-US" dirty="0"/>
                </a:p>
              </p:txBody>
            </p:sp>
            <p:grpSp>
              <p:nvGrpSpPr>
                <p:cNvPr id="94" name="Group 76">
                  <a:extLst>
                    <a:ext uri="{FF2B5EF4-FFF2-40B4-BE49-F238E27FC236}">
                      <a16:creationId xmlns:a16="http://schemas.microsoft.com/office/drawing/2014/main" id="{21F262EE-57D6-4EDD-A158-400C790CD5F0}"/>
                    </a:ext>
                  </a:extLst>
                </p:cNvPr>
                <p:cNvGrpSpPr>
                  <a:grpSpLocks/>
                </p:cNvGrpSpPr>
                <p:nvPr/>
              </p:nvGrpSpPr>
              <p:grpSpPr bwMode="auto">
                <a:xfrm>
                  <a:off x="6407945" y="3968357"/>
                  <a:ext cx="342900" cy="114300"/>
                  <a:chOff x="917" y="2889"/>
                  <a:chExt cx="240" cy="96"/>
                </a:xfrm>
              </p:grpSpPr>
              <p:sp>
                <p:nvSpPr>
                  <p:cNvPr id="98" name="Line 77">
                    <a:extLst>
                      <a:ext uri="{FF2B5EF4-FFF2-40B4-BE49-F238E27FC236}">
                        <a16:creationId xmlns:a16="http://schemas.microsoft.com/office/drawing/2014/main" id="{5AF8608B-FFA4-4C84-B3D2-6BBCC60AAF5A}"/>
                      </a:ext>
                    </a:extLst>
                  </p:cNvPr>
                  <p:cNvSpPr>
                    <a:spLocks noChangeShapeType="1"/>
                  </p:cNvSpPr>
                  <p:nvPr/>
                </p:nvSpPr>
                <p:spPr bwMode="auto">
                  <a:xfrm>
                    <a:off x="917" y="2889"/>
                    <a:ext cx="240" cy="0"/>
                  </a:xfrm>
                  <a:prstGeom prst="line">
                    <a:avLst/>
                  </a:prstGeom>
                  <a:noFill/>
                  <a:ln w="19050">
                    <a:solidFill>
                      <a:srgbClr val="009900"/>
                    </a:solidFill>
                    <a:round/>
                    <a:headEnd/>
                    <a:tailEnd/>
                  </a:ln>
                </p:spPr>
                <p:txBody>
                  <a:bodyPr wrap="none" anchor="ctr"/>
                  <a:lstStyle/>
                  <a:p>
                    <a:endParaRPr lang="en-US" dirty="0"/>
                  </a:p>
                </p:txBody>
              </p:sp>
              <p:sp>
                <p:nvSpPr>
                  <p:cNvPr id="99" name="Line 78">
                    <a:extLst>
                      <a:ext uri="{FF2B5EF4-FFF2-40B4-BE49-F238E27FC236}">
                        <a16:creationId xmlns:a16="http://schemas.microsoft.com/office/drawing/2014/main" id="{8E8422D6-6941-4A35-B2AD-4A243A21DDC9}"/>
                      </a:ext>
                    </a:extLst>
                  </p:cNvPr>
                  <p:cNvSpPr>
                    <a:spLocks noChangeShapeType="1"/>
                  </p:cNvSpPr>
                  <p:nvPr/>
                </p:nvSpPr>
                <p:spPr bwMode="auto">
                  <a:xfrm>
                    <a:off x="965" y="2937"/>
                    <a:ext cx="144" cy="0"/>
                  </a:xfrm>
                  <a:prstGeom prst="line">
                    <a:avLst/>
                  </a:prstGeom>
                  <a:noFill/>
                  <a:ln w="19050">
                    <a:solidFill>
                      <a:srgbClr val="009900"/>
                    </a:solidFill>
                    <a:round/>
                    <a:headEnd/>
                    <a:tailEnd/>
                  </a:ln>
                </p:spPr>
                <p:txBody>
                  <a:bodyPr wrap="none" anchor="ctr"/>
                  <a:lstStyle/>
                  <a:p>
                    <a:endParaRPr lang="en-US" dirty="0"/>
                  </a:p>
                </p:txBody>
              </p:sp>
              <p:sp>
                <p:nvSpPr>
                  <p:cNvPr id="100" name="Line 79">
                    <a:extLst>
                      <a:ext uri="{FF2B5EF4-FFF2-40B4-BE49-F238E27FC236}">
                        <a16:creationId xmlns:a16="http://schemas.microsoft.com/office/drawing/2014/main" id="{9732ACDA-7A5D-4FCA-96F3-FE9E9490314B}"/>
                      </a:ext>
                    </a:extLst>
                  </p:cNvPr>
                  <p:cNvSpPr>
                    <a:spLocks noChangeShapeType="1"/>
                  </p:cNvSpPr>
                  <p:nvPr/>
                </p:nvSpPr>
                <p:spPr bwMode="auto">
                  <a:xfrm>
                    <a:off x="1013" y="2985"/>
                    <a:ext cx="48" cy="0"/>
                  </a:xfrm>
                  <a:prstGeom prst="line">
                    <a:avLst/>
                  </a:prstGeom>
                  <a:noFill/>
                  <a:ln w="19050">
                    <a:solidFill>
                      <a:srgbClr val="009900"/>
                    </a:solidFill>
                    <a:round/>
                    <a:headEnd/>
                    <a:tailEnd/>
                  </a:ln>
                </p:spPr>
                <p:txBody>
                  <a:bodyPr wrap="none" anchor="ctr"/>
                  <a:lstStyle/>
                  <a:p>
                    <a:endParaRPr lang="en-US" dirty="0"/>
                  </a:p>
                </p:txBody>
              </p:sp>
            </p:grpSp>
            <p:sp>
              <p:nvSpPr>
                <p:cNvPr id="95" name="Text Box 84">
                  <a:extLst>
                    <a:ext uri="{FF2B5EF4-FFF2-40B4-BE49-F238E27FC236}">
                      <a16:creationId xmlns:a16="http://schemas.microsoft.com/office/drawing/2014/main" id="{8C9A0C7B-CD6D-4DFC-98F6-3154BC7C7D9F}"/>
                    </a:ext>
                  </a:extLst>
                </p:cNvPr>
                <p:cNvSpPr txBox="1">
                  <a:spLocks noChangeArrowheads="1"/>
                </p:cNvSpPr>
                <p:nvPr/>
              </p:nvSpPr>
              <p:spPr bwMode="auto">
                <a:xfrm>
                  <a:off x="7040722" y="3571858"/>
                  <a:ext cx="509132" cy="238500"/>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latin typeface="Verdana" pitchFamily="34" charset="0"/>
                    </a:rPr>
                    <a:t>GEC</a:t>
                  </a:r>
                </a:p>
              </p:txBody>
            </p:sp>
            <p:sp>
              <p:nvSpPr>
                <p:cNvPr id="96" name="Line 85">
                  <a:extLst>
                    <a:ext uri="{FF2B5EF4-FFF2-40B4-BE49-F238E27FC236}">
                      <a16:creationId xmlns:a16="http://schemas.microsoft.com/office/drawing/2014/main" id="{E1AD7B2D-F9C9-4BB5-AA6E-196F4628EA3F}"/>
                    </a:ext>
                  </a:extLst>
                </p:cNvPr>
                <p:cNvSpPr>
                  <a:spLocks noChangeShapeType="1"/>
                </p:cNvSpPr>
                <p:nvPr/>
              </p:nvSpPr>
              <p:spPr bwMode="auto">
                <a:xfrm flipH="1" flipV="1">
                  <a:off x="6629400" y="3400424"/>
                  <a:ext cx="457200" cy="171450"/>
                </a:xfrm>
                <a:prstGeom prst="line">
                  <a:avLst/>
                </a:prstGeom>
                <a:noFill/>
                <a:ln w="19050">
                  <a:solidFill>
                    <a:schemeClr val="tx1"/>
                  </a:solidFill>
                  <a:round/>
                  <a:headEnd/>
                  <a:tailEnd type="triangle" w="med" len="med"/>
                </a:ln>
              </p:spPr>
              <p:txBody>
                <a:bodyPr wrap="none" anchor="ctr"/>
                <a:lstStyle/>
                <a:p>
                  <a:endParaRPr lang="en-US" dirty="0"/>
                </a:p>
              </p:txBody>
            </p:sp>
            <p:sp>
              <p:nvSpPr>
                <p:cNvPr id="97" name="Line 33">
                  <a:extLst>
                    <a:ext uri="{FF2B5EF4-FFF2-40B4-BE49-F238E27FC236}">
                      <a16:creationId xmlns:a16="http://schemas.microsoft.com/office/drawing/2014/main" id="{67582723-AE03-4905-9D87-618AF8275208}"/>
                    </a:ext>
                  </a:extLst>
                </p:cNvPr>
                <p:cNvSpPr>
                  <a:spLocks noChangeShapeType="1"/>
                </p:cNvSpPr>
                <p:nvPr/>
              </p:nvSpPr>
              <p:spPr bwMode="auto">
                <a:xfrm>
                  <a:off x="7029450" y="2057400"/>
                  <a:ext cx="0" cy="400050"/>
                </a:xfrm>
                <a:prstGeom prst="line">
                  <a:avLst/>
                </a:prstGeom>
                <a:noFill/>
                <a:ln w="28575">
                  <a:solidFill>
                    <a:schemeClr val="accent2"/>
                  </a:solidFill>
                  <a:round/>
                  <a:headEnd/>
                  <a:tailEnd/>
                </a:ln>
              </p:spPr>
              <p:txBody>
                <a:bodyPr wrap="none" anchor="ctr"/>
                <a:lstStyle/>
                <a:p>
                  <a:endParaRPr lang="en-US" dirty="0"/>
                </a:p>
              </p:txBody>
            </p:sp>
          </p:grpSp>
          <p:sp>
            <p:nvSpPr>
              <p:cNvPr id="80" name="Line 54">
                <a:extLst>
                  <a:ext uri="{FF2B5EF4-FFF2-40B4-BE49-F238E27FC236}">
                    <a16:creationId xmlns:a16="http://schemas.microsoft.com/office/drawing/2014/main" id="{D91B0EB2-1E9C-409E-939C-B1930A228C29}"/>
                  </a:ext>
                </a:extLst>
              </p:cNvPr>
              <p:cNvSpPr>
                <a:spLocks noChangeShapeType="1"/>
              </p:cNvSpPr>
              <p:nvPr/>
            </p:nvSpPr>
            <p:spPr bwMode="auto">
              <a:xfrm>
                <a:off x="-2819457" y="2897288"/>
                <a:ext cx="2220887" cy="0"/>
              </a:xfrm>
              <a:prstGeom prst="line">
                <a:avLst/>
              </a:prstGeom>
              <a:noFill/>
              <a:ln w="28575">
                <a:solidFill>
                  <a:schemeClr val="accent2"/>
                </a:solidFill>
                <a:round/>
                <a:headEnd/>
                <a:tailEnd/>
              </a:ln>
            </p:spPr>
            <p:txBody>
              <a:bodyPr wrap="none" anchor="ctr"/>
              <a:lstStyle/>
              <a:p>
                <a:endParaRPr lang="en-US" dirty="0"/>
              </a:p>
            </p:txBody>
          </p:sp>
          <p:sp>
            <p:nvSpPr>
              <p:cNvPr id="81" name="Line 31">
                <a:extLst>
                  <a:ext uri="{FF2B5EF4-FFF2-40B4-BE49-F238E27FC236}">
                    <a16:creationId xmlns:a16="http://schemas.microsoft.com/office/drawing/2014/main" id="{E8FB047C-10B1-4547-93CA-D2B078FCCCC1}"/>
                  </a:ext>
                </a:extLst>
              </p:cNvPr>
              <p:cNvSpPr>
                <a:spLocks noChangeShapeType="1"/>
              </p:cNvSpPr>
              <p:nvPr/>
            </p:nvSpPr>
            <p:spPr bwMode="auto">
              <a:xfrm>
                <a:off x="-2404936" y="2154338"/>
                <a:ext cx="1109293" cy="0"/>
              </a:xfrm>
              <a:prstGeom prst="line">
                <a:avLst/>
              </a:prstGeom>
              <a:noFill/>
              <a:ln w="28575">
                <a:solidFill>
                  <a:schemeClr val="tx1"/>
                </a:solidFill>
                <a:round/>
                <a:headEnd/>
                <a:tailEnd/>
              </a:ln>
            </p:spPr>
            <p:txBody>
              <a:bodyPr wrap="none" anchor="ctr"/>
              <a:lstStyle/>
              <a:p>
                <a:endParaRPr lang="en-US" dirty="0"/>
              </a:p>
            </p:txBody>
          </p:sp>
          <p:sp>
            <p:nvSpPr>
              <p:cNvPr id="82" name="Line 34">
                <a:extLst>
                  <a:ext uri="{FF2B5EF4-FFF2-40B4-BE49-F238E27FC236}">
                    <a16:creationId xmlns:a16="http://schemas.microsoft.com/office/drawing/2014/main" id="{751E25C3-7822-440F-8A59-709A7795C703}"/>
                  </a:ext>
                </a:extLst>
              </p:cNvPr>
              <p:cNvSpPr>
                <a:spLocks noChangeShapeType="1"/>
              </p:cNvSpPr>
              <p:nvPr/>
            </p:nvSpPr>
            <p:spPr bwMode="auto">
              <a:xfrm>
                <a:off x="-1067353" y="3414378"/>
                <a:ext cx="8170" cy="984431"/>
              </a:xfrm>
              <a:prstGeom prst="line">
                <a:avLst/>
              </a:prstGeom>
              <a:noFill/>
              <a:ln w="28575">
                <a:solidFill>
                  <a:srgbClr val="009900"/>
                </a:solidFill>
                <a:round/>
                <a:headEnd/>
                <a:tailEnd/>
              </a:ln>
            </p:spPr>
            <p:txBody>
              <a:bodyPr wrap="none" anchor="ctr"/>
              <a:lstStyle/>
              <a:p>
                <a:endParaRPr lang="en-US" dirty="0"/>
              </a:p>
            </p:txBody>
          </p:sp>
          <p:sp>
            <p:nvSpPr>
              <p:cNvPr id="83" name="Line 40">
                <a:extLst>
                  <a:ext uri="{FF2B5EF4-FFF2-40B4-BE49-F238E27FC236}">
                    <a16:creationId xmlns:a16="http://schemas.microsoft.com/office/drawing/2014/main" id="{9523E025-1CA7-4A22-841D-C9EF8A4F817E}"/>
                  </a:ext>
                </a:extLst>
              </p:cNvPr>
              <p:cNvSpPr>
                <a:spLocks noChangeShapeType="1"/>
              </p:cNvSpPr>
              <p:nvPr/>
            </p:nvSpPr>
            <p:spPr bwMode="auto">
              <a:xfrm flipV="1">
                <a:off x="-2258978" y="3408897"/>
                <a:ext cx="1363388" cy="2740"/>
              </a:xfrm>
              <a:prstGeom prst="line">
                <a:avLst/>
              </a:prstGeom>
              <a:noFill/>
              <a:ln w="28575">
                <a:solidFill>
                  <a:srgbClr val="009900"/>
                </a:solidFill>
                <a:round/>
                <a:headEnd/>
                <a:tailEnd/>
              </a:ln>
            </p:spPr>
            <p:txBody>
              <a:bodyPr wrap="none" anchor="ctr"/>
              <a:lstStyle/>
              <a:p>
                <a:endParaRPr lang="en-US" dirty="0"/>
              </a:p>
            </p:txBody>
          </p:sp>
        </p:grpSp>
        <p:grpSp>
          <p:nvGrpSpPr>
            <p:cNvPr id="65" name="Group 64">
              <a:extLst>
                <a:ext uri="{FF2B5EF4-FFF2-40B4-BE49-F238E27FC236}">
                  <a16:creationId xmlns:a16="http://schemas.microsoft.com/office/drawing/2014/main" id="{9516DDF4-D657-4349-ACBB-54664F62542B}"/>
                </a:ext>
              </a:extLst>
            </p:cNvPr>
            <p:cNvGrpSpPr/>
            <p:nvPr/>
          </p:nvGrpSpPr>
          <p:grpSpPr>
            <a:xfrm>
              <a:off x="7218945" y="2084274"/>
              <a:ext cx="1102201" cy="413925"/>
              <a:chOff x="7218945" y="2084274"/>
              <a:chExt cx="1102201" cy="413925"/>
            </a:xfrm>
          </p:grpSpPr>
          <p:sp>
            <p:nvSpPr>
              <p:cNvPr id="66" name="Text Box 86">
                <a:extLst>
                  <a:ext uri="{FF2B5EF4-FFF2-40B4-BE49-F238E27FC236}">
                    <a16:creationId xmlns:a16="http://schemas.microsoft.com/office/drawing/2014/main" id="{B5B1E4B9-4D13-469B-9792-0B152A6BB8A0}"/>
                  </a:ext>
                </a:extLst>
              </p:cNvPr>
              <p:cNvSpPr txBox="1">
                <a:spLocks noChangeArrowheads="1"/>
              </p:cNvSpPr>
              <p:nvPr/>
            </p:nvSpPr>
            <p:spPr bwMode="auto">
              <a:xfrm>
                <a:off x="7218945" y="2084274"/>
                <a:ext cx="509132" cy="238500"/>
              </a:xfrm>
              <a:prstGeom prst="rect">
                <a:avLst/>
              </a:prstGeom>
              <a:noFill/>
              <a:ln w="12700">
                <a:noFill/>
                <a:miter lim="800000"/>
                <a:headEnd/>
                <a:tailEnd/>
              </a:ln>
            </p:spPr>
            <p:txBody>
              <a:bodyPr wrap="none">
                <a:spAutoFit/>
              </a:bodyPr>
              <a:lstStyle/>
              <a:p>
                <a:pPr algn="l" eaLnBrk="0" hangingPunct="0">
                  <a:spcBef>
                    <a:spcPct val="0"/>
                  </a:spcBef>
                  <a:buClrTx/>
                  <a:buFontTx/>
                  <a:buNone/>
                </a:pPr>
                <a:r>
                  <a:rPr lang="en-US" sz="1600" b="1" i="1" dirty="0">
                    <a:latin typeface="Verdana" pitchFamily="34" charset="0"/>
                  </a:rPr>
                  <a:t>EGC</a:t>
                </a:r>
              </a:p>
            </p:txBody>
          </p:sp>
          <p:sp>
            <p:nvSpPr>
              <p:cNvPr id="67" name="Line 87">
                <a:extLst>
                  <a:ext uri="{FF2B5EF4-FFF2-40B4-BE49-F238E27FC236}">
                    <a16:creationId xmlns:a16="http://schemas.microsoft.com/office/drawing/2014/main" id="{8EBAFADB-1B44-4604-8137-DDBB36F29C98}"/>
                  </a:ext>
                </a:extLst>
              </p:cNvPr>
              <p:cNvSpPr>
                <a:spLocks noChangeShapeType="1"/>
              </p:cNvSpPr>
              <p:nvPr/>
            </p:nvSpPr>
            <p:spPr bwMode="auto">
              <a:xfrm flipH="1">
                <a:off x="7408237" y="2291714"/>
                <a:ext cx="8934" cy="206485"/>
              </a:xfrm>
              <a:prstGeom prst="line">
                <a:avLst/>
              </a:prstGeom>
              <a:noFill/>
              <a:ln w="19050">
                <a:solidFill>
                  <a:schemeClr val="tx1"/>
                </a:solidFill>
                <a:round/>
                <a:headEnd/>
                <a:tailEnd type="triangle" w="med" len="med"/>
              </a:ln>
            </p:spPr>
            <p:txBody>
              <a:bodyPr wrap="none" anchor="ctr"/>
              <a:lstStyle/>
              <a:p>
                <a:endParaRPr lang="en-US" dirty="0"/>
              </a:p>
            </p:txBody>
          </p:sp>
          <p:sp>
            <p:nvSpPr>
              <p:cNvPr id="68" name="Line 85">
                <a:extLst>
                  <a:ext uri="{FF2B5EF4-FFF2-40B4-BE49-F238E27FC236}">
                    <a16:creationId xmlns:a16="http://schemas.microsoft.com/office/drawing/2014/main" id="{C94755D8-4C6A-44BC-8C6C-3A7B81B563A9}"/>
                  </a:ext>
                </a:extLst>
              </p:cNvPr>
              <p:cNvSpPr>
                <a:spLocks noChangeShapeType="1"/>
              </p:cNvSpPr>
              <p:nvPr/>
            </p:nvSpPr>
            <p:spPr bwMode="auto">
              <a:xfrm>
                <a:off x="7632064" y="2223512"/>
                <a:ext cx="689082" cy="0"/>
              </a:xfrm>
              <a:prstGeom prst="line">
                <a:avLst/>
              </a:prstGeom>
              <a:noFill/>
              <a:ln w="19050">
                <a:solidFill>
                  <a:schemeClr val="tx1"/>
                </a:solidFill>
                <a:round/>
                <a:headEnd/>
                <a:tailEnd type="triangle" w="med" len="med"/>
              </a:ln>
            </p:spPr>
            <p:txBody>
              <a:bodyPr wrap="none" anchor="ctr"/>
              <a:lstStyle/>
              <a:p>
                <a:endParaRPr lang="en-US" dirty="0"/>
              </a:p>
            </p:txBody>
          </p:sp>
        </p:grpSp>
      </p:grpSp>
      <p:sp>
        <p:nvSpPr>
          <p:cNvPr id="111" name="Line 85">
            <a:extLst>
              <a:ext uri="{FF2B5EF4-FFF2-40B4-BE49-F238E27FC236}">
                <a16:creationId xmlns:a16="http://schemas.microsoft.com/office/drawing/2014/main" id="{A275008A-F227-489A-A9A4-C4BFC8602319}"/>
              </a:ext>
            </a:extLst>
          </p:cNvPr>
          <p:cNvSpPr>
            <a:spLocks noChangeShapeType="1"/>
          </p:cNvSpPr>
          <p:nvPr/>
        </p:nvSpPr>
        <p:spPr bwMode="auto">
          <a:xfrm flipV="1">
            <a:off x="8126863" y="4942762"/>
            <a:ext cx="612484" cy="500305"/>
          </a:xfrm>
          <a:prstGeom prst="line">
            <a:avLst/>
          </a:prstGeom>
          <a:noFill/>
          <a:ln w="19050">
            <a:solidFill>
              <a:schemeClr val="tx1"/>
            </a:solidFill>
            <a:round/>
            <a:headEnd/>
            <a:tailEnd type="triangle" w="med" len="med"/>
          </a:ln>
        </p:spPr>
        <p:txBody>
          <a:bodyPr wrap="none" anchor="ctr"/>
          <a:lstStyle/>
          <a:p>
            <a:endParaRPr lang="en-US" dirty="0"/>
          </a:p>
        </p:txBody>
      </p:sp>
      <p:pic>
        <p:nvPicPr>
          <p:cNvPr id="112" name="Picture 4" descr="Related image">
            <a:extLst>
              <a:ext uri="{FF2B5EF4-FFF2-40B4-BE49-F238E27FC236}">
                <a16:creationId xmlns:a16="http://schemas.microsoft.com/office/drawing/2014/main" id="{2D21AAD5-3F5F-4CED-933B-C273B9679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017" y="5280826"/>
            <a:ext cx="1275053" cy="892371"/>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CCBA6027-AD5C-467F-B120-E4F218DE4FC7}"/>
              </a:ext>
            </a:extLst>
          </p:cNvPr>
          <p:cNvSpPr txBox="1"/>
          <p:nvPr/>
        </p:nvSpPr>
        <p:spPr>
          <a:xfrm>
            <a:off x="7866703" y="5802538"/>
            <a:ext cx="2152537" cy="707886"/>
          </a:xfrm>
          <a:prstGeom prst="rect">
            <a:avLst/>
          </a:prstGeom>
          <a:noFill/>
        </p:spPr>
        <p:txBody>
          <a:bodyPr wrap="square" rtlCol="0">
            <a:spAutoFit/>
          </a:bodyPr>
          <a:lstStyle/>
          <a:p>
            <a:pPr algn="ctr"/>
            <a:r>
              <a:rPr lang="en-US" sz="2000" dirty="0"/>
              <a:t>Grounding Electrode</a:t>
            </a:r>
          </a:p>
        </p:txBody>
      </p:sp>
      <p:sp>
        <p:nvSpPr>
          <p:cNvPr id="114" name="Line 85">
            <a:extLst>
              <a:ext uri="{FF2B5EF4-FFF2-40B4-BE49-F238E27FC236}">
                <a16:creationId xmlns:a16="http://schemas.microsoft.com/office/drawing/2014/main" id="{9D044355-5582-4340-A552-63F5C96E6DCB}"/>
              </a:ext>
            </a:extLst>
          </p:cNvPr>
          <p:cNvSpPr>
            <a:spLocks noChangeShapeType="1"/>
          </p:cNvSpPr>
          <p:nvPr/>
        </p:nvSpPr>
        <p:spPr bwMode="auto">
          <a:xfrm>
            <a:off x="8126863" y="5436295"/>
            <a:ext cx="672448" cy="324510"/>
          </a:xfrm>
          <a:prstGeom prst="line">
            <a:avLst/>
          </a:prstGeom>
          <a:noFill/>
          <a:ln w="19050">
            <a:solidFill>
              <a:schemeClr val="tx1"/>
            </a:solidFill>
            <a:round/>
            <a:headEnd/>
            <a:tailEnd type="triangle" w="med" len="med"/>
          </a:ln>
        </p:spPr>
        <p:txBody>
          <a:bodyPr wrap="none" anchor="ctr"/>
          <a:lstStyle/>
          <a:p>
            <a:endParaRPr lang="en-US" dirty="0"/>
          </a:p>
        </p:txBody>
      </p:sp>
      <p:sp>
        <p:nvSpPr>
          <p:cNvPr id="3" name="Rectangle 2">
            <a:extLst>
              <a:ext uri="{FF2B5EF4-FFF2-40B4-BE49-F238E27FC236}">
                <a16:creationId xmlns:a16="http://schemas.microsoft.com/office/drawing/2014/main" id="{7CBA80D1-E389-4590-9ADC-4CB7C52D1C3C}"/>
              </a:ext>
            </a:extLst>
          </p:cNvPr>
          <p:cNvSpPr/>
          <p:nvPr/>
        </p:nvSpPr>
        <p:spPr>
          <a:xfrm>
            <a:off x="-67714" y="1175485"/>
            <a:ext cx="6069534" cy="707886"/>
          </a:xfrm>
          <a:prstGeom prst="rect">
            <a:avLst/>
          </a:prstGeom>
        </p:spPr>
        <p:txBody>
          <a:bodyPr wrap="square">
            <a:spAutoFit/>
          </a:bodyPr>
          <a:lstStyle/>
          <a:p>
            <a:pPr lvl="1"/>
            <a:r>
              <a:rPr lang="en-US" sz="2000" i="1" dirty="0"/>
              <a:t>Earth connected to: non-current carrying parts</a:t>
            </a:r>
          </a:p>
          <a:p>
            <a:pPr lvl="1"/>
            <a:r>
              <a:rPr lang="en-US" sz="2000" i="1" dirty="0"/>
              <a:t>Protect personnel</a:t>
            </a:r>
          </a:p>
        </p:txBody>
      </p:sp>
    </p:spTree>
    <p:extLst>
      <p:ext uri="{BB962C8B-B14F-4D97-AF65-F5344CB8AC3E}">
        <p14:creationId xmlns:p14="http://schemas.microsoft.com/office/powerpoint/2010/main" val="279900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67437" y="401197"/>
            <a:ext cx="6183195" cy="789305"/>
          </a:xfrm>
        </p:spPr>
        <p:txBody>
          <a:bodyPr>
            <a:normAutofit/>
          </a:bodyPr>
          <a:lstStyle/>
          <a:p>
            <a:r>
              <a:rPr lang="en-US" sz="3600" dirty="0"/>
              <a:t> Why Ground Equipment? </a:t>
            </a:r>
          </a:p>
        </p:txBody>
      </p:sp>
      <p:sp>
        <p:nvSpPr>
          <p:cNvPr id="57" name="Content Placeholder 2">
            <a:extLst>
              <a:ext uri="{FF2B5EF4-FFF2-40B4-BE49-F238E27FC236}">
                <a16:creationId xmlns:a16="http://schemas.microsoft.com/office/drawing/2014/main" id="{FC47F2C3-C541-48E6-ABD2-71ACA54BA48B}"/>
              </a:ext>
            </a:extLst>
          </p:cNvPr>
          <p:cNvSpPr txBox="1">
            <a:spLocks/>
          </p:cNvSpPr>
          <p:nvPr/>
        </p:nvSpPr>
        <p:spPr>
          <a:xfrm>
            <a:off x="344288" y="1693098"/>
            <a:ext cx="6858000" cy="169497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Safety</a:t>
            </a:r>
          </a:p>
          <a:p>
            <a:pPr>
              <a:buFont typeface="Arial" panose="020B0604020202020204" pitchFamily="34" charset="0"/>
              <a:buChar char="•"/>
            </a:pPr>
            <a:r>
              <a:rPr lang="en-US" sz="2000" dirty="0"/>
              <a:t>Minimizes hazards of touching live equipment</a:t>
            </a:r>
          </a:p>
          <a:p>
            <a:pPr>
              <a:buFont typeface="Arial" panose="020B0604020202020204" pitchFamily="34" charset="0"/>
              <a:buChar char="•"/>
            </a:pPr>
            <a:r>
              <a:rPr lang="en-US" sz="2000" dirty="0"/>
              <a:t>Minimizes voltages on equipment during fault conditions</a:t>
            </a:r>
          </a:p>
          <a:p>
            <a:pPr>
              <a:buFont typeface="Arial" panose="020B0604020202020204" pitchFamily="34" charset="0"/>
              <a:buChar char="•"/>
            </a:pPr>
            <a:r>
              <a:rPr lang="en-US" sz="2000" dirty="0"/>
              <a:t>Provide a path for fault current to return to the source</a:t>
            </a:r>
          </a:p>
          <a:p>
            <a:pPr marL="457200" lvl="1" indent="0">
              <a:buNone/>
            </a:pPr>
            <a:endParaRPr lang="en-US" sz="1600" dirty="0"/>
          </a:p>
        </p:txBody>
      </p:sp>
      <p:pic>
        <p:nvPicPr>
          <p:cNvPr id="58" name="Picture 57">
            <a:extLst>
              <a:ext uri="{FF2B5EF4-FFF2-40B4-BE49-F238E27FC236}">
                <a16:creationId xmlns:a16="http://schemas.microsoft.com/office/drawing/2014/main" id="{ECAE16AB-9C7D-4552-A86B-24E45D80B04C}"/>
              </a:ext>
            </a:extLst>
          </p:cNvPr>
          <p:cNvPicPr>
            <a:picLocks noChangeAspect="1"/>
          </p:cNvPicPr>
          <p:nvPr/>
        </p:nvPicPr>
        <p:blipFill>
          <a:blip r:embed="rId3"/>
          <a:stretch>
            <a:fillRect/>
          </a:stretch>
        </p:blipFill>
        <p:spPr>
          <a:xfrm>
            <a:off x="7291174" y="2033267"/>
            <a:ext cx="1984527" cy="3022388"/>
          </a:xfrm>
          <a:prstGeom prst="rect">
            <a:avLst/>
          </a:prstGeom>
        </p:spPr>
      </p:pic>
      <p:grpSp>
        <p:nvGrpSpPr>
          <p:cNvPr id="59" name="Group 58">
            <a:extLst>
              <a:ext uri="{FF2B5EF4-FFF2-40B4-BE49-F238E27FC236}">
                <a16:creationId xmlns:a16="http://schemas.microsoft.com/office/drawing/2014/main" id="{6012B111-DD2A-42AF-81E3-018E4D0817B4}"/>
              </a:ext>
            </a:extLst>
          </p:cNvPr>
          <p:cNvGrpSpPr/>
          <p:nvPr/>
        </p:nvGrpSpPr>
        <p:grpSpPr>
          <a:xfrm>
            <a:off x="1349477" y="4046437"/>
            <a:ext cx="5101156" cy="2160122"/>
            <a:chOff x="1098515" y="3880779"/>
            <a:chExt cx="4684333" cy="1643749"/>
          </a:xfrm>
        </p:grpSpPr>
        <p:cxnSp>
          <p:nvCxnSpPr>
            <p:cNvPr id="60" name="Straight Connector 59">
              <a:extLst>
                <a:ext uri="{FF2B5EF4-FFF2-40B4-BE49-F238E27FC236}">
                  <a16:creationId xmlns:a16="http://schemas.microsoft.com/office/drawing/2014/main" id="{23FC9357-0AF7-4EF3-B20D-64E14D5B9ADB}"/>
                </a:ext>
              </a:extLst>
            </p:cNvPr>
            <p:cNvCxnSpPr/>
            <p:nvPr/>
          </p:nvCxnSpPr>
          <p:spPr bwMode="auto">
            <a:xfrm>
              <a:off x="1889760" y="4864608"/>
              <a:ext cx="0" cy="652272"/>
            </a:xfrm>
            <a:prstGeom prst="line">
              <a:avLst/>
            </a:prstGeom>
            <a:solidFill>
              <a:srgbClr val="C0C0C0"/>
            </a:solidFill>
            <a:ln w="63500" cap="flat" cmpd="sng" algn="ctr">
              <a:solidFill>
                <a:srgbClr val="00B050"/>
              </a:solidFill>
              <a:prstDash val="solid"/>
              <a:round/>
              <a:headEnd type="none" w="med" len="med"/>
              <a:tailEnd type="none" w="med" len="med"/>
            </a:ln>
            <a:effectLst/>
          </p:spPr>
        </p:cxnSp>
        <p:pic>
          <p:nvPicPr>
            <p:cNvPr id="61" name="Picture 60">
              <a:extLst>
                <a:ext uri="{FF2B5EF4-FFF2-40B4-BE49-F238E27FC236}">
                  <a16:creationId xmlns:a16="http://schemas.microsoft.com/office/drawing/2014/main" id="{8D10C8C3-7E69-4DAF-9C68-D2744DD32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15" y="3923655"/>
              <a:ext cx="1559341" cy="1559341"/>
            </a:xfrm>
            <a:prstGeom prst="rect">
              <a:avLst/>
            </a:prstGeom>
          </p:spPr>
        </p:pic>
        <p:cxnSp>
          <p:nvCxnSpPr>
            <p:cNvPr id="115" name="Straight Connector 114">
              <a:extLst>
                <a:ext uri="{FF2B5EF4-FFF2-40B4-BE49-F238E27FC236}">
                  <a16:creationId xmlns:a16="http://schemas.microsoft.com/office/drawing/2014/main" id="{E283C793-6D87-496E-B65C-F2AAD066D83B}"/>
                </a:ext>
              </a:extLst>
            </p:cNvPr>
            <p:cNvCxnSpPr/>
            <p:nvPr/>
          </p:nvCxnSpPr>
          <p:spPr bwMode="auto">
            <a:xfrm>
              <a:off x="1146302" y="5524528"/>
              <a:ext cx="4636546" cy="0"/>
            </a:xfrm>
            <a:prstGeom prst="line">
              <a:avLst/>
            </a:prstGeom>
            <a:solidFill>
              <a:srgbClr val="C0C0C0"/>
            </a:solidFill>
            <a:ln w="63500" cap="flat" cmpd="sng" algn="ctr">
              <a:solidFill>
                <a:srgbClr val="00B050"/>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27A134AF-BEC8-49A8-BDDF-43EFD10871AF}"/>
                </a:ext>
              </a:extLst>
            </p:cNvPr>
            <p:cNvCxnSpPr/>
            <p:nvPr/>
          </p:nvCxnSpPr>
          <p:spPr bwMode="auto">
            <a:xfrm>
              <a:off x="3474720" y="4858512"/>
              <a:ext cx="0" cy="652272"/>
            </a:xfrm>
            <a:prstGeom prst="line">
              <a:avLst/>
            </a:prstGeom>
            <a:solidFill>
              <a:srgbClr val="C0C0C0"/>
            </a:solidFill>
            <a:ln w="63500" cap="flat" cmpd="sng" algn="ctr">
              <a:solidFill>
                <a:srgbClr val="00B050"/>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A5E5587-5D08-401A-9BFB-51C59B571AF6}"/>
                </a:ext>
              </a:extLst>
            </p:cNvPr>
            <p:cNvCxnSpPr/>
            <p:nvPr/>
          </p:nvCxnSpPr>
          <p:spPr bwMode="auto">
            <a:xfrm>
              <a:off x="4907280" y="4858512"/>
              <a:ext cx="0" cy="652272"/>
            </a:xfrm>
            <a:prstGeom prst="line">
              <a:avLst/>
            </a:prstGeom>
            <a:solidFill>
              <a:srgbClr val="C0C0C0"/>
            </a:solidFill>
            <a:ln w="63500" cap="flat" cmpd="sng" algn="ctr">
              <a:solidFill>
                <a:srgbClr val="00B050"/>
              </a:solidFill>
              <a:prstDash val="solid"/>
              <a:round/>
              <a:headEnd type="none" w="med" len="med"/>
              <a:tailEnd type="none" w="med" len="med"/>
            </a:ln>
            <a:effectLst/>
          </p:spPr>
        </p:cxnSp>
        <p:pic>
          <p:nvPicPr>
            <p:cNvPr id="118" name="Picture 117">
              <a:extLst>
                <a:ext uri="{FF2B5EF4-FFF2-40B4-BE49-F238E27FC236}">
                  <a16:creationId xmlns:a16="http://schemas.microsoft.com/office/drawing/2014/main" id="{31EBC9EB-2132-4BEE-9AC0-3A1A1792C8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024" t="2651" r="7033" b="14258"/>
            <a:stretch/>
          </p:blipFill>
          <p:spPr>
            <a:xfrm>
              <a:off x="2978386" y="3880779"/>
              <a:ext cx="1034217" cy="1346916"/>
            </a:xfrm>
            <a:prstGeom prst="rect">
              <a:avLst/>
            </a:prstGeom>
          </p:spPr>
        </p:pic>
        <p:pic>
          <p:nvPicPr>
            <p:cNvPr id="119" name="Picture 10" descr="M:\VPI\Cirrus\Cirrus Icons\Cirrus Icons for Infosys\ATS Summary.png">
              <a:extLst>
                <a:ext uri="{FF2B5EF4-FFF2-40B4-BE49-F238E27FC236}">
                  <a16:creationId xmlns:a16="http://schemas.microsoft.com/office/drawing/2014/main" id="{CB5DFBA5-B9CD-4B37-A067-4ACF2D18C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204" y="4085064"/>
              <a:ext cx="1215867" cy="1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606E3D58-4DB2-4057-9D56-26220241DD92}"/>
              </a:ext>
            </a:extLst>
          </p:cNvPr>
          <p:cNvPicPr>
            <a:picLocks noChangeAspect="1"/>
          </p:cNvPicPr>
          <p:nvPr/>
        </p:nvPicPr>
        <p:blipFill>
          <a:blip r:embed="rId7"/>
          <a:stretch>
            <a:fillRect/>
          </a:stretch>
        </p:blipFill>
        <p:spPr>
          <a:xfrm>
            <a:off x="9453474" y="2025302"/>
            <a:ext cx="2441654" cy="3030353"/>
          </a:xfrm>
          <a:prstGeom prst="rect">
            <a:avLst/>
          </a:prstGeom>
        </p:spPr>
      </p:pic>
    </p:spTree>
    <p:extLst>
      <p:ext uri="{BB962C8B-B14F-4D97-AF65-F5344CB8AC3E}">
        <p14:creationId xmlns:p14="http://schemas.microsoft.com/office/powerpoint/2010/main" val="87575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67468" y="401197"/>
            <a:ext cx="11322961" cy="789305"/>
          </a:xfrm>
        </p:spPr>
        <p:txBody>
          <a:bodyPr>
            <a:noAutofit/>
          </a:bodyPr>
          <a:lstStyle/>
          <a:p>
            <a:r>
              <a:rPr lang="en-US" sz="3600" dirty="0"/>
              <a:t>Impediments to Effective Equipment Grounding</a:t>
            </a:r>
          </a:p>
        </p:txBody>
      </p:sp>
      <p:sp>
        <p:nvSpPr>
          <p:cNvPr id="13" name="Content Placeholder 2">
            <a:extLst>
              <a:ext uri="{FF2B5EF4-FFF2-40B4-BE49-F238E27FC236}">
                <a16:creationId xmlns:a16="http://schemas.microsoft.com/office/drawing/2014/main" id="{F85D43DE-0FE4-4DBF-B0FF-8B5C5A390A25}"/>
              </a:ext>
            </a:extLst>
          </p:cNvPr>
          <p:cNvSpPr txBox="1">
            <a:spLocks/>
          </p:cNvSpPr>
          <p:nvPr/>
        </p:nvSpPr>
        <p:spPr>
          <a:xfrm>
            <a:off x="367468" y="1380565"/>
            <a:ext cx="6888480" cy="2048129"/>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dirty="0"/>
              <a:t>Painted surfaces, use star washers to penetrate surface</a:t>
            </a:r>
          </a:p>
          <a:p>
            <a:pPr>
              <a:buFont typeface="Arial" panose="020B0604020202020204" pitchFamily="34" charset="0"/>
              <a:buChar char="•"/>
            </a:pPr>
            <a:r>
              <a:rPr lang="en-US" sz="2000" dirty="0"/>
              <a:t>Corroded or damaged connections, wires, or cables</a:t>
            </a:r>
          </a:p>
          <a:p>
            <a:pPr>
              <a:buFont typeface="Arial" panose="020B0604020202020204" pitchFamily="34" charset="0"/>
              <a:buChar char="•"/>
            </a:pPr>
            <a:r>
              <a:rPr lang="en-US" sz="2000" dirty="0"/>
              <a:t>Loose connections</a:t>
            </a:r>
          </a:p>
          <a:p>
            <a:pPr>
              <a:buFont typeface="Arial" panose="020B0604020202020204" pitchFamily="34" charset="0"/>
              <a:buChar char="•"/>
            </a:pPr>
            <a:r>
              <a:rPr lang="en-US" sz="2000" dirty="0"/>
              <a:t>Use flexible cable across anti-vibration mounts</a:t>
            </a:r>
          </a:p>
          <a:p>
            <a:pPr>
              <a:buFont typeface="Arial" panose="020B0604020202020204" pitchFamily="34" charset="0"/>
              <a:buChar char="•"/>
            </a:pPr>
            <a:r>
              <a:rPr lang="en-US" sz="2000" dirty="0"/>
              <a:t>Auxiliary enclosures require equipment ground</a:t>
            </a:r>
          </a:p>
          <a:p>
            <a:endParaRPr lang="en-US" sz="1600" dirty="0"/>
          </a:p>
        </p:txBody>
      </p:sp>
      <p:pic>
        <p:nvPicPr>
          <p:cNvPr id="14" name="Picture 3" descr="D:\ESB\pictures\Hamilton Health\McMaster\IMG_2562.jpg">
            <a:extLst>
              <a:ext uri="{FF2B5EF4-FFF2-40B4-BE49-F238E27FC236}">
                <a16:creationId xmlns:a16="http://schemas.microsoft.com/office/drawing/2014/main" id="{DDC11C73-8E91-489B-87E1-483EF9EB68E2}"/>
              </a:ext>
            </a:extLst>
          </p:cNvPr>
          <p:cNvPicPr>
            <a:picLocks noChangeAspect="1" noChangeArrowheads="1"/>
          </p:cNvPicPr>
          <p:nvPr/>
        </p:nvPicPr>
        <p:blipFill rotWithShape="1">
          <a:blip r:embed="rId3" cstate="print"/>
          <a:srcRect l="44581" t="13772" r="12106" b="50501"/>
          <a:stretch/>
        </p:blipFill>
        <p:spPr bwMode="auto">
          <a:xfrm>
            <a:off x="814647" y="3428695"/>
            <a:ext cx="4047366" cy="2504557"/>
          </a:xfrm>
          <a:prstGeom prst="rect">
            <a:avLst/>
          </a:prstGeom>
          <a:noFill/>
        </p:spPr>
      </p:pic>
      <p:pic>
        <p:nvPicPr>
          <p:cNvPr id="15" name="Picture 2" descr="D:\ESB\pictures\CWW 23Jul09\CWW Elec Box #1.jpg">
            <a:extLst>
              <a:ext uri="{FF2B5EF4-FFF2-40B4-BE49-F238E27FC236}">
                <a16:creationId xmlns:a16="http://schemas.microsoft.com/office/drawing/2014/main" id="{1B346161-A6FE-482C-BBE4-C74452BA1C07}"/>
              </a:ext>
            </a:extLst>
          </p:cNvPr>
          <p:cNvPicPr>
            <a:picLocks noChangeAspect="1" noChangeArrowheads="1"/>
          </p:cNvPicPr>
          <p:nvPr/>
        </p:nvPicPr>
        <p:blipFill rotWithShape="1">
          <a:blip r:embed="rId4" cstate="print"/>
          <a:srcRect l="18266" t="3289" r="4082" b="8925"/>
          <a:stretch/>
        </p:blipFill>
        <p:spPr bwMode="auto">
          <a:xfrm>
            <a:off x="5013873" y="3428694"/>
            <a:ext cx="2952490" cy="2503319"/>
          </a:xfrm>
          <a:prstGeom prst="rect">
            <a:avLst/>
          </a:prstGeom>
          <a:noFill/>
        </p:spPr>
      </p:pic>
      <p:pic>
        <p:nvPicPr>
          <p:cNvPr id="16" name="Picture 3">
            <a:extLst>
              <a:ext uri="{FF2B5EF4-FFF2-40B4-BE49-F238E27FC236}">
                <a16:creationId xmlns:a16="http://schemas.microsoft.com/office/drawing/2014/main" id="{7E324ED3-91CE-4C7C-BA77-E458F5C1E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223" y="3428694"/>
            <a:ext cx="3397076" cy="250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D8477D5-C5C6-4B45-80EB-C8D71BB7E453}"/>
              </a:ext>
            </a:extLst>
          </p:cNvPr>
          <p:cNvSpPr/>
          <p:nvPr/>
        </p:nvSpPr>
        <p:spPr>
          <a:xfrm>
            <a:off x="2245860" y="5932013"/>
            <a:ext cx="1184940" cy="369332"/>
          </a:xfrm>
          <a:prstGeom prst="rect">
            <a:avLst/>
          </a:prstGeom>
        </p:spPr>
        <p:txBody>
          <a:bodyPr wrap="none">
            <a:spAutoFit/>
          </a:bodyPr>
          <a:lstStyle/>
          <a:p>
            <a:r>
              <a:rPr lang="en-US" dirty="0"/>
              <a:t>Corrosion</a:t>
            </a:r>
          </a:p>
        </p:txBody>
      </p:sp>
      <p:sp>
        <p:nvSpPr>
          <p:cNvPr id="8" name="Rectangle 7">
            <a:extLst>
              <a:ext uri="{FF2B5EF4-FFF2-40B4-BE49-F238E27FC236}">
                <a16:creationId xmlns:a16="http://schemas.microsoft.com/office/drawing/2014/main" id="{4FFF2684-8636-49A1-A7FB-C60B63D48218}"/>
              </a:ext>
            </a:extLst>
          </p:cNvPr>
          <p:cNvSpPr/>
          <p:nvPr/>
        </p:nvSpPr>
        <p:spPr>
          <a:xfrm>
            <a:off x="5519295" y="5932013"/>
            <a:ext cx="2146742" cy="369332"/>
          </a:xfrm>
          <a:prstGeom prst="rect">
            <a:avLst/>
          </a:prstGeom>
        </p:spPr>
        <p:txBody>
          <a:bodyPr wrap="none">
            <a:spAutoFit/>
          </a:bodyPr>
          <a:lstStyle/>
          <a:p>
            <a:r>
              <a:rPr lang="en-US" dirty="0"/>
              <a:t>Auxiliary Enclosure</a:t>
            </a:r>
          </a:p>
        </p:txBody>
      </p:sp>
      <p:sp>
        <p:nvSpPr>
          <p:cNvPr id="9" name="Rectangle 8">
            <a:extLst>
              <a:ext uri="{FF2B5EF4-FFF2-40B4-BE49-F238E27FC236}">
                <a16:creationId xmlns:a16="http://schemas.microsoft.com/office/drawing/2014/main" id="{1826DF1E-A259-4F27-9681-2C9630C58323}"/>
              </a:ext>
            </a:extLst>
          </p:cNvPr>
          <p:cNvSpPr/>
          <p:nvPr/>
        </p:nvSpPr>
        <p:spPr>
          <a:xfrm>
            <a:off x="8623645" y="5932013"/>
            <a:ext cx="2386231" cy="369332"/>
          </a:xfrm>
          <a:prstGeom prst="rect">
            <a:avLst/>
          </a:prstGeom>
        </p:spPr>
        <p:txBody>
          <a:bodyPr wrap="none">
            <a:spAutoFit/>
          </a:bodyPr>
          <a:lstStyle/>
          <a:p>
            <a:r>
              <a:rPr lang="en-US" dirty="0"/>
              <a:t>Anti-Vibration Mounts</a:t>
            </a:r>
          </a:p>
        </p:txBody>
      </p:sp>
    </p:spTree>
    <p:extLst>
      <p:ext uri="{BB962C8B-B14F-4D97-AF65-F5344CB8AC3E}">
        <p14:creationId xmlns:p14="http://schemas.microsoft.com/office/powerpoint/2010/main" val="214035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22780" y="17174"/>
            <a:ext cx="10744200" cy="789305"/>
          </a:xfrm>
        </p:spPr>
        <p:txBody>
          <a:bodyPr>
            <a:normAutofit/>
          </a:bodyPr>
          <a:lstStyle/>
          <a:p>
            <a:r>
              <a:rPr lang="en-US" sz="3600" dirty="0"/>
              <a:t>System Grounding</a:t>
            </a:r>
          </a:p>
        </p:txBody>
      </p:sp>
      <p:sp>
        <p:nvSpPr>
          <p:cNvPr id="7" name="Content Placeholder 2">
            <a:extLst>
              <a:ext uri="{FF2B5EF4-FFF2-40B4-BE49-F238E27FC236}">
                <a16:creationId xmlns:a16="http://schemas.microsoft.com/office/drawing/2014/main" id="{B4B61CD8-41D2-46D0-AAE6-6A1460C10513}"/>
              </a:ext>
            </a:extLst>
          </p:cNvPr>
          <p:cNvSpPr txBox="1">
            <a:spLocks/>
          </p:cNvSpPr>
          <p:nvPr/>
        </p:nvSpPr>
        <p:spPr>
          <a:xfrm>
            <a:off x="398086" y="1435404"/>
            <a:ext cx="11370780" cy="2651875"/>
          </a:xfrm>
          <a:prstGeom prst="rect">
            <a:avLst/>
          </a:prstGeom>
          <a:solidFill>
            <a:srgbClr val="F1F8DC"/>
          </a:solidFill>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6"/>
                </a:solidFill>
              </a:rPr>
              <a:t>IEEE  Std 142-2007 (</a:t>
            </a:r>
            <a:r>
              <a:rPr lang="en-US" i="1" dirty="0">
                <a:solidFill>
                  <a:schemeClr val="accent6"/>
                </a:solidFill>
              </a:rPr>
              <a:t>Green Book</a:t>
            </a:r>
            <a:r>
              <a:rPr lang="en-US" dirty="0">
                <a:solidFill>
                  <a:schemeClr val="accent6"/>
                </a:solidFill>
              </a:rPr>
              <a:t>)</a:t>
            </a:r>
          </a:p>
          <a:p>
            <a:pPr marL="0" indent="0">
              <a:buNone/>
            </a:pPr>
            <a:r>
              <a:rPr lang="en-US" sz="1600" b="1" dirty="0"/>
              <a:t>Recommended Practice for Grounding of Industrial and Commercial Power Systems </a:t>
            </a:r>
          </a:p>
          <a:p>
            <a:pPr marL="0" indent="0">
              <a:buNone/>
            </a:pPr>
            <a:r>
              <a:rPr lang="en-US" sz="1600" dirty="0">
                <a:solidFill>
                  <a:schemeClr val="accent6"/>
                </a:solidFill>
              </a:rPr>
              <a:t>System grounding is the intentional connection of a phase or neutral conductor to earth for the purpose of:</a:t>
            </a:r>
          </a:p>
          <a:p>
            <a:pPr>
              <a:buFont typeface="Arial" panose="020B0604020202020204" pitchFamily="34" charset="0"/>
              <a:buChar char="•"/>
            </a:pPr>
            <a:endParaRPr lang="en-US" sz="100" dirty="0">
              <a:solidFill>
                <a:schemeClr val="accent6"/>
              </a:solidFill>
            </a:endParaRPr>
          </a:p>
          <a:p>
            <a:pPr>
              <a:buFont typeface="Arial" panose="020B0604020202020204" pitchFamily="34" charset="0"/>
              <a:buChar char="•"/>
            </a:pPr>
            <a:r>
              <a:rPr lang="en-US" sz="1600" dirty="0">
                <a:solidFill>
                  <a:schemeClr val="accent6"/>
                </a:solidFill>
              </a:rPr>
              <a:t>Controlling the voltage with respect to earth within predictable limits</a:t>
            </a:r>
          </a:p>
          <a:p>
            <a:pPr>
              <a:buFont typeface="Arial" panose="020B0604020202020204" pitchFamily="34" charset="0"/>
              <a:buChar char="•"/>
            </a:pPr>
            <a:r>
              <a:rPr lang="en-US" sz="1600" dirty="0">
                <a:solidFill>
                  <a:schemeClr val="accent6"/>
                </a:solidFill>
              </a:rPr>
              <a:t>Providing for a flow of current that will allow detection of an unwanted connection between system conductors and earth</a:t>
            </a:r>
          </a:p>
          <a:p>
            <a:pPr>
              <a:buFont typeface="Arial" panose="020B0604020202020204" pitchFamily="34" charset="0"/>
              <a:buChar char="•"/>
            </a:pPr>
            <a:r>
              <a:rPr lang="en-US" sz="1600" dirty="0">
                <a:solidFill>
                  <a:schemeClr val="accent6"/>
                </a:solidFill>
              </a:rPr>
              <a:t>Control of voltage to earth as to limit the voltage stress on the conductor insulation</a:t>
            </a:r>
          </a:p>
          <a:p>
            <a:pPr>
              <a:buFont typeface="Arial" panose="020B0604020202020204" pitchFamily="34" charset="0"/>
              <a:buChar char="•"/>
            </a:pPr>
            <a:r>
              <a:rPr lang="en-US" sz="1600" dirty="0">
                <a:solidFill>
                  <a:schemeClr val="accent6"/>
                </a:solidFill>
              </a:rPr>
              <a:t>Control of voltage for the reduction of shock hazards</a:t>
            </a:r>
            <a:r>
              <a:rPr lang="en-US" sz="1600" dirty="0"/>
              <a:t> </a:t>
            </a:r>
          </a:p>
        </p:txBody>
      </p:sp>
      <p:grpSp>
        <p:nvGrpSpPr>
          <p:cNvPr id="31" name="Group 30">
            <a:extLst>
              <a:ext uri="{FF2B5EF4-FFF2-40B4-BE49-F238E27FC236}">
                <a16:creationId xmlns:a16="http://schemas.microsoft.com/office/drawing/2014/main" id="{1301D221-D49A-484F-A9E7-3C075F09C761}"/>
              </a:ext>
            </a:extLst>
          </p:cNvPr>
          <p:cNvGrpSpPr/>
          <p:nvPr/>
        </p:nvGrpSpPr>
        <p:grpSpPr>
          <a:xfrm>
            <a:off x="4879958" y="4938897"/>
            <a:ext cx="939132" cy="905888"/>
            <a:chOff x="1430062" y="3448894"/>
            <a:chExt cx="2086961" cy="2013071"/>
          </a:xfrm>
        </p:grpSpPr>
        <p:sp>
          <p:nvSpPr>
            <p:cNvPr id="37" name="Rectangle 36">
              <a:extLst>
                <a:ext uri="{FF2B5EF4-FFF2-40B4-BE49-F238E27FC236}">
                  <a16:creationId xmlns:a16="http://schemas.microsoft.com/office/drawing/2014/main" id="{AE746510-28C9-41E3-8645-C006CE7ECF68}"/>
                </a:ext>
              </a:extLst>
            </p:cNvPr>
            <p:cNvSpPr/>
            <p:nvPr/>
          </p:nvSpPr>
          <p:spPr bwMode="auto">
            <a:xfrm>
              <a:off x="1430062" y="3454447"/>
              <a:ext cx="173567" cy="169332"/>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cs typeface="Arial" charset="0"/>
                </a:rPr>
                <a:t>C</a:t>
              </a:r>
            </a:p>
          </p:txBody>
        </p:sp>
        <p:sp>
          <p:nvSpPr>
            <p:cNvPr id="38" name="Isosceles Triangle 37">
              <a:extLst>
                <a:ext uri="{FF2B5EF4-FFF2-40B4-BE49-F238E27FC236}">
                  <a16:creationId xmlns:a16="http://schemas.microsoft.com/office/drawing/2014/main" id="{01EF1D73-C371-464C-B06F-39000923679A}"/>
                </a:ext>
              </a:extLst>
            </p:cNvPr>
            <p:cNvSpPr/>
            <p:nvPr/>
          </p:nvSpPr>
          <p:spPr bwMode="auto">
            <a:xfrm rot="10800000">
              <a:off x="1477432" y="3763431"/>
              <a:ext cx="1591733" cy="1325034"/>
            </a:xfrm>
            <a:prstGeom prst="triangle">
              <a:avLst/>
            </a:prstGeom>
            <a:solidFill>
              <a:srgbClr val="FFFFFF"/>
            </a:solidFill>
            <a:ln w="15875" cap="flat" cmpd="sng" algn="ctr">
              <a:solidFill>
                <a:srgbClr val="0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a:ln>
                  <a:noFill/>
                </a:ln>
                <a:solidFill>
                  <a:srgbClr val="000000"/>
                </a:solidFill>
                <a:effectLst/>
                <a:uLnTx/>
                <a:uFillTx/>
                <a:cs typeface="Arial" charset="0"/>
              </a:endParaRPr>
            </a:p>
          </p:txBody>
        </p:sp>
        <p:sp>
          <p:nvSpPr>
            <p:cNvPr id="39" name="Rectangle 38">
              <a:extLst>
                <a:ext uri="{FF2B5EF4-FFF2-40B4-BE49-F238E27FC236}">
                  <a16:creationId xmlns:a16="http://schemas.microsoft.com/office/drawing/2014/main" id="{7A39E245-D9E0-462B-8B9F-5D57A76A0EFB}"/>
                </a:ext>
              </a:extLst>
            </p:cNvPr>
            <p:cNvSpPr/>
            <p:nvPr/>
          </p:nvSpPr>
          <p:spPr bwMode="auto">
            <a:xfrm>
              <a:off x="3343456" y="3448894"/>
              <a:ext cx="173567" cy="169332"/>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cs typeface="Arial" charset="0"/>
                </a:rPr>
                <a:t>A</a:t>
              </a:r>
            </a:p>
          </p:txBody>
        </p:sp>
        <p:sp>
          <p:nvSpPr>
            <p:cNvPr id="40" name="Rectangle 39">
              <a:extLst>
                <a:ext uri="{FF2B5EF4-FFF2-40B4-BE49-F238E27FC236}">
                  <a16:creationId xmlns:a16="http://schemas.microsoft.com/office/drawing/2014/main" id="{C9395676-8294-472F-8119-E76B71E8952F}"/>
                </a:ext>
              </a:extLst>
            </p:cNvPr>
            <p:cNvSpPr/>
            <p:nvPr/>
          </p:nvSpPr>
          <p:spPr bwMode="auto">
            <a:xfrm>
              <a:off x="2210091" y="5351899"/>
              <a:ext cx="437558" cy="110066"/>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cs typeface="Arial" charset="0"/>
                </a:rPr>
                <a:t>B</a:t>
              </a:r>
            </a:p>
          </p:txBody>
        </p:sp>
      </p:grpSp>
      <p:sp>
        <p:nvSpPr>
          <p:cNvPr id="32" name="Isosceles Triangle 31">
            <a:extLst>
              <a:ext uri="{FF2B5EF4-FFF2-40B4-BE49-F238E27FC236}">
                <a16:creationId xmlns:a16="http://schemas.microsoft.com/office/drawing/2014/main" id="{CF1F48E4-4FFE-45F3-B404-7209A5AA83B3}"/>
              </a:ext>
            </a:extLst>
          </p:cNvPr>
          <p:cNvSpPr/>
          <p:nvPr/>
        </p:nvSpPr>
        <p:spPr bwMode="auto">
          <a:xfrm rot="10800000">
            <a:off x="4901274" y="5080441"/>
            <a:ext cx="719138" cy="225743"/>
          </a:xfrm>
          <a:prstGeom prst="triangle">
            <a:avLst>
              <a:gd name="adj" fmla="val 50531"/>
            </a:avLst>
          </a:prstGeom>
          <a:solidFill>
            <a:srgbClr val="FFFFFF">
              <a:alpha val="0"/>
            </a:srgbClr>
          </a:solidFill>
          <a:ln w="15875" cap="flat" cmpd="sng" algn="ctr">
            <a:solidFill>
              <a:srgbClr val="000000"/>
            </a:solidFill>
            <a:prstDash val="sysDash"/>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a:ln>
                <a:noFill/>
              </a:ln>
              <a:solidFill>
                <a:srgbClr val="000000"/>
              </a:solidFill>
              <a:effectLst/>
              <a:uLnTx/>
              <a:uFillTx/>
              <a:cs typeface="Arial" charset="0"/>
            </a:endParaRPr>
          </a:p>
        </p:txBody>
      </p:sp>
      <p:cxnSp>
        <p:nvCxnSpPr>
          <p:cNvPr id="33" name="Straight Connector 32">
            <a:extLst>
              <a:ext uri="{FF2B5EF4-FFF2-40B4-BE49-F238E27FC236}">
                <a16:creationId xmlns:a16="http://schemas.microsoft.com/office/drawing/2014/main" id="{9807D099-C2D5-41D5-AA9B-3D566965F7EA}"/>
              </a:ext>
            </a:extLst>
          </p:cNvPr>
          <p:cNvCxnSpPr>
            <a:stCxn id="32" idx="0"/>
            <a:endCxn id="38" idx="0"/>
          </p:cNvCxnSpPr>
          <p:nvPr/>
        </p:nvCxnSpPr>
        <p:spPr bwMode="auto">
          <a:xfrm>
            <a:off x="5257024" y="5306184"/>
            <a:ext cx="2390" cy="370525"/>
          </a:xfrm>
          <a:prstGeom prst="line">
            <a:avLst/>
          </a:prstGeom>
          <a:solidFill>
            <a:srgbClr val="C0C0C0"/>
          </a:solidFill>
          <a:ln w="15875" cap="flat" cmpd="sng" algn="ctr">
            <a:solidFill>
              <a:srgbClr val="000000"/>
            </a:solidFill>
            <a:prstDash val="sysDash"/>
            <a:round/>
            <a:headEnd type="none" w="med" len="med"/>
            <a:tailEnd type="none" w="med" len="med"/>
          </a:ln>
          <a:effectLst/>
        </p:spPr>
      </p:cxnSp>
      <p:sp>
        <p:nvSpPr>
          <p:cNvPr id="35" name="Rectangle 34">
            <a:extLst>
              <a:ext uri="{FF2B5EF4-FFF2-40B4-BE49-F238E27FC236}">
                <a16:creationId xmlns:a16="http://schemas.microsoft.com/office/drawing/2014/main" id="{81092F8F-1C6E-41CE-BA94-BACB9FE4E796}"/>
              </a:ext>
            </a:extLst>
          </p:cNvPr>
          <p:cNvSpPr/>
          <p:nvPr/>
        </p:nvSpPr>
        <p:spPr bwMode="auto">
          <a:xfrm>
            <a:off x="7484408" y="5047618"/>
            <a:ext cx="718396" cy="251380"/>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ct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B050"/>
                </a:solidFill>
                <a:effectLst/>
                <a:uLnTx/>
                <a:uFillTx/>
                <a:cs typeface="Arial" charset="0"/>
              </a:rPr>
              <a:t>G</a:t>
            </a:r>
          </a:p>
        </p:txBody>
      </p:sp>
      <p:sp>
        <p:nvSpPr>
          <p:cNvPr id="36" name="Rectangle 35">
            <a:extLst>
              <a:ext uri="{FF2B5EF4-FFF2-40B4-BE49-F238E27FC236}">
                <a16:creationId xmlns:a16="http://schemas.microsoft.com/office/drawing/2014/main" id="{8A28CCB2-6CB3-4A93-AF50-990C774B141E}"/>
              </a:ext>
            </a:extLst>
          </p:cNvPr>
          <p:cNvSpPr/>
          <p:nvPr/>
        </p:nvSpPr>
        <p:spPr bwMode="auto">
          <a:xfrm flipH="1">
            <a:off x="5306563" y="5120445"/>
            <a:ext cx="45719" cy="122873"/>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cs typeface="Arial" charset="0"/>
              </a:rPr>
              <a:t>N</a:t>
            </a:r>
          </a:p>
        </p:txBody>
      </p:sp>
      <p:grpSp>
        <p:nvGrpSpPr>
          <p:cNvPr id="42" name="Group 41">
            <a:extLst>
              <a:ext uri="{FF2B5EF4-FFF2-40B4-BE49-F238E27FC236}">
                <a16:creationId xmlns:a16="http://schemas.microsoft.com/office/drawing/2014/main" id="{931F5B50-CB3D-4044-8534-94B8C9C18A50}"/>
              </a:ext>
            </a:extLst>
          </p:cNvPr>
          <p:cNvGrpSpPr>
            <a:grpSpLocks noChangeAspect="1"/>
          </p:cNvGrpSpPr>
          <p:nvPr/>
        </p:nvGrpSpPr>
        <p:grpSpPr>
          <a:xfrm>
            <a:off x="6506600" y="4512045"/>
            <a:ext cx="1076962" cy="1019045"/>
            <a:chOff x="1401225" y="3428247"/>
            <a:chExt cx="2393267" cy="2264529"/>
          </a:xfrm>
        </p:grpSpPr>
        <p:grpSp>
          <p:nvGrpSpPr>
            <p:cNvPr id="43" name="Group 42">
              <a:extLst>
                <a:ext uri="{FF2B5EF4-FFF2-40B4-BE49-F238E27FC236}">
                  <a16:creationId xmlns:a16="http://schemas.microsoft.com/office/drawing/2014/main" id="{A445CE83-2F1A-41DC-A79E-3BAD32710E9F}"/>
                </a:ext>
              </a:extLst>
            </p:cNvPr>
            <p:cNvGrpSpPr/>
            <p:nvPr/>
          </p:nvGrpSpPr>
          <p:grpSpPr>
            <a:xfrm>
              <a:off x="1401225" y="3428247"/>
              <a:ext cx="2393267" cy="2264529"/>
              <a:chOff x="1320791" y="3305480"/>
              <a:chExt cx="2393267" cy="2264529"/>
            </a:xfrm>
          </p:grpSpPr>
          <p:sp>
            <p:nvSpPr>
              <p:cNvPr id="47" name="Rectangle 46">
                <a:extLst>
                  <a:ext uri="{FF2B5EF4-FFF2-40B4-BE49-F238E27FC236}">
                    <a16:creationId xmlns:a16="http://schemas.microsoft.com/office/drawing/2014/main" id="{F317713F-374D-4A97-9713-ABB49B09744E}"/>
                  </a:ext>
                </a:extLst>
              </p:cNvPr>
              <p:cNvSpPr/>
              <p:nvPr/>
            </p:nvSpPr>
            <p:spPr bwMode="auto">
              <a:xfrm>
                <a:off x="1320791" y="3360877"/>
                <a:ext cx="156639" cy="337958"/>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cs typeface="Arial" charset="0"/>
                  </a:rPr>
                  <a:t>C</a:t>
                </a:r>
              </a:p>
            </p:txBody>
          </p:sp>
          <p:sp>
            <p:nvSpPr>
              <p:cNvPr id="48" name="Isosceles Triangle 47">
                <a:extLst>
                  <a:ext uri="{FF2B5EF4-FFF2-40B4-BE49-F238E27FC236}">
                    <a16:creationId xmlns:a16="http://schemas.microsoft.com/office/drawing/2014/main" id="{1DFA731C-A2F7-43FA-9F4F-1130B0D6E8F7}"/>
                  </a:ext>
                </a:extLst>
              </p:cNvPr>
              <p:cNvSpPr/>
              <p:nvPr/>
            </p:nvSpPr>
            <p:spPr bwMode="auto">
              <a:xfrm rot="10800000">
                <a:off x="1477432" y="3763431"/>
                <a:ext cx="1591733" cy="1325034"/>
              </a:xfrm>
              <a:prstGeom prst="triangle">
                <a:avLst/>
              </a:prstGeom>
              <a:solidFill>
                <a:srgbClr val="FFFFFF"/>
              </a:solidFill>
              <a:ln w="15875" cap="flat" cmpd="sng" algn="ctr">
                <a:solidFill>
                  <a:srgbClr val="0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a:ln>
                    <a:noFill/>
                  </a:ln>
                  <a:solidFill>
                    <a:srgbClr val="000000"/>
                  </a:solidFill>
                  <a:effectLst/>
                  <a:uLnTx/>
                  <a:uFillTx/>
                  <a:cs typeface="Arial" charset="0"/>
                </a:endParaRPr>
              </a:p>
            </p:txBody>
          </p:sp>
          <p:sp>
            <p:nvSpPr>
              <p:cNvPr id="49" name="Rectangle 48">
                <a:extLst>
                  <a:ext uri="{FF2B5EF4-FFF2-40B4-BE49-F238E27FC236}">
                    <a16:creationId xmlns:a16="http://schemas.microsoft.com/office/drawing/2014/main" id="{C2294979-D4E0-4463-8D43-B681ECA3F0BC}"/>
                  </a:ext>
                </a:extLst>
              </p:cNvPr>
              <p:cNvSpPr/>
              <p:nvPr/>
            </p:nvSpPr>
            <p:spPr bwMode="auto">
              <a:xfrm>
                <a:off x="3204281" y="3305480"/>
                <a:ext cx="509777" cy="457953"/>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cs typeface="Arial" charset="0"/>
                  </a:rPr>
                  <a:t>A</a:t>
                </a:r>
              </a:p>
            </p:txBody>
          </p:sp>
          <p:sp>
            <p:nvSpPr>
              <p:cNvPr id="50" name="Rectangle 49">
                <a:extLst>
                  <a:ext uri="{FF2B5EF4-FFF2-40B4-BE49-F238E27FC236}">
                    <a16:creationId xmlns:a16="http://schemas.microsoft.com/office/drawing/2014/main" id="{B3D7112F-7C07-4166-AA09-4B6E2494AC33}"/>
                  </a:ext>
                </a:extLst>
              </p:cNvPr>
              <p:cNvSpPr/>
              <p:nvPr/>
            </p:nvSpPr>
            <p:spPr bwMode="auto">
              <a:xfrm flipH="1">
                <a:off x="2434168" y="5109632"/>
                <a:ext cx="101599" cy="460377"/>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cs typeface="Arial" charset="0"/>
                  </a:rPr>
                  <a:t>B</a:t>
                </a:r>
              </a:p>
            </p:txBody>
          </p:sp>
        </p:grpSp>
        <p:sp>
          <p:nvSpPr>
            <p:cNvPr id="44" name="Isosceles Triangle 43">
              <a:extLst>
                <a:ext uri="{FF2B5EF4-FFF2-40B4-BE49-F238E27FC236}">
                  <a16:creationId xmlns:a16="http://schemas.microsoft.com/office/drawing/2014/main" id="{7140D2A1-A5F7-47DA-B5E4-1C61B289E23F}"/>
                </a:ext>
              </a:extLst>
            </p:cNvPr>
            <p:cNvSpPr/>
            <p:nvPr/>
          </p:nvSpPr>
          <p:spPr bwMode="auto">
            <a:xfrm rot="10800000">
              <a:off x="1557866" y="3886201"/>
              <a:ext cx="1598084" cy="501648"/>
            </a:xfrm>
            <a:prstGeom prst="triangle">
              <a:avLst>
                <a:gd name="adj" fmla="val 50531"/>
              </a:avLst>
            </a:prstGeom>
            <a:solidFill>
              <a:srgbClr val="FFFFFF">
                <a:alpha val="0"/>
              </a:srgbClr>
            </a:solidFill>
            <a:ln w="15875" cap="flat" cmpd="sng" algn="ctr">
              <a:solidFill>
                <a:srgbClr val="000000"/>
              </a:solidFill>
              <a:prstDash val="sysDash"/>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cxnSp>
          <p:nvCxnSpPr>
            <p:cNvPr id="45" name="Straight Connector 44">
              <a:extLst>
                <a:ext uri="{FF2B5EF4-FFF2-40B4-BE49-F238E27FC236}">
                  <a16:creationId xmlns:a16="http://schemas.microsoft.com/office/drawing/2014/main" id="{B82500AD-FF4C-4E62-B45A-BBD956C406A3}"/>
                </a:ext>
              </a:extLst>
            </p:cNvPr>
            <p:cNvCxnSpPr>
              <a:stCxn id="44" idx="0"/>
              <a:endCxn id="48" idx="0"/>
            </p:cNvCxnSpPr>
            <p:nvPr/>
          </p:nvCxnSpPr>
          <p:spPr bwMode="auto">
            <a:xfrm>
              <a:off x="2348422" y="4387849"/>
              <a:ext cx="5310" cy="823383"/>
            </a:xfrm>
            <a:prstGeom prst="line">
              <a:avLst/>
            </a:prstGeom>
            <a:solidFill>
              <a:srgbClr val="C0C0C0"/>
            </a:solidFill>
            <a:ln w="15875" cap="flat" cmpd="sng" algn="ctr">
              <a:solidFill>
                <a:srgbClr val="000000"/>
              </a:solidFill>
              <a:prstDash val="sysDash"/>
              <a:round/>
              <a:headEnd type="none" w="med" len="med"/>
              <a:tailEnd type="none" w="med" len="med"/>
            </a:ln>
            <a:effectLst/>
          </p:spPr>
        </p:cxnSp>
        <p:sp>
          <p:nvSpPr>
            <p:cNvPr id="46" name="Rectangle 45">
              <a:extLst>
                <a:ext uri="{FF2B5EF4-FFF2-40B4-BE49-F238E27FC236}">
                  <a16:creationId xmlns:a16="http://schemas.microsoft.com/office/drawing/2014/main" id="{6F51A495-8BF8-4B59-BAC5-D62EF01B0B13}"/>
                </a:ext>
              </a:extLst>
            </p:cNvPr>
            <p:cNvSpPr/>
            <p:nvPr/>
          </p:nvSpPr>
          <p:spPr bwMode="auto">
            <a:xfrm>
              <a:off x="2444748" y="4035430"/>
              <a:ext cx="120652" cy="101597"/>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cs typeface="Arial" charset="0"/>
                </a:rPr>
                <a:t>N</a:t>
              </a:r>
            </a:p>
          </p:txBody>
        </p:sp>
      </p:grpSp>
      <p:sp>
        <p:nvSpPr>
          <p:cNvPr id="51" name="TextBox 50">
            <a:extLst>
              <a:ext uri="{FF2B5EF4-FFF2-40B4-BE49-F238E27FC236}">
                <a16:creationId xmlns:a16="http://schemas.microsoft.com/office/drawing/2014/main" id="{DB8A0268-75D3-4856-8F19-DCED3DCDCAC1}"/>
              </a:ext>
            </a:extLst>
          </p:cNvPr>
          <p:cNvSpPr txBox="1">
            <a:spLocks noChangeAspect="1"/>
          </p:cNvSpPr>
          <p:nvPr/>
        </p:nvSpPr>
        <p:spPr>
          <a:xfrm>
            <a:off x="6175275" y="5668745"/>
            <a:ext cx="1515119" cy="461665"/>
          </a:xfrm>
          <a:prstGeom prst="rect">
            <a:avLst/>
          </a:prstGeom>
          <a:noFill/>
        </p:spPr>
        <p:txBody>
          <a:bodyPr wrap="square" rtlCol="0">
            <a:spAutoFit/>
          </a:bodyPr>
          <a:lstStyle/>
          <a:p>
            <a:pPr algn="ctr" fontAlgn="base">
              <a:spcBef>
                <a:spcPct val="35000"/>
              </a:spcBef>
              <a:spcAft>
                <a:spcPct val="0"/>
              </a:spcAft>
              <a:buClr>
                <a:srgbClr val="FF140A"/>
              </a:buClr>
              <a:buFont typeface="Wingdings" pitchFamily="2" charset="2"/>
              <a:buNone/>
            </a:pPr>
            <a:r>
              <a:rPr lang="en-US" sz="1200" dirty="0">
                <a:solidFill>
                  <a:srgbClr val="000000"/>
                </a:solidFill>
                <a:cs typeface="Arial" charset="0"/>
              </a:rPr>
              <a:t>Full Ground Fault on Phase B</a:t>
            </a:r>
          </a:p>
        </p:txBody>
      </p:sp>
      <p:sp>
        <p:nvSpPr>
          <p:cNvPr id="2" name="Rectangle 1">
            <a:extLst>
              <a:ext uri="{FF2B5EF4-FFF2-40B4-BE49-F238E27FC236}">
                <a16:creationId xmlns:a16="http://schemas.microsoft.com/office/drawing/2014/main" id="{5042D5FC-1613-42DA-A707-F92814022872}"/>
              </a:ext>
            </a:extLst>
          </p:cNvPr>
          <p:cNvSpPr/>
          <p:nvPr/>
        </p:nvSpPr>
        <p:spPr>
          <a:xfrm>
            <a:off x="118529" y="6535218"/>
            <a:ext cx="4427815" cy="307777"/>
          </a:xfrm>
          <a:prstGeom prst="rect">
            <a:avLst/>
          </a:prstGeom>
        </p:spPr>
        <p:txBody>
          <a:bodyPr wrap="none">
            <a:spAutoFit/>
          </a:bodyPr>
          <a:lstStyle/>
          <a:p>
            <a:r>
              <a:rPr lang="en-US" sz="1400" dirty="0">
                <a:solidFill>
                  <a:srgbClr val="222222"/>
                </a:solidFill>
                <a:latin typeface="Roboto"/>
              </a:rPr>
              <a:t>IEEE: Institute of Electrical and Electronics Engineers</a:t>
            </a:r>
            <a:endParaRPr lang="en-US" sz="1400" dirty="0"/>
          </a:p>
        </p:txBody>
      </p:sp>
      <p:cxnSp>
        <p:nvCxnSpPr>
          <p:cNvPr id="34" name="Straight Connector 33">
            <a:extLst>
              <a:ext uri="{FF2B5EF4-FFF2-40B4-BE49-F238E27FC236}">
                <a16:creationId xmlns:a16="http://schemas.microsoft.com/office/drawing/2014/main" id="{1D233699-68D8-4DB2-916F-49FBF8EC91E7}"/>
              </a:ext>
            </a:extLst>
          </p:cNvPr>
          <p:cNvCxnSpPr>
            <a:cxnSpLocks/>
          </p:cNvCxnSpPr>
          <p:nvPr/>
        </p:nvCxnSpPr>
        <p:spPr bwMode="auto">
          <a:xfrm flipV="1">
            <a:off x="4242477" y="5298998"/>
            <a:ext cx="3722583" cy="0"/>
          </a:xfrm>
          <a:prstGeom prst="line">
            <a:avLst/>
          </a:prstGeom>
          <a:solidFill>
            <a:srgbClr val="C0C0C0"/>
          </a:solidFill>
          <a:ln w="57150" cap="flat" cmpd="sng" algn="ctr">
            <a:solidFill>
              <a:srgbClr val="00B050"/>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0DE467F5-539E-4246-B6D2-7D4B01AA13B2}"/>
              </a:ext>
            </a:extLst>
          </p:cNvPr>
          <p:cNvSpPr/>
          <p:nvPr/>
        </p:nvSpPr>
        <p:spPr bwMode="auto">
          <a:xfrm>
            <a:off x="3977400" y="5025410"/>
            <a:ext cx="718396" cy="251380"/>
          </a:xfrm>
          <a:prstGeom prst="rect">
            <a:avLst/>
          </a:prstGeom>
          <a:noFill/>
          <a:ln w="12700" cap="flat" cmpd="sng" algn="ctr">
            <a:no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lvl="0" indent="-231775" algn="ctr" defTabSz="914400" eaLnBrk="1" fontAlgn="base" latinLnBrk="0" hangingPunct="1">
              <a:lnSpc>
                <a:spcPct val="100000"/>
              </a:lnSpc>
              <a:spcBef>
                <a:spcPct val="35000"/>
              </a:spcBef>
              <a:spcAft>
                <a:spcPct val="0"/>
              </a:spcAft>
              <a:buClr>
                <a:srgbClr val="FF140A"/>
              </a:buClr>
              <a:buSzTx/>
              <a:buFont typeface="Wingdings" pitchFamily="2" charset="2"/>
              <a:buNone/>
              <a:tabLst/>
              <a:defRPr/>
            </a:pPr>
            <a:r>
              <a:rPr kumimoji="0" lang="en-US" sz="1800" b="0" i="0" u="none" strike="noStrike" kern="0" cap="none" spc="0" normalizeH="0" baseline="0" noProof="0" dirty="0">
                <a:ln>
                  <a:noFill/>
                </a:ln>
                <a:solidFill>
                  <a:srgbClr val="00B050"/>
                </a:solidFill>
                <a:effectLst/>
                <a:uLnTx/>
                <a:uFillTx/>
                <a:cs typeface="Arial" charset="0"/>
              </a:rPr>
              <a:t>G</a:t>
            </a:r>
          </a:p>
        </p:txBody>
      </p:sp>
      <p:sp>
        <p:nvSpPr>
          <p:cNvPr id="10" name="TextBox 9">
            <a:extLst>
              <a:ext uri="{FF2B5EF4-FFF2-40B4-BE49-F238E27FC236}">
                <a16:creationId xmlns:a16="http://schemas.microsoft.com/office/drawing/2014/main" id="{89AE39CC-09C8-42F9-93F0-7049EB4740F3}"/>
              </a:ext>
            </a:extLst>
          </p:cNvPr>
          <p:cNvSpPr txBox="1"/>
          <p:nvPr/>
        </p:nvSpPr>
        <p:spPr>
          <a:xfrm>
            <a:off x="2427921" y="4808138"/>
            <a:ext cx="1575599" cy="1200329"/>
          </a:xfrm>
          <a:prstGeom prst="rect">
            <a:avLst/>
          </a:prstGeom>
          <a:noFill/>
        </p:spPr>
        <p:txBody>
          <a:bodyPr wrap="square" rtlCol="0">
            <a:spAutoFit/>
          </a:bodyPr>
          <a:lstStyle/>
          <a:p>
            <a:r>
              <a:rPr lang="en-US" kern="0" dirty="0">
                <a:solidFill>
                  <a:srgbClr val="000000"/>
                </a:solidFill>
                <a:cs typeface="Arial" charset="0"/>
              </a:rPr>
              <a:t>V</a:t>
            </a:r>
            <a:r>
              <a:rPr lang="en-US" kern="0" baseline="-25000" dirty="0">
                <a:solidFill>
                  <a:srgbClr val="000000"/>
                </a:solidFill>
                <a:cs typeface="Arial" charset="0"/>
              </a:rPr>
              <a:t>A-G</a:t>
            </a:r>
            <a:r>
              <a:rPr lang="en-US" kern="0" dirty="0">
                <a:solidFill>
                  <a:srgbClr val="000000"/>
                </a:solidFill>
                <a:cs typeface="Arial" charset="0"/>
              </a:rPr>
              <a:t> = 277 V</a:t>
            </a:r>
          </a:p>
          <a:p>
            <a:r>
              <a:rPr lang="en-US" kern="0" dirty="0">
                <a:solidFill>
                  <a:srgbClr val="000000"/>
                </a:solidFill>
                <a:cs typeface="Arial" charset="0"/>
              </a:rPr>
              <a:t>V</a:t>
            </a:r>
            <a:r>
              <a:rPr lang="en-US" kern="0" baseline="-25000" dirty="0">
                <a:solidFill>
                  <a:srgbClr val="000000"/>
                </a:solidFill>
                <a:cs typeface="Arial" charset="0"/>
              </a:rPr>
              <a:t>C-G</a:t>
            </a:r>
            <a:r>
              <a:rPr lang="en-US" kern="0" dirty="0">
                <a:solidFill>
                  <a:srgbClr val="000000"/>
                </a:solidFill>
                <a:cs typeface="Arial" charset="0"/>
              </a:rPr>
              <a:t> = 277 V</a:t>
            </a:r>
          </a:p>
          <a:p>
            <a:r>
              <a:rPr lang="en-US" kern="0" dirty="0">
                <a:solidFill>
                  <a:srgbClr val="000000"/>
                </a:solidFill>
                <a:cs typeface="Arial" charset="0"/>
              </a:rPr>
              <a:t>V</a:t>
            </a:r>
            <a:r>
              <a:rPr lang="en-US" kern="0" baseline="-25000" dirty="0">
                <a:solidFill>
                  <a:srgbClr val="000000"/>
                </a:solidFill>
                <a:cs typeface="Arial" charset="0"/>
              </a:rPr>
              <a:t>B-G</a:t>
            </a:r>
            <a:r>
              <a:rPr lang="en-US" kern="0" dirty="0">
                <a:solidFill>
                  <a:srgbClr val="000000"/>
                </a:solidFill>
                <a:cs typeface="Arial" charset="0"/>
              </a:rPr>
              <a:t> = 277 V</a:t>
            </a:r>
          </a:p>
          <a:p>
            <a:r>
              <a:rPr lang="en-US" kern="0" dirty="0">
                <a:solidFill>
                  <a:srgbClr val="000000"/>
                </a:solidFill>
                <a:cs typeface="Arial" charset="0"/>
              </a:rPr>
              <a:t>V</a:t>
            </a:r>
            <a:r>
              <a:rPr lang="en-US" kern="0" baseline="-25000" dirty="0">
                <a:solidFill>
                  <a:srgbClr val="000000"/>
                </a:solidFill>
                <a:cs typeface="Arial" charset="0"/>
              </a:rPr>
              <a:t>N-G</a:t>
            </a:r>
            <a:r>
              <a:rPr lang="en-US" kern="0" dirty="0">
                <a:solidFill>
                  <a:srgbClr val="000000"/>
                </a:solidFill>
                <a:cs typeface="Arial" charset="0"/>
              </a:rPr>
              <a:t> = 0 V</a:t>
            </a:r>
            <a:endParaRPr lang="en-US" dirty="0"/>
          </a:p>
        </p:txBody>
      </p:sp>
      <p:sp>
        <p:nvSpPr>
          <p:cNvPr id="11" name="Rectangle 10">
            <a:extLst>
              <a:ext uri="{FF2B5EF4-FFF2-40B4-BE49-F238E27FC236}">
                <a16:creationId xmlns:a16="http://schemas.microsoft.com/office/drawing/2014/main" id="{0576F7FB-AB62-4DC6-8876-222334FC95C1}"/>
              </a:ext>
            </a:extLst>
          </p:cNvPr>
          <p:cNvSpPr/>
          <p:nvPr/>
        </p:nvSpPr>
        <p:spPr>
          <a:xfrm>
            <a:off x="2286424" y="4287835"/>
            <a:ext cx="3635297" cy="206297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E875618-203C-4D6B-9C72-D37F055F00FA}"/>
              </a:ext>
            </a:extLst>
          </p:cNvPr>
          <p:cNvSpPr/>
          <p:nvPr/>
        </p:nvSpPr>
        <p:spPr>
          <a:xfrm>
            <a:off x="6063218" y="4282906"/>
            <a:ext cx="3635297" cy="206297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7FDFD8F-9BF6-405A-98C1-1FA06FBE92C6}"/>
              </a:ext>
            </a:extLst>
          </p:cNvPr>
          <p:cNvSpPr txBox="1"/>
          <p:nvPr/>
        </p:nvSpPr>
        <p:spPr>
          <a:xfrm>
            <a:off x="8162860" y="4808138"/>
            <a:ext cx="1575599" cy="1200329"/>
          </a:xfrm>
          <a:prstGeom prst="rect">
            <a:avLst/>
          </a:prstGeom>
          <a:noFill/>
        </p:spPr>
        <p:txBody>
          <a:bodyPr wrap="square" rtlCol="0">
            <a:spAutoFit/>
          </a:bodyPr>
          <a:lstStyle/>
          <a:p>
            <a:r>
              <a:rPr lang="en-US" kern="0" dirty="0">
                <a:solidFill>
                  <a:srgbClr val="000000"/>
                </a:solidFill>
                <a:cs typeface="Arial" charset="0"/>
              </a:rPr>
              <a:t>V</a:t>
            </a:r>
            <a:r>
              <a:rPr lang="en-US" kern="0" baseline="-25000" dirty="0">
                <a:solidFill>
                  <a:srgbClr val="000000"/>
                </a:solidFill>
                <a:cs typeface="Arial" charset="0"/>
              </a:rPr>
              <a:t>A-G</a:t>
            </a:r>
            <a:r>
              <a:rPr lang="en-US" kern="0" dirty="0">
                <a:solidFill>
                  <a:srgbClr val="000000"/>
                </a:solidFill>
                <a:cs typeface="Arial" charset="0"/>
              </a:rPr>
              <a:t> = 480 V</a:t>
            </a:r>
          </a:p>
          <a:p>
            <a:r>
              <a:rPr lang="en-US" kern="0" dirty="0">
                <a:solidFill>
                  <a:srgbClr val="000000"/>
                </a:solidFill>
                <a:cs typeface="Arial" charset="0"/>
              </a:rPr>
              <a:t>V</a:t>
            </a:r>
            <a:r>
              <a:rPr lang="en-US" kern="0" baseline="-25000" dirty="0">
                <a:solidFill>
                  <a:srgbClr val="000000"/>
                </a:solidFill>
                <a:cs typeface="Arial" charset="0"/>
              </a:rPr>
              <a:t>C-G</a:t>
            </a:r>
            <a:r>
              <a:rPr lang="en-US" kern="0" dirty="0">
                <a:solidFill>
                  <a:srgbClr val="000000"/>
                </a:solidFill>
                <a:cs typeface="Arial" charset="0"/>
              </a:rPr>
              <a:t> = 480 V</a:t>
            </a:r>
          </a:p>
          <a:p>
            <a:r>
              <a:rPr lang="en-US" kern="0" dirty="0">
                <a:solidFill>
                  <a:srgbClr val="000000"/>
                </a:solidFill>
                <a:cs typeface="Arial" charset="0"/>
              </a:rPr>
              <a:t>V</a:t>
            </a:r>
            <a:r>
              <a:rPr lang="en-US" kern="0" baseline="-25000" dirty="0">
                <a:solidFill>
                  <a:srgbClr val="000000"/>
                </a:solidFill>
                <a:cs typeface="Arial" charset="0"/>
              </a:rPr>
              <a:t>B-G</a:t>
            </a:r>
            <a:r>
              <a:rPr lang="en-US" kern="0" dirty="0">
                <a:solidFill>
                  <a:srgbClr val="000000"/>
                </a:solidFill>
                <a:cs typeface="Arial" charset="0"/>
              </a:rPr>
              <a:t> = 0 V</a:t>
            </a:r>
          </a:p>
          <a:p>
            <a:r>
              <a:rPr lang="en-US" kern="0" dirty="0">
                <a:solidFill>
                  <a:srgbClr val="000000"/>
                </a:solidFill>
                <a:cs typeface="Arial" charset="0"/>
              </a:rPr>
              <a:t>V</a:t>
            </a:r>
            <a:r>
              <a:rPr lang="en-US" kern="0" baseline="-25000" dirty="0">
                <a:solidFill>
                  <a:srgbClr val="000000"/>
                </a:solidFill>
                <a:cs typeface="Arial" charset="0"/>
              </a:rPr>
              <a:t>N-G</a:t>
            </a:r>
            <a:r>
              <a:rPr lang="en-US" kern="0" dirty="0">
                <a:solidFill>
                  <a:srgbClr val="000000"/>
                </a:solidFill>
                <a:cs typeface="Arial" charset="0"/>
              </a:rPr>
              <a:t> = 277 V</a:t>
            </a:r>
            <a:endParaRPr lang="en-US" dirty="0"/>
          </a:p>
        </p:txBody>
      </p:sp>
      <p:sp>
        <p:nvSpPr>
          <p:cNvPr id="56" name="Rectangle 55">
            <a:extLst>
              <a:ext uri="{FF2B5EF4-FFF2-40B4-BE49-F238E27FC236}">
                <a16:creationId xmlns:a16="http://schemas.microsoft.com/office/drawing/2014/main" id="{894EEA0E-289B-40BF-988D-74AA74386086}"/>
              </a:ext>
            </a:extLst>
          </p:cNvPr>
          <p:cNvSpPr/>
          <p:nvPr/>
        </p:nvSpPr>
        <p:spPr>
          <a:xfrm>
            <a:off x="-138896" y="719365"/>
            <a:ext cx="6072192" cy="584775"/>
          </a:xfrm>
          <a:prstGeom prst="rect">
            <a:avLst/>
          </a:prstGeom>
        </p:spPr>
        <p:txBody>
          <a:bodyPr wrap="square">
            <a:spAutoFit/>
          </a:bodyPr>
          <a:lstStyle/>
          <a:p>
            <a:pPr lvl="1"/>
            <a:r>
              <a:rPr lang="en-US" sz="1600" i="1" dirty="0"/>
              <a:t>Earth connected to: current carrying parts</a:t>
            </a:r>
          </a:p>
          <a:p>
            <a:pPr lvl="1"/>
            <a:r>
              <a:rPr lang="en-US" sz="1600" i="1" dirty="0"/>
              <a:t>Protect equipment </a:t>
            </a:r>
          </a:p>
        </p:txBody>
      </p:sp>
    </p:spTree>
    <p:extLst>
      <p:ext uri="{BB962C8B-B14F-4D97-AF65-F5344CB8AC3E}">
        <p14:creationId xmlns:p14="http://schemas.microsoft.com/office/powerpoint/2010/main" val="85393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02059" y="325552"/>
            <a:ext cx="10744200" cy="789305"/>
          </a:xfrm>
        </p:spPr>
        <p:txBody>
          <a:bodyPr>
            <a:normAutofit/>
          </a:bodyPr>
          <a:lstStyle/>
          <a:p>
            <a:r>
              <a:rPr lang="en-US" sz="3600" dirty="0"/>
              <a:t>System Grounding Types</a:t>
            </a:r>
          </a:p>
        </p:txBody>
      </p:sp>
      <p:sp>
        <p:nvSpPr>
          <p:cNvPr id="11" name="Rectangle 6">
            <a:extLst>
              <a:ext uri="{FF2B5EF4-FFF2-40B4-BE49-F238E27FC236}">
                <a16:creationId xmlns:a16="http://schemas.microsoft.com/office/drawing/2014/main" id="{CC14E779-E7F0-4B24-BD15-42FB96493E58}"/>
              </a:ext>
            </a:extLst>
          </p:cNvPr>
          <p:cNvSpPr>
            <a:spLocks noChangeArrowheads="1"/>
          </p:cNvSpPr>
          <p:nvPr/>
        </p:nvSpPr>
        <p:spPr bwMode="auto">
          <a:xfrm>
            <a:off x="1119999" y="1426232"/>
            <a:ext cx="2514600" cy="710520"/>
          </a:xfrm>
          <a:prstGeom prst="rect">
            <a:avLst/>
          </a:prstGeom>
          <a:noFill/>
          <a:ln w="9525">
            <a:noFill/>
            <a:miter lim="800000"/>
            <a:headEnd/>
            <a:tailEnd/>
          </a:ln>
          <a:effectLst/>
        </p:spPr>
        <p:txBody>
          <a:bodyPr lIns="0" tIns="0" rIns="0" bIns="0"/>
          <a:lstStyle/>
          <a:p>
            <a:pPr algn="ctr">
              <a:spcBef>
                <a:spcPct val="20000"/>
              </a:spcBef>
              <a:buClr>
                <a:srgbClr val="EE2E24"/>
              </a:buClr>
              <a:buSzPct val="115000"/>
              <a:buNone/>
            </a:pPr>
            <a:r>
              <a:rPr lang="en-US" sz="2400" dirty="0"/>
              <a:t>Solid Grounded</a:t>
            </a:r>
          </a:p>
          <a:p>
            <a:pPr marL="230188" indent="-230188" algn="ctr">
              <a:spcBef>
                <a:spcPct val="20000"/>
              </a:spcBef>
              <a:buClr>
                <a:srgbClr val="EE2E24"/>
              </a:buClr>
              <a:buSzPct val="115000"/>
              <a:buFont typeface="Wingdings" pitchFamily="2" charset="2"/>
              <a:buChar char="§"/>
            </a:pPr>
            <a:endParaRPr lang="en-US" sz="2400" dirty="0"/>
          </a:p>
        </p:txBody>
      </p:sp>
      <p:graphicFrame>
        <p:nvGraphicFramePr>
          <p:cNvPr id="12" name="Object 8">
            <a:extLst>
              <a:ext uri="{FF2B5EF4-FFF2-40B4-BE49-F238E27FC236}">
                <a16:creationId xmlns:a16="http://schemas.microsoft.com/office/drawing/2014/main" id="{041DEB42-C851-49DA-AD33-5FB861570D9A}"/>
              </a:ext>
            </a:extLst>
          </p:cNvPr>
          <p:cNvGraphicFramePr>
            <a:graphicFrameLocks noChangeAspect="1"/>
          </p:cNvGraphicFramePr>
          <p:nvPr>
            <p:extLst>
              <p:ext uri="{D42A27DB-BD31-4B8C-83A1-F6EECF244321}">
                <p14:modId xmlns:p14="http://schemas.microsoft.com/office/powerpoint/2010/main" val="1933984411"/>
              </p:ext>
            </p:extLst>
          </p:nvPr>
        </p:nvGraphicFramePr>
        <p:xfrm>
          <a:off x="1649332" y="1926686"/>
          <a:ext cx="1800681" cy="2767912"/>
        </p:xfrm>
        <a:graphic>
          <a:graphicData uri="http://schemas.openxmlformats.org/presentationml/2006/ole">
            <mc:AlternateContent xmlns:mc="http://schemas.openxmlformats.org/markup-compatibility/2006">
              <mc:Choice xmlns:v="urn:schemas-microsoft-com:vml" Requires="v">
                <p:oleObj spid="_x0000_s1030" name="Visio" r:id="rId4" imgW="1104900" imgH="1773174" progId="Visio.Drawing.11">
                  <p:embed/>
                </p:oleObj>
              </mc:Choice>
              <mc:Fallback>
                <p:oleObj name="Visio" r:id="rId4" imgW="1104900" imgH="1773174" progId="Visio.Drawing.11">
                  <p:embed/>
                  <p:pic>
                    <p:nvPicPr>
                      <p:cNvPr id="12" name="Object 8">
                        <a:extLst>
                          <a:ext uri="{FF2B5EF4-FFF2-40B4-BE49-F238E27FC236}">
                            <a16:creationId xmlns:a16="http://schemas.microsoft.com/office/drawing/2014/main" id="{041DEB42-C851-49DA-AD33-5FB861570D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332" y="1926686"/>
                        <a:ext cx="1800681" cy="276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a:extLst>
              <a:ext uri="{FF2B5EF4-FFF2-40B4-BE49-F238E27FC236}">
                <a16:creationId xmlns:a16="http://schemas.microsoft.com/office/drawing/2014/main" id="{0535F3AD-86B1-455C-9E3C-6B666029C5F2}"/>
              </a:ext>
            </a:extLst>
          </p:cNvPr>
          <p:cNvSpPr txBox="1"/>
          <p:nvPr/>
        </p:nvSpPr>
        <p:spPr>
          <a:xfrm>
            <a:off x="1140638" y="4768739"/>
            <a:ext cx="2767913" cy="1200329"/>
          </a:xfrm>
          <a:prstGeom prst="rect">
            <a:avLst/>
          </a:prstGeom>
          <a:noFill/>
        </p:spPr>
        <p:txBody>
          <a:bodyPr wrap="square" rtlCol="0">
            <a:spAutoFit/>
          </a:bodyPr>
          <a:lstStyle/>
          <a:p>
            <a:pPr algn="ctr">
              <a:buNone/>
            </a:pPr>
            <a:r>
              <a:rPr lang="en-US" dirty="0"/>
              <a:t>An intentional conductive path connected between a circuit conductor and ground</a:t>
            </a:r>
          </a:p>
        </p:txBody>
      </p:sp>
      <p:sp>
        <p:nvSpPr>
          <p:cNvPr id="14" name="Rectangle 7">
            <a:extLst>
              <a:ext uri="{FF2B5EF4-FFF2-40B4-BE49-F238E27FC236}">
                <a16:creationId xmlns:a16="http://schemas.microsoft.com/office/drawing/2014/main" id="{E7CABA9D-8B2E-4ACF-A420-00C2018950B1}"/>
              </a:ext>
            </a:extLst>
          </p:cNvPr>
          <p:cNvSpPr>
            <a:spLocks noChangeArrowheads="1"/>
          </p:cNvSpPr>
          <p:nvPr/>
        </p:nvSpPr>
        <p:spPr bwMode="auto">
          <a:xfrm>
            <a:off x="4657409" y="1425325"/>
            <a:ext cx="3200400" cy="574596"/>
          </a:xfrm>
          <a:prstGeom prst="rect">
            <a:avLst/>
          </a:prstGeom>
          <a:noFill/>
          <a:ln w="9525" algn="ctr">
            <a:noFill/>
            <a:miter lim="800000"/>
            <a:headEnd/>
            <a:tailEnd/>
          </a:ln>
          <a:effectLst/>
        </p:spPr>
        <p:txBody>
          <a:bodyPr lIns="0" tIns="0" rIns="0" bIns="0"/>
          <a:lstStyle/>
          <a:p>
            <a:pPr algn="ctr">
              <a:spcBef>
                <a:spcPct val="20000"/>
              </a:spcBef>
              <a:buClr>
                <a:srgbClr val="EE2E24"/>
              </a:buClr>
              <a:buSzPct val="115000"/>
              <a:buNone/>
            </a:pPr>
            <a:r>
              <a:rPr lang="en-US" sz="2400" dirty="0"/>
              <a:t>Impedance Grounded</a:t>
            </a:r>
          </a:p>
        </p:txBody>
      </p:sp>
      <p:sp>
        <p:nvSpPr>
          <p:cNvPr id="15" name="TextBox 14">
            <a:extLst>
              <a:ext uri="{FF2B5EF4-FFF2-40B4-BE49-F238E27FC236}">
                <a16:creationId xmlns:a16="http://schemas.microsoft.com/office/drawing/2014/main" id="{27D631D7-8414-4A4C-ABE9-EAA3C0D0B781}"/>
              </a:ext>
            </a:extLst>
          </p:cNvPr>
          <p:cNvSpPr txBox="1"/>
          <p:nvPr/>
        </p:nvSpPr>
        <p:spPr>
          <a:xfrm>
            <a:off x="4806774" y="4734885"/>
            <a:ext cx="2888331" cy="1477328"/>
          </a:xfrm>
          <a:prstGeom prst="rect">
            <a:avLst/>
          </a:prstGeom>
          <a:noFill/>
        </p:spPr>
        <p:txBody>
          <a:bodyPr wrap="square" rtlCol="0">
            <a:spAutoFit/>
          </a:bodyPr>
          <a:lstStyle/>
          <a:p>
            <a:pPr algn="ctr">
              <a:buNone/>
            </a:pPr>
            <a:r>
              <a:rPr lang="en-US" dirty="0"/>
              <a:t> A resistance (or impedance) is deliberately connected between a circuit conductor and ground</a:t>
            </a:r>
          </a:p>
        </p:txBody>
      </p:sp>
      <p:pic>
        <p:nvPicPr>
          <p:cNvPr id="16" name="Picture 7">
            <a:extLst>
              <a:ext uri="{FF2B5EF4-FFF2-40B4-BE49-F238E27FC236}">
                <a16:creationId xmlns:a16="http://schemas.microsoft.com/office/drawing/2014/main" id="{2F9703AD-2EDC-469A-8610-43B6FBC6AE84}"/>
              </a:ext>
            </a:extLst>
          </p:cNvPr>
          <p:cNvPicPr>
            <a:picLocks noChangeAspect="1" noChangeArrowheads="1"/>
          </p:cNvPicPr>
          <p:nvPr/>
        </p:nvPicPr>
        <p:blipFill>
          <a:blip r:embed="rId6" cstate="print"/>
          <a:srcRect/>
          <a:stretch>
            <a:fillRect/>
          </a:stretch>
        </p:blipFill>
        <p:spPr bwMode="auto">
          <a:xfrm>
            <a:off x="5340528" y="1926686"/>
            <a:ext cx="1674959" cy="2727368"/>
          </a:xfrm>
          <a:prstGeom prst="rect">
            <a:avLst/>
          </a:prstGeom>
          <a:noFill/>
          <a:ln w="9525">
            <a:noFill/>
            <a:miter lim="800000"/>
            <a:headEnd/>
            <a:tailEnd/>
          </a:ln>
        </p:spPr>
      </p:pic>
      <p:sp>
        <p:nvSpPr>
          <p:cNvPr id="17" name="Rectangle 3">
            <a:extLst>
              <a:ext uri="{FF2B5EF4-FFF2-40B4-BE49-F238E27FC236}">
                <a16:creationId xmlns:a16="http://schemas.microsoft.com/office/drawing/2014/main" id="{F33FA614-B056-4076-B030-EAB039508E9E}"/>
              </a:ext>
            </a:extLst>
          </p:cNvPr>
          <p:cNvSpPr txBox="1">
            <a:spLocks noChangeArrowheads="1"/>
          </p:cNvSpPr>
          <p:nvPr/>
        </p:nvSpPr>
        <p:spPr>
          <a:xfrm>
            <a:off x="8540928" y="1434978"/>
            <a:ext cx="2057400" cy="698164"/>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charset="2"/>
              <a:buNone/>
            </a:pPr>
            <a:r>
              <a:rPr lang="en-US" sz="2400"/>
              <a:t>Ungrounded</a:t>
            </a:r>
            <a:endParaRPr lang="en-US" sz="2400" dirty="0"/>
          </a:p>
        </p:txBody>
      </p:sp>
      <p:graphicFrame>
        <p:nvGraphicFramePr>
          <p:cNvPr id="18" name="Object 4">
            <a:extLst>
              <a:ext uri="{FF2B5EF4-FFF2-40B4-BE49-F238E27FC236}">
                <a16:creationId xmlns:a16="http://schemas.microsoft.com/office/drawing/2014/main" id="{650C9880-A647-41EA-B3BC-DFB876CB4080}"/>
              </a:ext>
            </a:extLst>
          </p:cNvPr>
          <p:cNvGraphicFramePr>
            <a:graphicFrameLocks noChangeAspect="1"/>
          </p:cNvGraphicFramePr>
          <p:nvPr>
            <p:extLst>
              <p:ext uri="{D42A27DB-BD31-4B8C-83A1-F6EECF244321}">
                <p14:modId xmlns:p14="http://schemas.microsoft.com/office/powerpoint/2010/main" val="1296053384"/>
              </p:ext>
            </p:extLst>
          </p:nvPr>
        </p:nvGraphicFramePr>
        <p:xfrm>
          <a:off x="8804569" y="1972502"/>
          <a:ext cx="1659933" cy="2762383"/>
        </p:xfrm>
        <a:graphic>
          <a:graphicData uri="http://schemas.openxmlformats.org/presentationml/2006/ole">
            <mc:AlternateContent xmlns:mc="http://schemas.openxmlformats.org/markup-compatibility/2006">
              <mc:Choice xmlns:v="urn:schemas-microsoft-com:vml" Requires="v">
                <p:oleObj spid="_x0000_s1031" name="Visio" r:id="rId7" imgW="1053084" imgH="1773174" progId="Visio.Drawing.11">
                  <p:embed/>
                </p:oleObj>
              </mc:Choice>
              <mc:Fallback>
                <p:oleObj name="Visio" r:id="rId7" imgW="1053084" imgH="1773174" progId="Visio.Drawing.11">
                  <p:embed/>
                  <p:pic>
                    <p:nvPicPr>
                      <p:cNvPr id="18" name="Object 4">
                        <a:extLst>
                          <a:ext uri="{FF2B5EF4-FFF2-40B4-BE49-F238E27FC236}">
                            <a16:creationId xmlns:a16="http://schemas.microsoft.com/office/drawing/2014/main" id="{650C9880-A647-41EA-B3BC-DFB876CB40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4569" y="1972502"/>
                        <a:ext cx="1659933" cy="276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a:extLst>
              <a:ext uri="{FF2B5EF4-FFF2-40B4-BE49-F238E27FC236}">
                <a16:creationId xmlns:a16="http://schemas.microsoft.com/office/drawing/2014/main" id="{A555F13E-6033-42B6-881E-49691CFBC32D}"/>
              </a:ext>
            </a:extLst>
          </p:cNvPr>
          <p:cNvSpPr txBox="1"/>
          <p:nvPr/>
        </p:nvSpPr>
        <p:spPr>
          <a:xfrm>
            <a:off x="8499692" y="4802188"/>
            <a:ext cx="2403386" cy="1200329"/>
          </a:xfrm>
          <a:prstGeom prst="rect">
            <a:avLst/>
          </a:prstGeom>
          <a:noFill/>
        </p:spPr>
        <p:txBody>
          <a:bodyPr wrap="square" rtlCol="0">
            <a:spAutoFit/>
          </a:bodyPr>
          <a:lstStyle/>
          <a:p>
            <a:pPr algn="ctr">
              <a:buNone/>
            </a:pPr>
            <a:r>
              <a:rPr lang="en-US" dirty="0"/>
              <a:t>No intentional connection between any circuit conductor and ground</a:t>
            </a:r>
          </a:p>
        </p:txBody>
      </p:sp>
    </p:spTree>
    <p:extLst>
      <p:ext uri="{BB962C8B-B14F-4D97-AF65-F5344CB8AC3E}">
        <p14:creationId xmlns:p14="http://schemas.microsoft.com/office/powerpoint/2010/main" val="834623621"/>
      </p:ext>
    </p:extLst>
  </p:cSld>
  <p:clrMapOvr>
    <a:masterClrMapping/>
  </p:clrMapOvr>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les and Service 2" id="{7200CB7E-F943-4493-B1DD-E92EFA95BD29}" vid="{A6F1361D-1640-470C-8837-F48E146CCC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9C2D5BFAAF742B1748EE6F21F9A0C" ma:contentTypeVersion="13" ma:contentTypeDescription="Create a new document." ma:contentTypeScope="" ma:versionID="49906b225531b299cb5da225e9cfb996">
  <xsd:schema xmlns:xsd="http://www.w3.org/2001/XMLSchema" xmlns:xs="http://www.w3.org/2001/XMLSchema" xmlns:p="http://schemas.microsoft.com/office/2006/metadata/properties" xmlns:ns3="2d6ff939-9dab-4caf-b573-d8e61aa59bf9" xmlns:ns4="fd305fc3-d130-496d-a38f-1f614d81d11c" targetNamespace="http://schemas.microsoft.com/office/2006/metadata/properties" ma:root="true" ma:fieldsID="96fc5f6d61e35849c8ceeb7ac7b8a7ee" ns3:_="" ns4:_="">
    <xsd:import namespace="2d6ff939-9dab-4caf-b573-d8e61aa59bf9"/>
    <xsd:import namespace="fd305fc3-d130-496d-a38f-1f614d81d1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ff939-9dab-4caf-b573-d8e61aa59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305fc3-d130-496d-a38f-1f614d81d1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14B012-F879-4E07-A773-C66BAAFC3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ff939-9dab-4caf-b573-d8e61aa59bf9"/>
    <ds:schemaRef ds:uri="fd305fc3-d130-496d-a38f-1f614d81d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3FD258-C3D7-4C99-BB7F-C68010117B44}">
  <ds:schemaRefs>
    <ds:schemaRef ds:uri="http://schemas.microsoft.com/sharepoint/v3/contenttype/forms"/>
  </ds:schemaRefs>
</ds:datastoreItem>
</file>

<file path=customXml/itemProps3.xml><?xml version="1.0" encoding="utf-8"?>
<ds:datastoreItem xmlns:ds="http://schemas.openxmlformats.org/officeDocument/2006/customXml" ds:itemID="{616F682D-46DA-4FA8-95C0-37CEDCA46A0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d305fc3-d130-496d-a38f-1f614d81d11c"/>
    <ds:schemaRef ds:uri="2d6ff939-9dab-4caf-b573-d8e61aa59bf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2714</Words>
  <Application>Microsoft Office PowerPoint</Application>
  <PresentationFormat>Widescreen</PresentationFormat>
  <Paragraphs>461</Paragraphs>
  <Slides>40</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黑体</vt:lpstr>
      <vt:lpstr>Arial</vt:lpstr>
      <vt:lpstr>Arial Black</vt:lpstr>
      <vt:lpstr>Calibri</vt:lpstr>
      <vt:lpstr>Courier New</vt:lpstr>
      <vt:lpstr>LucidaGrande</vt:lpstr>
      <vt:lpstr>Roboto</vt:lpstr>
      <vt:lpstr>Tahoma</vt:lpstr>
      <vt:lpstr>Verdana</vt:lpstr>
      <vt:lpstr>Wingdings</vt:lpstr>
      <vt:lpstr>Cummins 2018</vt:lpstr>
      <vt:lpstr>Visio</vt:lpstr>
      <vt:lpstr>Grounding Recommendations for On Site Power Systems</vt:lpstr>
      <vt:lpstr>Course Objectives</vt:lpstr>
      <vt:lpstr>Equipment Grounding vs System Grounding</vt:lpstr>
      <vt:lpstr>Equipment Grounding vs System Grounding</vt:lpstr>
      <vt:lpstr>Equipment Grounding </vt:lpstr>
      <vt:lpstr> Why Ground Equipment? </vt:lpstr>
      <vt:lpstr>Impediments to Effective Equipment Grounding</vt:lpstr>
      <vt:lpstr>System Grounding</vt:lpstr>
      <vt:lpstr>System Grounding Types</vt:lpstr>
      <vt:lpstr>System Grounding - Solidly Grounded</vt:lpstr>
      <vt:lpstr>System Grounding – Resistance (Impedance)</vt:lpstr>
      <vt:lpstr>System Grounding - Ungrounded</vt:lpstr>
      <vt:lpstr>PowerPoint Presentation</vt:lpstr>
      <vt:lpstr>Separately / Non-Separately Derived System (4 Wire System) </vt:lpstr>
      <vt:lpstr>Separately Derived System (4 Wire System)  </vt:lpstr>
      <vt:lpstr>Separately Derived System (4 Wire System)  </vt:lpstr>
      <vt:lpstr>Non-Separately Derived System (4 Wire System)  </vt:lpstr>
      <vt:lpstr>Ground Fault Sensing, Protection and Indication </vt:lpstr>
      <vt:lpstr>How Do We Sense Ground Fault ?</vt:lpstr>
      <vt:lpstr>Ground Fault Sensing in LV Emergency Standby Systems</vt:lpstr>
      <vt:lpstr>Sensing a Ground Fault</vt:lpstr>
      <vt:lpstr>PowerPoint Presentation</vt:lpstr>
      <vt:lpstr>PowerPoint Presentation</vt:lpstr>
      <vt:lpstr>PowerPoint Presentation</vt:lpstr>
      <vt:lpstr>PowerPoint Presentation</vt:lpstr>
      <vt:lpstr>PowerPoint Presentation</vt:lpstr>
      <vt:lpstr>Grounding of Paralleled Generator Sets</vt:lpstr>
      <vt:lpstr>Ground Fault Sensing with Paralleled Systems</vt:lpstr>
      <vt:lpstr>Ground Fault Sensing with Paralleled Systems</vt:lpstr>
      <vt:lpstr>Modified Differential Ground Fault Protection</vt:lpstr>
      <vt:lpstr>Gensets Supplying Load, Normal Neutral Current Flow</vt:lpstr>
      <vt:lpstr>Gensets Supplying Load, Fault Current Flow</vt:lpstr>
      <vt:lpstr>Grounding Case Study</vt:lpstr>
      <vt:lpstr>Grounding Case Study</vt:lpstr>
      <vt:lpstr>Grounding Case Study</vt:lpstr>
      <vt:lpstr>Grounding Case Study</vt:lpstr>
      <vt:lpstr>PowerPoint Presentation</vt:lpstr>
      <vt:lpstr>Course Summary</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272</cp:revision>
  <dcterms:created xsi:type="dcterms:W3CDTF">2018-03-18T12:10:52Z</dcterms:created>
  <dcterms:modified xsi:type="dcterms:W3CDTF">2020-03-04T00:36:53Z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0x01010017F9C2D5BFAAF742B1748EE6F21F9A0C</vt:lpwstr>
  </property>
</Properties>
</file>