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33"/>
  </p:notesMasterIdLst>
  <p:sldIdLst>
    <p:sldId id="256" r:id="rId3"/>
    <p:sldId id="500" r:id="rId4"/>
    <p:sldId id="485" r:id="rId5"/>
    <p:sldId id="473" r:id="rId6"/>
    <p:sldId id="489" r:id="rId7"/>
    <p:sldId id="497" r:id="rId8"/>
    <p:sldId id="490" r:id="rId9"/>
    <p:sldId id="480" r:id="rId10"/>
    <p:sldId id="502" r:id="rId11"/>
    <p:sldId id="503" r:id="rId12"/>
    <p:sldId id="481" r:id="rId13"/>
    <p:sldId id="479" r:id="rId14"/>
    <p:sldId id="498" r:id="rId15"/>
    <p:sldId id="491" r:id="rId16"/>
    <p:sldId id="492" r:id="rId17"/>
    <p:sldId id="499" r:id="rId18"/>
    <p:sldId id="482" r:id="rId19"/>
    <p:sldId id="483" r:id="rId20"/>
    <p:sldId id="474" r:id="rId21"/>
    <p:sldId id="475" r:id="rId22"/>
    <p:sldId id="486" r:id="rId23"/>
    <p:sldId id="495" r:id="rId24"/>
    <p:sldId id="493" r:id="rId25"/>
    <p:sldId id="494" r:id="rId26"/>
    <p:sldId id="476" r:id="rId27"/>
    <p:sldId id="496" r:id="rId28"/>
    <p:sldId id="477" r:id="rId29"/>
    <p:sldId id="488" r:id="rId30"/>
    <p:sldId id="501"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B7DB"/>
    <a:srgbClr val="8DB9CA"/>
    <a:srgbClr val="000000"/>
    <a:srgbClr val="003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DC8F3-CD10-452B-9399-6DCC88D82C4A}" type="datetimeFigureOut">
              <a:rPr lang="en-US" smtClean="0"/>
              <a:t>6/14/2019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1B9EF2-F8FC-4896-9F6B-BF26A78DB6B8}" type="slidenum">
              <a:rPr lang="en-US" smtClean="0"/>
              <a:t>‹#›</a:t>
            </a:fld>
            <a:endParaRPr lang="en-US"/>
          </a:p>
        </p:txBody>
      </p:sp>
    </p:spTree>
    <p:extLst>
      <p:ext uri="{BB962C8B-B14F-4D97-AF65-F5344CB8AC3E}">
        <p14:creationId xmlns:p14="http://schemas.microsoft.com/office/powerpoint/2010/main" val="3327302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9075-4564-4E02-9600-BDE353B33038}"/>
              </a:ext>
            </a:extLst>
          </p:cNvPr>
          <p:cNvSpPr>
            <a:spLocks noGrp="1"/>
          </p:cNvSpPr>
          <p:nvPr>
            <p:ph type="ctrTitle"/>
          </p:nvPr>
        </p:nvSpPr>
        <p:spPr>
          <a:xfrm>
            <a:off x="495991" y="2483317"/>
            <a:ext cx="6174316" cy="1559294"/>
          </a:xfrm>
        </p:spPr>
        <p:txBody>
          <a:bodyPr anchor="t" anchorCtr="0">
            <a:normAutofit/>
          </a:bodyPr>
          <a:lstStyle>
            <a:lvl1pPr algn="l">
              <a:lnSpc>
                <a:spcPct val="70000"/>
              </a:lnSpc>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ADAF5AB-7B84-498C-AD77-919C3D92BFD2}"/>
              </a:ext>
            </a:extLst>
          </p:cNvPr>
          <p:cNvSpPr>
            <a:spLocks noGrp="1"/>
          </p:cNvSpPr>
          <p:nvPr>
            <p:ph type="subTitle" idx="1"/>
          </p:nvPr>
        </p:nvSpPr>
        <p:spPr>
          <a:xfrm>
            <a:off x="495991" y="4042612"/>
            <a:ext cx="6174316" cy="818146"/>
          </a:xfrm>
        </p:spPr>
        <p:txBody>
          <a:bodyPr>
            <a:normAutofit/>
          </a:bodyPr>
          <a:lstStyle>
            <a:lvl1pPr marL="0" indent="0" algn="l">
              <a:buNone/>
              <a:defRPr sz="22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oup 6">
            <a:extLst>
              <a:ext uri="{FF2B5EF4-FFF2-40B4-BE49-F238E27FC236}">
                <a16:creationId xmlns:a16="http://schemas.microsoft.com/office/drawing/2014/main" id="{260E62AD-9B2C-4C06-89E2-DAF5755A3FC7}"/>
              </a:ext>
            </a:extLst>
          </p:cNvPr>
          <p:cNvGrpSpPr/>
          <p:nvPr userDrawn="1"/>
        </p:nvGrpSpPr>
        <p:grpSpPr>
          <a:xfrm>
            <a:off x="495991" y="1010387"/>
            <a:ext cx="2381963" cy="581012"/>
            <a:chOff x="5675313" y="-646112"/>
            <a:chExt cx="4048125" cy="987425"/>
          </a:xfrm>
          <a:solidFill>
            <a:schemeClr val="bg1"/>
          </a:solidFill>
        </p:grpSpPr>
        <p:sp>
          <p:nvSpPr>
            <p:cNvPr id="8" name="Freeform 5">
              <a:extLst>
                <a:ext uri="{FF2B5EF4-FFF2-40B4-BE49-F238E27FC236}">
                  <a16:creationId xmlns:a16="http://schemas.microsoft.com/office/drawing/2014/main" id="{4C1B0577-1657-45EF-BEC2-1624E0B2095F}"/>
                </a:ext>
              </a:extLst>
            </p:cNvPr>
            <p:cNvSpPr>
              <a:spLocks noEditPoints="1"/>
            </p:cNvSpPr>
            <p:nvPr/>
          </p:nvSpPr>
          <p:spPr bwMode="auto">
            <a:xfrm>
              <a:off x="5675313" y="-573087"/>
              <a:ext cx="949325" cy="849313"/>
            </a:xfrm>
            <a:custGeom>
              <a:avLst/>
              <a:gdLst>
                <a:gd name="T0" fmla="*/ 598 w 598"/>
                <a:gd name="T1" fmla="*/ 535 h 535"/>
                <a:gd name="T2" fmla="*/ 458 w 598"/>
                <a:gd name="T3" fmla="*/ 535 h 535"/>
                <a:gd name="T4" fmla="*/ 413 w 598"/>
                <a:gd name="T5" fmla="*/ 430 h 535"/>
                <a:gd name="T6" fmla="*/ 179 w 598"/>
                <a:gd name="T7" fmla="*/ 430 h 535"/>
                <a:gd name="T8" fmla="*/ 139 w 598"/>
                <a:gd name="T9" fmla="*/ 535 h 535"/>
                <a:gd name="T10" fmla="*/ 0 w 598"/>
                <a:gd name="T11" fmla="*/ 535 h 535"/>
                <a:gd name="T12" fmla="*/ 211 w 598"/>
                <a:gd name="T13" fmla="*/ 0 h 535"/>
                <a:gd name="T14" fmla="*/ 364 w 598"/>
                <a:gd name="T15" fmla="*/ 0 h 535"/>
                <a:gd name="T16" fmla="*/ 598 w 598"/>
                <a:gd name="T17" fmla="*/ 535 h 535"/>
                <a:gd name="T18" fmla="*/ 292 w 598"/>
                <a:gd name="T19" fmla="*/ 128 h 535"/>
                <a:gd name="T20" fmla="*/ 211 w 598"/>
                <a:gd name="T21" fmla="*/ 334 h 535"/>
                <a:gd name="T22" fmla="*/ 373 w 598"/>
                <a:gd name="T23" fmla="*/ 334 h 535"/>
                <a:gd name="T24" fmla="*/ 292 w 598"/>
                <a:gd name="T25" fmla="*/ 12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 h="535">
                  <a:moveTo>
                    <a:pt x="598" y="535"/>
                  </a:moveTo>
                  <a:lnTo>
                    <a:pt x="458" y="535"/>
                  </a:lnTo>
                  <a:lnTo>
                    <a:pt x="413" y="430"/>
                  </a:lnTo>
                  <a:lnTo>
                    <a:pt x="179" y="430"/>
                  </a:lnTo>
                  <a:lnTo>
                    <a:pt x="139" y="535"/>
                  </a:lnTo>
                  <a:lnTo>
                    <a:pt x="0" y="535"/>
                  </a:lnTo>
                  <a:lnTo>
                    <a:pt x="211" y="0"/>
                  </a:lnTo>
                  <a:lnTo>
                    <a:pt x="364" y="0"/>
                  </a:lnTo>
                  <a:lnTo>
                    <a:pt x="598" y="535"/>
                  </a:lnTo>
                  <a:close/>
                  <a:moveTo>
                    <a:pt x="292" y="128"/>
                  </a:moveTo>
                  <a:lnTo>
                    <a:pt x="211" y="334"/>
                  </a:lnTo>
                  <a:lnTo>
                    <a:pt x="373" y="334"/>
                  </a:lnTo>
                  <a:lnTo>
                    <a:pt x="292" y="12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48C9A5AF-D829-47CA-8F8D-FAB971CE9D21}"/>
                </a:ext>
              </a:extLst>
            </p:cNvPr>
            <p:cNvSpPr>
              <a:spLocks/>
            </p:cNvSpPr>
            <p:nvPr/>
          </p:nvSpPr>
          <p:spPr bwMode="auto">
            <a:xfrm>
              <a:off x="6724650" y="-573087"/>
              <a:ext cx="898525" cy="849313"/>
            </a:xfrm>
            <a:custGeom>
              <a:avLst/>
              <a:gdLst>
                <a:gd name="T0" fmla="*/ 454 w 566"/>
                <a:gd name="T1" fmla="*/ 0 h 535"/>
                <a:gd name="T2" fmla="*/ 566 w 566"/>
                <a:gd name="T3" fmla="*/ 0 h 535"/>
                <a:gd name="T4" fmla="*/ 566 w 566"/>
                <a:gd name="T5" fmla="*/ 535 h 535"/>
                <a:gd name="T6" fmla="*/ 436 w 566"/>
                <a:gd name="T7" fmla="*/ 535 h 535"/>
                <a:gd name="T8" fmla="*/ 436 w 566"/>
                <a:gd name="T9" fmla="*/ 201 h 535"/>
                <a:gd name="T10" fmla="*/ 292 w 566"/>
                <a:gd name="T11" fmla="*/ 366 h 535"/>
                <a:gd name="T12" fmla="*/ 274 w 566"/>
                <a:gd name="T13" fmla="*/ 366 h 535"/>
                <a:gd name="T14" fmla="*/ 130 w 566"/>
                <a:gd name="T15" fmla="*/ 201 h 535"/>
                <a:gd name="T16" fmla="*/ 130 w 566"/>
                <a:gd name="T17" fmla="*/ 535 h 535"/>
                <a:gd name="T18" fmla="*/ 0 w 566"/>
                <a:gd name="T19" fmla="*/ 535 h 535"/>
                <a:gd name="T20" fmla="*/ 0 w 566"/>
                <a:gd name="T21" fmla="*/ 0 h 535"/>
                <a:gd name="T22" fmla="*/ 112 w 566"/>
                <a:gd name="T23" fmla="*/ 0 h 535"/>
                <a:gd name="T24" fmla="*/ 283 w 566"/>
                <a:gd name="T25" fmla="*/ 197 h 535"/>
                <a:gd name="T26" fmla="*/ 454 w 566"/>
                <a:gd name="T27"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535">
                  <a:moveTo>
                    <a:pt x="454" y="0"/>
                  </a:moveTo>
                  <a:lnTo>
                    <a:pt x="566" y="0"/>
                  </a:lnTo>
                  <a:lnTo>
                    <a:pt x="566" y="535"/>
                  </a:lnTo>
                  <a:lnTo>
                    <a:pt x="436" y="535"/>
                  </a:lnTo>
                  <a:lnTo>
                    <a:pt x="436" y="201"/>
                  </a:lnTo>
                  <a:lnTo>
                    <a:pt x="292" y="366"/>
                  </a:lnTo>
                  <a:lnTo>
                    <a:pt x="274" y="366"/>
                  </a:lnTo>
                  <a:lnTo>
                    <a:pt x="130" y="201"/>
                  </a:lnTo>
                  <a:lnTo>
                    <a:pt x="130" y="535"/>
                  </a:lnTo>
                  <a:lnTo>
                    <a:pt x="0" y="535"/>
                  </a:lnTo>
                  <a:lnTo>
                    <a:pt x="0" y="0"/>
                  </a:lnTo>
                  <a:lnTo>
                    <a:pt x="112" y="0"/>
                  </a:lnTo>
                  <a:lnTo>
                    <a:pt x="283" y="197"/>
                  </a:lnTo>
                  <a:lnTo>
                    <a:pt x="45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AB3D0287-A02F-461A-BDC3-640003EEBF9A}"/>
                </a:ext>
              </a:extLst>
            </p:cNvPr>
            <p:cNvSpPr>
              <a:spLocks noEditPoints="1"/>
            </p:cNvSpPr>
            <p:nvPr/>
          </p:nvSpPr>
          <p:spPr bwMode="auto">
            <a:xfrm>
              <a:off x="7780338" y="-573087"/>
              <a:ext cx="836613" cy="849313"/>
            </a:xfrm>
            <a:custGeom>
              <a:avLst/>
              <a:gdLst>
                <a:gd name="T0" fmla="*/ 52 w 117"/>
                <a:gd name="T1" fmla="*/ 0 h 117"/>
                <a:gd name="T2" fmla="*/ 117 w 117"/>
                <a:gd name="T3" fmla="*/ 58 h 117"/>
                <a:gd name="T4" fmla="*/ 49 w 117"/>
                <a:gd name="T5" fmla="*/ 117 h 117"/>
                <a:gd name="T6" fmla="*/ 0 w 117"/>
                <a:gd name="T7" fmla="*/ 117 h 117"/>
                <a:gd name="T8" fmla="*/ 0 w 117"/>
                <a:gd name="T9" fmla="*/ 0 h 117"/>
                <a:gd name="T10" fmla="*/ 52 w 117"/>
                <a:gd name="T11" fmla="*/ 0 h 117"/>
                <a:gd name="T12" fmla="*/ 30 w 117"/>
                <a:gd name="T13" fmla="*/ 95 h 117"/>
                <a:gd name="T14" fmla="*/ 49 w 117"/>
                <a:gd name="T15" fmla="*/ 95 h 117"/>
                <a:gd name="T16" fmla="*/ 87 w 117"/>
                <a:gd name="T17" fmla="*/ 58 h 117"/>
                <a:gd name="T18" fmla="*/ 48 w 117"/>
                <a:gd name="T19" fmla="*/ 21 h 117"/>
                <a:gd name="T20" fmla="*/ 30 w 117"/>
                <a:gd name="T21" fmla="*/ 21 h 117"/>
                <a:gd name="T22" fmla="*/ 30 w 117"/>
                <a:gd name="T23" fmla="*/ 9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17">
                  <a:moveTo>
                    <a:pt x="52" y="0"/>
                  </a:moveTo>
                  <a:cubicBezTo>
                    <a:pt x="95" y="0"/>
                    <a:pt x="117" y="26"/>
                    <a:pt x="117" y="58"/>
                  </a:cubicBezTo>
                  <a:cubicBezTo>
                    <a:pt x="117" y="92"/>
                    <a:pt x="96" y="117"/>
                    <a:pt x="49" y="117"/>
                  </a:cubicBezTo>
                  <a:cubicBezTo>
                    <a:pt x="0" y="117"/>
                    <a:pt x="0" y="117"/>
                    <a:pt x="0" y="117"/>
                  </a:cubicBezTo>
                  <a:cubicBezTo>
                    <a:pt x="0" y="0"/>
                    <a:pt x="0" y="0"/>
                    <a:pt x="0" y="0"/>
                  </a:cubicBezTo>
                  <a:lnTo>
                    <a:pt x="52" y="0"/>
                  </a:lnTo>
                  <a:close/>
                  <a:moveTo>
                    <a:pt x="30" y="95"/>
                  </a:moveTo>
                  <a:cubicBezTo>
                    <a:pt x="49" y="95"/>
                    <a:pt x="49" y="95"/>
                    <a:pt x="49" y="95"/>
                  </a:cubicBezTo>
                  <a:cubicBezTo>
                    <a:pt x="78" y="95"/>
                    <a:pt x="87" y="75"/>
                    <a:pt x="87" y="58"/>
                  </a:cubicBezTo>
                  <a:cubicBezTo>
                    <a:pt x="87" y="38"/>
                    <a:pt x="76" y="21"/>
                    <a:pt x="48" y="21"/>
                  </a:cubicBezTo>
                  <a:cubicBezTo>
                    <a:pt x="30" y="21"/>
                    <a:pt x="30" y="21"/>
                    <a:pt x="30" y="21"/>
                  </a:cubicBezTo>
                  <a:lnTo>
                    <a:pt x="30" y="9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E0EE979F-6476-4C1A-9A3E-68505C59D15D}"/>
                </a:ext>
              </a:extLst>
            </p:cNvPr>
            <p:cNvSpPr>
              <a:spLocks/>
            </p:cNvSpPr>
            <p:nvPr/>
          </p:nvSpPr>
          <p:spPr bwMode="auto">
            <a:xfrm>
              <a:off x="8766175" y="-646112"/>
              <a:ext cx="957263" cy="981075"/>
            </a:xfrm>
            <a:custGeom>
              <a:avLst/>
              <a:gdLst>
                <a:gd name="T0" fmla="*/ 441 w 603"/>
                <a:gd name="T1" fmla="*/ 169 h 618"/>
                <a:gd name="T2" fmla="*/ 166 w 603"/>
                <a:gd name="T3" fmla="*/ 169 h 618"/>
                <a:gd name="T4" fmla="*/ 0 w 603"/>
                <a:gd name="T5" fmla="*/ 0 h 618"/>
                <a:gd name="T6" fmla="*/ 603 w 603"/>
                <a:gd name="T7" fmla="*/ 0 h 618"/>
                <a:gd name="T8" fmla="*/ 603 w 603"/>
                <a:gd name="T9" fmla="*/ 618 h 618"/>
                <a:gd name="T10" fmla="*/ 441 w 603"/>
                <a:gd name="T11" fmla="*/ 449 h 618"/>
                <a:gd name="T12" fmla="*/ 441 w 603"/>
                <a:gd name="T13" fmla="*/ 169 h 618"/>
              </a:gdLst>
              <a:ahLst/>
              <a:cxnLst>
                <a:cxn ang="0">
                  <a:pos x="T0" y="T1"/>
                </a:cxn>
                <a:cxn ang="0">
                  <a:pos x="T2" y="T3"/>
                </a:cxn>
                <a:cxn ang="0">
                  <a:pos x="T4" y="T5"/>
                </a:cxn>
                <a:cxn ang="0">
                  <a:pos x="T6" y="T7"/>
                </a:cxn>
                <a:cxn ang="0">
                  <a:pos x="T8" y="T9"/>
                </a:cxn>
                <a:cxn ang="0">
                  <a:pos x="T10" y="T11"/>
                </a:cxn>
                <a:cxn ang="0">
                  <a:pos x="T12" y="T13"/>
                </a:cxn>
              </a:cxnLst>
              <a:rect l="0" t="0" r="r" b="b"/>
              <a:pathLst>
                <a:path w="603" h="618">
                  <a:moveTo>
                    <a:pt x="441" y="169"/>
                  </a:moveTo>
                  <a:lnTo>
                    <a:pt x="166" y="169"/>
                  </a:lnTo>
                  <a:lnTo>
                    <a:pt x="0" y="0"/>
                  </a:lnTo>
                  <a:lnTo>
                    <a:pt x="603" y="0"/>
                  </a:lnTo>
                  <a:lnTo>
                    <a:pt x="603" y="618"/>
                  </a:lnTo>
                  <a:lnTo>
                    <a:pt x="441" y="449"/>
                  </a:lnTo>
                  <a:lnTo>
                    <a:pt x="441" y="16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9">
              <a:extLst>
                <a:ext uri="{FF2B5EF4-FFF2-40B4-BE49-F238E27FC236}">
                  <a16:creationId xmlns:a16="http://schemas.microsoft.com/office/drawing/2014/main" id="{91F5EE67-92B7-4DC9-8ABA-2C9D0A3A305A}"/>
                </a:ext>
              </a:extLst>
            </p:cNvPr>
            <p:cNvSpPr>
              <a:spLocks/>
            </p:cNvSpPr>
            <p:nvPr/>
          </p:nvSpPr>
          <p:spPr bwMode="auto">
            <a:xfrm>
              <a:off x="8759825" y="-319087"/>
              <a:ext cx="649288" cy="660400"/>
            </a:xfrm>
            <a:custGeom>
              <a:avLst/>
              <a:gdLst>
                <a:gd name="T0" fmla="*/ 170 w 409"/>
                <a:gd name="T1" fmla="*/ 243 h 416"/>
                <a:gd name="T2" fmla="*/ 170 w 409"/>
                <a:gd name="T3" fmla="*/ 0 h 416"/>
                <a:gd name="T4" fmla="*/ 0 w 409"/>
                <a:gd name="T5" fmla="*/ 174 h 416"/>
                <a:gd name="T6" fmla="*/ 0 w 409"/>
                <a:gd name="T7" fmla="*/ 416 h 416"/>
                <a:gd name="T8" fmla="*/ 238 w 409"/>
                <a:gd name="T9" fmla="*/ 416 h 416"/>
                <a:gd name="T10" fmla="*/ 409 w 409"/>
                <a:gd name="T11" fmla="*/ 243 h 416"/>
                <a:gd name="T12" fmla="*/ 170 w 409"/>
                <a:gd name="T13" fmla="*/ 243 h 416"/>
              </a:gdLst>
              <a:ahLst/>
              <a:cxnLst>
                <a:cxn ang="0">
                  <a:pos x="T0" y="T1"/>
                </a:cxn>
                <a:cxn ang="0">
                  <a:pos x="T2" y="T3"/>
                </a:cxn>
                <a:cxn ang="0">
                  <a:pos x="T4" y="T5"/>
                </a:cxn>
                <a:cxn ang="0">
                  <a:pos x="T6" y="T7"/>
                </a:cxn>
                <a:cxn ang="0">
                  <a:pos x="T8" y="T9"/>
                </a:cxn>
                <a:cxn ang="0">
                  <a:pos x="T10" y="T11"/>
                </a:cxn>
                <a:cxn ang="0">
                  <a:pos x="T12" y="T13"/>
                </a:cxn>
              </a:cxnLst>
              <a:rect l="0" t="0" r="r" b="b"/>
              <a:pathLst>
                <a:path w="409" h="416">
                  <a:moveTo>
                    <a:pt x="170" y="243"/>
                  </a:moveTo>
                  <a:lnTo>
                    <a:pt x="170" y="0"/>
                  </a:lnTo>
                  <a:lnTo>
                    <a:pt x="0" y="174"/>
                  </a:lnTo>
                  <a:lnTo>
                    <a:pt x="0" y="416"/>
                  </a:lnTo>
                  <a:lnTo>
                    <a:pt x="238" y="416"/>
                  </a:lnTo>
                  <a:lnTo>
                    <a:pt x="409" y="243"/>
                  </a:lnTo>
                  <a:lnTo>
                    <a:pt x="170" y="24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15" name="Picture 14">
            <a:extLst>
              <a:ext uri="{FF2B5EF4-FFF2-40B4-BE49-F238E27FC236}">
                <a16:creationId xmlns:a16="http://schemas.microsoft.com/office/drawing/2014/main" id="{F039478A-19AA-4552-95B1-7E73C1BE7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991" y="5226518"/>
            <a:ext cx="1548619" cy="1207971"/>
          </a:xfrm>
          <a:prstGeom prst="rect">
            <a:avLst/>
          </a:prstGeom>
        </p:spPr>
      </p:pic>
    </p:spTree>
    <p:extLst>
      <p:ext uri="{BB962C8B-B14F-4D97-AF65-F5344CB8AC3E}">
        <p14:creationId xmlns:p14="http://schemas.microsoft.com/office/powerpoint/2010/main" val="22414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0F608-3B48-424F-95C3-EAA871D8D3C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0F25495-509D-438E-99D4-25826CC65799}"/>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A4B2681D-0772-4654-8CA2-E16351C009D6}"/>
              </a:ext>
            </a:extLst>
          </p:cNvPr>
          <p:cNvSpPr>
            <a:spLocks noGrp="1"/>
          </p:cNvSpPr>
          <p:nvPr>
            <p:ph type="sldNum" sz="quarter" idx="11"/>
          </p:nvPr>
        </p:nvSpPr>
        <p:spPr/>
        <p:txBody>
          <a:bodyPr/>
          <a:lstStyle/>
          <a:p>
            <a:fld id="{CFA28EAC-03EF-453C-B0DA-6BC419E199A1}" type="slidenum">
              <a:rPr lang="en-US" smtClean="0"/>
              <a:pPr/>
              <a:t>‹#›</a:t>
            </a:fld>
            <a:endParaRPr lang="en-US" dirty="0"/>
          </a:p>
        </p:txBody>
      </p:sp>
      <p:sp>
        <p:nvSpPr>
          <p:cNvPr id="6" name="Content Placeholder 5">
            <a:extLst>
              <a:ext uri="{FF2B5EF4-FFF2-40B4-BE49-F238E27FC236}">
                <a16:creationId xmlns:a16="http://schemas.microsoft.com/office/drawing/2014/main" id="{B99EE03E-FEDC-4669-9E6A-769EA777031C}"/>
              </a:ext>
            </a:extLst>
          </p:cNvPr>
          <p:cNvSpPr>
            <a:spLocks noGrp="1"/>
          </p:cNvSpPr>
          <p:nvPr>
            <p:ph sz="quarter" idx="12"/>
          </p:nvPr>
        </p:nvSpPr>
        <p:spPr>
          <a:xfrm>
            <a:off x="285550" y="1193533"/>
            <a:ext cx="11617526" cy="52739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30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9260-412F-4351-8F51-6F00C7E1D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08C42-89B5-463F-A8F0-9AD06CC6775D}"/>
              </a:ext>
            </a:extLst>
          </p:cNvPr>
          <p:cNvSpPr>
            <a:spLocks noGrp="1"/>
          </p:cNvSpPr>
          <p:nvPr>
            <p:ph sz="half" idx="1"/>
          </p:nvPr>
        </p:nvSpPr>
        <p:spPr>
          <a:xfrm>
            <a:off x="285549" y="1450240"/>
            <a:ext cx="5734251" cy="4738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060DB1-2B07-49B0-8875-B65DA2EB503E}"/>
              </a:ext>
            </a:extLst>
          </p:cNvPr>
          <p:cNvSpPr>
            <a:spLocks noGrp="1"/>
          </p:cNvSpPr>
          <p:nvPr>
            <p:ph sz="half" idx="2"/>
          </p:nvPr>
        </p:nvSpPr>
        <p:spPr>
          <a:xfrm>
            <a:off x="6172199" y="1450240"/>
            <a:ext cx="5730239" cy="4738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E6355DF-E479-4287-96E0-3E013E93C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16F0C-A416-466E-A52D-894A8E6D5E2F}"/>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345203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1D91-7382-478A-BE84-436F644155B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1339E1D-B0E3-4D90-94CD-7DC9430B1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38EC4C-70F1-48D1-9F76-17738EAD1B3C}"/>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24732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EC0D-4F55-4B08-81B3-F79108BBD148}"/>
              </a:ext>
            </a:extLst>
          </p:cNvPr>
          <p:cNvSpPr>
            <a:spLocks noGrp="1"/>
          </p:cNvSpPr>
          <p:nvPr>
            <p:ph type="title"/>
          </p:nvPr>
        </p:nvSpPr>
        <p:spPr>
          <a:xfrm>
            <a:off x="281537" y="1709738"/>
            <a:ext cx="11620901" cy="2852737"/>
          </a:xfrm>
        </p:spPr>
        <p:txBody>
          <a:bodyPr anchor="b">
            <a:normAutofit/>
          </a:bodyPr>
          <a:lstStyle>
            <a:lvl1pPr algn="ctr">
              <a:lnSpc>
                <a:spcPct val="70000"/>
              </a:lnSpc>
              <a:defRPr sz="7000"/>
            </a:lvl1pPr>
          </a:lstStyle>
          <a:p>
            <a:r>
              <a:rPr lang="en-US" dirty="0"/>
              <a:t>Click to edit Master title style</a:t>
            </a:r>
          </a:p>
        </p:txBody>
      </p:sp>
      <p:sp>
        <p:nvSpPr>
          <p:cNvPr id="3" name="Text Placeholder 2">
            <a:extLst>
              <a:ext uri="{FF2B5EF4-FFF2-40B4-BE49-F238E27FC236}">
                <a16:creationId xmlns:a16="http://schemas.microsoft.com/office/drawing/2014/main" id="{9B474D08-3A07-46DE-B335-FFA9D0C54BC2}"/>
              </a:ext>
            </a:extLst>
          </p:cNvPr>
          <p:cNvSpPr>
            <a:spLocks noGrp="1"/>
          </p:cNvSpPr>
          <p:nvPr>
            <p:ph type="body" idx="1"/>
          </p:nvPr>
        </p:nvSpPr>
        <p:spPr>
          <a:xfrm>
            <a:off x="281537" y="4589463"/>
            <a:ext cx="11620901"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CCBBBCB1-977E-432E-ADE6-0CFDAA18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1B98F-536C-40EC-B213-AEE65111B5DE}"/>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278667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DBD535-2088-46D9-A58B-4ABFE3F87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BD9D43-B8C6-4E20-BCC8-D686A2A59E5D}"/>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2874501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3843B9-26CF-4C85-93F3-B5BECE9785B2}"/>
              </a:ext>
            </a:extLst>
          </p:cNvPr>
          <p:cNvSpPr/>
          <p:nvPr userDrawn="1"/>
        </p:nvSpPr>
        <p:spPr>
          <a:xfrm>
            <a:off x="0" y="1578543"/>
            <a:ext cx="12192000" cy="527945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E0CD20-D535-4A18-955A-A50C395CB6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5431" y="1400475"/>
            <a:ext cx="5201139" cy="4057050"/>
          </a:xfrm>
          <a:prstGeom prst="rect">
            <a:avLst/>
          </a:prstGeom>
        </p:spPr>
      </p:pic>
    </p:spTree>
    <p:extLst>
      <p:ext uri="{BB962C8B-B14F-4D97-AF65-F5344CB8AC3E}">
        <p14:creationId xmlns:p14="http://schemas.microsoft.com/office/powerpoint/2010/main" val="20571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4FA1-1847-47F0-B97E-8948F9A94A0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9CC4FF4-C0BF-4957-BFFB-B792F2D224C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9E5583D8-5A67-424D-B8B6-6459BEED801E}"/>
              </a:ext>
            </a:extLst>
          </p:cNvPr>
          <p:cNvSpPr>
            <a:spLocks noGrp="1"/>
          </p:cNvSpPr>
          <p:nvPr>
            <p:ph type="sldNum" sz="quarter" idx="11"/>
          </p:nvPr>
        </p:nvSpPr>
        <p:spPr/>
        <p:txBody>
          <a:bodyPr/>
          <a:lstStyle/>
          <a:p>
            <a:fld id="{CFA28EAC-03EF-453C-B0DA-6BC419E199A1}" type="slidenum">
              <a:rPr lang="en-US" smtClean="0"/>
              <a:pPr/>
              <a:t>‹#›</a:t>
            </a:fld>
            <a:endParaRPr lang="en-US" dirty="0"/>
          </a:p>
        </p:txBody>
      </p:sp>
      <p:sp>
        <p:nvSpPr>
          <p:cNvPr id="6" name="Content Placeholder 5">
            <a:extLst>
              <a:ext uri="{FF2B5EF4-FFF2-40B4-BE49-F238E27FC236}">
                <a16:creationId xmlns:a16="http://schemas.microsoft.com/office/drawing/2014/main" id="{0D49D42D-3F2F-4C31-A07D-397AB86A657D}"/>
              </a:ext>
            </a:extLst>
          </p:cNvPr>
          <p:cNvSpPr>
            <a:spLocks noGrp="1"/>
          </p:cNvSpPr>
          <p:nvPr>
            <p:ph sz="quarter" idx="12"/>
          </p:nvPr>
        </p:nvSpPr>
        <p:spPr>
          <a:xfrm>
            <a:off x="285550" y="1193533"/>
            <a:ext cx="11616890" cy="52743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388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9260-412F-4351-8F51-6F00C7E1D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08C42-89B5-463F-A8F0-9AD06CC6775D}"/>
              </a:ext>
            </a:extLst>
          </p:cNvPr>
          <p:cNvSpPr>
            <a:spLocks noGrp="1"/>
          </p:cNvSpPr>
          <p:nvPr>
            <p:ph sz="half" idx="1"/>
          </p:nvPr>
        </p:nvSpPr>
        <p:spPr>
          <a:xfrm>
            <a:off x="285549" y="1450240"/>
            <a:ext cx="5734251" cy="4738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060DB1-2B07-49B0-8875-B65DA2EB503E}"/>
              </a:ext>
            </a:extLst>
          </p:cNvPr>
          <p:cNvSpPr>
            <a:spLocks noGrp="1"/>
          </p:cNvSpPr>
          <p:nvPr>
            <p:ph sz="half" idx="2"/>
          </p:nvPr>
        </p:nvSpPr>
        <p:spPr>
          <a:xfrm>
            <a:off x="6172199" y="1450240"/>
            <a:ext cx="5730239" cy="47388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E6355DF-E479-4287-96E0-3E013E93C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16F0C-A416-466E-A52D-894A8E6D5E2F}"/>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4276162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1D91-7382-478A-BE84-436F644155B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1339E1D-B0E3-4D90-94CD-7DC9430B1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38EC4C-70F1-48D1-9F76-17738EAD1B3C}"/>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408786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EC0D-4F55-4B08-81B3-F79108BBD148}"/>
              </a:ext>
            </a:extLst>
          </p:cNvPr>
          <p:cNvSpPr>
            <a:spLocks noGrp="1"/>
          </p:cNvSpPr>
          <p:nvPr>
            <p:ph type="title"/>
          </p:nvPr>
        </p:nvSpPr>
        <p:spPr>
          <a:xfrm>
            <a:off x="281537" y="1709738"/>
            <a:ext cx="11620901" cy="2852737"/>
          </a:xfrm>
        </p:spPr>
        <p:txBody>
          <a:bodyPr anchor="b">
            <a:normAutofit/>
          </a:bodyPr>
          <a:lstStyle>
            <a:lvl1pPr algn="ctr">
              <a:lnSpc>
                <a:spcPct val="70000"/>
              </a:lnSpc>
              <a:defRPr sz="7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474D08-3A07-46DE-B335-FFA9D0C54BC2}"/>
              </a:ext>
            </a:extLst>
          </p:cNvPr>
          <p:cNvSpPr>
            <a:spLocks noGrp="1"/>
          </p:cNvSpPr>
          <p:nvPr>
            <p:ph type="body" idx="1"/>
          </p:nvPr>
        </p:nvSpPr>
        <p:spPr>
          <a:xfrm>
            <a:off x="281537" y="4589463"/>
            <a:ext cx="11620901"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CCBBBCB1-977E-432E-ADE6-0CFDAA18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1B98F-536C-40EC-B213-AEE65111B5DE}"/>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113125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DBD535-2088-46D9-A58B-4ABFE3F87C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BD9D43-B8C6-4E20-BCC8-D686A2A59E5D}"/>
              </a:ext>
            </a:extLst>
          </p:cNvPr>
          <p:cNvSpPr>
            <a:spLocks noGrp="1"/>
          </p:cNvSpPr>
          <p:nvPr>
            <p:ph type="sldNum" sz="quarter" idx="12"/>
          </p:nvPr>
        </p:nvSpPr>
        <p:spPr/>
        <p:txBody>
          <a:bodyPr/>
          <a:lstStyle/>
          <a:p>
            <a:fld id="{CFA28EAC-03EF-453C-B0DA-6BC419E199A1}" type="slidenum">
              <a:rPr lang="en-US" smtClean="0"/>
              <a:t>‹#›</a:t>
            </a:fld>
            <a:endParaRPr lang="en-US"/>
          </a:p>
        </p:txBody>
      </p:sp>
    </p:spTree>
    <p:extLst>
      <p:ext uri="{BB962C8B-B14F-4D97-AF65-F5344CB8AC3E}">
        <p14:creationId xmlns:p14="http://schemas.microsoft.com/office/powerpoint/2010/main" val="29703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C52A42-F348-41C7-9D8A-AC8E6192CFB5}"/>
              </a:ext>
            </a:extLst>
          </p:cNvPr>
          <p:cNvSpPr/>
          <p:nvPr userDrawn="1"/>
        </p:nvSpPr>
        <p:spPr>
          <a:xfrm>
            <a:off x="0" y="1578543"/>
            <a:ext cx="12192000" cy="5279457"/>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F2FED4C-FA64-468B-9DF0-904C82EA8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5431" y="1400475"/>
            <a:ext cx="5201139" cy="4057050"/>
          </a:xfrm>
          <a:prstGeom prst="rect">
            <a:avLst/>
          </a:prstGeom>
        </p:spPr>
      </p:pic>
    </p:spTree>
    <p:extLst>
      <p:ext uri="{BB962C8B-B14F-4D97-AF65-F5344CB8AC3E}">
        <p14:creationId xmlns:p14="http://schemas.microsoft.com/office/powerpoint/2010/main" val="1395907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CE7DF-4FA5-4CF1-8C87-B81D39E7EA8A}" type="datetime1">
              <a:rPr lang="en-US" smtClean="0"/>
              <a:t>6/14/2019</a:t>
            </a:fld>
            <a:endParaRPr lang="en-US"/>
          </a:p>
        </p:txBody>
      </p:sp>
      <p:sp>
        <p:nvSpPr>
          <p:cNvPr id="5" name="Footer Placeholder 4"/>
          <p:cNvSpPr>
            <a:spLocks noGrp="1"/>
          </p:cNvSpPr>
          <p:nvPr>
            <p:ph type="ftr" sz="quarter" idx="11"/>
          </p:nvPr>
        </p:nvSpPr>
        <p:spPr>
          <a:xfrm>
            <a:off x="170045" y="6154740"/>
            <a:ext cx="11183755" cy="673725"/>
          </a:xfrm>
        </p:spPr>
        <p:txBody>
          <a:bodyPr/>
          <a:lstStyle/>
          <a:p>
            <a:endParaRPr lang="en-US" dirty="0"/>
          </a:p>
        </p:txBody>
      </p:sp>
      <p:sp>
        <p:nvSpPr>
          <p:cNvPr id="6" name="Slide Number Placeholder 5"/>
          <p:cNvSpPr>
            <a:spLocks noGrp="1"/>
          </p:cNvSpPr>
          <p:nvPr>
            <p:ph type="sldNum" sz="quarter" idx="12"/>
          </p:nvPr>
        </p:nvSpPr>
        <p:spPr>
          <a:xfrm>
            <a:off x="838200" y="6338193"/>
            <a:ext cx="472294" cy="373538"/>
          </a:xfrm>
        </p:spPr>
        <p:txBody>
          <a:bodyPr/>
          <a:lstStyle>
            <a:lvl1pPr>
              <a:defRPr sz="1200"/>
            </a:lvl1pPr>
          </a:lstStyle>
          <a:p>
            <a:fld id="{BCAF1A5B-EC4C-4638-9EEE-B9D9DA1291B7}" type="slidenum">
              <a:rPr lang="en-US" smtClean="0"/>
              <a:pPr/>
              <a:t>‹#›</a:t>
            </a:fld>
            <a:endParaRPr lang="en-US" dirty="0"/>
          </a:p>
        </p:txBody>
      </p:sp>
      <p:pic>
        <p:nvPicPr>
          <p:cNvPr id="7" name="Picture 6">
            <a:extLst>
              <a:ext uri="{FF2B5EF4-FFF2-40B4-BE49-F238E27FC236}">
                <a16:creationId xmlns:a16="http://schemas.microsoft.com/office/drawing/2014/main" id="{0D7A5AE5-7BFB-48A1-9666-2446D06AF7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045" y="6246991"/>
            <a:ext cx="547525" cy="547525"/>
          </a:xfrm>
          <a:prstGeom prst="rect">
            <a:avLst/>
          </a:prstGeom>
        </p:spPr>
      </p:pic>
    </p:spTree>
    <p:extLst>
      <p:ext uri="{BB962C8B-B14F-4D97-AF65-F5344CB8AC3E}">
        <p14:creationId xmlns:p14="http://schemas.microsoft.com/office/powerpoint/2010/main" val="65638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9075-4564-4E02-9600-BDE353B33038}"/>
              </a:ext>
            </a:extLst>
          </p:cNvPr>
          <p:cNvSpPr>
            <a:spLocks noGrp="1"/>
          </p:cNvSpPr>
          <p:nvPr>
            <p:ph type="ctrTitle"/>
          </p:nvPr>
        </p:nvSpPr>
        <p:spPr>
          <a:xfrm>
            <a:off x="495991" y="2483317"/>
            <a:ext cx="6174316" cy="1559294"/>
          </a:xfrm>
        </p:spPr>
        <p:txBody>
          <a:bodyPr anchor="t" anchorCtr="0">
            <a:normAutofit/>
          </a:bodyPr>
          <a:lstStyle>
            <a:lvl1pPr algn="l">
              <a:lnSpc>
                <a:spcPct val="70000"/>
              </a:lnSpc>
              <a:defRPr sz="6600"/>
            </a:lvl1pPr>
          </a:lstStyle>
          <a:p>
            <a:r>
              <a:rPr lang="en-US" dirty="0"/>
              <a:t>Click to edit Master title style</a:t>
            </a:r>
          </a:p>
        </p:txBody>
      </p:sp>
      <p:sp>
        <p:nvSpPr>
          <p:cNvPr id="3" name="Subtitle 2">
            <a:extLst>
              <a:ext uri="{FF2B5EF4-FFF2-40B4-BE49-F238E27FC236}">
                <a16:creationId xmlns:a16="http://schemas.microsoft.com/office/drawing/2014/main" id="{DADAF5AB-7B84-498C-AD77-919C3D92BFD2}"/>
              </a:ext>
            </a:extLst>
          </p:cNvPr>
          <p:cNvSpPr>
            <a:spLocks noGrp="1"/>
          </p:cNvSpPr>
          <p:nvPr>
            <p:ph type="subTitle" idx="1"/>
          </p:nvPr>
        </p:nvSpPr>
        <p:spPr>
          <a:xfrm>
            <a:off x="495991" y="4042612"/>
            <a:ext cx="6174316" cy="818146"/>
          </a:xfrm>
        </p:spPr>
        <p:txBody>
          <a:bodyPr>
            <a:normAutofit/>
          </a:bodyPr>
          <a:lstStyle>
            <a:lvl1pPr marL="0" indent="0" algn="l">
              <a:buNone/>
              <a:defRPr sz="22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7" name="Group 6">
            <a:extLst>
              <a:ext uri="{FF2B5EF4-FFF2-40B4-BE49-F238E27FC236}">
                <a16:creationId xmlns:a16="http://schemas.microsoft.com/office/drawing/2014/main" id="{260E62AD-9B2C-4C06-89E2-DAF5755A3FC7}"/>
              </a:ext>
            </a:extLst>
          </p:cNvPr>
          <p:cNvGrpSpPr/>
          <p:nvPr userDrawn="1"/>
        </p:nvGrpSpPr>
        <p:grpSpPr>
          <a:xfrm>
            <a:off x="495991" y="1010387"/>
            <a:ext cx="2381963" cy="581012"/>
            <a:chOff x="5675313" y="-646112"/>
            <a:chExt cx="4048125" cy="987425"/>
          </a:xfrm>
          <a:solidFill>
            <a:schemeClr val="bg1"/>
          </a:solidFill>
        </p:grpSpPr>
        <p:sp>
          <p:nvSpPr>
            <p:cNvPr id="8" name="Freeform 5">
              <a:extLst>
                <a:ext uri="{FF2B5EF4-FFF2-40B4-BE49-F238E27FC236}">
                  <a16:creationId xmlns:a16="http://schemas.microsoft.com/office/drawing/2014/main" id="{4C1B0577-1657-45EF-BEC2-1624E0B2095F}"/>
                </a:ext>
              </a:extLst>
            </p:cNvPr>
            <p:cNvSpPr>
              <a:spLocks noEditPoints="1"/>
            </p:cNvSpPr>
            <p:nvPr/>
          </p:nvSpPr>
          <p:spPr bwMode="auto">
            <a:xfrm>
              <a:off x="5675313" y="-573087"/>
              <a:ext cx="949325" cy="849313"/>
            </a:xfrm>
            <a:custGeom>
              <a:avLst/>
              <a:gdLst>
                <a:gd name="T0" fmla="*/ 598 w 598"/>
                <a:gd name="T1" fmla="*/ 535 h 535"/>
                <a:gd name="T2" fmla="*/ 458 w 598"/>
                <a:gd name="T3" fmla="*/ 535 h 535"/>
                <a:gd name="T4" fmla="*/ 413 w 598"/>
                <a:gd name="T5" fmla="*/ 430 h 535"/>
                <a:gd name="T6" fmla="*/ 179 w 598"/>
                <a:gd name="T7" fmla="*/ 430 h 535"/>
                <a:gd name="T8" fmla="*/ 139 w 598"/>
                <a:gd name="T9" fmla="*/ 535 h 535"/>
                <a:gd name="T10" fmla="*/ 0 w 598"/>
                <a:gd name="T11" fmla="*/ 535 h 535"/>
                <a:gd name="T12" fmla="*/ 211 w 598"/>
                <a:gd name="T13" fmla="*/ 0 h 535"/>
                <a:gd name="T14" fmla="*/ 364 w 598"/>
                <a:gd name="T15" fmla="*/ 0 h 535"/>
                <a:gd name="T16" fmla="*/ 598 w 598"/>
                <a:gd name="T17" fmla="*/ 535 h 535"/>
                <a:gd name="T18" fmla="*/ 292 w 598"/>
                <a:gd name="T19" fmla="*/ 128 h 535"/>
                <a:gd name="T20" fmla="*/ 211 w 598"/>
                <a:gd name="T21" fmla="*/ 334 h 535"/>
                <a:gd name="T22" fmla="*/ 373 w 598"/>
                <a:gd name="T23" fmla="*/ 334 h 535"/>
                <a:gd name="T24" fmla="*/ 292 w 598"/>
                <a:gd name="T25" fmla="*/ 12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 h="535">
                  <a:moveTo>
                    <a:pt x="598" y="535"/>
                  </a:moveTo>
                  <a:lnTo>
                    <a:pt x="458" y="535"/>
                  </a:lnTo>
                  <a:lnTo>
                    <a:pt x="413" y="430"/>
                  </a:lnTo>
                  <a:lnTo>
                    <a:pt x="179" y="430"/>
                  </a:lnTo>
                  <a:lnTo>
                    <a:pt x="139" y="535"/>
                  </a:lnTo>
                  <a:lnTo>
                    <a:pt x="0" y="535"/>
                  </a:lnTo>
                  <a:lnTo>
                    <a:pt x="211" y="0"/>
                  </a:lnTo>
                  <a:lnTo>
                    <a:pt x="364" y="0"/>
                  </a:lnTo>
                  <a:lnTo>
                    <a:pt x="598" y="535"/>
                  </a:lnTo>
                  <a:close/>
                  <a:moveTo>
                    <a:pt x="292" y="128"/>
                  </a:moveTo>
                  <a:lnTo>
                    <a:pt x="211" y="334"/>
                  </a:lnTo>
                  <a:lnTo>
                    <a:pt x="373" y="334"/>
                  </a:lnTo>
                  <a:lnTo>
                    <a:pt x="292" y="12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48C9A5AF-D829-47CA-8F8D-FAB971CE9D21}"/>
                </a:ext>
              </a:extLst>
            </p:cNvPr>
            <p:cNvSpPr>
              <a:spLocks/>
            </p:cNvSpPr>
            <p:nvPr/>
          </p:nvSpPr>
          <p:spPr bwMode="auto">
            <a:xfrm>
              <a:off x="6724650" y="-573087"/>
              <a:ext cx="898525" cy="849313"/>
            </a:xfrm>
            <a:custGeom>
              <a:avLst/>
              <a:gdLst>
                <a:gd name="T0" fmla="*/ 454 w 566"/>
                <a:gd name="T1" fmla="*/ 0 h 535"/>
                <a:gd name="T2" fmla="*/ 566 w 566"/>
                <a:gd name="T3" fmla="*/ 0 h 535"/>
                <a:gd name="T4" fmla="*/ 566 w 566"/>
                <a:gd name="T5" fmla="*/ 535 h 535"/>
                <a:gd name="T6" fmla="*/ 436 w 566"/>
                <a:gd name="T7" fmla="*/ 535 h 535"/>
                <a:gd name="T8" fmla="*/ 436 w 566"/>
                <a:gd name="T9" fmla="*/ 201 h 535"/>
                <a:gd name="T10" fmla="*/ 292 w 566"/>
                <a:gd name="T11" fmla="*/ 366 h 535"/>
                <a:gd name="T12" fmla="*/ 274 w 566"/>
                <a:gd name="T13" fmla="*/ 366 h 535"/>
                <a:gd name="T14" fmla="*/ 130 w 566"/>
                <a:gd name="T15" fmla="*/ 201 h 535"/>
                <a:gd name="T16" fmla="*/ 130 w 566"/>
                <a:gd name="T17" fmla="*/ 535 h 535"/>
                <a:gd name="T18" fmla="*/ 0 w 566"/>
                <a:gd name="T19" fmla="*/ 535 h 535"/>
                <a:gd name="T20" fmla="*/ 0 w 566"/>
                <a:gd name="T21" fmla="*/ 0 h 535"/>
                <a:gd name="T22" fmla="*/ 112 w 566"/>
                <a:gd name="T23" fmla="*/ 0 h 535"/>
                <a:gd name="T24" fmla="*/ 283 w 566"/>
                <a:gd name="T25" fmla="*/ 197 h 535"/>
                <a:gd name="T26" fmla="*/ 454 w 566"/>
                <a:gd name="T27"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535">
                  <a:moveTo>
                    <a:pt x="454" y="0"/>
                  </a:moveTo>
                  <a:lnTo>
                    <a:pt x="566" y="0"/>
                  </a:lnTo>
                  <a:lnTo>
                    <a:pt x="566" y="535"/>
                  </a:lnTo>
                  <a:lnTo>
                    <a:pt x="436" y="535"/>
                  </a:lnTo>
                  <a:lnTo>
                    <a:pt x="436" y="201"/>
                  </a:lnTo>
                  <a:lnTo>
                    <a:pt x="292" y="366"/>
                  </a:lnTo>
                  <a:lnTo>
                    <a:pt x="274" y="366"/>
                  </a:lnTo>
                  <a:lnTo>
                    <a:pt x="130" y="201"/>
                  </a:lnTo>
                  <a:lnTo>
                    <a:pt x="130" y="535"/>
                  </a:lnTo>
                  <a:lnTo>
                    <a:pt x="0" y="535"/>
                  </a:lnTo>
                  <a:lnTo>
                    <a:pt x="0" y="0"/>
                  </a:lnTo>
                  <a:lnTo>
                    <a:pt x="112" y="0"/>
                  </a:lnTo>
                  <a:lnTo>
                    <a:pt x="283" y="197"/>
                  </a:lnTo>
                  <a:lnTo>
                    <a:pt x="45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AB3D0287-A02F-461A-BDC3-640003EEBF9A}"/>
                </a:ext>
              </a:extLst>
            </p:cNvPr>
            <p:cNvSpPr>
              <a:spLocks noEditPoints="1"/>
            </p:cNvSpPr>
            <p:nvPr/>
          </p:nvSpPr>
          <p:spPr bwMode="auto">
            <a:xfrm>
              <a:off x="7780338" y="-573087"/>
              <a:ext cx="836613" cy="849313"/>
            </a:xfrm>
            <a:custGeom>
              <a:avLst/>
              <a:gdLst>
                <a:gd name="T0" fmla="*/ 52 w 117"/>
                <a:gd name="T1" fmla="*/ 0 h 117"/>
                <a:gd name="T2" fmla="*/ 117 w 117"/>
                <a:gd name="T3" fmla="*/ 58 h 117"/>
                <a:gd name="T4" fmla="*/ 49 w 117"/>
                <a:gd name="T5" fmla="*/ 117 h 117"/>
                <a:gd name="T6" fmla="*/ 0 w 117"/>
                <a:gd name="T7" fmla="*/ 117 h 117"/>
                <a:gd name="T8" fmla="*/ 0 w 117"/>
                <a:gd name="T9" fmla="*/ 0 h 117"/>
                <a:gd name="T10" fmla="*/ 52 w 117"/>
                <a:gd name="T11" fmla="*/ 0 h 117"/>
                <a:gd name="T12" fmla="*/ 30 w 117"/>
                <a:gd name="T13" fmla="*/ 95 h 117"/>
                <a:gd name="T14" fmla="*/ 49 w 117"/>
                <a:gd name="T15" fmla="*/ 95 h 117"/>
                <a:gd name="T16" fmla="*/ 87 w 117"/>
                <a:gd name="T17" fmla="*/ 58 h 117"/>
                <a:gd name="T18" fmla="*/ 48 w 117"/>
                <a:gd name="T19" fmla="*/ 21 h 117"/>
                <a:gd name="T20" fmla="*/ 30 w 117"/>
                <a:gd name="T21" fmla="*/ 21 h 117"/>
                <a:gd name="T22" fmla="*/ 30 w 117"/>
                <a:gd name="T23" fmla="*/ 9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17">
                  <a:moveTo>
                    <a:pt x="52" y="0"/>
                  </a:moveTo>
                  <a:cubicBezTo>
                    <a:pt x="95" y="0"/>
                    <a:pt x="117" y="26"/>
                    <a:pt x="117" y="58"/>
                  </a:cubicBezTo>
                  <a:cubicBezTo>
                    <a:pt x="117" y="92"/>
                    <a:pt x="96" y="117"/>
                    <a:pt x="49" y="117"/>
                  </a:cubicBezTo>
                  <a:cubicBezTo>
                    <a:pt x="0" y="117"/>
                    <a:pt x="0" y="117"/>
                    <a:pt x="0" y="117"/>
                  </a:cubicBezTo>
                  <a:cubicBezTo>
                    <a:pt x="0" y="0"/>
                    <a:pt x="0" y="0"/>
                    <a:pt x="0" y="0"/>
                  </a:cubicBezTo>
                  <a:lnTo>
                    <a:pt x="52" y="0"/>
                  </a:lnTo>
                  <a:close/>
                  <a:moveTo>
                    <a:pt x="30" y="95"/>
                  </a:moveTo>
                  <a:cubicBezTo>
                    <a:pt x="49" y="95"/>
                    <a:pt x="49" y="95"/>
                    <a:pt x="49" y="95"/>
                  </a:cubicBezTo>
                  <a:cubicBezTo>
                    <a:pt x="78" y="95"/>
                    <a:pt x="87" y="75"/>
                    <a:pt x="87" y="58"/>
                  </a:cubicBezTo>
                  <a:cubicBezTo>
                    <a:pt x="87" y="38"/>
                    <a:pt x="76" y="21"/>
                    <a:pt x="48" y="21"/>
                  </a:cubicBezTo>
                  <a:cubicBezTo>
                    <a:pt x="30" y="21"/>
                    <a:pt x="30" y="21"/>
                    <a:pt x="30" y="21"/>
                  </a:cubicBezTo>
                  <a:lnTo>
                    <a:pt x="30" y="9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E0EE979F-6476-4C1A-9A3E-68505C59D15D}"/>
                </a:ext>
              </a:extLst>
            </p:cNvPr>
            <p:cNvSpPr>
              <a:spLocks/>
            </p:cNvSpPr>
            <p:nvPr/>
          </p:nvSpPr>
          <p:spPr bwMode="auto">
            <a:xfrm>
              <a:off x="8766175" y="-646112"/>
              <a:ext cx="957263" cy="981075"/>
            </a:xfrm>
            <a:custGeom>
              <a:avLst/>
              <a:gdLst>
                <a:gd name="T0" fmla="*/ 441 w 603"/>
                <a:gd name="T1" fmla="*/ 169 h 618"/>
                <a:gd name="T2" fmla="*/ 166 w 603"/>
                <a:gd name="T3" fmla="*/ 169 h 618"/>
                <a:gd name="T4" fmla="*/ 0 w 603"/>
                <a:gd name="T5" fmla="*/ 0 h 618"/>
                <a:gd name="T6" fmla="*/ 603 w 603"/>
                <a:gd name="T7" fmla="*/ 0 h 618"/>
                <a:gd name="T8" fmla="*/ 603 w 603"/>
                <a:gd name="T9" fmla="*/ 618 h 618"/>
                <a:gd name="T10" fmla="*/ 441 w 603"/>
                <a:gd name="T11" fmla="*/ 449 h 618"/>
                <a:gd name="T12" fmla="*/ 441 w 603"/>
                <a:gd name="T13" fmla="*/ 169 h 618"/>
              </a:gdLst>
              <a:ahLst/>
              <a:cxnLst>
                <a:cxn ang="0">
                  <a:pos x="T0" y="T1"/>
                </a:cxn>
                <a:cxn ang="0">
                  <a:pos x="T2" y="T3"/>
                </a:cxn>
                <a:cxn ang="0">
                  <a:pos x="T4" y="T5"/>
                </a:cxn>
                <a:cxn ang="0">
                  <a:pos x="T6" y="T7"/>
                </a:cxn>
                <a:cxn ang="0">
                  <a:pos x="T8" y="T9"/>
                </a:cxn>
                <a:cxn ang="0">
                  <a:pos x="T10" y="T11"/>
                </a:cxn>
                <a:cxn ang="0">
                  <a:pos x="T12" y="T13"/>
                </a:cxn>
              </a:cxnLst>
              <a:rect l="0" t="0" r="r" b="b"/>
              <a:pathLst>
                <a:path w="603" h="618">
                  <a:moveTo>
                    <a:pt x="441" y="169"/>
                  </a:moveTo>
                  <a:lnTo>
                    <a:pt x="166" y="169"/>
                  </a:lnTo>
                  <a:lnTo>
                    <a:pt x="0" y="0"/>
                  </a:lnTo>
                  <a:lnTo>
                    <a:pt x="603" y="0"/>
                  </a:lnTo>
                  <a:lnTo>
                    <a:pt x="603" y="618"/>
                  </a:lnTo>
                  <a:lnTo>
                    <a:pt x="441" y="449"/>
                  </a:lnTo>
                  <a:lnTo>
                    <a:pt x="441" y="16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9">
              <a:extLst>
                <a:ext uri="{FF2B5EF4-FFF2-40B4-BE49-F238E27FC236}">
                  <a16:creationId xmlns:a16="http://schemas.microsoft.com/office/drawing/2014/main" id="{91F5EE67-92B7-4DC9-8ABA-2C9D0A3A305A}"/>
                </a:ext>
              </a:extLst>
            </p:cNvPr>
            <p:cNvSpPr>
              <a:spLocks/>
            </p:cNvSpPr>
            <p:nvPr/>
          </p:nvSpPr>
          <p:spPr bwMode="auto">
            <a:xfrm>
              <a:off x="8759825" y="-319087"/>
              <a:ext cx="649288" cy="660400"/>
            </a:xfrm>
            <a:custGeom>
              <a:avLst/>
              <a:gdLst>
                <a:gd name="T0" fmla="*/ 170 w 409"/>
                <a:gd name="T1" fmla="*/ 243 h 416"/>
                <a:gd name="T2" fmla="*/ 170 w 409"/>
                <a:gd name="T3" fmla="*/ 0 h 416"/>
                <a:gd name="T4" fmla="*/ 0 w 409"/>
                <a:gd name="T5" fmla="*/ 174 h 416"/>
                <a:gd name="T6" fmla="*/ 0 w 409"/>
                <a:gd name="T7" fmla="*/ 416 h 416"/>
                <a:gd name="T8" fmla="*/ 238 w 409"/>
                <a:gd name="T9" fmla="*/ 416 h 416"/>
                <a:gd name="T10" fmla="*/ 409 w 409"/>
                <a:gd name="T11" fmla="*/ 243 h 416"/>
                <a:gd name="T12" fmla="*/ 170 w 409"/>
                <a:gd name="T13" fmla="*/ 243 h 416"/>
              </a:gdLst>
              <a:ahLst/>
              <a:cxnLst>
                <a:cxn ang="0">
                  <a:pos x="T0" y="T1"/>
                </a:cxn>
                <a:cxn ang="0">
                  <a:pos x="T2" y="T3"/>
                </a:cxn>
                <a:cxn ang="0">
                  <a:pos x="T4" y="T5"/>
                </a:cxn>
                <a:cxn ang="0">
                  <a:pos x="T6" y="T7"/>
                </a:cxn>
                <a:cxn ang="0">
                  <a:pos x="T8" y="T9"/>
                </a:cxn>
                <a:cxn ang="0">
                  <a:pos x="T10" y="T11"/>
                </a:cxn>
                <a:cxn ang="0">
                  <a:pos x="T12" y="T13"/>
                </a:cxn>
              </a:cxnLst>
              <a:rect l="0" t="0" r="r" b="b"/>
              <a:pathLst>
                <a:path w="409" h="416">
                  <a:moveTo>
                    <a:pt x="170" y="243"/>
                  </a:moveTo>
                  <a:lnTo>
                    <a:pt x="170" y="0"/>
                  </a:lnTo>
                  <a:lnTo>
                    <a:pt x="0" y="174"/>
                  </a:lnTo>
                  <a:lnTo>
                    <a:pt x="0" y="416"/>
                  </a:lnTo>
                  <a:lnTo>
                    <a:pt x="238" y="416"/>
                  </a:lnTo>
                  <a:lnTo>
                    <a:pt x="409" y="243"/>
                  </a:lnTo>
                  <a:lnTo>
                    <a:pt x="170" y="24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13" name="Picture 12">
            <a:extLst>
              <a:ext uri="{FF2B5EF4-FFF2-40B4-BE49-F238E27FC236}">
                <a16:creationId xmlns:a16="http://schemas.microsoft.com/office/drawing/2014/main" id="{0044AFFC-7A54-4041-A90A-1FE2E64C21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991" y="5226518"/>
            <a:ext cx="1548619" cy="1207971"/>
          </a:xfrm>
          <a:prstGeom prst="rect">
            <a:avLst/>
          </a:prstGeom>
        </p:spPr>
      </p:pic>
    </p:spTree>
    <p:extLst>
      <p:ext uri="{BB962C8B-B14F-4D97-AF65-F5344CB8AC3E}">
        <p14:creationId xmlns:p14="http://schemas.microsoft.com/office/powerpoint/2010/main" val="417967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178E5-D00D-4736-B79A-BD696C9A3904}"/>
              </a:ext>
            </a:extLst>
          </p:cNvPr>
          <p:cNvSpPr>
            <a:spLocks noGrp="1"/>
          </p:cNvSpPr>
          <p:nvPr>
            <p:ph type="title"/>
          </p:nvPr>
        </p:nvSpPr>
        <p:spPr>
          <a:xfrm>
            <a:off x="285549" y="519808"/>
            <a:ext cx="11620902" cy="6737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1EC790-E627-469C-98A6-92C7DD444879}"/>
              </a:ext>
            </a:extLst>
          </p:cNvPr>
          <p:cNvSpPr>
            <a:spLocks noGrp="1"/>
          </p:cNvSpPr>
          <p:nvPr>
            <p:ph type="body" idx="1"/>
          </p:nvPr>
        </p:nvSpPr>
        <p:spPr>
          <a:xfrm>
            <a:off x="285549" y="1193533"/>
            <a:ext cx="11616891" cy="52743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1F9D445-679E-4348-8F40-6E39FD8E039B}"/>
              </a:ext>
            </a:extLst>
          </p:cNvPr>
          <p:cNvSpPr>
            <a:spLocks noGrp="1"/>
          </p:cNvSpPr>
          <p:nvPr>
            <p:ph type="ftr" sz="quarter" idx="3"/>
          </p:nvPr>
        </p:nvSpPr>
        <p:spPr>
          <a:xfrm>
            <a:off x="718684" y="6467921"/>
            <a:ext cx="11183755" cy="365125"/>
          </a:xfrm>
          <a:prstGeom prst="rect">
            <a:avLst/>
          </a:prstGeom>
        </p:spPr>
        <p:txBody>
          <a:bodyPr vert="horz" lIns="91440" tIns="45720" rIns="91440" bIns="45720" rtlCol="0" anchor="ctr"/>
          <a:lstStyle>
            <a:lvl1pPr algn="l">
              <a:defRPr sz="1000">
                <a:solidFill>
                  <a:schemeClr val="bg1"/>
                </a:solidFill>
                <a:latin typeface="+mn-lt"/>
              </a:defRPr>
            </a:lvl1pPr>
          </a:lstStyle>
          <a:p>
            <a:endParaRPr lang="en-US" dirty="0"/>
          </a:p>
        </p:txBody>
      </p:sp>
      <p:sp>
        <p:nvSpPr>
          <p:cNvPr id="6" name="Slide Number Placeholder 5">
            <a:extLst>
              <a:ext uri="{FF2B5EF4-FFF2-40B4-BE49-F238E27FC236}">
                <a16:creationId xmlns:a16="http://schemas.microsoft.com/office/drawing/2014/main" id="{EE395C86-4E92-4378-98F0-8593EA5EBD06}"/>
              </a:ext>
            </a:extLst>
          </p:cNvPr>
          <p:cNvSpPr>
            <a:spLocks noGrp="1"/>
          </p:cNvSpPr>
          <p:nvPr>
            <p:ph type="sldNum" sz="quarter" idx="4"/>
          </p:nvPr>
        </p:nvSpPr>
        <p:spPr>
          <a:xfrm>
            <a:off x="285549" y="6467921"/>
            <a:ext cx="407470" cy="365125"/>
          </a:xfrm>
          <a:prstGeom prst="rect">
            <a:avLst/>
          </a:prstGeom>
        </p:spPr>
        <p:txBody>
          <a:bodyPr vert="horz" lIns="91440" tIns="45720" rIns="91440" bIns="45720" rtlCol="0" anchor="ctr"/>
          <a:lstStyle>
            <a:lvl1pPr algn="ctr">
              <a:defRPr sz="1000">
                <a:solidFill>
                  <a:schemeClr val="bg1"/>
                </a:solidFill>
                <a:latin typeface="+mn-lt"/>
              </a:defRPr>
            </a:lvl1pPr>
          </a:lstStyle>
          <a:p>
            <a:fld id="{CFA28EAC-03EF-453C-B0DA-6BC419E199A1}" type="slidenum">
              <a:rPr lang="en-US" smtClean="0"/>
              <a:pPr/>
              <a:t>‹#›</a:t>
            </a:fld>
            <a:endParaRPr lang="en-US" dirty="0"/>
          </a:p>
        </p:txBody>
      </p:sp>
      <p:grpSp>
        <p:nvGrpSpPr>
          <p:cNvPr id="7" name="Group 6">
            <a:extLst>
              <a:ext uri="{FF2B5EF4-FFF2-40B4-BE49-F238E27FC236}">
                <a16:creationId xmlns:a16="http://schemas.microsoft.com/office/drawing/2014/main" id="{AB7756F9-A997-4F88-83B4-D8DD2DD5AD4B}"/>
              </a:ext>
            </a:extLst>
          </p:cNvPr>
          <p:cNvGrpSpPr/>
          <p:nvPr userDrawn="1"/>
        </p:nvGrpSpPr>
        <p:grpSpPr>
          <a:xfrm>
            <a:off x="10805159" y="269800"/>
            <a:ext cx="1097281" cy="267650"/>
            <a:chOff x="5675313" y="-646112"/>
            <a:chExt cx="4048125" cy="987425"/>
          </a:xfrm>
          <a:solidFill>
            <a:schemeClr val="bg1"/>
          </a:solidFill>
        </p:grpSpPr>
        <p:sp>
          <p:nvSpPr>
            <p:cNvPr id="8" name="Freeform 5">
              <a:extLst>
                <a:ext uri="{FF2B5EF4-FFF2-40B4-BE49-F238E27FC236}">
                  <a16:creationId xmlns:a16="http://schemas.microsoft.com/office/drawing/2014/main" id="{C7329F1A-8C42-4848-8E01-DFE068261DA7}"/>
                </a:ext>
              </a:extLst>
            </p:cNvPr>
            <p:cNvSpPr>
              <a:spLocks noEditPoints="1"/>
            </p:cNvSpPr>
            <p:nvPr/>
          </p:nvSpPr>
          <p:spPr bwMode="auto">
            <a:xfrm>
              <a:off x="5675313" y="-573087"/>
              <a:ext cx="949325" cy="849313"/>
            </a:xfrm>
            <a:custGeom>
              <a:avLst/>
              <a:gdLst>
                <a:gd name="T0" fmla="*/ 598 w 598"/>
                <a:gd name="T1" fmla="*/ 535 h 535"/>
                <a:gd name="T2" fmla="*/ 458 w 598"/>
                <a:gd name="T3" fmla="*/ 535 h 535"/>
                <a:gd name="T4" fmla="*/ 413 w 598"/>
                <a:gd name="T5" fmla="*/ 430 h 535"/>
                <a:gd name="T6" fmla="*/ 179 w 598"/>
                <a:gd name="T7" fmla="*/ 430 h 535"/>
                <a:gd name="T8" fmla="*/ 139 w 598"/>
                <a:gd name="T9" fmla="*/ 535 h 535"/>
                <a:gd name="T10" fmla="*/ 0 w 598"/>
                <a:gd name="T11" fmla="*/ 535 h 535"/>
                <a:gd name="T12" fmla="*/ 211 w 598"/>
                <a:gd name="T13" fmla="*/ 0 h 535"/>
                <a:gd name="T14" fmla="*/ 364 w 598"/>
                <a:gd name="T15" fmla="*/ 0 h 535"/>
                <a:gd name="T16" fmla="*/ 598 w 598"/>
                <a:gd name="T17" fmla="*/ 535 h 535"/>
                <a:gd name="T18" fmla="*/ 292 w 598"/>
                <a:gd name="T19" fmla="*/ 128 h 535"/>
                <a:gd name="T20" fmla="*/ 211 w 598"/>
                <a:gd name="T21" fmla="*/ 334 h 535"/>
                <a:gd name="T22" fmla="*/ 373 w 598"/>
                <a:gd name="T23" fmla="*/ 334 h 535"/>
                <a:gd name="T24" fmla="*/ 292 w 598"/>
                <a:gd name="T25" fmla="*/ 12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 h="535">
                  <a:moveTo>
                    <a:pt x="598" y="535"/>
                  </a:moveTo>
                  <a:lnTo>
                    <a:pt x="458" y="535"/>
                  </a:lnTo>
                  <a:lnTo>
                    <a:pt x="413" y="430"/>
                  </a:lnTo>
                  <a:lnTo>
                    <a:pt x="179" y="430"/>
                  </a:lnTo>
                  <a:lnTo>
                    <a:pt x="139" y="535"/>
                  </a:lnTo>
                  <a:lnTo>
                    <a:pt x="0" y="535"/>
                  </a:lnTo>
                  <a:lnTo>
                    <a:pt x="211" y="0"/>
                  </a:lnTo>
                  <a:lnTo>
                    <a:pt x="364" y="0"/>
                  </a:lnTo>
                  <a:lnTo>
                    <a:pt x="598" y="535"/>
                  </a:lnTo>
                  <a:close/>
                  <a:moveTo>
                    <a:pt x="292" y="128"/>
                  </a:moveTo>
                  <a:lnTo>
                    <a:pt x="211" y="334"/>
                  </a:lnTo>
                  <a:lnTo>
                    <a:pt x="373" y="334"/>
                  </a:lnTo>
                  <a:lnTo>
                    <a:pt x="292" y="12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D038C93B-C9CB-44DC-8343-73A252DDE95C}"/>
                </a:ext>
              </a:extLst>
            </p:cNvPr>
            <p:cNvSpPr>
              <a:spLocks/>
            </p:cNvSpPr>
            <p:nvPr/>
          </p:nvSpPr>
          <p:spPr bwMode="auto">
            <a:xfrm>
              <a:off x="6724650" y="-573087"/>
              <a:ext cx="898525" cy="849313"/>
            </a:xfrm>
            <a:custGeom>
              <a:avLst/>
              <a:gdLst>
                <a:gd name="T0" fmla="*/ 454 w 566"/>
                <a:gd name="T1" fmla="*/ 0 h 535"/>
                <a:gd name="T2" fmla="*/ 566 w 566"/>
                <a:gd name="T3" fmla="*/ 0 h 535"/>
                <a:gd name="T4" fmla="*/ 566 w 566"/>
                <a:gd name="T5" fmla="*/ 535 h 535"/>
                <a:gd name="T6" fmla="*/ 436 w 566"/>
                <a:gd name="T7" fmla="*/ 535 h 535"/>
                <a:gd name="T8" fmla="*/ 436 w 566"/>
                <a:gd name="T9" fmla="*/ 201 h 535"/>
                <a:gd name="T10" fmla="*/ 292 w 566"/>
                <a:gd name="T11" fmla="*/ 366 h 535"/>
                <a:gd name="T12" fmla="*/ 274 w 566"/>
                <a:gd name="T13" fmla="*/ 366 h 535"/>
                <a:gd name="T14" fmla="*/ 130 w 566"/>
                <a:gd name="T15" fmla="*/ 201 h 535"/>
                <a:gd name="T16" fmla="*/ 130 w 566"/>
                <a:gd name="T17" fmla="*/ 535 h 535"/>
                <a:gd name="T18" fmla="*/ 0 w 566"/>
                <a:gd name="T19" fmla="*/ 535 h 535"/>
                <a:gd name="T20" fmla="*/ 0 w 566"/>
                <a:gd name="T21" fmla="*/ 0 h 535"/>
                <a:gd name="T22" fmla="*/ 112 w 566"/>
                <a:gd name="T23" fmla="*/ 0 h 535"/>
                <a:gd name="T24" fmla="*/ 283 w 566"/>
                <a:gd name="T25" fmla="*/ 197 h 535"/>
                <a:gd name="T26" fmla="*/ 454 w 566"/>
                <a:gd name="T27"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535">
                  <a:moveTo>
                    <a:pt x="454" y="0"/>
                  </a:moveTo>
                  <a:lnTo>
                    <a:pt x="566" y="0"/>
                  </a:lnTo>
                  <a:lnTo>
                    <a:pt x="566" y="535"/>
                  </a:lnTo>
                  <a:lnTo>
                    <a:pt x="436" y="535"/>
                  </a:lnTo>
                  <a:lnTo>
                    <a:pt x="436" y="201"/>
                  </a:lnTo>
                  <a:lnTo>
                    <a:pt x="292" y="366"/>
                  </a:lnTo>
                  <a:lnTo>
                    <a:pt x="274" y="366"/>
                  </a:lnTo>
                  <a:lnTo>
                    <a:pt x="130" y="201"/>
                  </a:lnTo>
                  <a:lnTo>
                    <a:pt x="130" y="535"/>
                  </a:lnTo>
                  <a:lnTo>
                    <a:pt x="0" y="535"/>
                  </a:lnTo>
                  <a:lnTo>
                    <a:pt x="0" y="0"/>
                  </a:lnTo>
                  <a:lnTo>
                    <a:pt x="112" y="0"/>
                  </a:lnTo>
                  <a:lnTo>
                    <a:pt x="283" y="197"/>
                  </a:lnTo>
                  <a:lnTo>
                    <a:pt x="45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D1051A0A-2331-4871-AF32-2E2A1C81B20E}"/>
                </a:ext>
              </a:extLst>
            </p:cNvPr>
            <p:cNvSpPr>
              <a:spLocks noEditPoints="1"/>
            </p:cNvSpPr>
            <p:nvPr/>
          </p:nvSpPr>
          <p:spPr bwMode="auto">
            <a:xfrm>
              <a:off x="7780338" y="-573087"/>
              <a:ext cx="836613" cy="849313"/>
            </a:xfrm>
            <a:custGeom>
              <a:avLst/>
              <a:gdLst>
                <a:gd name="T0" fmla="*/ 52 w 117"/>
                <a:gd name="T1" fmla="*/ 0 h 117"/>
                <a:gd name="T2" fmla="*/ 117 w 117"/>
                <a:gd name="T3" fmla="*/ 58 h 117"/>
                <a:gd name="T4" fmla="*/ 49 w 117"/>
                <a:gd name="T5" fmla="*/ 117 h 117"/>
                <a:gd name="T6" fmla="*/ 0 w 117"/>
                <a:gd name="T7" fmla="*/ 117 h 117"/>
                <a:gd name="T8" fmla="*/ 0 w 117"/>
                <a:gd name="T9" fmla="*/ 0 h 117"/>
                <a:gd name="T10" fmla="*/ 52 w 117"/>
                <a:gd name="T11" fmla="*/ 0 h 117"/>
                <a:gd name="T12" fmla="*/ 30 w 117"/>
                <a:gd name="T13" fmla="*/ 95 h 117"/>
                <a:gd name="T14" fmla="*/ 49 w 117"/>
                <a:gd name="T15" fmla="*/ 95 h 117"/>
                <a:gd name="T16" fmla="*/ 87 w 117"/>
                <a:gd name="T17" fmla="*/ 58 h 117"/>
                <a:gd name="T18" fmla="*/ 48 w 117"/>
                <a:gd name="T19" fmla="*/ 21 h 117"/>
                <a:gd name="T20" fmla="*/ 30 w 117"/>
                <a:gd name="T21" fmla="*/ 21 h 117"/>
                <a:gd name="T22" fmla="*/ 30 w 117"/>
                <a:gd name="T23" fmla="*/ 9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17">
                  <a:moveTo>
                    <a:pt x="52" y="0"/>
                  </a:moveTo>
                  <a:cubicBezTo>
                    <a:pt x="95" y="0"/>
                    <a:pt x="117" y="26"/>
                    <a:pt x="117" y="58"/>
                  </a:cubicBezTo>
                  <a:cubicBezTo>
                    <a:pt x="117" y="92"/>
                    <a:pt x="96" y="117"/>
                    <a:pt x="49" y="117"/>
                  </a:cubicBezTo>
                  <a:cubicBezTo>
                    <a:pt x="0" y="117"/>
                    <a:pt x="0" y="117"/>
                    <a:pt x="0" y="117"/>
                  </a:cubicBezTo>
                  <a:cubicBezTo>
                    <a:pt x="0" y="0"/>
                    <a:pt x="0" y="0"/>
                    <a:pt x="0" y="0"/>
                  </a:cubicBezTo>
                  <a:lnTo>
                    <a:pt x="52" y="0"/>
                  </a:lnTo>
                  <a:close/>
                  <a:moveTo>
                    <a:pt x="30" y="95"/>
                  </a:moveTo>
                  <a:cubicBezTo>
                    <a:pt x="49" y="95"/>
                    <a:pt x="49" y="95"/>
                    <a:pt x="49" y="95"/>
                  </a:cubicBezTo>
                  <a:cubicBezTo>
                    <a:pt x="78" y="95"/>
                    <a:pt x="87" y="75"/>
                    <a:pt x="87" y="58"/>
                  </a:cubicBezTo>
                  <a:cubicBezTo>
                    <a:pt x="87" y="38"/>
                    <a:pt x="76" y="21"/>
                    <a:pt x="48" y="21"/>
                  </a:cubicBezTo>
                  <a:cubicBezTo>
                    <a:pt x="30" y="21"/>
                    <a:pt x="30" y="21"/>
                    <a:pt x="30" y="21"/>
                  </a:cubicBezTo>
                  <a:lnTo>
                    <a:pt x="30" y="9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AAF59C3E-3779-4C37-AE87-7E7948174C5A}"/>
                </a:ext>
              </a:extLst>
            </p:cNvPr>
            <p:cNvSpPr>
              <a:spLocks/>
            </p:cNvSpPr>
            <p:nvPr/>
          </p:nvSpPr>
          <p:spPr bwMode="auto">
            <a:xfrm>
              <a:off x="8766175" y="-646112"/>
              <a:ext cx="957263" cy="981075"/>
            </a:xfrm>
            <a:custGeom>
              <a:avLst/>
              <a:gdLst>
                <a:gd name="T0" fmla="*/ 441 w 603"/>
                <a:gd name="T1" fmla="*/ 169 h 618"/>
                <a:gd name="T2" fmla="*/ 166 w 603"/>
                <a:gd name="T3" fmla="*/ 169 h 618"/>
                <a:gd name="T4" fmla="*/ 0 w 603"/>
                <a:gd name="T5" fmla="*/ 0 h 618"/>
                <a:gd name="T6" fmla="*/ 603 w 603"/>
                <a:gd name="T7" fmla="*/ 0 h 618"/>
                <a:gd name="T8" fmla="*/ 603 w 603"/>
                <a:gd name="T9" fmla="*/ 618 h 618"/>
                <a:gd name="T10" fmla="*/ 441 w 603"/>
                <a:gd name="T11" fmla="*/ 449 h 618"/>
                <a:gd name="T12" fmla="*/ 441 w 603"/>
                <a:gd name="T13" fmla="*/ 169 h 618"/>
              </a:gdLst>
              <a:ahLst/>
              <a:cxnLst>
                <a:cxn ang="0">
                  <a:pos x="T0" y="T1"/>
                </a:cxn>
                <a:cxn ang="0">
                  <a:pos x="T2" y="T3"/>
                </a:cxn>
                <a:cxn ang="0">
                  <a:pos x="T4" y="T5"/>
                </a:cxn>
                <a:cxn ang="0">
                  <a:pos x="T6" y="T7"/>
                </a:cxn>
                <a:cxn ang="0">
                  <a:pos x="T8" y="T9"/>
                </a:cxn>
                <a:cxn ang="0">
                  <a:pos x="T10" y="T11"/>
                </a:cxn>
                <a:cxn ang="0">
                  <a:pos x="T12" y="T13"/>
                </a:cxn>
              </a:cxnLst>
              <a:rect l="0" t="0" r="r" b="b"/>
              <a:pathLst>
                <a:path w="603" h="618">
                  <a:moveTo>
                    <a:pt x="441" y="169"/>
                  </a:moveTo>
                  <a:lnTo>
                    <a:pt x="166" y="169"/>
                  </a:lnTo>
                  <a:lnTo>
                    <a:pt x="0" y="0"/>
                  </a:lnTo>
                  <a:lnTo>
                    <a:pt x="603" y="0"/>
                  </a:lnTo>
                  <a:lnTo>
                    <a:pt x="603" y="618"/>
                  </a:lnTo>
                  <a:lnTo>
                    <a:pt x="441" y="449"/>
                  </a:lnTo>
                  <a:lnTo>
                    <a:pt x="441" y="16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9">
              <a:extLst>
                <a:ext uri="{FF2B5EF4-FFF2-40B4-BE49-F238E27FC236}">
                  <a16:creationId xmlns:a16="http://schemas.microsoft.com/office/drawing/2014/main" id="{49EB6278-DC93-4FC6-956A-168A3D67FB09}"/>
                </a:ext>
              </a:extLst>
            </p:cNvPr>
            <p:cNvSpPr>
              <a:spLocks/>
            </p:cNvSpPr>
            <p:nvPr/>
          </p:nvSpPr>
          <p:spPr bwMode="auto">
            <a:xfrm>
              <a:off x="8759825" y="-319087"/>
              <a:ext cx="649288" cy="660400"/>
            </a:xfrm>
            <a:custGeom>
              <a:avLst/>
              <a:gdLst>
                <a:gd name="T0" fmla="*/ 170 w 409"/>
                <a:gd name="T1" fmla="*/ 243 h 416"/>
                <a:gd name="T2" fmla="*/ 170 w 409"/>
                <a:gd name="T3" fmla="*/ 0 h 416"/>
                <a:gd name="T4" fmla="*/ 0 w 409"/>
                <a:gd name="T5" fmla="*/ 174 h 416"/>
                <a:gd name="T6" fmla="*/ 0 w 409"/>
                <a:gd name="T7" fmla="*/ 416 h 416"/>
                <a:gd name="T8" fmla="*/ 238 w 409"/>
                <a:gd name="T9" fmla="*/ 416 h 416"/>
                <a:gd name="T10" fmla="*/ 409 w 409"/>
                <a:gd name="T11" fmla="*/ 243 h 416"/>
                <a:gd name="T12" fmla="*/ 170 w 409"/>
                <a:gd name="T13" fmla="*/ 243 h 416"/>
              </a:gdLst>
              <a:ahLst/>
              <a:cxnLst>
                <a:cxn ang="0">
                  <a:pos x="T0" y="T1"/>
                </a:cxn>
                <a:cxn ang="0">
                  <a:pos x="T2" y="T3"/>
                </a:cxn>
                <a:cxn ang="0">
                  <a:pos x="T4" y="T5"/>
                </a:cxn>
                <a:cxn ang="0">
                  <a:pos x="T6" y="T7"/>
                </a:cxn>
                <a:cxn ang="0">
                  <a:pos x="T8" y="T9"/>
                </a:cxn>
                <a:cxn ang="0">
                  <a:pos x="T10" y="T11"/>
                </a:cxn>
                <a:cxn ang="0">
                  <a:pos x="T12" y="T13"/>
                </a:cxn>
              </a:cxnLst>
              <a:rect l="0" t="0" r="r" b="b"/>
              <a:pathLst>
                <a:path w="409" h="416">
                  <a:moveTo>
                    <a:pt x="170" y="243"/>
                  </a:moveTo>
                  <a:lnTo>
                    <a:pt x="170" y="0"/>
                  </a:lnTo>
                  <a:lnTo>
                    <a:pt x="0" y="174"/>
                  </a:lnTo>
                  <a:lnTo>
                    <a:pt x="0" y="416"/>
                  </a:lnTo>
                  <a:lnTo>
                    <a:pt x="238" y="416"/>
                  </a:lnTo>
                  <a:lnTo>
                    <a:pt x="409" y="243"/>
                  </a:lnTo>
                  <a:lnTo>
                    <a:pt x="170" y="24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686068572"/>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2" r:id="rId3"/>
    <p:sldLayoutId id="2147483654" r:id="rId4"/>
    <p:sldLayoutId id="2147483651" r:id="rId5"/>
    <p:sldLayoutId id="2147483655" r:id="rId6"/>
    <p:sldLayoutId id="2147483662" r:id="rId7"/>
    <p:sldLayoutId id="2147483667" r:id="rId8"/>
  </p:sldLayoutIdLst>
  <p:hf hdr="0" dt="0"/>
  <p:txStyles>
    <p:titleStyle>
      <a:lvl1pPr algn="l" defTabSz="914400" rtl="0" eaLnBrk="1" latinLnBrk="0" hangingPunct="1">
        <a:lnSpc>
          <a:spcPct val="90000"/>
        </a:lnSpc>
        <a:spcBef>
          <a:spcPct val="0"/>
        </a:spcBef>
        <a:buNone/>
        <a:defRPr sz="4000" kern="1200" cap="all" baseline="0">
          <a:gradFill>
            <a:gsLst>
              <a:gs pos="0">
                <a:schemeClr val="bg2"/>
              </a:gs>
              <a:gs pos="60000">
                <a:schemeClr val="bg1"/>
              </a:gs>
              <a:gs pos="100000">
                <a:schemeClr val="bg2">
                  <a:lumMod val="75000"/>
                </a:schemeClr>
              </a:gs>
            </a:gsLst>
            <a:lin ang="5400000" scaled="1"/>
          </a:gradFill>
          <a:effectLst>
            <a:glow rad="127000">
              <a:schemeClr val="accent3">
                <a:satMod val="175000"/>
                <a:alpha val="15000"/>
              </a:schemeClr>
            </a:glow>
          </a:effectLst>
          <a:latin typeface="Klavika Bold Condensed"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1pPr>
      <a:lvl2pPr marL="6858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2pPr>
      <a:lvl3pPr marL="11430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3pPr>
      <a:lvl4pPr marL="16002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4pPr>
      <a:lvl5pPr marL="20574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178E5-D00D-4736-B79A-BD696C9A3904}"/>
              </a:ext>
            </a:extLst>
          </p:cNvPr>
          <p:cNvSpPr>
            <a:spLocks noGrp="1"/>
          </p:cNvSpPr>
          <p:nvPr>
            <p:ph type="title"/>
          </p:nvPr>
        </p:nvSpPr>
        <p:spPr>
          <a:xfrm>
            <a:off x="285549" y="519808"/>
            <a:ext cx="11620902" cy="67372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1EC790-E627-469C-98A6-92C7DD444879}"/>
              </a:ext>
            </a:extLst>
          </p:cNvPr>
          <p:cNvSpPr>
            <a:spLocks noGrp="1"/>
          </p:cNvSpPr>
          <p:nvPr>
            <p:ph type="body" idx="1"/>
          </p:nvPr>
        </p:nvSpPr>
        <p:spPr>
          <a:xfrm>
            <a:off x="285549" y="1193533"/>
            <a:ext cx="11616891" cy="52743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1F9D445-679E-4348-8F40-6E39FD8E039B}"/>
              </a:ext>
            </a:extLst>
          </p:cNvPr>
          <p:cNvSpPr>
            <a:spLocks noGrp="1"/>
          </p:cNvSpPr>
          <p:nvPr>
            <p:ph type="ftr" sz="quarter" idx="3"/>
          </p:nvPr>
        </p:nvSpPr>
        <p:spPr>
          <a:xfrm>
            <a:off x="718684" y="6467921"/>
            <a:ext cx="11183755" cy="365125"/>
          </a:xfrm>
          <a:prstGeom prst="rect">
            <a:avLst/>
          </a:prstGeom>
        </p:spPr>
        <p:txBody>
          <a:bodyPr vert="horz" lIns="91440" tIns="45720" rIns="91440" bIns="45720" rtlCol="0" anchor="ctr"/>
          <a:lstStyle>
            <a:lvl1pPr algn="l">
              <a:defRPr sz="1000">
                <a:solidFill>
                  <a:schemeClr val="bg1"/>
                </a:solidFill>
                <a:latin typeface="+mn-lt"/>
              </a:defRPr>
            </a:lvl1pPr>
          </a:lstStyle>
          <a:p>
            <a:endParaRPr lang="en-US" dirty="0"/>
          </a:p>
        </p:txBody>
      </p:sp>
      <p:sp>
        <p:nvSpPr>
          <p:cNvPr id="6" name="Slide Number Placeholder 5">
            <a:extLst>
              <a:ext uri="{FF2B5EF4-FFF2-40B4-BE49-F238E27FC236}">
                <a16:creationId xmlns:a16="http://schemas.microsoft.com/office/drawing/2014/main" id="{EE395C86-4E92-4378-98F0-8593EA5EBD06}"/>
              </a:ext>
            </a:extLst>
          </p:cNvPr>
          <p:cNvSpPr>
            <a:spLocks noGrp="1"/>
          </p:cNvSpPr>
          <p:nvPr>
            <p:ph type="sldNum" sz="quarter" idx="4"/>
          </p:nvPr>
        </p:nvSpPr>
        <p:spPr>
          <a:xfrm>
            <a:off x="285549" y="6467921"/>
            <a:ext cx="407470" cy="365125"/>
          </a:xfrm>
          <a:prstGeom prst="rect">
            <a:avLst/>
          </a:prstGeom>
        </p:spPr>
        <p:txBody>
          <a:bodyPr vert="horz" lIns="91440" tIns="45720" rIns="91440" bIns="45720" rtlCol="0" anchor="ctr"/>
          <a:lstStyle>
            <a:lvl1pPr algn="ctr">
              <a:defRPr sz="1000">
                <a:solidFill>
                  <a:schemeClr val="bg1"/>
                </a:solidFill>
                <a:latin typeface="+mn-lt"/>
              </a:defRPr>
            </a:lvl1pPr>
          </a:lstStyle>
          <a:p>
            <a:fld id="{CFA28EAC-03EF-453C-B0DA-6BC419E199A1}" type="slidenum">
              <a:rPr lang="en-US" smtClean="0"/>
              <a:pPr/>
              <a:t>‹#›</a:t>
            </a:fld>
            <a:endParaRPr lang="en-US" dirty="0"/>
          </a:p>
        </p:txBody>
      </p:sp>
      <p:grpSp>
        <p:nvGrpSpPr>
          <p:cNvPr id="7" name="Group 6">
            <a:extLst>
              <a:ext uri="{FF2B5EF4-FFF2-40B4-BE49-F238E27FC236}">
                <a16:creationId xmlns:a16="http://schemas.microsoft.com/office/drawing/2014/main" id="{AB7756F9-A997-4F88-83B4-D8DD2DD5AD4B}"/>
              </a:ext>
            </a:extLst>
          </p:cNvPr>
          <p:cNvGrpSpPr/>
          <p:nvPr userDrawn="1"/>
        </p:nvGrpSpPr>
        <p:grpSpPr>
          <a:xfrm>
            <a:off x="10805159" y="269800"/>
            <a:ext cx="1097281" cy="267650"/>
            <a:chOff x="5675313" y="-646112"/>
            <a:chExt cx="4048125" cy="987425"/>
          </a:xfrm>
          <a:solidFill>
            <a:schemeClr val="bg1"/>
          </a:solidFill>
        </p:grpSpPr>
        <p:sp>
          <p:nvSpPr>
            <p:cNvPr id="8" name="Freeform 5">
              <a:extLst>
                <a:ext uri="{FF2B5EF4-FFF2-40B4-BE49-F238E27FC236}">
                  <a16:creationId xmlns:a16="http://schemas.microsoft.com/office/drawing/2014/main" id="{C7329F1A-8C42-4848-8E01-DFE068261DA7}"/>
                </a:ext>
              </a:extLst>
            </p:cNvPr>
            <p:cNvSpPr>
              <a:spLocks noEditPoints="1"/>
            </p:cNvSpPr>
            <p:nvPr/>
          </p:nvSpPr>
          <p:spPr bwMode="auto">
            <a:xfrm>
              <a:off x="5675313" y="-573087"/>
              <a:ext cx="949325" cy="849313"/>
            </a:xfrm>
            <a:custGeom>
              <a:avLst/>
              <a:gdLst>
                <a:gd name="T0" fmla="*/ 598 w 598"/>
                <a:gd name="T1" fmla="*/ 535 h 535"/>
                <a:gd name="T2" fmla="*/ 458 w 598"/>
                <a:gd name="T3" fmla="*/ 535 h 535"/>
                <a:gd name="T4" fmla="*/ 413 w 598"/>
                <a:gd name="T5" fmla="*/ 430 h 535"/>
                <a:gd name="T6" fmla="*/ 179 w 598"/>
                <a:gd name="T7" fmla="*/ 430 h 535"/>
                <a:gd name="T8" fmla="*/ 139 w 598"/>
                <a:gd name="T9" fmla="*/ 535 h 535"/>
                <a:gd name="T10" fmla="*/ 0 w 598"/>
                <a:gd name="T11" fmla="*/ 535 h 535"/>
                <a:gd name="T12" fmla="*/ 211 w 598"/>
                <a:gd name="T13" fmla="*/ 0 h 535"/>
                <a:gd name="T14" fmla="*/ 364 w 598"/>
                <a:gd name="T15" fmla="*/ 0 h 535"/>
                <a:gd name="T16" fmla="*/ 598 w 598"/>
                <a:gd name="T17" fmla="*/ 535 h 535"/>
                <a:gd name="T18" fmla="*/ 292 w 598"/>
                <a:gd name="T19" fmla="*/ 128 h 535"/>
                <a:gd name="T20" fmla="*/ 211 w 598"/>
                <a:gd name="T21" fmla="*/ 334 h 535"/>
                <a:gd name="T22" fmla="*/ 373 w 598"/>
                <a:gd name="T23" fmla="*/ 334 h 535"/>
                <a:gd name="T24" fmla="*/ 292 w 598"/>
                <a:gd name="T25" fmla="*/ 128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 h="535">
                  <a:moveTo>
                    <a:pt x="598" y="535"/>
                  </a:moveTo>
                  <a:lnTo>
                    <a:pt x="458" y="535"/>
                  </a:lnTo>
                  <a:lnTo>
                    <a:pt x="413" y="430"/>
                  </a:lnTo>
                  <a:lnTo>
                    <a:pt x="179" y="430"/>
                  </a:lnTo>
                  <a:lnTo>
                    <a:pt x="139" y="535"/>
                  </a:lnTo>
                  <a:lnTo>
                    <a:pt x="0" y="535"/>
                  </a:lnTo>
                  <a:lnTo>
                    <a:pt x="211" y="0"/>
                  </a:lnTo>
                  <a:lnTo>
                    <a:pt x="364" y="0"/>
                  </a:lnTo>
                  <a:lnTo>
                    <a:pt x="598" y="535"/>
                  </a:lnTo>
                  <a:close/>
                  <a:moveTo>
                    <a:pt x="292" y="128"/>
                  </a:moveTo>
                  <a:lnTo>
                    <a:pt x="211" y="334"/>
                  </a:lnTo>
                  <a:lnTo>
                    <a:pt x="373" y="334"/>
                  </a:lnTo>
                  <a:lnTo>
                    <a:pt x="292" y="12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6">
              <a:extLst>
                <a:ext uri="{FF2B5EF4-FFF2-40B4-BE49-F238E27FC236}">
                  <a16:creationId xmlns:a16="http://schemas.microsoft.com/office/drawing/2014/main" id="{D038C93B-C9CB-44DC-8343-73A252DDE95C}"/>
                </a:ext>
              </a:extLst>
            </p:cNvPr>
            <p:cNvSpPr>
              <a:spLocks/>
            </p:cNvSpPr>
            <p:nvPr/>
          </p:nvSpPr>
          <p:spPr bwMode="auto">
            <a:xfrm>
              <a:off x="6724650" y="-573087"/>
              <a:ext cx="898525" cy="849313"/>
            </a:xfrm>
            <a:custGeom>
              <a:avLst/>
              <a:gdLst>
                <a:gd name="T0" fmla="*/ 454 w 566"/>
                <a:gd name="T1" fmla="*/ 0 h 535"/>
                <a:gd name="T2" fmla="*/ 566 w 566"/>
                <a:gd name="T3" fmla="*/ 0 h 535"/>
                <a:gd name="T4" fmla="*/ 566 w 566"/>
                <a:gd name="T5" fmla="*/ 535 h 535"/>
                <a:gd name="T6" fmla="*/ 436 w 566"/>
                <a:gd name="T7" fmla="*/ 535 h 535"/>
                <a:gd name="T8" fmla="*/ 436 w 566"/>
                <a:gd name="T9" fmla="*/ 201 h 535"/>
                <a:gd name="T10" fmla="*/ 292 w 566"/>
                <a:gd name="T11" fmla="*/ 366 h 535"/>
                <a:gd name="T12" fmla="*/ 274 w 566"/>
                <a:gd name="T13" fmla="*/ 366 h 535"/>
                <a:gd name="T14" fmla="*/ 130 w 566"/>
                <a:gd name="T15" fmla="*/ 201 h 535"/>
                <a:gd name="T16" fmla="*/ 130 w 566"/>
                <a:gd name="T17" fmla="*/ 535 h 535"/>
                <a:gd name="T18" fmla="*/ 0 w 566"/>
                <a:gd name="T19" fmla="*/ 535 h 535"/>
                <a:gd name="T20" fmla="*/ 0 w 566"/>
                <a:gd name="T21" fmla="*/ 0 h 535"/>
                <a:gd name="T22" fmla="*/ 112 w 566"/>
                <a:gd name="T23" fmla="*/ 0 h 535"/>
                <a:gd name="T24" fmla="*/ 283 w 566"/>
                <a:gd name="T25" fmla="*/ 197 h 535"/>
                <a:gd name="T26" fmla="*/ 454 w 566"/>
                <a:gd name="T27" fmla="*/ 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535">
                  <a:moveTo>
                    <a:pt x="454" y="0"/>
                  </a:moveTo>
                  <a:lnTo>
                    <a:pt x="566" y="0"/>
                  </a:lnTo>
                  <a:lnTo>
                    <a:pt x="566" y="535"/>
                  </a:lnTo>
                  <a:lnTo>
                    <a:pt x="436" y="535"/>
                  </a:lnTo>
                  <a:lnTo>
                    <a:pt x="436" y="201"/>
                  </a:lnTo>
                  <a:lnTo>
                    <a:pt x="292" y="366"/>
                  </a:lnTo>
                  <a:lnTo>
                    <a:pt x="274" y="366"/>
                  </a:lnTo>
                  <a:lnTo>
                    <a:pt x="130" y="201"/>
                  </a:lnTo>
                  <a:lnTo>
                    <a:pt x="130" y="535"/>
                  </a:lnTo>
                  <a:lnTo>
                    <a:pt x="0" y="535"/>
                  </a:lnTo>
                  <a:lnTo>
                    <a:pt x="0" y="0"/>
                  </a:lnTo>
                  <a:lnTo>
                    <a:pt x="112" y="0"/>
                  </a:lnTo>
                  <a:lnTo>
                    <a:pt x="283" y="197"/>
                  </a:lnTo>
                  <a:lnTo>
                    <a:pt x="45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D1051A0A-2331-4871-AF32-2E2A1C81B20E}"/>
                </a:ext>
              </a:extLst>
            </p:cNvPr>
            <p:cNvSpPr>
              <a:spLocks noEditPoints="1"/>
            </p:cNvSpPr>
            <p:nvPr/>
          </p:nvSpPr>
          <p:spPr bwMode="auto">
            <a:xfrm>
              <a:off x="7780338" y="-573087"/>
              <a:ext cx="836613" cy="849313"/>
            </a:xfrm>
            <a:custGeom>
              <a:avLst/>
              <a:gdLst>
                <a:gd name="T0" fmla="*/ 52 w 117"/>
                <a:gd name="T1" fmla="*/ 0 h 117"/>
                <a:gd name="T2" fmla="*/ 117 w 117"/>
                <a:gd name="T3" fmla="*/ 58 h 117"/>
                <a:gd name="T4" fmla="*/ 49 w 117"/>
                <a:gd name="T5" fmla="*/ 117 h 117"/>
                <a:gd name="T6" fmla="*/ 0 w 117"/>
                <a:gd name="T7" fmla="*/ 117 h 117"/>
                <a:gd name="T8" fmla="*/ 0 w 117"/>
                <a:gd name="T9" fmla="*/ 0 h 117"/>
                <a:gd name="T10" fmla="*/ 52 w 117"/>
                <a:gd name="T11" fmla="*/ 0 h 117"/>
                <a:gd name="T12" fmla="*/ 30 w 117"/>
                <a:gd name="T13" fmla="*/ 95 h 117"/>
                <a:gd name="T14" fmla="*/ 49 w 117"/>
                <a:gd name="T15" fmla="*/ 95 h 117"/>
                <a:gd name="T16" fmla="*/ 87 w 117"/>
                <a:gd name="T17" fmla="*/ 58 h 117"/>
                <a:gd name="T18" fmla="*/ 48 w 117"/>
                <a:gd name="T19" fmla="*/ 21 h 117"/>
                <a:gd name="T20" fmla="*/ 30 w 117"/>
                <a:gd name="T21" fmla="*/ 21 h 117"/>
                <a:gd name="T22" fmla="*/ 30 w 117"/>
                <a:gd name="T23" fmla="*/ 9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17">
                  <a:moveTo>
                    <a:pt x="52" y="0"/>
                  </a:moveTo>
                  <a:cubicBezTo>
                    <a:pt x="95" y="0"/>
                    <a:pt x="117" y="26"/>
                    <a:pt x="117" y="58"/>
                  </a:cubicBezTo>
                  <a:cubicBezTo>
                    <a:pt x="117" y="92"/>
                    <a:pt x="96" y="117"/>
                    <a:pt x="49" y="117"/>
                  </a:cubicBezTo>
                  <a:cubicBezTo>
                    <a:pt x="0" y="117"/>
                    <a:pt x="0" y="117"/>
                    <a:pt x="0" y="117"/>
                  </a:cubicBezTo>
                  <a:cubicBezTo>
                    <a:pt x="0" y="0"/>
                    <a:pt x="0" y="0"/>
                    <a:pt x="0" y="0"/>
                  </a:cubicBezTo>
                  <a:lnTo>
                    <a:pt x="52" y="0"/>
                  </a:lnTo>
                  <a:close/>
                  <a:moveTo>
                    <a:pt x="30" y="95"/>
                  </a:moveTo>
                  <a:cubicBezTo>
                    <a:pt x="49" y="95"/>
                    <a:pt x="49" y="95"/>
                    <a:pt x="49" y="95"/>
                  </a:cubicBezTo>
                  <a:cubicBezTo>
                    <a:pt x="78" y="95"/>
                    <a:pt x="87" y="75"/>
                    <a:pt x="87" y="58"/>
                  </a:cubicBezTo>
                  <a:cubicBezTo>
                    <a:pt x="87" y="38"/>
                    <a:pt x="76" y="21"/>
                    <a:pt x="48" y="21"/>
                  </a:cubicBezTo>
                  <a:cubicBezTo>
                    <a:pt x="30" y="21"/>
                    <a:pt x="30" y="21"/>
                    <a:pt x="30" y="21"/>
                  </a:cubicBezTo>
                  <a:lnTo>
                    <a:pt x="30" y="9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8">
              <a:extLst>
                <a:ext uri="{FF2B5EF4-FFF2-40B4-BE49-F238E27FC236}">
                  <a16:creationId xmlns:a16="http://schemas.microsoft.com/office/drawing/2014/main" id="{AAF59C3E-3779-4C37-AE87-7E7948174C5A}"/>
                </a:ext>
              </a:extLst>
            </p:cNvPr>
            <p:cNvSpPr>
              <a:spLocks/>
            </p:cNvSpPr>
            <p:nvPr/>
          </p:nvSpPr>
          <p:spPr bwMode="auto">
            <a:xfrm>
              <a:off x="8766175" y="-646112"/>
              <a:ext cx="957263" cy="981075"/>
            </a:xfrm>
            <a:custGeom>
              <a:avLst/>
              <a:gdLst>
                <a:gd name="T0" fmla="*/ 441 w 603"/>
                <a:gd name="T1" fmla="*/ 169 h 618"/>
                <a:gd name="T2" fmla="*/ 166 w 603"/>
                <a:gd name="T3" fmla="*/ 169 h 618"/>
                <a:gd name="T4" fmla="*/ 0 w 603"/>
                <a:gd name="T5" fmla="*/ 0 h 618"/>
                <a:gd name="T6" fmla="*/ 603 w 603"/>
                <a:gd name="T7" fmla="*/ 0 h 618"/>
                <a:gd name="T8" fmla="*/ 603 w 603"/>
                <a:gd name="T9" fmla="*/ 618 h 618"/>
                <a:gd name="T10" fmla="*/ 441 w 603"/>
                <a:gd name="T11" fmla="*/ 449 h 618"/>
                <a:gd name="T12" fmla="*/ 441 w 603"/>
                <a:gd name="T13" fmla="*/ 169 h 618"/>
              </a:gdLst>
              <a:ahLst/>
              <a:cxnLst>
                <a:cxn ang="0">
                  <a:pos x="T0" y="T1"/>
                </a:cxn>
                <a:cxn ang="0">
                  <a:pos x="T2" y="T3"/>
                </a:cxn>
                <a:cxn ang="0">
                  <a:pos x="T4" y="T5"/>
                </a:cxn>
                <a:cxn ang="0">
                  <a:pos x="T6" y="T7"/>
                </a:cxn>
                <a:cxn ang="0">
                  <a:pos x="T8" y="T9"/>
                </a:cxn>
                <a:cxn ang="0">
                  <a:pos x="T10" y="T11"/>
                </a:cxn>
                <a:cxn ang="0">
                  <a:pos x="T12" y="T13"/>
                </a:cxn>
              </a:cxnLst>
              <a:rect l="0" t="0" r="r" b="b"/>
              <a:pathLst>
                <a:path w="603" h="618">
                  <a:moveTo>
                    <a:pt x="441" y="169"/>
                  </a:moveTo>
                  <a:lnTo>
                    <a:pt x="166" y="169"/>
                  </a:lnTo>
                  <a:lnTo>
                    <a:pt x="0" y="0"/>
                  </a:lnTo>
                  <a:lnTo>
                    <a:pt x="603" y="0"/>
                  </a:lnTo>
                  <a:lnTo>
                    <a:pt x="603" y="618"/>
                  </a:lnTo>
                  <a:lnTo>
                    <a:pt x="441" y="449"/>
                  </a:lnTo>
                  <a:lnTo>
                    <a:pt x="441" y="16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9">
              <a:extLst>
                <a:ext uri="{FF2B5EF4-FFF2-40B4-BE49-F238E27FC236}">
                  <a16:creationId xmlns:a16="http://schemas.microsoft.com/office/drawing/2014/main" id="{49EB6278-DC93-4FC6-956A-168A3D67FB09}"/>
                </a:ext>
              </a:extLst>
            </p:cNvPr>
            <p:cNvSpPr>
              <a:spLocks/>
            </p:cNvSpPr>
            <p:nvPr/>
          </p:nvSpPr>
          <p:spPr bwMode="auto">
            <a:xfrm>
              <a:off x="8759825" y="-319087"/>
              <a:ext cx="649288" cy="660400"/>
            </a:xfrm>
            <a:custGeom>
              <a:avLst/>
              <a:gdLst>
                <a:gd name="T0" fmla="*/ 170 w 409"/>
                <a:gd name="T1" fmla="*/ 243 h 416"/>
                <a:gd name="T2" fmla="*/ 170 w 409"/>
                <a:gd name="T3" fmla="*/ 0 h 416"/>
                <a:gd name="T4" fmla="*/ 0 w 409"/>
                <a:gd name="T5" fmla="*/ 174 h 416"/>
                <a:gd name="T6" fmla="*/ 0 w 409"/>
                <a:gd name="T7" fmla="*/ 416 h 416"/>
                <a:gd name="T8" fmla="*/ 238 w 409"/>
                <a:gd name="T9" fmla="*/ 416 h 416"/>
                <a:gd name="T10" fmla="*/ 409 w 409"/>
                <a:gd name="T11" fmla="*/ 243 h 416"/>
                <a:gd name="T12" fmla="*/ 170 w 409"/>
                <a:gd name="T13" fmla="*/ 243 h 416"/>
              </a:gdLst>
              <a:ahLst/>
              <a:cxnLst>
                <a:cxn ang="0">
                  <a:pos x="T0" y="T1"/>
                </a:cxn>
                <a:cxn ang="0">
                  <a:pos x="T2" y="T3"/>
                </a:cxn>
                <a:cxn ang="0">
                  <a:pos x="T4" y="T5"/>
                </a:cxn>
                <a:cxn ang="0">
                  <a:pos x="T6" y="T7"/>
                </a:cxn>
                <a:cxn ang="0">
                  <a:pos x="T8" y="T9"/>
                </a:cxn>
                <a:cxn ang="0">
                  <a:pos x="T10" y="T11"/>
                </a:cxn>
                <a:cxn ang="0">
                  <a:pos x="T12" y="T13"/>
                </a:cxn>
              </a:cxnLst>
              <a:rect l="0" t="0" r="r" b="b"/>
              <a:pathLst>
                <a:path w="409" h="416">
                  <a:moveTo>
                    <a:pt x="170" y="243"/>
                  </a:moveTo>
                  <a:lnTo>
                    <a:pt x="170" y="0"/>
                  </a:lnTo>
                  <a:lnTo>
                    <a:pt x="0" y="174"/>
                  </a:lnTo>
                  <a:lnTo>
                    <a:pt x="0" y="416"/>
                  </a:lnTo>
                  <a:lnTo>
                    <a:pt x="238" y="416"/>
                  </a:lnTo>
                  <a:lnTo>
                    <a:pt x="409" y="243"/>
                  </a:lnTo>
                  <a:lnTo>
                    <a:pt x="170" y="24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253247422"/>
      </p:ext>
    </p:extLst>
  </p:cSld>
  <p:clrMap bg1="lt1" tx1="dk1" bg2="lt2" tx2="dk2" accent1="accent1" accent2="accent2" accent3="accent3" accent4="accent4" accent5="accent5" accent6="accent6" hlink="hlink" folHlink="folHlink"/>
  <p:sldLayoutIdLst>
    <p:sldLayoutId id="2147483657" r:id="rId1"/>
    <p:sldLayoutId id="2147483665" r:id="rId2"/>
    <p:sldLayoutId id="2147483659" r:id="rId3"/>
    <p:sldLayoutId id="2147483660" r:id="rId4"/>
    <p:sldLayoutId id="2147483658" r:id="rId5"/>
    <p:sldLayoutId id="2147483661" r:id="rId6"/>
    <p:sldLayoutId id="2147483663" r:id="rId7"/>
  </p:sldLayoutIdLst>
  <p:hf hdr="0" dt="0"/>
  <p:txStyles>
    <p:titleStyle>
      <a:lvl1pPr algn="l" defTabSz="914400" rtl="0" eaLnBrk="1" latinLnBrk="0" hangingPunct="1">
        <a:lnSpc>
          <a:spcPct val="90000"/>
        </a:lnSpc>
        <a:spcBef>
          <a:spcPct val="0"/>
        </a:spcBef>
        <a:buNone/>
        <a:defRPr sz="4000" kern="1200" cap="all" baseline="0">
          <a:gradFill>
            <a:gsLst>
              <a:gs pos="0">
                <a:schemeClr val="bg2"/>
              </a:gs>
              <a:gs pos="60000">
                <a:schemeClr val="bg1"/>
              </a:gs>
              <a:gs pos="100000">
                <a:schemeClr val="bg2">
                  <a:lumMod val="75000"/>
                </a:schemeClr>
              </a:gs>
            </a:gsLst>
            <a:lin ang="5400000" scaled="1"/>
          </a:gradFill>
          <a:effectLst>
            <a:glow rad="127000">
              <a:schemeClr val="accent3">
                <a:satMod val="175000"/>
                <a:alpha val="15000"/>
              </a:schemeClr>
            </a:glow>
          </a:effectLst>
          <a:latin typeface="Klavika Bold Condensed"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1pPr>
      <a:lvl2pPr marL="6858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2pPr>
      <a:lvl3pPr marL="11430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3pPr>
      <a:lvl4pPr marL="16002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4pPr>
      <a:lvl5pPr marL="20574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23.jpg"/><Relationship Id="rId4" Type="http://schemas.openxmlformats.org/officeDocument/2006/relationships/image" Target="../media/image6.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rrawther/MIVisionX-OpenVX-Tutorial" TargetMode="External"/><Relationship Id="rId7" Type="http://schemas.openxmlformats.org/officeDocument/2006/relationships/image" Target="../media/image9.png"/><Relationship Id="rId2" Type="http://schemas.openxmlformats.org/officeDocument/2006/relationships/hyperlink" Target="https://github.com/kiritigowda/MIVisionX-Inference-Tutorial" TargetMode="Externa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github.com/GPUOpen-ProfessionalCompute-Libraries/MIVision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86EEBB-A68E-4338-9BC0-D5891BE2704E}"/>
              </a:ext>
            </a:extLst>
          </p:cNvPr>
          <p:cNvSpPr>
            <a:spLocks noGrp="1"/>
          </p:cNvSpPr>
          <p:nvPr>
            <p:ph type="subTitle" idx="1"/>
          </p:nvPr>
        </p:nvSpPr>
        <p:spPr>
          <a:xfrm>
            <a:off x="3206858" y="3964348"/>
            <a:ext cx="2599138" cy="818146"/>
          </a:xfrm>
        </p:spPr>
        <p:txBody>
          <a:bodyPr>
            <a:normAutofit lnSpcReduction="10000"/>
          </a:bodyPr>
          <a:lstStyle/>
          <a:p>
            <a:r>
              <a:rPr lang="en-US" b="1" dirty="0"/>
              <a:t>Rajy Rawther</a:t>
            </a:r>
          </a:p>
          <a:p>
            <a:r>
              <a:rPr lang="en-US" b="1" dirty="0"/>
              <a:t>Kiriti Nagesh Gowda</a:t>
            </a:r>
          </a:p>
        </p:txBody>
      </p:sp>
      <p:pic>
        <p:nvPicPr>
          <p:cNvPr id="4" name="Picture 2" descr="Image result for khronos logo">
            <a:extLst>
              <a:ext uri="{FF2B5EF4-FFF2-40B4-BE49-F238E27FC236}">
                <a16:creationId xmlns:a16="http://schemas.microsoft.com/office/drawing/2014/main" id="{F5AAA3CD-4B0B-4531-B9A8-180726D3F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431" y="5600534"/>
            <a:ext cx="3252188" cy="7689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khronos logo">
            <a:extLst>
              <a:ext uri="{FF2B5EF4-FFF2-40B4-BE49-F238E27FC236}">
                <a16:creationId xmlns:a16="http://schemas.microsoft.com/office/drawing/2014/main" id="{FE4C42A7-B1C4-4817-85B4-CD295C07C9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5265" y="5600534"/>
            <a:ext cx="2157668" cy="7689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59215BC-3B04-4438-888A-68AD147B0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625" y="5301065"/>
            <a:ext cx="1072357" cy="1176018"/>
          </a:xfrm>
          <a:prstGeom prst="rect">
            <a:avLst/>
          </a:prstGeom>
        </p:spPr>
      </p:pic>
      <p:pic>
        <p:nvPicPr>
          <p:cNvPr id="10" name="Picture 9">
            <a:extLst>
              <a:ext uri="{FF2B5EF4-FFF2-40B4-BE49-F238E27FC236}">
                <a16:creationId xmlns:a16="http://schemas.microsoft.com/office/drawing/2014/main" id="{9133670A-A2BA-4E47-ACB0-607F68A7A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584" y="5260842"/>
            <a:ext cx="1216241" cy="1216241"/>
          </a:xfrm>
          <a:prstGeom prst="rect">
            <a:avLst/>
          </a:prstGeom>
        </p:spPr>
      </p:pic>
      <p:sp>
        <p:nvSpPr>
          <p:cNvPr id="11" name="TextBox 10">
            <a:extLst>
              <a:ext uri="{FF2B5EF4-FFF2-40B4-BE49-F238E27FC236}">
                <a16:creationId xmlns:a16="http://schemas.microsoft.com/office/drawing/2014/main" id="{157B147C-5E41-4CD2-AA5E-C4C535992CED}"/>
              </a:ext>
            </a:extLst>
          </p:cNvPr>
          <p:cNvSpPr txBox="1"/>
          <p:nvPr/>
        </p:nvSpPr>
        <p:spPr>
          <a:xfrm>
            <a:off x="415262" y="2590129"/>
            <a:ext cx="5743816" cy="769441"/>
          </a:xfrm>
          <a:prstGeom prst="rect">
            <a:avLst/>
          </a:prstGeom>
          <a:noFill/>
        </p:spPr>
        <p:txBody>
          <a:bodyPr wrap="none" rtlCol="0">
            <a:spAutoFit/>
          </a:bodyPr>
          <a:lstStyle/>
          <a:p>
            <a:r>
              <a:rPr lang="en-US" sz="4400" b="1" dirty="0">
                <a:solidFill>
                  <a:schemeClr val="bg1"/>
                </a:solidFill>
              </a:rPr>
              <a:t>Inference with OpenVX </a:t>
            </a:r>
          </a:p>
        </p:txBody>
      </p:sp>
      <p:cxnSp>
        <p:nvCxnSpPr>
          <p:cNvPr id="14" name="Straight Connector 13">
            <a:extLst>
              <a:ext uri="{FF2B5EF4-FFF2-40B4-BE49-F238E27FC236}">
                <a16:creationId xmlns:a16="http://schemas.microsoft.com/office/drawing/2014/main" id="{3555B986-C958-4F6A-9378-7FC4AD9012B2}"/>
              </a:ext>
            </a:extLst>
          </p:cNvPr>
          <p:cNvCxnSpPr/>
          <p:nvPr/>
        </p:nvCxnSpPr>
        <p:spPr>
          <a:xfrm>
            <a:off x="2871005" y="3964348"/>
            <a:ext cx="0" cy="731939"/>
          </a:xfrm>
          <a:prstGeom prst="line">
            <a:avLst/>
          </a:prstGeom>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91923BE1-3D3C-4CD7-9ADA-42A4C4F94D8C}"/>
              </a:ext>
            </a:extLst>
          </p:cNvPr>
          <p:cNvSpPr txBox="1">
            <a:spLocks/>
          </p:cNvSpPr>
          <p:nvPr/>
        </p:nvSpPr>
        <p:spPr>
          <a:xfrm>
            <a:off x="667601" y="4118825"/>
            <a:ext cx="1951066" cy="4478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3"/>
              </a:buClr>
              <a:buSzPct val="50000"/>
              <a:buFont typeface="Wingdings 3" panose="05040102010807070707" pitchFamily="18" charset="2"/>
              <a:buNone/>
              <a:defRPr sz="2200" kern="1200">
                <a:solidFill>
                  <a:schemeClr val="bg1">
                    <a:lumMod val="75000"/>
                  </a:schemeClr>
                </a:solidFill>
                <a:latin typeface="Klavika Bold Condensed" panose="020B0506040000020004" pitchFamily="34" charset="0"/>
                <a:ea typeface="+mn-ea"/>
                <a:cs typeface="+mn-cs"/>
              </a:defRPr>
            </a:lvl1pPr>
            <a:lvl2pPr marL="457200" indent="0" algn="ctr" defTabSz="914400" rtl="0" eaLnBrk="1" latinLnBrk="0" hangingPunct="1">
              <a:lnSpc>
                <a:spcPct val="90000"/>
              </a:lnSpc>
              <a:spcBef>
                <a:spcPts val="500"/>
              </a:spcBef>
              <a:buClr>
                <a:schemeClr val="accent3"/>
              </a:buClr>
              <a:buSzPct val="50000"/>
              <a:buFont typeface="Wingdings 3" panose="05040102010807070707" pitchFamily="18" charset="2"/>
              <a:buNone/>
              <a:defRPr sz="2000" kern="1200">
                <a:solidFill>
                  <a:schemeClr val="bg1"/>
                </a:solidFill>
                <a:latin typeface="Klavika Bold Condensed" panose="020B0506040000020004" pitchFamily="34" charset="0"/>
                <a:ea typeface="+mn-ea"/>
                <a:cs typeface="+mn-cs"/>
              </a:defRPr>
            </a:lvl2pPr>
            <a:lvl3pPr marL="914400" indent="0" algn="ctr" defTabSz="914400" rtl="0" eaLnBrk="1" latinLnBrk="0" hangingPunct="1">
              <a:lnSpc>
                <a:spcPct val="90000"/>
              </a:lnSpc>
              <a:spcBef>
                <a:spcPts val="500"/>
              </a:spcBef>
              <a:buClr>
                <a:schemeClr val="accent3"/>
              </a:buClr>
              <a:buSzPct val="50000"/>
              <a:buFont typeface="Wingdings 3" panose="05040102010807070707" pitchFamily="18" charset="2"/>
              <a:buNone/>
              <a:defRPr sz="1800" kern="1200">
                <a:solidFill>
                  <a:schemeClr val="bg1"/>
                </a:solidFill>
                <a:latin typeface="Klavika Bold Condensed" panose="020B0506040000020004" pitchFamily="34" charset="0"/>
                <a:ea typeface="+mn-ea"/>
                <a:cs typeface="+mn-cs"/>
              </a:defRPr>
            </a:lvl3pPr>
            <a:lvl4pPr marL="1371600" indent="0" algn="ctr" defTabSz="914400" rtl="0" eaLnBrk="1" latinLnBrk="0" hangingPunct="1">
              <a:lnSpc>
                <a:spcPct val="90000"/>
              </a:lnSpc>
              <a:spcBef>
                <a:spcPts val="500"/>
              </a:spcBef>
              <a:buClr>
                <a:schemeClr val="accent3"/>
              </a:buClr>
              <a:buSzPct val="50000"/>
              <a:buFont typeface="Wingdings 3" panose="05040102010807070707" pitchFamily="18" charset="2"/>
              <a:buNone/>
              <a:defRPr sz="1600" kern="1200">
                <a:solidFill>
                  <a:schemeClr val="bg1"/>
                </a:solidFill>
                <a:latin typeface="Klavika Bold Condensed" panose="020B0506040000020004" pitchFamily="34" charset="0"/>
                <a:ea typeface="+mn-ea"/>
                <a:cs typeface="+mn-cs"/>
              </a:defRPr>
            </a:lvl4pPr>
            <a:lvl5pPr marL="1828800" indent="0" algn="ctr" defTabSz="914400" rtl="0" eaLnBrk="1" latinLnBrk="0" hangingPunct="1">
              <a:lnSpc>
                <a:spcPct val="90000"/>
              </a:lnSpc>
              <a:spcBef>
                <a:spcPts val="500"/>
              </a:spcBef>
              <a:buClr>
                <a:schemeClr val="accent3"/>
              </a:buClr>
              <a:buSzPct val="50000"/>
              <a:buFont typeface="Wingdings 3" panose="05040102010807070707" pitchFamily="18" charset="2"/>
              <a:buNone/>
              <a:defRPr sz="1600" kern="1200">
                <a:solidFill>
                  <a:schemeClr val="bg1"/>
                </a:solidFill>
                <a:latin typeface="Klavika Bold Condensed" panose="020B05060400000200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3:00 – 5:30 PM</a:t>
            </a:r>
          </a:p>
        </p:txBody>
      </p:sp>
      <p:pic>
        <p:nvPicPr>
          <p:cNvPr id="13" name="Picture 12" descr="A close up of a logo&#10;&#10;Description automatically generated">
            <a:extLst>
              <a:ext uri="{FF2B5EF4-FFF2-40B4-BE49-F238E27FC236}">
                <a16:creationId xmlns:a16="http://schemas.microsoft.com/office/drawing/2014/main" id="{026AEEDF-97E5-4DA9-81FC-F26735E85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5231" y="4652840"/>
            <a:ext cx="3657607" cy="914402"/>
          </a:xfrm>
          <a:prstGeom prst="rect">
            <a:avLst/>
          </a:prstGeom>
        </p:spPr>
      </p:pic>
    </p:spTree>
    <p:extLst>
      <p:ext uri="{BB962C8B-B14F-4D97-AF65-F5344CB8AC3E}">
        <p14:creationId xmlns:p14="http://schemas.microsoft.com/office/powerpoint/2010/main" val="16200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EDE493-BA6F-405F-9B69-66C40CCE774F}"/>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4AFB0A8D-CFA6-4A84-B506-66DBE1C82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khronos logo">
              <a:extLst>
                <a:ext uri="{FF2B5EF4-FFF2-40B4-BE49-F238E27FC236}">
                  <a16:creationId xmlns:a16="http://schemas.microsoft.com/office/drawing/2014/main" id="{4D0480FA-3082-4F9B-9A99-FD7D119E6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79A989D9-9FF4-44F6-94EF-D3994528C44A}"/>
              </a:ext>
            </a:extLst>
          </p:cNvPr>
          <p:cNvSpPr>
            <a:spLocks noGrp="1"/>
          </p:cNvSpPr>
          <p:nvPr>
            <p:ph type="sldNum" sz="quarter" idx="12"/>
          </p:nvPr>
        </p:nvSpPr>
        <p:spPr/>
        <p:txBody>
          <a:bodyPr/>
          <a:lstStyle/>
          <a:p>
            <a:fld id="{BCAF1A5B-EC4C-4638-9EEE-B9D9DA1291B7}" type="slidenum">
              <a:rPr lang="en-US" smtClean="0"/>
              <a:t>10</a:t>
            </a:fld>
            <a:endParaRPr lang="en-US" dirty="0"/>
          </a:p>
        </p:txBody>
      </p:sp>
      <p:sp>
        <p:nvSpPr>
          <p:cNvPr id="4" name="Footer Placeholder 3">
            <a:extLst>
              <a:ext uri="{FF2B5EF4-FFF2-40B4-BE49-F238E27FC236}">
                <a16:creationId xmlns:a16="http://schemas.microsoft.com/office/drawing/2014/main" id="{DA500157-CB86-4F96-A8C2-A2FD7782F396}"/>
              </a:ext>
            </a:extLst>
          </p:cNvPr>
          <p:cNvSpPr>
            <a:spLocks noGrp="1"/>
          </p:cNvSpPr>
          <p:nvPr>
            <p:ph type="ftr" sz="quarter" idx="11"/>
          </p:nvPr>
        </p:nvSpPr>
        <p:spPr/>
        <p:txBody>
          <a:bodyPr/>
          <a:lstStyle/>
          <a:p>
            <a:endParaRPr lang="en-US" dirty="0"/>
          </a:p>
        </p:txBody>
      </p:sp>
      <p:sp>
        <p:nvSpPr>
          <p:cNvPr id="11" name="Title 1">
            <a:extLst>
              <a:ext uri="{FF2B5EF4-FFF2-40B4-BE49-F238E27FC236}">
                <a16:creationId xmlns:a16="http://schemas.microsoft.com/office/drawing/2014/main" id="{564359F3-73BE-4A6E-8F45-4422F7EE6C79}"/>
              </a:ext>
            </a:extLst>
          </p:cNvPr>
          <p:cNvSpPr>
            <a:spLocks noGrp="1"/>
          </p:cNvSpPr>
          <p:nvPr>
            <p:ph type="title"/>
          </p:nvPr>
        </p:nvSpPr>
        <p:spPr>
          <a:xfrm>
            <a:off x="4646576" y="457200"/>
            <a:ext cx="2917202" cy="731520"/>
          </a:xfrm>
        </p:spPr>
        <p:txBody>
          <a:bodyPr>
            <a:noAutofit/>
          </a:bodyPr>
          <a:lstStyle/>
          <a:p>
            <a:r>
              <a:rPr lang="en-US" b="1" dirty="0">
                <a:solidFill>
                  <a:schemeClr val="bg1"/>
                </a:solidFill>
              </a:rPr>
              <a:t>hardware</a:t>
            </a:r>
            <a:endParaRPr lang="en-US" b="1" cap="none" dirty="0"/>
          </a:p>
        </p:txBody>
      </p:sp>
      <p:pic>
        <p:nvPicPr>
          <p:cNvPr id="9" name="Picture 8" descr="A screenshot of a cell phone&#10;&#10;Description automatically generated">
            <a:extLst>
              <a:ext uri="{FF2B5EF4-FFF2-40B4-BE49-F238E27FC236}">
                <a16:creationId xmlns:a16="http://schemas.microsoft.com/office/drawing/2014/main" id="{B340196D-BEC2-40DA-8639-09802AC53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357" y="1372173"/>
            <a:ext cx="9843285" cy="4535568"/>
          </a:xfrm>
          <a:prstGeom prst="rect">
            <a:avLst/>
          </a:prstGeom>
        </p:spPr>
      </p:pic>
    </p:spTree>
    <p:extLst>
      <p:ext uri="{BB962C8B-B14F-4D97-AF65-F5344CB8AC3E}">
        <p14:creationId xmlns:p14="http://schemas.microsoft.com/office/powerpoint/2010/main" val="1524314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95825C6E-86C7-422D-99C1-FCE65B02452F}"/>
              </a:ext>
            </a:extLst>
          </p:cNvPr>
          <p:cNvGrpSpPr/>
          <p:nvPr/>
        </p:nvGrpSpPr>
        <p:grpSpPr>
          <a:xfrm>
            <a:off x="7555992" y="1878676"/>
            <a:ext cx="3101246" cy="3773329"/>
            <a:chOff x="6934560" y="1878676"/>
            <a:chExt cx="3101246" cy="3773329"/>
          </a:xfrm>
        </p:grpSpPr>
        <p:sp>
          <p:nvSpPr>
            <p:cNvPr id="53" name="TextBox 52">
              <a:extLst>
                <a:ext uri="{FF2B5EF4-FFF2-40B4-BE49-F238E27FC236}">
                  <a16:creationId xmlns:a16="http://schemas.microsoft.com/office/drawing/2014/main" id="{62DE5695-0D34-43D5-ADC3-D3CC80156E4D}"/>
                </a:ext>
              </a:extLst>
            </p:cNvPr>
            <p:cNvSpPr txBox="1"/>
            <p:nvPr/>
          </p:nvSpPr>
          <p:spPr>
            <a:xfrm>
              <a:off x="7017922" y="3014171"/>
              <a:ext cx="2716443" cy="578882"/>
            </a:xfrm>
            <a:prstGeom prst="roundRect">
              <a:avLst/>
            </a:prstGeom>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lstStyle>
            <a:p>
              <a:r>
                <a:rPr lang="en-US" sz="1400" b="1" dirty="0">
                  <a:solidFill>
                    <a:schemeClr val="bg1"/>
                  </a:solidFill>
                  <a:effectLst/>
                </a:rPr>
                <a:t>Latest Machine Learning Frameworks</a:t>
              </a:r>
            </a:p>
          </p:txBody>
        </p:sp>
        <p:sp>
          <p:nvSpPr>
            <p:cNvPr id="54" name="TextBox 53">
              <a:extLst>
                <a:ext uri="{FF2B5EF4-FFF2-40B4-BE49-F238E27FC236}">
                  <a16:creationId xmlns:a16="http://schemas.microsoft.com/office/drawing/2014/main" id="{0CB47D8A-BBEF-489B-A5B4-6043271323F0}"/>
                </a:ext>
              </a:extLst>
            </p:cNvPr>
            <p:cNvSpPr txBox="1"/>
            <p:nvPr/>
          </p:nvSpPr>
          <p:spPr>
            <a:xfrm>
              <a:off x="7017922" y="4404736"/>
              <a:ext cx="2716442" cy="340519"/>
            </a:xfrm>
            <a:prstGeom prst="roundRect">
              <a:avLst/>
            </a:prstGeom>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nchor="t">
              <a:spAutoFit/>
            </a:bodyPr>
            <a:lstStyle/>
            <a:p>
              <a:pPr algn="ctr"/>
              <a:r>
                <a:rPr lang="en-US" sz="1400" b="1" dirty="0">
                  <a:solidFill>
                    <a:schemeClr val="bg1"/>
                  </a:solidFill>
                </a:rPr>
                <a:t>Docker and Kubernetes support</a:t>
              </a:r>
            </a:p>
          </p:txBody>
        </p:sp>
        <p:sp>
          <p:nvSpPr>
            <p:cNvPr id="55" name="TextBox 54">
              <a:extLst>
                <a:ext uri="{FF2B5EF4-FFF2-40B4-BE49-F238E27FC236}">
                  <a16:creationId xmlns:a16="http://schemas.microsoft.com/office/drawing/2014/main" id="{189CA6D6-448B-43C8-91F3-57B26A0FA5FB}"/>
                </a:ext>
              </a:extLst>
            </p:cNvPr>
            <p:cNvSpPr txBox="1"/>
            <p:nvPr/>
          </p:nvSpPr>
          <p:spPr>
            <a:xfrm>
              <a:off x="7017922" y="3703054"/>
              <a:ext cx="2716442" cy="578882"/>
            </a:xfrm>
            <a:prstGeom prst="roundRect">
              <a:avLst/>
            </a:prstGeom>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lstStyle>
            <a:p>
              <a:r>
                <a:rPr lang="en-US" sz="1400" b="1" dirty="0">
                  <a:solidFill>
                    <a:schemeClr val="bg1"/>
                  </a:solidFill>
                </a:rPr>
                <a:t>Optimized Math &amp; Communication Libraries</a:t>
              </a:r>
            </a:p>
          </p:txBody>
        </p:sp>
        <p:sp>
          <p:nvSpPr>
            <p:cNvPr id="56" name="TextBox 55">
              <a:extLst>
                <a:ext uri="{FF2B5EF4-FFF2-40B4-BE49-F238E27FC236}">
                  <a16:creationId xmlns:a16="http://schemas.microsoft.com/office/drawing/2014/main" id="{712B4023-AE7C-4D0F-9568-F91D9C31876B}"/>
                </a:ext>
              </a:extLst>
            </p:cNvPr>
            <p:cNvSpPr txBox="1"/>
            <p:nvPr/>
          </p:nvSpPr>
          <p:spPr>
            <a:xfrm>
              <a:off x="7017922" y="5073123"/>
              <a:ext cx="2716442" cy="578882"/>
            </a:xfrm>
            <a:prstGeom prst="roundRect">
              <a:avLst/>
            </a:prstGeom>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lstStyle>
            <a:p>
              <a:r>
                <a:rPr lang="en-US" sz="1400" b="1" dirty="0">
                  <a:solidFill>
                    <a:schemeClr val="bg1"/>
                  </a:solidFill>
                </a:rPr>
                <a:t>Up-Streamed for Linux Kernel Distributions</a:t>
              </a:r>
            </a:p>
          </p:txBody>
        </p:sp>
        <p:pic>
          <p:nvPicPr>
            <p:cNvPr id="80" name="Picture 79">
              <a:extLst>
                <a:ext uri="{FF2B5EF4-FFF2-40B4-BE49-F238E27FC236}">
                  <a16:creationId xmlns:a16="http://schemas.microsoft.com/office/drawing/2014/main" id="{B90FA752-728F-430E-9126-5FE126839CCD}"/>
                </a:ext>
              </a:extLst>
            </p:cNvPr>
            <p:cNvPicPr>
              <a:picLocks noChangeAspect="1"/>
            </p:cNvPicPr>
            <p:nvPr/>
          </p:nvPicPr>
          <p:blipFill>
            <a:blip r:embed="rId2" cstate="email">
              <a:alphaModFix/>
              <a:duotone>
                <a:prstClr val="black"/>
                <a:schemeClr val="accent3">
                  <a:tint val="45000"/>
                  <a:satMod val="400000"/>
                </a:schemeClr>
              </a:duotone>
              <a:extLst>
                <a:ext uri="{BEBA8EAE-BF5A-486C-A8C5-ECC9F3942E4B}">
                  <a14:imgProps xmlns:a14="http://schemas.microsoft.com/office/drawing/2010/main">
                    <a14:imgLayer r:embed="rId3">
                      <a14:imgEffect>
                        <a14:sharpenSoften amount="51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017922" y="1939397"/>
              <a:ext cx="685895" cy="950845"/>
            </a:xfrm>
            <a:prstGeom prst="rect">
              <a:avLst/>
            </a:prstGeom>
            <a:ln w="88900" cap="sq" cmpd="thickThin">
              <a:solidFill>
                <a:srgbClr val="000000"/>
              </a:solidFill>
              <a:prstDash val="solid"/>
              <a:miter lim="800000"/>
            </a:ln>
            <a:effectLst>
              <a:innerShdw blurRad="76200">
                <a:srgbClr val="000000"/>
              </a:innerShdw>
            </a:effectLst>
          </p:spPr>
        </p:pic>
        <p:cxnSp>
          <p:nvCxnSpPr>
            <p:cNvPr id="88" name="Straight Connector 87">
              <a:extLst>
                <a:ext uri="{FF2B5EF4-FFF2-40B4-BE49-F238E27FC236}">
                  <a16:creationId xmlns:a16="http://schemas.microsoft.com/office/drawing/2014/main" id="{CCA977FC-247C-4726-AFD6-670197126686}"/>
                </a:ext>
              </a:extLst>
            </p:cNvPr>
            <p:cNvCxnSpPr>
              <a:cxnSpLocks/>
            </p:cNvCxnSpPr>
            <p:nvPr/>
          </p:nvCxnSpPr>
          <p:spPr>
            <a:xfrm>
              <a:off x="6960686" y="5038287"/>
              <a:ext cx="2817222" cy="0"/>
            </a:xfrm>
            <a:prstGeom prst="line">
              <a:avLst/>
            </a:prstGeom>
            <a:noFill/>
            <a:ln w="12700" cap="flat" cmpd="sng" algn="ctr">
              <a:solidFill>
                <a:schemeClr val="tx1">
                  <a:alpha val="27000"/>
                </a:schemeClr>
              </a:solidFill>
              <a:prstDash val="solid"/>
            </a:ln>
            <a:effectLst/>
          </p:spPr>
        </p:cxnSp>
        <p:cxnSp>
          <p:nvCxnSpPr>
            <p:cNvPr id="89" name="Straight Connector 88">
              <a:extLst>
                <a:ext uri="{FF2B5EF4-FFF2-40B4-BE49-F238E27FC236}">
                  <a16:creationId xmlns:a16="http://schemas.microsoft.com/office/drawing/2014/main" id="{7558A23A-A653-40BE-9755-7862E2999CD5}"/>
                </a:ext>
              </a:extLst>
            </p:cNvPr>
            <p:cNvCxnSpPr>
              <a:cxnSpLocks/>
            </p:cNvCxnSpPr>
            <p:nvPr/>
          </p:nvCxnSpPr>
          <p:spPr>
            <a:xfrm>
              <a:off x="6960686" y="4338570"/>
              <a:ext cx="2817222" cy="0"/>
            </a:xfrm>
            <a:prstGeom prst="line">
              <a:avLst/>
            </a:prstGeom>
            <a:noFill/>
            <a:ln w="12700" cap="flat" cmpd="sng" algn="ctr">
              <a:solidFill>
                <a:schemeClr val="tx1">
                  <a:alpha val="27000"/>
                </a:schemeClr>
              </a:solidFill>
              <a:prstDash val="solid"/>
            </a:ln>
            <a:effectLst/>
          </p:spPr>
        </p:cxnSp>
        <p:cxnSp>
          <p:nvCxnSpPr>
            <p:cNvPr id="90" name="Straight Connector 89">
              <a:extLst>
                <a:ext uri="{FF2B5EF4-FFF2-40B4-BE49-F238E27FC236}">
                  <a16:creationId xmlns:a16="http://schemas.microsoft.com/office/drawing/2014/main" id="{455DDA3F-992C-4FF3-A4F9-C7AE290357EC}"/>
                </a:ext>
              </a:extLst>
            </p:cNvPr>
            <p:cNvCxnSpPr>
              <a:cxnSpLocks/>
            </p:cNvCxnSpPr>
            <p:nvPr/>
          </p:nvCxnSpPr>
          <p:spPr>
            <a:xfrm>
              <a:off x="6934560" y="3640937"/>
              <a:ext cx="2817222" cy="0"/>
            </a:xfrm>
            <a:prstGeom prst="line">
              <a:avLst/>
            </a:prstGeom>
            <a:noFill/>
            <a:ln w="12700" cap="flat" cmpd="sng" algn="ctr">
              <a:solidFill>
                <a:schemeClr val="tx1">
                  <a:alpha val="27000"/>
                </a:schemeClr>
              </a:solidFill>
              <a:prstDash val="solid"/>
            </a:ln>
            <a:effectLst/>
          </p:spPr>
        </p:cxnSp>
        <p:sp>
          <p:nvSpPr>
            <p:cNvPr id="91" name="Rectangle 90">
              <a:extLst>
                <a:ext uri="{FF2B5EF4-FFF2-40B4-BE49-F238E27FC236}">
                  <a16:creationId xmlns:a16="http://schemas.microsoft.com/office/drawing/2014/main" id="{A1E23325-0D03-4674-B0EC-A75D011091D6}"/>
                </a:ext>
              </a:extLst>
            </p:cNvPr>
            <p:cNvSpPr/>
            <p:nvPr/>
          </p:nvSpPr>
          <p:spPr>
            <a:xfrm>
              <a:off x="7853866" y="1878676"/>
              <a:ext cx="2181940" cy="1077218"/>
            </a:xfrm>
            <a:prstGeom prst="rect">
              <a:avLst/>
            </a:prstGeom>
          </p:spPr>
          <p:txBody>
            <a:bodyPr wrap="square" lIns="0">
              <a:spAutoFit/>
            </a:bodyPr>
            <a:lstStyle/>
            <a:p>
              <a:pPr defTabSz="358522">
                <a:spcAft>
                  <a:spcPts val="801"/>
                </a:spcAft>
                <a:defRPr/>
              </a:pPr>
              <a:r>
                <a:rPr lang="en-GB" sz="1600" b="1" kern="0" cap="all" spc="400" dirty="0">
                  <a:solidFill>
                    <a:schemeClr val="bg1"/>
                  </a:solidFill>
                </a:rPr>
                <a:t>open source Foundation for Machine learning </a:t>
              </a:r>
            </a:p>
          </p:txBody>
        </p:sp>
      </p:grpSp>
      <p:sp>
        <p:nvSpPr>
          <p:cNvPr id="92" name="Title 80">
            <a:extLst>
              <a:ext uri="{FF2B5EF4-FFF2-40B4-BE49-F238E27FC236}">
                <a16:creationId xmlns:a16="http://schemas.microsoft.com/office/drawing/2014/main" id="{5159FDB3-FBC9-48FE-94F3-4151A0DFB1D9}"/>
              </a:ext>
            </a:extLst>
          </p:cNvPr>
          <p:cNvSpPr>
            <a:spLocks noGrp="1"/>
          </p:cNvSpPr>
          <p:nvPr>
            <p:ph type="title"/>
          </p:nvPr>
        </p:nvSpPr>
        <p:spPr>
          <a:xfrm>
            <a:off x="731520" y="457200"/>
            <a:ext cx="10264070" cy="731520"/>
          </a:xfrm>
        </p:spPr>
        <p:txBody>
          <a:bodyPr>
            <a:noAutofit/>
          </a:bodyPr>
          <a:lstStyle/>
          <a:p>
            <a:r>
              <a:rPr lang="en-US" b="1" cap="none" spc="400" dirty="0"/>
              <a:t>AMD ML SOFTWARE Stack with ROCm</a:t>
            </a:r>
            <a:endParaRPr lang="en-US" b="1" cap="none" dirty="0"/>
          </a:p>
        </p:txBody>
      </p:sp>
      <p:grpSp>
        <p:nvGrpSpPr>
          <p:cNvPr id="51" name="Group 50">
            <a:extLst>
              <a:ext uri="{FF2B5EF4-FFF2-40B4-BE49-F238E27FC236}">
                <a16:creationId xmlns:a16="http://schemas.microsoft.com/office/drawing/2014/main" id="{24F85FE4-7402-4C94-9C95-2517189985C6}"/>
              </a:ext>
            </a:extLst>
          </p:cNvPr>
          <p:cNvGrpSpPr/>
          <p:nvPr/>
        </p:nvGrpSpPr>
        <p:grpSpPr>
          <a:xfrm>
            <a:off x="8344010" y="6259484"/>
            <a:ext cx="3597828" cy="477676"/>
            <a:chOff x="8344010" y="6259484"/>
            <a:chExt cx="3597828" cy="477676"/>
          </a:xfrm>
        </p:grpSpPr>
        <p:pic>
          <p:nvPicPr>
            <p:cNvPr id="87" name="Picture 2" descr="Image result for khronos logo">
              <a:extLst>
                <a:ext uri="{FF2B5EF4-FFF2-40B4-BE49-F238E27FC236}">
                  <a16:creationId xmlns:a16="http://schemas.microsoft.com/office/drawing/2014/main" id="{6A2CDBFF-5487-4FD4-81ED-E77F92A7F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Image result for khronos logo">
              <a:extLst>
                <a:ext uri="{FF2B5EF4-FFF2-40B4-BE49-F238E27FC236}">
                  <a16:creationId xmlns:a16="http://schemas.microsoft.com/office/drawing/2014/main" id="{D8C41352-0FDB-4B6A-BBEB-5C987E7BEC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Slide Number Placeholder 3">
            <a:extLst>
              <a:ext uri="{FF2B5EF4-FFF2-40B4-BE49-F238E27FC236}">
                <a16:creationId xmlns:a16="http://schemas.microsoft.com/office/drawing/2014/main" id="{FC1506FE-18FF-4956-A79E-FC492736029B}"/>
              </a:ext>
            </a:extLst>
          </p:cNvPr>
          <p:cNvSpPr txBox="1">
            <a:spLocks/>
          </p:cNvSpPr>
          <p:nvPr/>
        </p:nvSpPr>
        <p:spPr>
          <a:xfrm>
            <a:off x="3301140" y="4960275"/>
            <a:ext cx="501398" cy="3190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D1FC35-8581-2540-BBFB-5CB35188AE81}" type="slidenum">
              <a:rPr lang="en-US" sz="1100" b="1" smtClean="0">
                <a:solidFill>
                  <a:schemeClr val="bg1"/>
                </a:solidFill>
              </a:rPr>
              <a:pPr/>
              <a:t>11</a:t>
            </a:fld>
            <a:endParaRPr lang="en-US" sz="1100" b="1" dirty="0">
              <a:solidFill>
                <a:schemeClr val="bg1"/>
              </a:solidFill>
            </a:endParaRPr>
          </a:p>
        </p:txBody>
      </p:sp>
      <p:sp>
        <p:nvSpPr>
          <p:cNvPr id="57" name="TextBox 56">
            <a:extLst>
              <a:ext uri="{FF2B5EF4-FFF2-40B4-BE49-F238E27FC236}">
                <a16:creationId xmlns:a16="http://schemas.microsoft.com/office/drawing/2014/main" id="{1F6FB0AD-0A73-4BC6-B562-566346B1A288}"/>
              </a:ext>
            </a:extLst>
          </p:cNvPr>
          <p:cNvSpPr txBox="1"/>
          <p:nvPr/>
        </p:nvSpPr>
        <p:spPr>
          <a:xfrm>
            <a:off x="1052392" y="2562985"/>
            <a:ext cx="1008509" cy="169277"/>
          </a:xfrm>
          <a:prstGeom prst="rect">
            <a:avLst/>
          </a:prstGeom>
          <a:noFill/>
        </p:spPr>
        <p:txBody>
          <a:bodyPr wrap="square" tIns="0" rIns="0" bIns="0" rtlCol="0" anchor="ctr">
            <a:spAutoFit/>
          </a:bodyPr>
          <a:lstStyle/>
          <a:p>
            <a:pPr marL="0" marR="0" lvl="0" indent="0" defTabSz="456287" eaLnBrk="1" fontAlgn="auto" latinLnBrk="0" hangingPunct="1">
              <a:lnSpc>
                <a:spcPct val="100000"/>
              </a:lnSpc>
              <a:spcBef>
                <a:spcPts val="0"/>
              </a:spcBef>
              <a:spcAft>
                <a:spcPts val="600"/>
              </a:spcAft>
              <a:buClr>
                <a:srgbClr val="000000"/>
              </a:buClr>
              <a:buSzTx/>
              <a:buFontTx/>
              <a:buNone/>
              <a:tabLst/>
              <a:defRPr/>
            </a:pPr>
            <a:r>
              <a:rPr lang="en-US" sz="1100" b="1" kern="0" dirty="0">
                <a:solidFill>
                  <a:schemeClr val="bg1"/>
                </a:solidFill>
                <a:cs typeface="Calibri" panose="020F0502020204030204" pitchFamily="34" charset="0"/>
              </a:rPr>
              <a:t>Frameworks</a:t>
            </a:r>
          </a:p>
        </p:txBody>
      </p:sp>
      <p:cxnSp>
        <p:nvCxnSpPr>
          <p:cNvPr id="58" name="Straight Connector 57">
            <a:extLst>
              <a:ext uri="{FF2B5EF4-FFF2-40B4-BE49-F238E27FC236}">
                <a16:creationId xmlns:a16="http://schemas.microsoft.com/office/drawing/2014/main" id="{3D785D1B-E4F4-47F2-9ED3-0B6DC9B65E65}"/>
              </a:ext>
            </a:extLst>
          </p:cNvPr>
          <p:cNvCxnSpPr>
            <a:cxnSpLocks/>
          </p:cNvCxnSpPr>
          <p:nvPr/>
        </p:nvCxnSpPr>
        <p:spPr>
          <a:xfrm>
            <a:off x="1052392" y="2419463"/>
            <a:ext cx="5066805" cy="31632"/>
          </a:xfrm>
          <a:prstGeom prst="line">
            <a:avLst/>
          </a:prstGeom>
          <a:noFill/>
          <a:ln w="12700" cap="flat" cmpd="sng" algn="ctr">
            <a:solidFill>
              <a:schemeClr val="tx1">
                <a:alpha val="27000"/>
              </a:schemeClr>
            </a:solidFill>
            <a:prstDash val="solid"/>
          </a:ln>
          <a:effectLst/>
        </p:spPr>
      </p:cxnSp>
      <p:sp>
        <p:nvSpPr>
          <p:cNvPr id="59" name="TextBox 58">
            <a:extLst>
              <a:ext uri="{FF2B5EF4-FFF2-40B4-BE49-F238E27FC236}">
                <a16:creationId xmlns:a16="http://schemas.microsoft.com/office/drawing/2014/main" id="{FA1656D0-6AB3-4718-881F-9DAF0BF3067A}"/>
              </a:ext>
            </a:extLst>
          </p:cNvPr>
          <p:cNvSpPr txBox="1"/>
          <p:nvPr/>
        </p:nvSpPr>
        <p:spPr>
          <a:xfrm>
            <a:off x="1052392" y="3663225"/>
            <a:ext cx="1164719" cy="338554"/>
          </a:xfrm>
          <a:prstGeom prst="rect">
            <a:avLst/>
          </a:prstGeom>
          <a:noFill/>
        </p:spPr>
        <p:txBody>
          <a:bodyPr wrap="square" tIns="0" rIns="0" bIns="0" rtlCol="0" anchor="ctr">
            <a:spAutoFit/>
          </a:bodyPr>
          <a:lstStyle/>
          <a:p>
            <a:pPr marL="0" marR="0" lvl="0" indent="0" defTabSz="456287" eaLnBrk="1" fontAlgn="auto" latinLnBrk="0" hangingPunct="1">
              <a:lnSpc>
                <a:spcPct val="100000"/>
              </a:lnSpc>
              <a:spcBef>
                <a:spcPts val="0"/>
              </a:spcBef>
              <a:spcAft>
                <a:spcPts val="0"/>
              </a:spcAft>
              <a:buClr>
                <a:srgbClr val="000000"/>
              </a:buClr>
              <a:buSzTx/>
              <a:buFontTx/>
              <a:buNone/>
              <a:tabLst/>
              <a:defRPr/>
            </a:pPr>
            <a:r>
              <a:rPr lang="en-US" sz="1100" b="1" kern="0" dirty="0">
                <a:solidFill>
                  <a:schemeClr val="bg1"/>
                </a:solidFill>
                <a:cs typeface="Calibri" panose="020F0502020204030204" pitchFamily="34" charset="0"/>
              </a:rPr>
              <a:t>Middleware</a:t>
            </a:r>
            <a:r>
              <a:rPr kumimoji="0" lang="en-US" sz="1100" b="1" i="0" u="none" strike="noStrike" kern="0" cap="none" spc="0" normalizeH="0" baseline="0" noProof="0" dirty="0">
                <a:ln>
                  <a:noFill/>
                </a:ln>
                <a:solidFill>
                  <a:schemeClr val="bg1"/>
                </a:solidFill>
                <a:effectLst/>
                <a:uLnTx/>
                <a:uFillTx/>
                <a:ea typeface="Avenir Roman" charset="0"/>
                <a:cs typeface="Calibri" panose="020F0502020204030204" pitchFamily="34" charset="0"/>
              </a:rPr>
              <a:t> and Libraries </a:t>
            </a:r>
          </a:p>
        </p:txBody>
      </p:sp>
      <p:sp>
        <p:nvSpPr>
          <p:cNvPr id="60" name="Rectangle 59">
            <a:extLst>
              <a:ext uri="{FF2B5EF4-FFF2-40B4-BE49-F238E27FC236}">
                <a16:creationId xmlns:a16="http://schemas.microsoft.com/office/drawing/2014/main" id="{89D332D5-8DDD-4E17-A46B-D2F462630C31}"/>
              </a:ext>
            </a:extLst>
          </p:cNvPr>
          <p:cNvSpPr/>
          <p:nvPr/>
        </p:nvSpPr>
        <p:spPr>
          <a:xfrm>
            <a:off x="5176166" y="3860258"/>
            <a:ext cx="943031" cy="324978"/>
          </a:xfrm>
          <a:prstGeom prst="rect">
            <a:avLst/>
          </a:prstGeom>
          <a:solidFill>
            <a:schemeClr val="accent1">
              <a:lumMod val="75000"/>
            </a:schemeClr>
          </a:solidFill>
          <a:ln w="38100"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6287"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Eigen</a:t>
            </a:r>
          </a:p>
        </p:txBody>
      </p:sp>
      <p:cxnSp>
        <p:nvCxnSpPr>
          <p:cNvPr id="61" name="Straight Connector 60">
            <a:extLst>
              <a:ext uri="{FF2B5EF4-FFF2-40B4-BE49-F238E27FC236}">
                <a16:creationId xmlns:a16="http://schemas.microsoft.com/office/drawing/2014/main" id="{B86628ED-D6B5-4A58-BEBC-F752B5541EDF}"/>
              </a:ext>
            </a:extLst>
          </p:cNvPr>
          <p:cNvCxnSpPr>
            <a:cxnSpLocks/>
          </p:cNvCxnSpPr>
          <p:nvPr/>
        </p:nvCxnSpPr>
        <p:spPr>
          <a:xfrm flipV="1">
            <a:off x="1069379" y="2920836"/>
            <a:ext cx="5066805" cy="28997"/>
          </a:xfrm>
          <a:prstGeom prst="line">
            <a:avLst/>
          </a:prstGeom>
          <a:noFill/>
          <a:ln w="12700" cap="flat" cmpd="sng" algn="ctr">
            <a:solidFill>
              <a:schemeClr val="tx1">
                <a:alpha val="27000"/>
              </a:schemeClr>
            </a:solidFill>
            <a:prstDash val="solid"/>
          </a:ln>
          <a:effectLst/>
        </p:spPr>
      </p:cxnSp>
      <p:sp>
        <p:nvSpPr>
          <p:cNvPr id="62" name="Rectangle 61">
            <a:extLst>
              <a:ext uri="{FF2B5EF4-FFF2-40B4-BE49-F238E27FC236}">
                <a16:creationId xmlns:a16="http://schemas.microsoft.com/office/drawing/2014/main" id="{4F44C2E8-0ACE-4C3B-B12F-1408781A2361}"/>
              </a:ext>
            </a:extLst>
          </p:cNvPr>
          <p:cNvSpPr/>
          <p:nvPr/>
        </p:nvSpPr>
        <p:spPr>
          <a:xfrm>
            <a:off x="2217112" y="1940731"/>
            <a:ext cx="2275574" cy="324977"/>
          </a:xfrm>
          <a:prstGeom prst="rect">
            <a:avLst/>
          </a:prstGeom>
          <a:solidFill>
            <a:schemeClr val="accent1">
              <a:lumMod val="40000"/>
              <a:lumOff val="60000"/>
              <a:alpha val="20000"/>
            </a:schemeClr>
          </a:solidFill>
          <a:ln w="38100" cap="flat" cmpd="sng" algn="ctr">
            <a:noFill/>
            <a:prstDash val="solid"/>
          </a:ln>
          <a:effectLst/>
        </p:spPr>
        <p:txBody>
          <a:bodyPr lIns="0" tIns="0" rIns="0" bIns="0" rtlCol="0" anchor="ctr"/>
          <a:lstStyle/>
          <a:p>
            <a:pPr marL="0" marR="0" lvl="0" indent="0" algn="ctr" defTabSz="456287"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 Machine Learning Apps</a:t>
            </a:r>
          </a:p>
        </p:txBody>
      </p:sp>
      <p:sp>
        <p:nvSpPr>
          <p:cNvPr id="63" name="TextBox 62">
            <a:extLst>
              <a:ext uri="{FF2B5EF4-FFF2-40B4-BE49-F238E27FC236}">
                <a16:creationId xmlns:a16="http://schemas.microsoft.com/office/drawing/2014/main" id="{399A4C67-456C-4C57-865A-3FD48E60EAF0}"/>
              </a:ext>
            </a:extLst>
          </p:cNvPr>
          <p:cNvSpPr txBox="1"/>
          <p:nvPr/>
        </p:nvSpPr>
        <p:spPr>
          <a:xfrm>
            <a:off x="1052392" y="1926487"/>
            <a:ext cx="1008509" cy="338553"/>
          </a:xfrm>
          <a:prstGeom prst="rect">
            <a:avLst/>
          </a:prstGeom>
          <a:noFill/>
        </p:spPr>
        <p:txBody>
          <a:bodyPr wrap="square" tIns="0" rIns="0" bIns="0" rtlCol="0" anchor="ctr">
            <a:spAutoFit/>
          </a:bodyPr>
          <a:lstStyle/>
          <a:p>
            <a:pPr marL="0" marR="0" lvl="0" indent="0" defTabSz="456287" eaLnBrk="1" fontAlgn="auto" latinLnBrk="0" hangingPunct="1">
              <a:lnSpc>
                <a:spcPct val="100000"/>
              </a:lnSpc>
              <a:spcBef>
                <a:spcPts val="0"/>
              </a:spcBef>
              <a:spcAft>
                <a:spcPts val="600"/>
              </a:spcAft>
              <a:buClr>
                <a:srgbClr val="000000"/>
              </a:buClr>
              <a:buSzTx/>
              <a:buFontTx/>
              <a:buNone/>
              <a:tabLst/>
              <a:defRPr/>
            </a:pPr>
            <a:r>
              <a:rPr lang="en-US" sz="1100" b="1" kern="0" dirty="0">
                <a:solidFill>
                  <a:schemeClr val="bg1"/>
                </a:solidFill>
                <a:ea typeface="Avenir Roman" charset="0"/>
                <a:cs typeface="Calibri" panose="020F0502020204030204" pitchFamily="34" charset="0"/>
              </a:rPr>
              <a:t>Data Platform Tools</a:t>
            </a:r>
            <a:endParaRPr kumimoji="0" lang="en-US" sz="1100" b="1" i="0" u="none" strike="noStrike" kern="0" cap="none" spc="0" normalizeH="0" baseline="0" noProof="0" dirty="0">
              <a:ln>
                <a:noFill/>
              </a:ln>
              <a:solidFill>
                <a:schemeClr val="bg1"/>
              </a:solidFill>
              <a:effectLst/>
              <a:uLnTx/>
              <a:uFillTx/>
              <a:ea typeface="Avenir Roman" charset="0"/>
              <a:cs typeface="Calibri" panose="020F0502020204030204" pitchFamily="34" charset="0"/>
            </a:endParaRPr>
          </a:p>
        </p:txBody>
      </p:sp>
      <p:grpSp>
        <p:nvGrpSpPr>
          <p:cNvPr id="64" name="Group 63">
            <a:extLst>
              <a:ext uri="{FF2B5EF4-FFF2-40B4-BE49-F238E27FC236}">
                <a16:creationId xmlns:a16="http://schemas.microsoft.com/office/drawing/2014/main" id="{3F6AD444-3AC0-4348-AED7-FD617788D311}"/>
              </a:ext>
            </a:extLst>
          </p:cNvPr>
          <p:cNvGrpSpPr/>
          <p:nvPr/>
        </p:nvGrpSpPr>
        <p:grpSpPr>
          <a:xfrm>
            <a:off x="1064551" y="4270934"/>
            <a:ext cx="5066805" cy="806998"/>
            <a:chOff x="1782492" y="3819983"/>
            <a:chExt cx="8595461" cy="850892"/>
          </a:xfrm>
        </p:grpSpPr>
        <p:grpSp>
          <p:nvGrpSpPr>
            <p:cNvPr id="65" name="Group 64">
              <a:extLst>
                <a:ext uri="{FF2B5EF4-FFF2-40B4-BE49-F238E27FC236}">
                  <a16:creationId xmlns:a16="http://schemas.microsoft.com/office/drawing/2014/main" id="{C3827C24-F37B-4557-9A7D-0CC72E346E96}"/>
                </a:ext>
              </a:extLst>
            </p:cNvPr>
            <p:cNvGrpSpPr/>
            <p:nvPr/>
          </p:nvGrpSpPr>
          <p:grpSpPr>
            <a:xfrm>
              <a:off x="1782492" y="3904362"/>
              <a:ext cx="8575489" cy="766513"/>
              <a:chOff x="1782492" y="3904362"/>
              <a:chExt cx="8575489" cy="766513"/>
            </a:xfrm>
          </p:grpSpPr>
          <p:sp>
            <p:nvSpPr>
              <p:cNvPr id="67" name="TextBox 66">
                <a:extLst>
                  <a:ext uri="{FF2B5EF4-FFF2-40B4-BE49-F238E27FC236}">
                    <a16:creationId xmlns:a16="http://schemas.microsoft.com/office/drawing/2014/main" id="{05901884-3DC3-4179-B0BD-BB3E2D4EBED3}"/>
                  </a:ext>
                </a:extLst>
              </p:cNvPr>
              <p:cNvSpPr txBox="1"/>
              <p:nvPr/>
            </p:nvSpPr>
            <p:spPr>
              <a:xfrm>
                <a:off x="1782492" y="4184239"/>
                <a:ext cx="1330544" cy="178484"/>
              </a:xfrm>
              <a:prstGeom prst="rect">
                <a:avLst/>
              </a:prstGeom>
              <a:noFill/>
            </p:spPr>
            <p:txBody>
              <a:bodyPr wrap="square" tIns="0" rIns="0" bIns="0" rtlCol="0" anchor="ctr">
                <a:spAutoFit/>
              </a:bodyPr>
              <a:lstStyle/>
              <a:p>
                <a:pPr marL="0" marR="0" lvl="0" indent="0" defTabSz="456287" eaLnBrk="1" fontAlgn="auto" latinLnBrk="0" hangingPunct="1">
                  <a:lnSpc>
                    <a:spcPct val="100000"/>
                  </a:lnSpc>
                  <a:spcBef>
                    <a:spcPts val="0"/>
                  </a:spcBef>
                  <a:spcAft>
                    <a:spcPts val="600"/>
                  </a:spcAft>
                  <a:buClr>
                    <a:srgbClr val="000000"/>
                  </a:buClr>
                  <a:buSzTx/>
                  <a:buFontTx/>
                  <a:buNone/>
                  <a:tabLst/>
                  <a:defRPr/>
                </a:pPr>
                <a:r>
                  <a:rPr lang="en-US" sz="1100" b="1" kern="0" dirty="0">
                    <a:solidFill>
                      <a:schemeClr val="bg1"/>
                    </a:solidFill>
                    <a:cs typeface="Calibri" panose="020F0502020204030204" pitchFamily="34" charset="0"/>
                  </a:rPr>
                  <a:t>ROCm</a:t>
                </a:r>
                <a:r>
                  <a:rPr kumimoji="0" lang="en-US" sz="1100" b="1" i="0" u="none" strike="noStrike" kern="0" cap="none" spc="0" normalizeH="0" baseline="0" noProof="0" dirty="0">
                    <a:ln>
                      <a:noFill/>
                    </a:ln>
                    <a:solidFill>
                      <a:schemeClr val="bg1"/>
                    </a:solidFill>
                    <a:effectLst/>
                    <a:uLnTx/>
                    <a:uFillTx/>
                    <a:ea typeface="Avenir Roman" charset="0"/>
                    <a:cs typeface="Calibri" panose="020F0502020204030204" pitchFamily="34" charset="0"/>
                  </a:rPr>
                  <a:t> </a:t>
                </a:r>
              </a:p>
            </p:txBody>
          </p:sp>
          <p:sp>
            <p:nvSpPr>
              <p:cNvPr id="68" name="Rectangle 67">
                <a:extLst>
                  <a:ext uri="{FF2B5EF4-FFF2-40B4-BE49-F238E27FC236}">
                    <a16:creationId xmlns:a16="http://schemas.microsoft.com/office/drawing/2014/main" id="{0CA9B7B3-95A9-4CF8-A8D2-F404E8B558EC}"/>
                  </a:ext>
                </a:extLst>
              </p:cNvPr>
              <p:cNvSpPr/>
              <p:nvPr/>
            </p:nvSpPr>
            <p:spPr>
              <a:xfrm>
                <a:off x="3737725" y="4328221"/>
                <a:ext cx="6620256" cy="342654"/>
              </a:xfrm>
              <a:prstGeom prst="rect">
                <a:avLst/>
              </a:prstGeom>
              <a:solidFill>
                <a:srgbClr val="207F9A"/>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Fully</a:t>
                </a:r>
                <a:r>
                  <a:rPr kumimoji="0" lang="en-US" sz="1100" b="1" i="0" u="none" strike="noStrike" kern="0" cap="none" spc="0" normalizeH="0" baseline="0" noProof="0" dirty="0">
                    <a:ln>
                      <a:noFill/>
                    </a:ln>
                    <a:solidFill>
                      <a:schemeClr val="bg1"/>
                    </a:solidFill>
                    <a:effectLst/>
                    <a:uLnTx/>
                    <a:uFillTx/>
                    <a:cs typeface="Calibri" panose="020F0502020204030204" pitchFamily="34" charset="0"/>
                  </a:rPr>
                  <a:t> </a:t>
                </a:r>
                <a:r>
                  <a:rPr lang="en-US" sz="1400" b="1" kern="0" dirty="0">
                    <a:solidFill>
                      <a:schemeClr val="bg1"/>
                    </a:solidFill>
                    <a:cs typeface="Calibri" panose="020F0502020204030204" pitchFamily="34" charset="0"/>
                  </a:rPr>
                  <a:t>Open</a:t>
                </a:r>
                <a:r>
                  <a:rPr kumimoji="0" lang="en-US" sz="1100" b="1" i="0" u="none" strike="noStrike" kern="0" cap="none" spc="0" normalizeH="0" baseline="0" noProof="0" dirty="0">
                    <a:ln>
                      <a:noFill/>
                    </a:ln>
                    <a:solidFill>
                      <a:schemeClr val="bg1"/>
                    </a:solidFill>
                    <a:effectLst/>
                    <a:uLnTx/>
                    <a:uFillTx/>
                    <a:cs typeface="Calibri" panose="020F0502020204030204" pitchFamily="34" charset="0"/>
                  </a:rPr>
                  <a:t> </a:t>
                </a:r>
                <a:r>
                  <a:rPr lang="en-US" sz="1400" b="1" kern="0" dirty="0">
                    <a:solidFill>
                      <a:schemeClr val="bg1"/>
                    </a:solidFill>
                    <a:cs typeface="Calibri" panose="020F0502020204030204" pitchFamily="34" charset="0"/>
                  </a:rPr>
                  <a:t>Source</a:t>
                </a:r>
                <a:r>
                  <a:rPr kumimoji="0" lang="en-US" sz="1100" b="1" i="0" u="none" strike="noStrike" kern="0" cap="none" spc="0" normalizeH="0" baseline="0" noProof="0" dirty="0">
                    <a:ln>
                      <a:noFill/>
                    </a:ln>
                    <a:solidFill>
                      <a:schemeClr val="bg1"/>
                    </a:solidFill>
                    <a:effectLst/>
                    <a:uLnTx/>
                    <a:uFillTx/>
                    <a:cs typeface="Calibri" panose="020F0502020204030204" pitchFamily="34" charset="0"/>
                  </a:rPr>
                  <a:t> </a:t>
                </a:r>
                <a:r>
                  <a:rPr lang="en-US" sz="1400" b="1" kern="0" dirty="0">
                    <a:solidFill>
                      <a:schemeClr val="bg1"/>
                    </a:solidFill>
                    <a:cs typeface="Calibri" panose="020F0502020204030204" pitchFamily="34" charset="0"/>
                  </a:rPr>
                  <a:t>ROCm</a:t>
                </a:r>
                <a:r>
                  <a:rPr kumimoji="0" lang="en-US" sz="1100" b="1" i="0" u="none" strike="noStrike" kern="0" cap="none" spc="0" normalizeH="0" baseline="0" noProof="0" dirty="0">
                    <a:ln>
                      <a:noFill/>
                    </a:ln>
                    <a:solidFill>
                      <a:schemeClr val="bg1"/>
                    </a:solidFill>
                    <a:effectLst/>
                    <a:uLnTx/>
                    <a:uFillTx/>
                    <a:cs typeface="Calibri" panose="020F0502020204030204" pitchFamily="34" charset="0"/>
                  </a:rPr>
                  <a:t> </a:t>
                </a:r>
                <a:r>
                  <a:rPr lang="en-US" sz="1400" b="1" kern="0" dirty="0">
                    <a:solidFill>
                      <a:schemeClr val="bg1"/>
                    </a:solidFill>
                    <a:cs typeface="Calibri" panose="020F0502020204030204" pitchFamily="34" charset="0"/>
                  </a:rPr>
                  <a:t>Platform</a:t>
                </a:r>
              </a:p>
            </p:txBody>
          </p:sp>
          <p:grpSp>
            <p:nvGrpSpPr>
              <p:cNvPr id="69" name="Group 68">
                <a:extLst>
                  <a:ext uri="{FF2B5EF4-FFF2-40B4-BE49-F238E27FC236}">
                    <a16:creationId xmlns:a16="http://schemas.microsoft.com/office/drawing/2014/main" id="{414828A6-D528-4D97-92A8-6FB22D1D6610}"/>
                  </a:ext>
                </a:extLst>
              </p:cNvPr>
              <p:cNvGrpSpPr/>
              <p:nvPr/>
            </p:nvGrpSpPr>
            <p:grpSpPr>
              <a:xfrm>
                <a:off x="3738379" y="3904362"/>
                <a:ext cx="6619602" cy="342667"/>
                <a:chOff x="3395479" y="4386155"/>
                <a:chExt cx="6619602" cy="342667"/>
              </a:xfrm>
              <a:gradFill>
                <a:gsLst>
                  <a:gs pos="0">
                    <a:srgbClr val="F26522">
                      <a:alpha val="79000"/>
                    </a:srgbClr>
                  </a:gs>
                  <a:gs pos="100000">
                    <a:srgbClr val="A30A13">
                      <a:alpha val="82000"/>
                    </a:srgbClr>
                  </a:gs>
                </a:gsLst>
                <a:lin ang="13800000" scaled="0"/>
              </a:gradFill>
            </p:grpSpPr>
            <p:sp>
              <p:nvSpPr>
                <p:cNvPr id="70" name="Rectangle 69">
                  <a:extLst>
                    <a:ext uri="{FF2B5EF4-FFF2-40B4-BE49-F238E27FC236}">
                      <a16:creationId xmlns:a16="http://schemas.microsoft.com/office/drawing/2014/main" id="{08B70F43-1585-44A7-B189-566174ADB74B}"/>
                    </a:ext>
                  </a:extLst>
                </p:cNvPr>
                <p:cNvSpPr/>
                <p:nvPr/>
              </p:nvSpPr>
              <p:spPr>
                <a:xfrm>
                  <a:off x="3395479" y="4386155"/>
                  <a:ext cx="1599783" cy="342654"/>
                </a:xfrm>
                <a:prstGeom prst="rect">
                  <a:avLst/>
                </a:prstGeom>
                <a:solidFill>
                  <a:srgbClr val="207F9A"/>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OpenMP</a:t>
                  </a:r>
                  <a:endParaRPr kumimoji="0" lang="en-US" sz="1400" b="1" i="0" u="none" strike="noStrike" kern="0" cap="none" spc="0" normalizeH="0" baseline="0" noProof="0" dirty="0">
                    <a:ln>
                      <a:noFill/>
                    </a:ln>
                    <a:solidFill>
                      <a:schemeClr val="bg1"/>
                    </a:solidFill>
                    <a:effectLst/>
                    <a:uLnTx/>
                    <a:uFillTx/>
                    <a:cs typeface="Calibri" panose="020F0502020204030204" pitchFamily="34" charset="0"/>
                  </a:endParaRPr>
                </a:p>
              </p:txBody>
            </p:sp>
            <p:sp>
              <p:nvSpPr>
                <p:cNvPr id="71" name="Rectangle 70">
                  <a:extLst>
                    <a:ext uri="{FF2B5EF4-FFF2-40B4-BE49-F238E27FC236}">
                      <a16:creationId xmlns:a16="http://schemas.microsoft.com/office/drawing/2014/main" id="{6A21CB64-522A-4223-8AD8-5EB19308ACC4}"/>
                    </a:ext>
                  </a:extLst>
                </p:cNvPr>
                <p:cNvSpPr/>
                <p:nvPr/>
              </p:nvSpPr>
              <p:spPr>
                <a:xfrm>
                  <a:off x="5068752" y="4386168"/>
                  <a:ext cx="1599783" cy="342654"/>
                </a:xfrm>
                <a:prstGeom prst="rect">
                  <a:avLst/>
                </a:prstGeom>
                <a:solidFill>
                  <a:srgbClr val="207F9A"/>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HIP</a:t>
                  </a:r>
                </a:p>
              </p:txBody>
            </p:sp>
            <p:sp>
              <p:nvSpPr>
                <p:cNvPr id="72" name="Rectangle 71">
                  <a:extLst>
                    <a:ext uri="{FF2B5EF4-FFF2-40B4-BE49-F238E27FC236}">
                      <a16:creationId xmlns:a16="http://schemas.microsoft.com/office/drawing/2014/main" id="{9E4B42FA-09F6-47E2-8769-CA748DD62A3D}"/>
                    </a:ext>
                  </a:extLst>
                </p:cNvPr>
                <p:cNvSpPr/>
                <p:nvPr/>
              </p:nvSpPr>
              <p:spPr>
                <a:xfrm>
                  <a:off x="6742025" y="4386168"/>
                  <a:ext cx="1599783" cy="342654"/>
                </a:xfrm>
                <a:prstGeom prst="rect">
                  <a:avLst/>
                </a:prstGeom>
                <a:solidFill>
                  <a:srgbClr val="207F9A"/>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OpenCL</a:t>
                  </a:r>
                  <a:r>
                    <a:rPr kumimoji="0" lang="en-US" sz="1100" b="1" i="0" u="none" strike="noStrike" kern="0" cap="none" spc="0" normalizeH="0" baseline="0" noProof="0" dirty="0">
                      <a:ln>
                        <a:noFill/>
                      </a:ln>
                      <a:solidFill>
                        <a:schemeClr val="bg1"/>
                      </a:solidFill>
                      <a:effectLst/>
                      <a:uLnTx/>
                      <a:uFillTx/>
                      <a:cs typeface="Calibri" panose="020F0502020204030204" pitchFamily="34" charset="0"/>
                    </a:rPr>
                    <a:t>™</a:t>
                  </a:r>
                </a:p>
              </p:txBody>
            </p:sp>
            <p:sp>
              <p:nvSpPr>
                <p:cNvPr id="73" name="Rectangle 72">
                  <a:extLst>
                    <a:ext uri="{FF2B5EF4-FFF2-40B4-BE49-F238E27FC236}">
                      <a16:creationId xmlns:a16="http://schemas.microsoft.com/office/drawing/2014/main" id="{9F0A5A22-B542-4BA1-83C8-45AA20FDBE2A}"/>
                    </a:ext>
                  </a:extLst>
                </p:cNvPr>
                <p:cNvSpPr/>
                <p:nvPr/>
              </p:nvSpPr>
              <p:spPr>
                <a:xfrm>
                  <a:off x="8415298" y="4386168"/>
                  <a:ext cx="1599783" cy="342654"/>
                </a:xfrm>
                <a:prstGeom prst="rect">
                  <a:avLst/>
                </a:prstGeom>
                <a:solidFill>
                  <a:srgbClr val="207F9A"/>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Python</a:t>
                  </a:r>
                </a:p>
              </p:txBody>
            </p:sp>
          </p:grpSp>
        </p:grpSp>
        <p:cxnSp>
          <p:nvCxnSpPr>
            <p:cNvPr id="66" name="Straight Connector 65">
              <a:extLst>
                <a:ext uri="{FF2B5EF4-FFF2-40B4-BE49-F238E27FC236}">
                  <a16:creationId xmlns:a16="http://schemas.microsoft.com/office/drawing/2014/main" id="{F77BFD23-B534-4F8E-A803-07C5AF290D86}"/>
                </a:ext>
              </a:extLst>
            </p:cNvPr>
            <p:cNvCxnSpPr>
              <a:cxnSpLocks/>
            </p:cNvCxnSpPr>
            <p:nvPr/>
          </p:nvCxnSpPr>
          <p:spPr>
            <a:xfrm>
              <a:off x="1782492" y="3819983"/>
              <a:ext cx="8595461" cy="0"/>
            </a:xfrm>
            <a:prstGeom prst="line">
              <a:avLst/>
            </a:prstGeom>
            <a:noFill/>
            <a:ln w="12700" cap="flat" cmpd="sng" algn="ctr">
              <a:solidFill>
                <a:schemeClr val="tx1">
                  <a:alpha val="27000"/>
                </a:schemeClr>
              </a:solidFill>
              <a:prstDash val="solid"/>
            </a:ln>
            <a:effectLst/>
          </p:spPr>
        </p:cxnSp>
      </p:grpSp>
      <p:cxnSp>
        <p:nvCxnSpPr>
          <p:cNvPr id="74" name="Straight Connector 73">
            <a:extLst>
              <a:ext uri="{FF2B5EF4-FFF2-40B4-BE49-F238E27FC236}">
                <a16:creationId xmlns:a16="http://schemas.microsoft.com/office/drawing/2014/main" id="{8D2D8A30-9349-45E4-B795-D9EF245C5E24}"/>
              </a:ext>
            </a:extLst>
          </p:cNvPr>
          <p:cNvCxnSpPr>
            <a:cxnSpLocks/>
          </p:cNvCxnSpPr>
          <p:nvPr/>
        </p:nvCxnSpPr>
        <p:spPr>
          <a:xfrm>
            <a:off x="1063574" y="5147000"/>
            <a:ext cx="5066805" cy="0"/>
          </a:xfrm>
          <a:prstGeom prst="line">
            <a:avLst/>
          </a:prstGeom>
          <a:noFill/>
          <a:ln w="12700" cap="flat" cmpd="sng" algn="ctr">
            <a:solidFill>
              <a:schemeClr val="tx1">
                <a:alpha val="27000"/>
              </a:schemeClr>
            </a:solidFill>
            <a:prstDash val="solid"/>
          </a:ln>
          <a:effectLst/>
        </p:spPr>
      </p:cxnSp>
      <p:sp>
        <p:nvSpPr>
          <p:cNvPr id="75" name="TextBox 74">
            <a:extLst>
              <a:ext uri="{FF2B5EF4-FFF2-40B4-BE49-F238E27FC236}">
                <a16:creationId xmlns:a16="http://schemas.microsoft.com/office/drawing/2014/main" id="{F99C1E01-57A4-474B-ADAA-885D09B56BD0}"/>
              </a:ext>
            </a:extLst>
          </p:cNvPr>
          <p:cNvSpPr txBox="1"/>
          <p:nvPr/>
        </p:nvSpPr>
        <p:spPr>
          <a:xfrm>
            <a:off x="1077435" y="5311580"/>
            <a:ext cx="1152175" cy="169277"/>
          </a:xfrm>
          <a:prstGeom prst="rect">
            <a:avLst/>
          </a:prstGeom>
          <a:noFill/>
        </p:spPr>
        <p:txBody>
          <a:bodyPr wrap="square" tIns="0" rIns="0" bIns="0" rtlCol="0" anchor="ctr">
            <a:spAutoFit/>
          </a:bodyPr>
          <a:lstStyle/>
          <a:p>
            <a:pPr marL="0" marR="0" lvl="0" indent="0" defTabSz="456287" eaLnBrk="1" fontAlgn="auto" latinLnBrk="0" hangingPunct="1">
              <a:lnSpc>
                <a:spcPct val="100000"/>
              </a:lnSpc>
              <a:spcBef>
                <a:spcPts val="0"/>
              </a:spcBef>
              <a:spcAft>
                <a:spcPts val="600"/>
              </a:spcAft>
              <a:buClr>
                <a:srgbClr val="000000"/>
              </a:buClr>
              <a:buSzTx/>
              <a:buFontTx/>
              <a:buNone/>
              <a:tabLst/>
              <a:defRPr/>
            </a:pPr>
            <a:r>
              <a:rPr lang="en-US" sz="1100" b="1" kern="0" dirty="0">
                <a:solidFill>
                  <a:schemeClr val="bg1"/>
                </a:solidFill>
                <a:cs typeface="Calibri" panose="020F0502020204030204" pitchFamily="34" charset="0"/>
              </a:rPr>
              <a:t>Devices</a:t>
            </a:r>
            <a:r>
              <a:rPr kumimoji="0" lang="en-US" sz="1100" b="1" i="0" u="none" strike="noStrike" kern="0" cap="none" spc="0" normalizeH="0" baseline="0" noProof="0" dirty="0">
                <a:ln>
                  <a:noFill/>
                </a:ln>
                <a:solidFill>
                  <a:schemeClr val="bg1"/>
                </a:solidFill>
                <a:effectLst/>
                <a:uLnTx/>
                <a:uFillTx/>
                <a:ea typeface="Avenir Roman" charset="0"/>
                <a:cs typeface="Calibri" panose="020F0502020204030204" pitchFamily="34" charset="0"/>
              </a:rPr>
              <a:t> </a:t>
            </a:r>
          </a:p>
        </p:txBody>
      </p:sp>
      <p:sp>
        <p:nvSpPr>
          <p:cNvPr id="76" name="Rectangle 75">
            <a:extLst>
              <a:ext uri="{FF2B5EF4-FFF2-40B4-BE49-F238E27FC236}">
                <a16:creationId xmlns:a16="http://schemas.microsoft.com/office/drawing/2014/main" id="{8A5267B9-3979-4B1F-A6D5-3C1856080455}"/>
              </a:ext>
            </a:extLst>
          </p:cNvPr>
          <p:cNvSpPr/>
          <p:nvPr/>
        </p:nvSpPr>
        <p:spPr>
          <a:xfrm>
            <a:off x="2216303" y="5228217"/>
            <a:ext cx="901946" cy="324978"/>
          </a:xfrm>
          <a:prstGeom prst="rect">
            <a:avLst/>
          </a:prstGeom>
          <a:solidFill>
            <a:schemeClr val="bg2">
              <a:lumMod val="25000"/>
            </a:schemeClr>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GPU</a:t>
            </a:r>
            <a:endParaRPr kumimoji="0" lang="en-US" sz="1400" b="1" i="0" u="none" strike="noStrike" kern="0" cap="none" spc="0" normalizeH="0" baseline="0" noProof="0" dirty="0">
              <a:ln>
                <a:noFill/>
              </a:ln>
              <a:solidFill>
                <a:schemeClr val="bg1"/>
              </a:solidFill>
              <a:effectLst/>
              <a:uLnTx/>
              <a:uFillTx/>
              <a:cs typeface="Calibri" panose="020F0502020204030204" pitchFamily="34" charset="0"/>
            </a:endParaRPr>
          </a:p>
        </p:txBody>
      </p:sp>
      <p:sp>
        <p:nvSpPr>
          <p:cNvPr id="77" name="Rectangle 76">
            <a:extLst>
              <a:ext uri="{FF2B5EF4-FFF2-40B4-BE49-F238E27FC236}">
                <a16:creationId xmlns:a16="http://schemas.microsoft.com/office/drawing/2014/main" id="{6F332595-D201-4594-A705-3968345C30AB}"/>
              </a:ext>
            </a:extLst>
          </p:cNvPr>
          <p:cNvSpPr/>
          <p:nvPr/>
        </p:nvSpPr>
        <p:spPr>
          <a:xfrm>
            <a:off x="3215696" y="5228217"/>
            <a:ext cx="918097" cy="324978"/>
          </a:xfrm>
          <a:prstGeom prst="rect">
            <a:avLst/>
          </a:prstGeom>
          <a:solidFill>
            <a:schemeClr val="bg2">
              <a:lumMod val="25000"/>
            </a:schemeClr>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CPU</a:t>
            </a:r>
          </a:p>
        </p:txBody>
      </p:sp>
      <p:sp>
        <p:nvSpPr>
          <p:cNvPr id="78" name="Rectangle 77">
            <a:extLst>
              <a:ext uri="{FF2B5EF4-FFF2-40B4-BE49-F238E27FC236}">
                <a16:creationId xmlns:a16="http://schemas.microsoft.com/office/drawing/2014/main" id="{1BF14BCF-FDBC-4CB4-A6BC-24E46F8DF3D7}"/>
              </a:ext>
            </a:extLst>
          </p:cNvPr>
          <p:cNvSpPr/>
          <p:nvPr/>
        </p:nvSpPr>
        <p:spPr>
          <a:xfrm>
            <a:off x="4191394" y="5228217"/>
            <a:ext cx="943031" cy="324978"/>
          </a:xfrm>
          <a:prstGeom prst="rect">
            <a:avLst/>
          </a:prstGeom>
          <a:solidFill>
            <a:schemeClr val="bg2">
              <a:lumMod val="25000"/>
            </a:schemeClr>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APU</a:t>
            </a:r>
          </a:p>
        </p:txBody>
      </p:sp>
      <p:sp>
        <p:nvSpPr>
          <p:cNvPr id="79" name="Rectangle 78">
            <a:extLst>
              <a:ext uri="{FF2B5EF4-FFF2-40B4-BE49-F238E27FC236}">
                <a16:creationId xmlns:a16="http://schemas.microsoft.com/office/drawing/2014/main" id="{693ED747-18EB-402D-9B06-5DB1C676ADEE}"/>
              </a:ext>
            </a:extLst>
          </p:cNvPr>
          <p:cNvSpPr/>
          <p:nvPr/>
        </p:nvSpPr>
        <p:spPr>
          <a:xfrm>
            <a:off x="5176551" y="5228217"/>
            <a:ext cx="942646" cy="324978"/>
          </a:xfrm>
          <a:prstGeom prst="rect">
            <a:avLst/>
          </a:prstGeom>
          <a:solidFill>
            <a:schemeClr val="bg2">
              <a:lumMod val="25000"/>
            </a:schemeClr>
          </a:solidFill>
          <a:ln w="9525" cap="flat" cmpd="sng" algn="ctr">
            <a:noFill/>
            <a:prstDash val="solid"/>
          </a:ln>
          <a:effectLst>
            <a:outerShdw blurRad="50800" dist="38100" dir="2700000" algn="tl" rotWithShape="0">
              <a:prstClr val="black">
                <a:alpha val="40000"/>
              </a:prstClr>
            </a:outerShdw>
          </a:effectLst>
        </p:spPr>
        <p:txBody>
          <a:bodyPr tIns="0" rIns="0" bIns="0" rtlCol="0" anchor="ctr"/>
          <a:lstStyle/>
          <a:p>
            <a:pPr marL="0" marR="0" lvl="0" indent="0" algn="ctr" defTabSz="913852" eaLnBrk="1" fontAlgn="auto" latinLnBrk="0" hangingPunct="1">
              <a:lnSpc>
                <a:spcPct val="100000"/>
              </a:lnSpc>
              <a:spcBef>
                <a:spcPts val="0"/>
              </a:spcBef>
              <a:spcAft>
                <a:spcPts val="0"/>
              </a:spcAft>
              <a:buClrTx/>
              <a:buSzTx/>
              <a:buFontTx/>
              <a:buNone/>
              <a:tabLst/>
              <a:defRPr/>
            </a:pPr>
            <a:r>
              <a:rPr lang="en-US" sz="1100" b="1" kern="0">
                <a:solidFill>
                  <a:schemeClr val="bg1"/>
                </a:solidFill>
                <a:cs typeface="Calibri" panose="020F0502020204030204" pitchFamily="34" charset="0"/>
              </a:rPr>
              <a:t>Future Accelerators</a:t>
            </a:r>
            <a:endParaRPr kumimoji="0" lang="en-US" sz="1100" b="1" i="0" u="none" strike="noStrike" kern="0" cap="none" spc="0" normalizeH="0" baseline="0" noProof="0" dirty="0">
              <a:ln>
                <a:noFill/>
              </a:ln>
              <a:solidFill>
                <a:schemeClr val="bg1"/>
              </a:solidFill>
              <a:effectLst/>
              <a:uLnTx/>
              <a:uFillTx/>
              <a:cs typeface="Calibri" panose="020F0502020204030204" pitchFamily="34" charset="0"/>
            </a:endParaRPr>
          </a:p>
        </p:txBody>
      </p:sp>
      <p:sp>
        <p:nvSpPr>
          <p:cNvPr id="81" name="Rectangle 80">
            <a:extLst>
              <a:ext uri="{FF2B5EF4-FFF2-40B4-BE49-F238E27FC236}">
                <a16:creationId xmlns:a16="http://schemas.microsoft.com/office/drawing/2014/main" id="{00EBEC46-7F0E-4041-AD5B-6D7AE1C2F706}"/>
              </a:ext>
            </a:extLst>
          </p:cNvPr>
          <p:cNvSpPr/>
          <p:nvPr/>
        </p:nvSpPr>
        <p:spPr>
          <a:xfrm>
            <a:off x="4198299" y="3858611"/>
            <a:ext cx="943031" cy="324978"/>
          </a:xfrm>
          <a:prstGeom prst="rect">
            <a:avLst/>
          </a:prstGeom>
          <a:solidFill>
            <a:schemeClr val="accent1">
              <a:lumMod val="75000"/>
            </a:schemeClr>
          </a:solidFill>
          <a:ln w="38100"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6287" eaLnBrk="1" fontAlgn="auto" latinLnBrk="0" hangingPunct="1">
              <a:lnSpc>
                <a:spcPct val="100000"/>
              </a:lnSpc>
              <a:spcBef>
                <a:spcPts val="0"/>
              </a:spcBef>
              <a:spcAft>
                <a:spcPts val="0"/>
              </a:spcAft>
              <a:buClrTx/>
              <a:buSzTx/>
              <a:buFontTx/>
              <a:buNone/>
              <a:tabLst/>
              <a:defRPr/>
            </a:pPr>
            <a:r>
              <a:rPr lang="en-US" sz="1400" b="1" kern="0" dirty="0">
                <a:solidFill>
                  <a:schemeClr val="bg1"/>
                </a:solidFill>
                <a:cs typeface="Calibri" panose="020F0502020204030204" pitchFamily="34" charset="0"/>
              </a:rPr>
              <a:t>RCCL</a:t>
            </a:r>
          </a:p>
        </p:txBody>
      </p:sp>
      <p:sp>
        <p:nvSpPr>
          <p:cNvPr id="82" name="Rectangle 81">
            <a:extLst>
              <a:ext uri="{FF2B5EF4-FFF2-40B4-BE49-F238E27FC236}">
                <a16:creationId xmlns:a16="http://schemas.microsoft.com/office/drawing/2014/main" id="{5C5BADA5-1746-4BFC-865B-DD5DA2236B34}"/>
              </a:ext>
            </a:extLst>
          </p:cNvPr>
          <p:cNvSpPr/>
          <p:nvPr/>
        </p:nvSpPr>
        <p:spPr>
          <a:xfrm>
            <a:off x="3216063" y="3862404"/>
            <a:ext cx="943031" cy="324978"/>
          </a:xfrm>
          <a:prstGeom prst="rect">
            <a:avLst/>
          </a:prstGeom>
          <a:solidFill>
            <a:schemeClr val="accent1">
              <a:lumMod val="75000"/>
            </a:schemeClr>
          </a:solidFill>
          <a:ln w="38100"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6287" eaLnBrk="1" fontAlgn="auto" latinLnBrk="0" hangingPunct="1">
              <a:lnSpc>
                <a:spcPct val="100000"/>
              </a:lnSpc>
              <a:spcBef>
                <a:spcPts val="0"/>
              </a:spcBef>
              <a:spcAft>
                <a:spcPts val="0"/>
              </a:spcAft>
              <a:buClrTx/>
              <a:buSzTx/>
              <a:buFontTx/>
              <a:buNone/>
              <a:tabLst/>
              <a:defRPr/>
            </a:pPr>
            <a:r>
              <a:rPr lang="en-US" sz="1100" b="1" kern="0" dirty="0">
                <a:solidFill>
                  <a:schemeClr val="bg1"/>
                </a:solidFill>
                <a:cs typeface="Calibri" panose="020F0502020204030204" pitchFamily="34" charset="0"/>
              </a:rPr>
              <a:t>BLAS</a:t>
            </a:r>
            <a:r>
              <a:rPr kumimoji="0" lang="en-US" sz="1100" b="1" i="0" u="none" strike="noStrike" kern="0" cap="none" spc="0" normalizeH="0" baseline="0" noProof="0" dirty="0">
                <a:ln>
                  <a:noFill/>
                </a:ln>
                <a:solidFill>
                  <a:schemeClr val="bg1"/>
                </a:solidFill>
                <a:effectLst/>
                <a:uLnTx/>
                <a:uFillTx/>
                <a:ea typeface="Avenir Heavy" charset="0"/>
                <a:cs typeface="Calibri" panose="020F0502020204030204" pitchFamily="34" charset="0"/>
              </a:rPr>
              <a:t>, </a:t>
            </a:r>
            <a:r>
              <a:rPr lang="en-US" sz="1100" b="1" kern="0" dirty="0">
                <a:solidFill>
                  <a:schemeClr val="bg1"/>
                </a:solidFill>
                <a:cs typeface="Calibri" panose="020F0502020204030204" pitchFamily="34" charset="0"/>
              </a:rPr>
              <a:t>FFT</a:t>
            </a:r>
            <a:r>
              <a:rPr kumimoji="0" lang="en-US" sz="1100" b="1" i="0" u="none" strike="noStrike" kern="0" cap="none" spc="0" normalizeH="0" baseline="0" noProof="0" dirty="0">
                <a:ln>
                  <a:noFill/>
                </a:ln>
                <a:solidFill>
                  <a:schemeClr val="bg1"/>
                </a:solidFill>
                <a:effectLst/>
                <a:uLnTx/>
                <a:uFillTx/>
                <a:ea typeface="Avenir Heavy" charset="0"/>
                <a:cs typeface="Calibri" panose="020F0502020204030204" pitchFamily="34" charset="0"/>
              </a:rPr>
              <a:t>, </a:t>
            </a:r>
            <a:r>
              <a:rPr lang="en-US" sz="1100" b="1" kern="0" dirty="0">
                <a:solidFill>
                  <a:schemeClr val="bg1"/>
                </a:solidFill>
                <a:cs typeface="Calibri" panose="020F0502020204030204" pitchFamily="34" charset="0"/>
              </a:rPr>
              <a:t>RNG</a:t>
            </a:r>
          </a:p>
        </p:txBody>
      </p:sp>
      <p:sp>
        <p:nvSpPr>
          <p:cNvPr id="83" name="Rectangle 82">
            <a:extLst>
              <a:ext uri="{FF2B5EF4-FFF2-40B4-BE49-F238E27FC236}">
                <a16:creationId xmlns:a16="http://schemas.microsoft.com/office/drawing/2014/main" id="{17EF026E-D33E-48D4-B1F4-1F383603B522}"/>
              </a:ext>
            </a:extLst>
          </p:cNvPr>
          <p:cNvSpPr/>
          <p:nvPr/>
        </p:nvSpPr>
        <p:spPr>
          <a:xfrm>
            <a:off x="2220080" y="3857845"/>
            <a:ext cx="943031" cy="324978"/>
          </a:xfrm>
          <a:prstGeom prst="rect">
            <a:avLst/>
          </a:prstGeom>
          <a:solidFill>
            <a:schemeClr val="accent1">
              <a:lumMod val="75000"/>
            </a:schemeClr>
          </a:solidFill>
          <a:ln w="38100" cap="flat" cmpd="sng" algn="ctr">
            <a:no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628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chemeClr val="bg1"/>
                </a:solidFill>
                <a:effectLst/>
                <a:uLnTx/>
                <a:uFillTx/>
                <a:ea typeface="Avenir Heavy" charset="0"/>
                <a:cs typeface="Calibri" panose="020F0502020204030204" pitchFamily="34" charset="0"/>
              </a:rPr>
              <a:t>MIOpen</a:t>
            </a:r>
            <a:endParaRPr kumimoji="0" lang="en-US" sz="1400" b="1" i="0" u="none" strike="noStrike" kern="0" cap="none" spc="0" normalizeH="0" baseline="0" noProof="0" dirty="0">
              <a:ln>
                <a:noFill/>
              </a:ln>
              <a:solidFill>
                <a:schemeClr val="bg1"/>
              </a:solidFill>
              <a:effectLst/>
              <a:uLnTx/>
              <a:uFillTx/>
              <a:ea typeface="Avenir Heavy" charset="0"/>
              <a:cs typeface="Calibri" panose="020F0502020204030204" pitchFamily="34" charset="0"/>
            </a:endParaRPr>
          </a:p>
        </p:txBody>
      </p:sp>
      <p:pic>
        <p:nvPicPr>
          <p:cNvPr id="84" name="Picture 83">
            <a:extLst>
              <a:ext uri="{FF2B5EF4-FFF2-40B4-BE49-F238E27FC236}">
                <a16:creationId xmlns:a16="http://schemas.microsoft.com/office/drawing/2014/main" id="{3AE3A588-C628-45C3-A977-F3EFDD21FBDA}"/>
              </a:ext>
            </a:extLst>
          </p:cNvPr>
          <p:cNvPicPr>
            <a:picLocks noChangeAspect="1"/>
          </p:cNvPicPr>
          <p:nvPr/>
        </p:nvPicPr>
        <p:blipFill>
          <a:blip r:embed="rId6"/>
          <a:stretch>
            <a:fillRect/>
          </a:stretch>
        </p:blipFill>
        <p:spPr>
          <a:xfrm>
            <a:off x="3551839" y="2547835"/>
            <a:ext cx="1015545" cy="274158"/>
          </a:xfrm>
          <a:prstGeom prst="rect">
            <a:avLst/>
          </a:prstGeom>
        </p:spPr>
      </p:pic>
      <p:pic>
        <p:nvPicPr>
          <p:cNvPr id="85" name="Picture 84">
            <a:extLst>
              <a:ext uri="{FF2B5EF4-FFF2-40B4-BE49-F238E27FC236}">
                <a16:creationId xmlns:a16="http://schemas.microsoft.com/office/drawing/2014/main" id="{998EA99A-E212-4A47-B64A-BE4D70BD24EB}"/>
              </a:ext>
            </a:extLst>
          </p:cNvPr>
          <p:cNvPicPr>
            <a:picLocks noChangeAspect="1"/>
          </p:cNvPicPr>
          <p:nvPr/>
        </p:nvPicPr>
        <p:blipFill>
          <a:blip r:embed="rId7"/>
          <a:stretch>
            <a:fillRect/>
          </a:stretch>
        </p:blipFill>
        <p:spPr>
          <a:xfrm>
            <a:off x="2297709" y="2542560"/>
            <a:ext cx="862818" cy="285491"/>
          </a:xfrm>
          <a:prstGeom prst="rect">
            <a:avLst/>
          </a:prstGeom>
        </p:spPr>
      </p:pic>
      <p:pic>
        <p:nvPicPr>
          <p:cNvPr id="86" name="Picture 85">
            <a:extLst>
              <a:ext uri="{FF2B5EF4-FFF2-40B4-BE49-F238E27FC236}">
                <a16:creationId xmlns:a16="http://schemas.microsoft.com/office/drawing/2014/main" id="{78AED7AF-F264-4028-B84E-B284FE9C5023}"/>
              </a:ext>
            </a:extLst>
          </p:cNvPr>
          <p:cNvPicPr>
            <a:picLocks noChangeAspect="1"/>
          </p:cNvPicPr>
          <p:nvPr/>
        </p:nvPicPr>
        <p:blipFill>
          <a:blip r:embed="rId8"/>
          <a:stretch>
            <a:fillRect/>
          </a:stretch>
        </p:blipFill>
        <p:spPr>
          <a:xfrm>
            <a:off x="4936936" y="2533221"/>
            <a:ext cx="1030259" cy="290875"/>
          </a:xfrm>
          <a:prstGeom prst="rect">
            <a:avLst/>
          </a:prstGeom>
        </p:spPr>
      </p:pic>
      <p:grpSp>
        <p:nvGrpSpPr>
          <p:cNvPr id="107" name="Group 106">
            <a:extLst>
              <a:ext uri="{FF2B5EF4-FFF2-40B4-BE49-F238E27FC236}">
                <a16:creationId xmlns:a16="http://schemas.microsoft.com/office/drawing/2014/main" id="{874216FE-8890-44DB-8B41-052578710E84}"/>
              </a:ext>
            </a:extLst>
          </p:cNvPr>
          <p:cNvGrpSpPr/>
          <p:nvPr/>
        </p:nvGrpSpPr>
        <p:grpSpPr>
          <a:xfrm>
            <a:off x="1035405" y="2977311"/>
            <a:ext cx="5083792" cy="412227"/>
            <a:chOff x="1130702" y="5637968"/>
            <a:chExt cx="5083792" cy="512775"/>
          </a:xfrm>
        </p:grpSpPr>
        <p:sp>
          <p:nvSpPr>
            <p:cNvPr id="100" name="TextBox 99">
              <a:extLst>
                <a:ext uri="{FF2B5EF4-FFF2-40B4-BE49-F238E27FC236}">
                  <a16:creationId xmlns:a16="http://schemas.microsoft.com/office/drawing/2014/main" id="{7CBE0E82-0147-409B-97C6-F630EE8CECD7}"/>
                </a:ext>
              </a:extLst>
            </p:cNvPr>
            <p:cNvSpPr txBox="1"/>
            <p:nvPr/>
          </p:nvSpPr>
          <p:spPr>
            <a:xfrm>
              <a:off x="1130702" y="5637968"/>
              <a:ext cx="1008509" cy="421132"/>
            </a:xfrm>
            <a:prstGeom prst="rect">
              <a:avLst/>
            </a:prstGeom>
            <a:noFill/>
          </p:spPr>
          <p:txBody>
            <a:bodyPr wrap="square" tIns="0" rIns="0" bIns="0" rtlCol="0" anchor="ctr">
              <a:spAutoFit/>
            </a:bodyPr>
            <a:lstStyle/>
            <a:p>
              <a:pPr marL="0" marR="0" lvl="0" indent="0" defTabSz="456287" eaLnBrk="1" fontAlgn="auto" latinLnBrk="0" hangingPunct="1">
                <a:lnSpc>
                  <a:spcPct val="100000"/>
                </a:lnSpc>
                <a:spcBef>
                  <a:spcPts val="0"/>
                </a:spcBef>
                <a:spcAft>
                  <a:spcPts val="600"/>
                </a:spcAft>
                <a:buClr>
                  <a:srgbClr val="000000"/>
                </a:buClr>
                <a:buSzTx/>
                <a:buFontTx/>
                <a:buNone/>
                <a:tabLst/>
                <a:defRPr/>
              </a:pPr>
              <a:r>
                <a:rPr lang="en-US" sz="1100" b="1" kern="0" dirty="0">
                  <a:solidFill>
                    <a:schemeClr val="bg1"/>
                  </a:solidFill>
                  <a:cs typeface="Calibri" panose="020F0502020204030204" pitchFamily="34" charset="0"/>
                </a:rPr>
                <a:t>Exchange</a:t>
              </a:r>
              <a:r>
                <a:rPr kumimoji="0" lang="en-US" sz="1100" b="1" i="0" u="none" strike="noStrike" kern="0" cap="none" spc="0" normalizeH="0" baseline="0" noProof="0" dirty="0">
                  <a:ln>
                    <a:noFill/>
                  </a:ln>
                  <a:solidFill>
                    <a:schemeClr val="bg1"/>
                  </a:solidFill>
                  <a:effectLst/>
                  <a:uLnTx/>
                  <a:uFillTx/>
                  <a:ea typeface="Avenir Roman" charset="0"/>
                  <a:cs typeface="Calibri" panose="020F0502020204030204" pitchFamily="34" charset="0"/>
                </a:rPr>
                <a:t> formats</a:t>
              </a:r>
            </a:p>
          </p:txBody>
        </p:sp>
        <p:cxnSp>
          <p:nvCxnSpPr>
            <p:cNvPr id="102" name="Straight Connector 101">
              <a:extLst>
                <a:ext uri="{FF2B5EF4-FFF2-40B4-BE49-F238E27FC236}">
                  <a16:creationId xmlns:a16="http://schemas.microsoft.com/office/drawing/2014/main" id="{1F431ED3-93CD-4FF7-AB67-2D4C1233E885}"/>
                </a:ext>
              </a:extLst>
            </p:cNvPr>
            <p:cNvCxnSpPr>
              <a:cxnSpLocks/>
            </p:cNvCxnSpPr>
            <p:nvPr/>
          </p:nvCxnSpPr>
          <p:spPr>
            <a:xfrm flipV="1">
              <a:off x="1147689" y="6121746"/>
              <a:ext cx="5066805" cy="28997"/>
            </a:xfrm>
            <a:prstGeom prst="line">
              <a:avLst/>
            </a:prstGeom>
            <a:noFill/>
            <a:ln w="12700" cap="flat" cmpd="sng" algn="ctr">
              <a:solidFill>
                <a:schemeClr val="tx1">
                  <a:alpha val="27000"/>
                </a:schemeClr>
              </a:solidFill>
              <a:prstDash val="solid"/>
            </a:ln>
            <a:effectLst/>
          </p:spPr>
        </p:cxnSp>
        <p:pic>
          <p:nvPicPr>
            <p:cNvPr id="106" name="Picture 105">
              <a:extLst>
                <a:ext uri="{FF2B5EF4-FFF2-40B4-BE49-F238E27FC236}">
                  <a16:creationId xmlns:a16="http://schemas.microsoft.com/office/drawing/2014/main" id="{5299BF47-B983-4544-BDEB-72200681A9E1}"/>
                </a:ext>
              </a:extLst>
            </p:cNvPr>
            <p:cNvPicPr>
              <a:picLocks noChangeAspect="1"/>
            </p:cNvPicPr>
            <p:nvPr/>
          </p:nvPicPr>
          <p:blipFill>
            <a:blip r:embed="rId9"/>
            <a:stretch>
              <a:fillRect/>
            </a:stretch>
          </p:blipFill>
          <p:spPr>
            <a:xfrm>
              <a:off x="3647136" y="5681689"/>
              <a:ext cx="1015545" cy="380468"/>
            </a:xfrm>
            <a:prstGeom prst="rect">
              <a:avLst/>
            </a:prstGeom>
          </p:spPr>
        </p:pic>
      </p:grpSp>
      <p:pic>
        <p:nvPicPr>
          <p:cNvPr id="109" name="Picture 108">
            <a:extLst>
              <a:ext uri="{FF2B5EF4-FFF2-40B4-BE49-F238E27FC236}">
                <a16:creationId xmlns:a16="http://schemas.microsoft.com/office/drawing/2014/main" id="{1BE3D242-993F-4964-9503-3A130D4308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7709" y="2996715"/>
            <a:ext cx="837075" cy="330445"/>
          </a:xfrm>
          <a:prstGeom prst="rect">
            <a:avLst/>
          </a:prstGeom>
        </p:spPr>
      </p:pic>
      <p:sp>
        <p:nvSpPr>
          <p:cNvPr id="94" name="Rectangle 93">
            <a:extLst>
              <a:ext uri="{FF2B5EF4-FFF2-40B4-BE49-F238E27FC236}">
                <a16:creationId xmlns:a16="http://schemas.microsoft.com/office/drawing/2014/main" id="{C43DEDFF-BD94-4B77-8A2A-5491B715C095}"/>
              </a:ext>
            </a:extLst>
          </p:cNvPr>
          <p:cNvSpPr/>
          <p:nvPr/>
        </p:nvSpPr>
        <p:spPr>
          <a:xfrm>
            <a:off x="2232267" y="3468358"/>
            <a:ext cx="1914612" cy="324978"/>
          </a:xfrm>
          <a:prstGeom prst="rect">
            <a:avLst/>
          </a:prstGeom>
          <a:solidFill>
            <a:schemeClr val="accent1">
              <a:lumMod val="75000"/>
            </a:schemeClr>
          </a:solidFill>
          <a:ln w="38100" cap="flat" cmpd="sng" algn="ctr">
            <a:solidFill>
              <a:schemeClr val="bg1"/>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456287"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ea typeface="Avenir Heavy" charset="0"/>
                <a:cs typeface="Calibri" panose="020F0502020204030204" pitchFamily="34" charset="0"/>
              </a:rPr>
              <a:t>MIVisionX</a:t>
            </a:r>
          </a:p>
        </p:txBody>
      </p:sp>
      <p:sp>
        <p:nvSpPr>
          <p:cNvPr id="3" name="Slide Number Placeholder 2">
            <a:extLst>
              <a:ext uri="{FF2B5EF4-FFF2-40B4-BE49-F238E27FC236}">
                <a16:creationId xmlns:a16="http://schemas.microsoft.com/office/drawing/2014/main" id="{428CD74C-0A04-49FF-9524-3704604DA555}"/>
              </a:ext>
            </a:extLst>
          </p:cNvPr>
          <p:cNvSpPr>
            <a:spLocks noGrp="1"/>
          </p:cNvSpPr>
          <p:nvPr>
            <p:ph type="sldNum" sz="quarter" idx="12"/>
          </p:nvPr>
        </p:nvSpPr>
        <p:spPr/>
        <p:txBody>
          <a:bodyPr/>
          <a:lstStyle/>
          <a:p>
            <a:fld id="{BCAF1A5B-EC4C-4638-9EEE-B9D9DA1291B7}" type="slidenum">
              <a:rPr lang="en-US" smtClean="0"/>
              <a:t>11</a:t>
            </a:fld>
            <a:endParaRPr lang="en-US" dirty="0"/>
          </a:p>
        </p:txBody>
      </p:sp>
      <p:sp>
        <p:nvSpPr>
          <p:cNvPr id="4" name="Footer Placeholder 3">
            <a:extLst>
              <a:ext uri="{FF2B5EF4-FFF2-40B4-BE49-F238E27FC236}">
                <a16:creationId xmlns:a16="http://schemas.microsoft.com/office/drawing/2014/main" id="{B855CA71-868A-421D-A05C-92BFCA58D97C}"/>
              </a:ext>
            </a:extLst>
          </p:cNvPr>
          <p:cNvSpPr>
            <a:spLocks noGrp="1"/>
          </p:cNvSpPr>
          <p:nvPr>
            <p:ph type="ftr" sz="quarter" idx="11"/>
          </p:nvPr>
        </p:nvSpPr>
        <p:spPr/>
        <p:txBody>
          <a:bodyPr/>
          <a:lstStyle/>
          <a:p>
            <a:endParaRPr lang="en-US" dirty="0"/>
          </a:p>
        </p:txBody>
      </p:sp>
      <p:sp>
        <p:nvSpPr>
          <p:cNvPr id="95" name="Rectangle 94">
            <a:extLst>
              <a:ext uri="{FF2B5EF4-FFF2-40B4-BE49-F238E27FC236}">
                <a16:creationId xmlns:a16="http://schemas.microsoft.com/office/drawing/2014/main" id="{452E0219-F118-44B6-B717-613C4174F1E0}"/>
              </a:ext>
            </a:extLst>
          </p:cNvPr>
          <p:cNvSpPr/>
          <p:nvPr/>
        </p:nvSpPr>
        <p:spPr>
          <a:xfrm>
            <a:off x="4739951" y="1940730"/>
            <a:ext cx="1303563" cy="324978"/>
          </a:xfrm>
          <a:prstGeom prst="rect">
            <a:avLst/>
          </a:prstGeom>
          <a:solidFill>
            <a:schemeClr val="accent1">
              <a:lumMod val="40000"/>
              <a:lumOff val="60000"/>
              <a:alpha val="20000"/>
            </a:schemeClr>
          </a:solidFill>
          <a:ln w="38100" cap="flat" cmpd="sng" algn="ctr">
            <a:solidFill>
              <a:schemeClr val="bg1"/>
            </a:solidFill>
            <a:prstDash val="solid"/>
          </a:ln>
          <a:effectLst/>
        </p:spPr>
        <p:txBody>
          <a:bodyPr lIns="0" tIns="0" rIns="0" bIns="0" rtlCol="0" anchor="ctr"/>
          <a:lstStyle/>
          <a:p>
            <a:pPr algn="ctr" defTabSz="456287"/>
            <a:r>
              <a:rPr lang="en-US" sz="1400" b="1" kern="0" dirty="0">
                <a:solidFill>
                  <a:schemeClr val="bg1"/>
                </a:solidFill>
                <a:cs typeface="Calibri" panose="020F0502020204030204" pitchFamily="34" charset="0"/>
              </a:rPr>
              <a:t>MIVisionX</a:t>
            </a:r>
            <a:r>
              <a:rPr lang="en-US" sz="1100" b="1" kern="0" dirty="0">
                <a:solidFill>
                  <a:schemeClr val="bg1"/>
                </a:solidFill>
                <a:cs typeface="Calibri" panose="020F0502020204030204" pitchFamily="34" charset="0"/>
              </a:rPr>
              <a:t> Apps</a:t>
            </a:r>
          </a:p>
        </p:txBody>
      </p:sp>
    </p:spTree>
    <p:extLst>
      <p:ext uri="{BB962C8B-B14F-4D97-AF65-F5344CB8AC3E}">
        <p14:creationId xmlns:p14="http://schemas.microsoft.com/office/powerpoint/2010/main" val="2400848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837" y="457200"/>
            <a:ext cx="9631357" cy="701336"/>
          </a:xfrm>
        </p:spPr>
        <p:txBody>
          <a:bodyPr>
            <a:normAutofit/>
          </a:bodyPr>
          <a:lstStyle/>
          <a:p>
            <a:r>
              <a:rPr lang="en-US" b="1" cap="none" dirty="0"/>
              <a:t>Tutorial Example 1: Image classification </a:t>
            </a:r>
          </a:p>
        </p:txBody>
      </p:sp>
      <p:sp>
        <p:nvSpPr>
          <p:cNvPr id="11" name="Rectangle 10">
            <a:extLst>
              <a:ext uri="{FF2B5EF4-FFF2-40B4-BE49-F238E27FC236}">
                <a16:creationId xmlns:a16="http://schemas.microsoft.com/office/drawing/2014/main" id="{EFAAA99C-584E-45F0-AE5F-BD55125C7175}"/>
              </a:ext>
            </a:extLst>
          </p:cNvPr>
          <p:cNvSpPr/>
          <p:nvPr/>
        </p:nvSpPr>
        <p:spPr>
          <a:xfrm>
            <a:off x="1535837" y="1386293"/>
            <a:ext cx="6086474"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ONNX model</a:t>
            </a:r>
          </a:p>
        </p:txBody>
      </p:sp>
      <p:sp>
        <p:nvSpPr>
          <p:cNvPr id="12" name="Content Placeholder 2">
            <a:extLst>
              <a:ext uri="{FF2B5EF4-FFF2-40B4-BE49-F238E27FC236}">
                <a16:creationId xmlns:a16="http://schemas.microsoft.com/office/drawing/2014/main" id="{8B678228-A6CD-4739-807A-4728A3CAB4BC}"/>
              </a:ext>
            </a:extLst>
          </p:cNvPr>
          <p:cNvSpPr>
            <a:spLocks noGrp="1"/>
          </p:cNvSpPr>
          <p:nvPr>
            <p:ph idx="1"/>
          </p:nvPr>
        </p:nvSpPr>
        <p:spPr>
          <a:xfrm>
            <a:off x="2022086" y="2110737"/>
            <a:ext cx="9877423" cy="1610229"/>
          </a:xfrm>
        </p:spPr>
        <p:txBody>
          <a:bodyPr/>
          <a:lstStyle/>
          <a:p>
            <a:r>
              <a:rPr lang="en-US" sz="2000" b="1" dirty="0"/>
              <a:t>Step 1 : </a:t>
            </a:r>
            <a:r>
              <a:rPr lang="en-US" sz="2000" dirty="0"/>
              <a:t>Convert Pre-trained models in Caffe/NNEF/ONNX to OpenVX graph</a:t>
            </a:r>
          </a:p>
          <a:p>
            <a:pPr marL="800100" lvl="1" indent="-342900">
              <a:buFont typeface="Arial" panose="020B0604020202020204" pitchFamily="34" charset="0"/>
              <a:buChar char="•"/>
            </a:pPr>
            <a:r>
              <a:rPr lang="en-US" sz="2000" b="1" dirty="0"/>
              <a:t>Convert Pre-Trained model to AMD NNIR</a:t>
            </a:r>
          </a:p>
        </p:txBody>
      </p:sp>
      <p:pic>
        <p:nvPicPr>
          <p:cNvPr id="14" name="Picture 13">
            <a:extLst>
              <a:ext uri="{FF2B5EF4-FFF2-40B4-BE49-F238E27FC236}">
                <a16:creationId xmlns:a16="http://schemas.microsoft.com/office/drawing/2014/main" id="{DFAD5EF3-9BE1-4AEF-85AB-E2C75A045AAB}"/>
              </a:ext>
            </a:extLst>
          </p:cNvPr>
          <p:cNvPicPr>
            <a:picLocks noChangeAspect="1"/>
          </p:cNvPicPr>
          <p:nvPr/>
        </p:nvPicPr>
        <p:blipFill rotWithShape="1">
          <a:blip r:embed="rId2"/>
          <a:srcRect l="-185" t="4769" r="-1"/>
          <a:stretch/>
        </p:blipFill>
        <p:spPr>
          <a:xfrm>
            <a:off x="2093650" y="2848500"/>
            <a:ext cx="8399756" cy="3322172"/>
          </a:xfrm>
          <a:prstGeom prst="rect">
            <a:avLst/>
          </a:prstGeom>
        </p:spPr>
      </p:pic>
      <p:grpSp>
        <p:nvGrpSpPr>
          <p:cNvPr id="17" name="Group 16">
            <a:extLst>
              <a:ext uri="{FF2B5EF4-FFF2-40B4-BE49-F238E27FC236}">
                <a16:creationId xmlns:a16="http://schemas.microsoft.com/office/drawing/2014/main" id="{86DD1A68-DF8B-47A5-A819-B1CAE905AED7}"/>
              </a:ext>
            </a:extLst>
          </p:cNvPr>
          <p:cNvGrpSpPr/>
          <p:nvPr/>
        </p:nvGrpSpPr>
        <p:grpSpPr>
          <a:xfrm>
            <a:off x="8344010" y="6259484"/>
            <a:ext cx="3597828" cy="477676"/>
            <a:chOff x="8344010" y="6259484"/>
            <a:chExt cx="3597828" cy="477676"/>
          </a:xfrm>
        </p:grpSpPr>
        <p:pic>
          <p:nvPicPr>
            <p:cNvPr id="18" name="Picture 2" descr="Image result for khronos logo">
              <a:extLst>
                <a:ext uri="{FF2B5EF4-FFF2-40B4-BE49-F238E27FC236}">
                  <a16:creationId xmlns:a16="http://schemas.microsoft.com/office/drawing/2014/main" id="{B426CB6B-D798-42FC-AF2F-98C93A9A2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khronos logo">
              <a:extLst>
                <a:ext uri="{FF2B5EF4-FFF2-40B4-BE49-F238E27FC236}">
                  <a16:creationId xmlns:a16="http://schemas.microsoft.com/office/drawing/2014/main" id="{70B4E19D-A7CD-4A91-B4C7-2A3D14128F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57D44588-67F4-4467-BD2D-4265D8BDF2D6}"/>
              </a:ext>
            </a:extLst>
          </p:cNvPr>
          <p:cNvSpPr>
            <a:spLocks noGrp="1"/>
          </p:cNvSpPr>
          <p:nvPr>
            <p:ph type="sldNum" sz="quarter" idx="12"/>
          </p:nvPr>
        </p:nvSpPr>
        <p:spPr/>
        <p:txBody>
          <a:bodyPr/>
          <a:lstStyle/>
          <a:p>
            <a:fld id="{BCAF1A5B-EC4C-4638-9EEE-B9D9DA1291B7}" type="slidenum">
              <a:rPr lang="en-US" smtClean="0"/>
              <a:t>12</a:t>
            </a:fld>
            <a:endParaRPr lang="en-US" dirty="0"/>
          </a:p>
        </p:txBody>
      </p:sp>
      <p:sp>
        <p:nvSpPr>
          <p:cNvPr id="4" name="Footer Placeholder 3">
            <a:extLst>
              <a:ext uri="{FF2B5EF4-FFF2-40B4-BE49-F238E27FC236}">
                <a16:creationId xmlns:a16="http://schemas.microsoft.com/office/drawing/2014/main" id="{96E98D06-BD59-402A-9968-02686287CA6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5734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837" y="457200"/>
            <a:ext cx="9631357" cy="701336"/>
          </a:xfrm>
        </p:spPr>
        <p:txBody>
          <a:bodyPr>
            <a:normAutofit/>
          </a:bodyPr>
          <a:lstStyle/>
          <a:p>
            <a:r>
              <a:rPr lang="en-US" b="1" cap="none" dirty="0"/>
              <a:t>Tutorial Example 1: Image classification </a:t>
            </a:r>
          </a:p>
        </p:txBody>
      </p:sp>
      <p:sp>
        <p:nvSpPr>
          <p:cNvPr id="11" name="Rectangle 10">
            <a:extLst>
              <a:ext uri="{FF2B5EF4-FFF2-40B4-BE49-F238E27FC236}">
                <a16:creationId xmlns:a16="http://schemas.microsoft.com/office/drawing/2014/main" id="{EFAAA99C-584E-45F0-AE5F-BD55125C7175}"/>
              </a:ext>
            </a:extLst>
          </p:cNvPr>
          <p:cNvSpPr/>
          <p:nvPr/>
        </p:nvSpPr>
        <p:spPr>
          <a:xfrm>
            <a:off x="1535837" y="1386293"/>
            <a:ext cx="6086474"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ONNX model</a:t>
            </a:r>
          </a:p>
        </p:txBody>
      </p:sp>
      <p:sp>
        <p:nvSpPr>
          <p:cNvPr id="12" name="Content Placeholder 2">
            <a:extLst>
              <a:ext uri="{FF2B5EF4-FFF2-40B4-BE49-F238E27FC236}">
                <a16:creationId xmlns:a16="http://schemas.microsoft.com/office/drawing/2014/main" id="{8B678228-A6CD-4739-807A-4728A3CAB4BC}"/>
              </a:ext>
            </a:extLst>
          </p:cNvPr>
          <p:cNvSpPr>
            <a:spLocks noGrp="1"/>
          </p:cNvSpPr>
          <p:nvPr>
            <p:ph idx="1"/>
          </p:nvPr>
        </p:nvSpPr>
        <p:spPr>
          <a:xfrm>
            <a:off x="2022086" y="2110737"/>
            <a:ext cx="9877423" cy="1610229"/>
          </a:xfrm>
        </p:spPr>
        <p:txBody>
          <a:bodyPr/>
          <a:lstStyle/>
          <a:p>
            <a:r>
              <a:rPr lang="en-US" sz="2000" b="1" dirty="0"/>
              <a:t>Step 1 : </a:t>
            </a:r>
            <a:r>
              <a:rPr lang="en-US" sz="2000" dirty="0"/>
              <a:t>Convert Pre-trained models in Caffe/NNEF/ONNX to OpenVX graph</a:t>
            </a:r>
          </a:p>
          <a:p>
            <a:pPr marL="800100" lvl="1" indent="-342900">
              <a:buFont typeface="Arial" panose="020B0604020202020204" pitchFamily="34" charset="0"/>
              <a:buChar char="•"/>
            </a:pPr>
            <a:r>
              <a:rPr lang="en-US" sz="2000" b="1" dirty="0"/>
              <a:t>Convert Pre-Trained model to AMD NNIR</a:t>
            </a:r>
          </a:p>
        </p:txBody>
      </p:sp>
      <p:grpSp>
        <p:nvGrpSpPr>
          <p:cNvPr id="17" name="Group 16">
            <a:extLst>
              <a:ext uri="{FF2B5EF4-FFF2-40B4-BE49-F238E27FC236}">
                <a16:creationId xmlns:a16="http://schemas.microsoft.com/office/drawing/2014/main" id="{86DD1A68-DF8B-47A5-A819-B1CAE905AED7}"/>
              </a:ext>
            </a:extLst>
          </p:cNvPr>
          <p:cNvGrpSpPr/>
          <p:nvPr/>
        </p:nvGrpSpPr>
        <p:grpSpPr>
          <a:xfrm>
            <a:off x="8344010" y="6259484"/>
            <a:ext cx="3597828" cy="477676"/>
            <a:chOff x="8344010" y="6259484"/>
            <a:chExt cx="3597828" cy="477676"/>
          </a:xfrm>
        </p:grpSpPr>
        <p:pic>
          <p:nvPicPr>
            <p:cNvPr id="18" name="Picture 2" descr="Image result for khronos logo">
              <a:extLst>
                <a:ext uri="{FF2B5EF4-FFF2-40B4-BE49-F238E27FC236}">
                  <a16:creationId xmlns:a16="http://schemas.microsoft.com/office/drawing/2014/main" id="{B426CB6B-D798-42FC-AF2F-98C93A9A2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khronos logo">
              <a:extLst>
                <a:ext uri="{FF2B5EF4-FFF2-40B4-BE49-F238E27FC236}">
                  <a16:creationId xmlns:a16="http://schemas.microsoft.com/office/drawing/2014/main" id="{70B4E19D-A7CD-4A91-B4C7-2A3D14128F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57D44588-67F4-4467-BD2D-4265D8BDF2D6}"/>
              </a:ext>
            </a:extLst>
          </p:cNvPr>
          <p:cNvSpPr>
            <a:spLocks noGrp="1"/>
          </p:cNvSpPr>
          <p:nvPr>
            <p:ph type="sldNum" sz="quarter" idx="12"/>
          </p:nvPr>
        </p:nvSpPr>
        <p:spPr/>
        <p:txBody>
          <a:bodyPr/>
          <a:lstStyle/>
          <a:p>
            <a:fld id="{BCAF1A5B-EC4C-4638-9EEE-B9D9DA1291B7}" type="slidenum">
              <a:rPr lang="en-US" smtClean="0"/>
              <a:t>13</a:t>
            </a:fld>
            <a:endParaRPr lang="en-US" dirty="0"/>
          </a:p>
        </p:txBody>
      </p:sp>
      <p:sp>
        <p:nvSpPr>
          <p:cNvPr id="4" name="Footer Placeholder 3">
            <a:extLst>
              <a:ext uri="{FF2B5EF4-FFF2-40B4-BE49-F238E27FC236}">
                <a16:creationId xmlns:a16="http://schemas.microsoft.com/office/drawing/2014/main" id="{96E98D06-BD59-402A-9968-02686287CA6B}"/>
              </a:ext>
            </a:extLst>
          </p:cNvPr>
          <p:cNvSpPr>
            <a:spLocks noGrp="1"/>
          </p:cNvSpPr>
          <p:nvPr>
            <p:ph type="ftr" sz="quarter" idx="11"/>
          </p:nvPr>
        </p:nvSpPr>
        <p:spPr/>
        <p:txBody>
          <a:bodyPr/>
          <a:lstStyle/>
          <a:p>
            <a:endParaRPr lang="en-US" dirty="0"/>
          </a:p>
        </p:txBody>
      </p:sp>
      <p:pic>
        <p:nvPicPr>
          <p:cNvPr id="6" name="Picture 5" descr="A screenshot of a cell phone&#10;&#10;Description automatically generated">
            <a:extLst>
              <a:ext uri="{FF2B5EF4-FFF2-40B4-BE49-F238E27FC236}">
                <a16:creationId xmlns:a16="http://schemas.microsoft.com/office/drawing/2014/main" id="{2EF14D58-5EF6-4128-83E8-15DD8390D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153" y="2751793"/>
            <a:ext cx="2116200" cy="328460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9F65600-961B-4E14-B725-403C96AF8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6864" y="2878031"/>
            <a:ext cx="6634272" cy="3263111"/>
          </a:xfrm>
          <a:prstGeom prst="rect">
            <a:avLst/>
          </a:prstGeom>
        </p:spPr>
      </p:pic>
      <p:sp>
        <p:nvSpPr>
          <p:cNvPr id="9" name="Arrow: Right 8">
            <a:extLst>
              <a:ext uri="{FF2B5EF4-FFF2-40B4-BE49-F238E27FC236}">
                <a16:creationId xmlns:a16="http://schemas.microsoft.com/office/drawing/2014/main" id="{ED7A458A-D433-43C5-9F96-85B1326CEC22}"/>
              </a:ext>
            </a:extLst>
          </p:cNvPr>
          <p:cNvSpPr/>
          <p:nvPr/>
        </p:nvSpPr>
        <p:spPr>
          <a:xfrm>
            <a:off x="3781888" y="4300305"/>
            <a:ext cx="941033" cy="5948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879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837" y="457200"/>
            <a:ext cx="9631357" cy="701336"/>
          </a:xfrm>
        </p:spPr>
        <p:txBody>
          <a:bodyPr>
            <a:normAutofit/>
          </a:bodyPr>
          <a:lstStyle/>
          <a:p>
            <a:r>
              <a:rPr lang="en-US" b="1" cap="none" dirty="0"/>
              <a:t>Tutorial Example 1: Image classification </a:t>
            </a:r>
          </a:p>
        </p:txBody>
      </p:sp>
      <p:sp>
        <p:nvSpPr>
          <p:cNvPr id="11" name="Rectangle 10">
            <a:extLst>
              <a:ext uri="{FF2B5EF4-FFF2-40B4-BE49-F238E27FC236}">
                <a16:creationId xmlns:a16="http://schemas.microsoft.com/office/drawing/2014/main" id="{EFAAA99C-584E-45F0-AE5F-BD55125C7175}"/>
              </a:ext>
            </a:extLst>
          </p:cNvPr>
          <p:cNvSpPr/>
          <p:nvPr/>
        </p:nvSpPr>
        <p:spPr>
          <a:xfrm>
            <a:off x="1535837" y="1386293"/>
            <a:ext cx="6086474"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ONNX model</a:t>
            </a:r>
          </a:p>
        </p:txBody>
      </p:sp>
      <p:sp>
        <p:nvSpPr>
          <p:cNvPr id="12" name="Content Placeholder 2">
            <a:extLst>
              <a:ext uri="{FF2B5EF4-FFF2-40B4-BE49-F238E27FC236}">
                <a16:creationId xmlns:a16="http://schemas.microsoft.com/office/drawing/2014/main" id="{8B678228-A6CD-4739-807A-4728A3CAB4BC}"/>
              </a:ext>
            </a:extLst>
          </p:cNvPr>
          <p:cNvSpPr>
            <a:spLocks noGrp="1"/>
          </p:cNvSpPr>
          <p:nvPr>
            <p:ph idx="1"/>
          </p:nvPr>
        </p:nvSpPr>
        <p:spPr>
          <a:xfrm>
            <a:off x="2022086" y="2110737"/>
            <a:ext cx="9877423" cy="1610229"/>
          </a:xfrm>
        </p:spPr>
        <p:txBody>
          <a:bodyPr/>
          <a:lstStyle/>
          <a:p>
            <a:r>
              <a:rPr lang="en-US" sz="2000" b="1" dirty="0"/>
              <a:t>Step 1 : </a:t>
            </a:r>
            <a:r>
              <a:rPr lang="en-US" sz="2000" dirty="0"/>
              <a:t>Convert Pre-trained models in Caffe/NNEF/ONNX to OpenVX graph</a:t>
            </a:r>
          </a:p>
          <a:p>
            <a:pPr marL="800100" lvl="1" indent="-342900">
              <a:buFont typeface="Arial" panose="020B0604020202020204" pitchFamily="34" charset="0"/>
              <a:buChar char="•"/>
            </a:pPr>
            <a:r>
              <a:rPr lang="en-US" sz="2000" b="1" dirty="0"/>
              <a:t>Apply Optimization</a:t>
            </a:r>
          </a:p>
        </p:txBody>
      </p:sp>
      <p:pic>
        <p:nvPicPr>
          <p:cNvPr id="15" name="Picture 14">
            <a:extLst>
              <a:ext uri="{FF2B5EF4-FFF2-40B4-BE49-F238E27FC236}">
                <a16:creationId xmlns:a16="http://schemas.microsoft.com/office/drawing/2014/main" id="{99A29BFE-78CF-4359-BC2C-D7B79A0783FB}"/>
              </a:ext>
            </a:extLst>
          </p:cNvPr>
          <p:cNvPicPr>
            <a:picLocks noChangeAspect="1"/>
          </p:cNvPicPr>
          <p:nvPr/>
        </p:nvPicPr>
        <p:blipFill rotWithShape="1">
          <a:blip r:embed="rId2"/>
          <a:srcRect t="7556" b="22601"/>
          <a:stretch/>
        </p:blipFill>
        <p:spPr>
          <a:xfrm>
            <a:off x="1947919" y="2847809"/>
            <a:ext cx="8715723" cy="3211236"/>
          </a:xfrm>
          <a:prstGeom prst="rect">
            <a:avLst/>
          </a:prstGeom>
        </p:spPr>
      </p:pic>
      <p:grpSp>
        <p:nvGrpSpPr>
          <p:cNvPr id="17" name="Group 16">
            <a:extLst>
              <a:ext uri="{FF2B5EF4-FFF2-40B4-BE49-F238E27FC236}">
                <a16:creationId xmlns:a16="http://schemas.microsoft.com/office/drawing/2014/main" id="{86DD1A68-DF8B-47A5-A819-B1CAE905AED7}"/>
              </a:ext>
            </a:extLst>
          </p:cNvPr>
          <p:cNvGrpSpPr/>
          <p:nvPr/>
        </p:nvGrpSpPr>
        <p:grpSpPr>
          <a:xfrm>
            <a:off x="8344010" y="6259484"/>
            <a:ext cx="3597828" cy="477676"/>
            <a:chOff x="8344010" y="6259484"/>
            <a:chExt cx="3597828" cy="477676"/>
          </a:xfrm>
        </p:grpSpPr>
        <p:pic>
          <p:nvPicPr>
            <p:cNvPr id="18" name="Picture 2" descr="Image result for khronos logo">
              <a:extLst>
                <a:ext uri="{FF2B5EF4-FFF2-40B4-BE49-F238E27FC236}">
                  <a16:creationId xmlns:a16="http://schemas.microsoft.com/office/drawing/2014/main" id="{B426CB6B-D798-42FC-AF2F-98C93A9A2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khronos logo">
              <a:extLst>
                <a:ext uri="{FF2B5EF4-FFF2-40B4-BE49-F238E27FC236}">
                  <a16:creationId xmlns:a16="http://schemas.microsoft.com/office/drawing/2014/main" id="{70B4E19D-A7CD-4A91-B4C7-2A3D14128F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F395242C-ACDB-4845-8E35-A8EF3E608061}"/>
              </a:ext>
            </a:extLst>
          </p:cNvPr>
          <p:cNvSpPr>
            <a:spLocks noGrp="1"/>
          </p:cNvSpPr>
          <p:nvPr>
            <p:ph type="sldNum" sz="quarter" idx="12"/>
          </p:nvPr>
        </p:nvSpPr>
        <p:spPr/>
        <p:txBody>
          <a:bodyPr/>
          <a:lstStyle/>
          <a:p>
            <a:fld id="{BCAF1A5B-EC4C-4638-9EEE-B9D9DA1291B7}" type="slidenum">
              <a:rPr lang="en-US" smtClean="0"/>
              <a:t>14</a:t>
            </a:fld>
            <a:endParaRPr lang="en-US" dirty="0"/>
          </a:p>
        </p:txBody>
      </p:sp>
      <p:sp>
        <p:nvSpPr>
          <p:cNvPr id="4" name="Footer Placeholder 3">
            <a:extLst>
              <a:ext uri="{FF2B5EF4-FFF2-40B4-BE49-F238E27FC236}">
                <a16:creationId xmlns:a16="http://schemas.microsoft.com/office/drawing/2014/main" id="{B277F3CB-FC7B-435E-9474-F75A4A5623A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88746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837" y="457200"/>
            <a:ext cx="9631357" cy="701336"/>
          </a:xfrm>
        </p:spPr>
        <p:txBody>
          <a:bodyPr>
            <a:normAutofit/>
          </a:bodyPr>
          <a:lstStyle/>
          <a:p>
            <a:r>
              <a:rPr lang="en-US" b="1" cap="none" dirty="0"/>
              <a:t>Tutorial Example 1: Image classification </a:t>
            </a:r>
          </a:p>
        </p:txBody>
      </p:sp>
      <p:sp>
        <p:nvSpPr>
          <p:cNvPr id="11" name="Rectangle 10">
            <a:extLst>
              <a:ext uri="{FF2B5EF4-FFF2-40B4-BE49-F238E27FC236}">
                <a16:creationId xmlns:a16="http://schemas.microsoft.com/office/drawing/2014/main" id="{EFAAA99C-584E-45F0-AE5F-BD55125C7175}"/>
              </a:ext>
            </a:extLst>
          </p:cNvPr>
          <p:cNvSpPr/>
          <p:nvPr/>
        </p:nvSpPr>
        <p:spPr>
          <a:xfrm>
            <a:off x="1535837" y="1386293"/>
            <a:ext cx="6086474"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ONNX model</a:t>
            </a:r>
          </a:p>
        </p:txBody>
      </p:sp>
      <p:sp>
        <p:nvSpPr>
          <p:cNvPr id="12" name="Content Placeholder 2">
            <a:extLst>
              <a:ext uri="{FF2B5EF4-FFF2-40B4-BE49-F238E27FC236}">
                <a16:creationId xmlns:a16="http://schemas.microsoft.com/office/drawing/2014/main" id="{8B678228-A6CD-4739-807A-4728A3CAB4BC}"/>
              </a:ext>
            </a:extLst>
          </p:cNvPr>
          <p:cNvSpPr>
            <a:spLocks noGrp="1"/>
          </p:cNvSpPr>
          <p:nvPr>
            <p:ph idx="1"/>
          </p:nvPr>
        </p:nvSpPr>
        <p:spPr>
          <a:xfrm>
            <a:off x="2022086" y="2110738"/>
            <a:ext cx="9877423" cy="969814"/>
          </a:xfrm>
        </p:spPr>
        <p:txBody>
          <a:bodyPr/>
          <a:lstStyle/>
          <a:p>
            <a:r>
              <a:rPr lang="en-US" sz="2000" b="1" dirty="0"/>
              <a:t>Step 1 : </a:t>
            </a:r>
            <a:r>
              <a:rPr lang="en-US" sz="2000" dirty="0"/>
              <a:t>Convert Pre-trained models in Caffe/NNEF/ONNX to OpenVX graph</a:t>
            </a:r>
          </a:p>
          <a:p>
            <a:pPr marL="800100" lvl="1" indent="-342900">
              <a:buFont typeface="Arial" panose="020B0604020202020204" pitchFamily="34" charset="0"/>
              <a:buChar char="•"/>
            </a:pPr>
            <a:r>
              <a:rPr lang="en-US" sz="2000" b="1" dirty="0"/>
              <a:t>Convert AMD NNIR to OpenVX C Code</a:t>
            </a:r>
          </a:p>
        </p:txBody>
      </p:sp>
      <p:pic>
        <p:nvPicPr>
          <p:cNvPr id="16" name="Picture 15">
            <a:extLst>
              <a:ext uri="{FF2B5EF4-FFF2-40B4-BE49-F238E27FC236}">
                <a16:creationId xmlns:a16="http://schemas.microsoft.com/office/drawing/2014/main" id="{CFDF78EF-52A4-4037-B62B-56169FE65323}"/>
              </a:ext>
            </a:extLst>
          </p:cNvPr>
          <p:cNvPicPr>
            <a:picLocks noChangeAspect="1"/>
          </p:cNvPicPr>
          <p:nvPr/>
        </p:nvPicPr>
        <p:blipFill rotWithShape="1">
          <a:blip r:embed="rId2"/>
          <a:srcRect t="7278"/>
          <a:stretch/>
        </p:blipFill>
        <p:spPr>
          <a:xfrm>
            <a:off x="2057598" y="2874444"/>
            <a:ext cx="8444687" cy="3224516"/>
          </a:xfrm>
          <a:prstGeom prst="rect">
            <a:avLst/>
          </a:prstGeom>
        </p:spPr>
      </p:pic>
      <p:grpSp>
        <p:nvGrpSpPr>
          <p:cNvPr id="17" name="Group 16">
            <a:extLst>
              <a:ext uri="{FF2B5EF4-FFF2-40B4-BE49-F238E27FC236}">
                <a16:creationId xmlns:a16="http://schemas.microsoft.com/office/drawing/2014/main" id="{86DD1A68-DF8B-47A5-A819-B1CAE905AED7}"/>
              </a:ext>
            </a:extLst>
          </p:cNvPr>
          <p:cNvGrpSpPr/>
          <p:nvPr/>
        </p:nvGrpSpPr>
        <p:grpSpPr>
          <a:xfrm>
            <a:off x="8344010" y="6259484"/>
            <a:ext cx="3597828" cy="477676"/>
            <a:chOff x="8344010" y="6259484"/>
            <a:chExt cx="3597828" cy="477676"/>
          </a:xfrm>
        </p:grpSpPr>
        <p:pic>
          <p:nvPicPr>
            <p:cNvPr id="18" name="Picture 2" descr="Image result for khronos logo">
              <a:extLst>
                <a:ext uri="{FF2B5EF4-FFF2-40B4-BE49-F238E27FC236}">
                  <a16:creationId xmlns:a16="http://schemas.microsoft.com/office/drawing/2014/main" id="{B426CB6B-D798-42FC-AF2F-98C93A9A2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khronos logo">
              <a:extLst>
                <a:ext uri="{FF2B5EF4-FFF2-40B4-BE49-F238E27FC236}">
                  <a16:creationId xmlns:a16="http://schemas.microsoft.com/office/drawing/2014/main" id="{70B4E19D-A7CD-4A91-B4C7-2A3D14128F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5F1E0E32-28ED-418D-A1F5-B487E32C2C20}"/>
              </a:ext>
            </a:extLst>
          </p:cNvPr>
          <p:cNvSpPr>
            <a:spLocks noGrp="1"/>
          </p:cNvSpPr>
          <p:nvPr>
            <p:ph type="sldNum" sz="quarter" idx="12"/>
          </p:nvPr>
        </p:nvSpPr>
        <p:spPr/>
        <p:txBody>
          <a:bodyPr/>
          <a:lstStyle/>
          <a:p>
            <a:fld id="{BCAF1A5B-EC4C-4638-9EEE-B9D9DA1291B7}" type="slidenum">
              <a:rPr lang="en-US" smtClean="0"/>
              <a:t>15</a:t>
            </a:fld>
            <a:endParaRPr lang="en-US" dirty="0"/>
          </a:p>
        </p:txBody>
      </p:sp>
      <p:sp>
        <p:nvSpPr>
          <p:cNvPr id="4" name="Footer Placeholder 3">
            <a:extLst>
              <a:ext uri="{FF2B5EF4-FFF2-40B4-BE49-F238E27FC236}">
                <a16:creationId xmlns:a16="http://schemas.microsoft.com/office/drawing/2014/main" id="{AD10B058-8314-4766-BEFD-FF6918CEA97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403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837" y="457200"/>
            <a:ext cx="9631357" cy="701336"/>
          </a:xfrm>
        </p:spPr>
        <p:txBody>
          <a:bodyPr>
            <a:normAutofit/>
          </a:bodyPr>
          <a:lstStyle/>
          <a:p>
            <a:r>
              <a:rPr lang="en-US" b="1" cap="none" dirty="0"/>
              <a:t>Tutorial Example 1: Image classification </a:t>
            </a:r>
          </a:p>
        </p:txBody>
      </p:sp>
      <p:sp>
        <p:nvSpPr>
          <p:cNvPr id="11" name="Rectangle 10">
            <a:extLst>
              <a:ext uri="{FF2B5EF4-FFF2-40B4-BE49-F238E27FC236}">
                <a16:creationId xmlns:a16="http://schemas.microsoft.com/office/drawing/2014/main" id="{EFAAA99C-584E-45F0-AE5F-BD55125C7175}"/>
              </a:ext>
            </a:extLst>
          </p:cNvPr>
          <p:cNvSpPr/>
          <p:nvPr/>
        </p:nvSpPr>
        <p:spPr>
          <a:xfrm>
            <a:off x="1535837" y="1386293"/>
            <a:ext cx="6086474"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ONNX model</a:t>
            </a:r>
          </a:p>
        </p:txBody>
      </p:sp>
      <p:sp>
        <p:nvSpPr>
          <p:cNvPr id="12" name="Content Placeholder 2">
            <a:extLst>
              <a:ext uri="{FF2B5EF4-FFF2-40B4-BE49-F238E27FC236}">
                <a16:creationId xmlns:a16="http://schemas.microsoft.com/office/drawing/2014/main" id="{8B678228-A6CD-4739-807A-4728A3CAB4BC}"/>
              </a:ext>
            </a:extLst>
          </p:cNvPr>
          <p:cNvSpPr>
            <a:spLocks noGrp="1"/>
          </p:cNvSpPr>
          <p:nvPr>
            <p:ph idx="1"/>
          </p:nvPr>
        </p:nvSpPr>
        <p:spPr>
          <a:xfrm>
            <a:off x="2022086" y="2110738"/>
            <a:ext cx="9877423" cy="969814"/>
          </a:xfrm>
        </p:spPr>
        <p:txBody>
          <a:bodyPr/>
          <a:lstStyle/>
          <a:p>
            <a:r>
              <a:rPr lang="en-US" sz="2000" b="1" dirty="0"/>
              <a:t>Step 1 : </a:t>
            </a:r>
            <a:r>
              <a:rPr lang="en-US" sz="2000" dirty="0"/>
              <a:t>Convert Pre-trained models in Caffe/NNEF/ONNX to OpenVX graph</a:t>
            </a:r>
          </a:p>
          <a:p>
            <a:pPr marL="800100" lvl="1" indent="-342900">
              <a:buFont typeface="Arial" panose="020B0604020202020204" pitchFamily="34" charset="0"/>
              <a:buChar char="•"/>
            </a:pPr>
            <a:r>
              <a:rPr lang="en-US" sz="2000" b="1" dirty="0"/>
              <a:t>Convert AMD NNIR to OpenVX C Code</a:t>
            </a:r>
          </a:p>
        </p:txBody>
      </p:sp>
      <p:grpSp>
        <p:nvGrpSpPr>
          <p:cNvPr id="17" name="Group 16">
            <a:extLst>
              <a:ext uri="{FF2B5EF4-FFF2-40B4-BE49-F238E27FC236}">
                <a16:creationId xmlns:a16="http://schemas.microsoft.com/office/drawing/2014/main" id="{86DD1A68-DF8B-47A5-A819-B1CAE905AED7}"/>
              </a:ext>
            </a:extLst>
          </p:cNvPr>
          <p:cNvGrpSpPr/>
          <p:nvPr/>
        </p:nvGrpSpPr>
        <p:grpSpPr>
          <a:xfrm>
            <a:off x="8344010" y="6259484"/>
            <a:ext cx="3597828" cy="477676"/>
            <a:chOff x="8344010" y="6259484"/>
            <a:chExt cx="3597828" cy="477676"/>
          </a:xfrm>
        </p:grpSpPr>
        <p:pic>
          <p:nvPicPr>
            <p:cNvPr id="18" name="Picture 2" descr="Image result for khronos logo">
              <a:extLst>
                <a:ext uri="{FF2B5EF4-FFF2-40B4-BE49-F238E27FC236}">
                  <a16:creationId xmlns:a16="http://schemas.microsoft.com/office/drawing/2014/main" id="{B426CB6B-D798-42FC-AF2F-98C93A9A2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khronos logo">
              <a:extLst>
                <a:ext uri="{FF2B5EF4-FFF2-40B4-BE49-F238E27FC236}">
                  <a16:creationId xmlns:a16="http://schemas.microsoft.com/office/drawing/2014/main" id="{70B4E19D-A7CD-4A91-B4C7-2A3D14128F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5F1E0E32-28ED-418D-A1F5-B487E32C2C20}"/>
              </a:ext>
            </a:extLst>
          </p:cNvPr>
          <p:cNvSpPr>
            <a:spLocks noGrp="1"/>
          </p:cNvSpPr>
          <p:nvPr>
            <p:ph type="sldNum" sz="quarter" idx="12"/>
          </p:nvPr>
        </p:nvSpPr>
        <p:spPr/>
        <p:txBody>
          <a:bodyPr/>
          <a:lstStyle/>
          <a:p>
            <a:fld id="{BCAF1A5B-EC4C-4638-9EEE-B9D9DA1291B7}" type="slidenum">
              <a:rPr lang="en-US" smtClean="0"/>
              <a:t>16</a:t>
            </a:fld>
            <a:endParaRPr lang="en-US" dirty="0"/>
          </a:p>
        </p:txBody>
      </p:sp>
      <p:sp>
        <p:nvSpPr>
          <p:cNvPr id="4" name="Footer Placeholder 3">
            <a:extLst>
              <a:ext uri="{FF2B5EF4-FFF2-40B4-BE49-F238E27FC236}">
                <a16:creationId xmlns:a16="http://schemas.microsoft.com/office/drawing/2014/main" id="{AD10B058-8314-4766-BEFD-FF6918CEA978}"/>
              </a:ext>
            </a:extLst>
          </p:cNvPr>
          <p:cNvSpPr>
            <a:spLocks noGrp="1"/>
          </p:cNvSpPr>
          <p:nvPr>
            <p:ph type="ftr" sz="quarter" idx="11"/>
          </p:nvPr>
        </p:nvSpPr>
        <p:spPr/>
        <p:txBody>
          <a:bodyPr/>
          <a:lstStyle/>
          <a:p>
            <a:endParaRPr lang="en-US" dirty="0"/>
          </a:p>
        </p:txBody>
      </p:sp>
      <p:pic>
        <p:nvPicPr>
          <p:cNvPr id="6" name="Picture 5" descr="A screenshot of a cell phone screen with text&#10;&#10;Description automatically generated">
            <a:extLst>
              <a:ext uri="{FF2B5EF4-FFF2-40B4-BE49-F238E27FC236}">
                <a16:creationId xmlns:a16="http://schemas.microsoft.com/office/drawing/2014/main" id="{87B6DD09-9AD7-4142-9BB4-1E5384897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55" y="2811574"/>
            <a:ext cx="6803084" cy="3290794"/>
          </a:xfrm>
          <a:prstGeom prst="rect">
            <a:avLst/>
          </a:prstGeom>
        </p:spPr>
      </p:pic>
    </p:spTree>
    <p:extLst>
      <p:ext uri="{BB962C8B-B14F-4D97-AF65-F5344CB8AC3E}">
        <p14:creationId xmlns:p14="http://schemas.microsoft.com/office/powerpoint/2010/main" val="2175791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80" y="457200"/>
            <a:ext cx="9462681" cy="710213"/>
          </a:xfrm>
        </p:spPr>
        <p:txBody>
          <a:bodyPr>
            <a:normAutofit/>
          </a:bodyPr>
          <a:lstStyle/>
          <a:p>
            <a:r>
              <a:rPr lang="en-US" b="1" cap="none" dirty="0"/>
              <a:t>Tutorial Example 1: Image classification </a:t>
            </a:r>
          </a:p>
        </p:txBody>
      </p:sp>
      <p:sp>
        <p:nvSpPr>
          <p:cNvPr id="11" name="Rectangle 10">
            <a:extLst>
              <a:ext uri="{FF2B5EF4-FFF2-40B4-BE49-F238E27FC236}">
                <a16:creationId xmlns:a16="http://schemas.microsoft.com/office/drawing/2014/main" id="{EFAAA99C-584E-45F0-AE5F-BD55125C7175}"/>
              </a:ext>
            </a:extLst>
          </p:cNvPr>
          <p:cNvSpPr/>
          <p:nvPr/>
        </p:nvSpPr>
        <p:spPr>
          <a:xfrm>
            <a:off x="1704513" y="1356354"/>
            <a:ext cx="6086474"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ONNX model</a:t>
            </a:r>
          </a:p>
        </p:txBody>
      </p:sp>
      <p:sp>
        <p:nvSpPr>
          <p:cNvPr id="17" name="Content Placeholder 2">
            <a:extLst>
              <a:ext uri="{FF2B5EF4-FFF2-40B4-BE49-F238E27FC236}">
                <a16:creationId xmlns:a16="http://schemas.microsoft.com/office/drawing/2014/main" id="{75852444-FB90-4CFB-B035-51C5F828FC6F}"/>
              </a:ext>
            </a:extLst>
          </p:cNvPr>
          <p:cNvSpPr>
            <a:spLocks noGrp="1"/>
          </p:cNvSpPr>
          <p:nvPr>
            <p:ph idx="1"/>
          </p:nvPr>
        </p:nvSpPr>
        <p:spPr>
          <a:xfrm>
            <a:off x="2084502" y="1959348"/>
            <a:ext cx="6374916" cy="477675"/>
          </a:xfrm>
        </p:spPr>
        <p:txBody>
          <a:bodyPr/>
          <a:lstStyle/>
          <a:p>
            <a:r>
              <a:rPr lang="en-US" sz="2000" b="1" dirty="0"/>
              <a:t>Step 2 : </a:t>
            </a:r>
            <a:r>
              <a:rPr lang="en-US" sz="2000" dirty="0"/>
              <a:t>Add pre &amp; post processing nodes</a:t>
            </a:r>
          </a:p>
          <a:p>
            <a:endParaRPr lang="en-US" sz="2000" dirty="0"/>
          </a:p>
        </p:txBody>
      </p:sp>
      <p:grpSp>
        <p:nvGrpSpPr>
          <p:cNvPr id="10" name="Group 9">
            <a:extLst>
              <a:ext uri="{FF2B5EF4-FFF2-40B4-BE49-F238E27FC236}">
                <a16:creationId xmlns:a16="http://schemas.microsoft.com/office/drawing/2014/main" id="{1F002DD0-1516-4DDD-84E5-1C9E8C34AB8E}"/>
              </a:ext>
            </a:extLst>
          </p:cNvPr>
          <p:cNvGrpSpPr/>
          <p:nvPr/>
        </p:nvGrpSpPr>
        <p:grpSpPr>
          <a:xfrm>
            <a:off x="8344010" y="6259484"/>
            <a:ext cx="3597828" cy="477676"/>
            <a:chOff x="8344010" y="6259484"/>
            <a:chExt cx="3597828" cy="477676"/>
          </a:xfrm>
        </p:grpSpPr>
        <p:pic>
          <p:nvPicPr>
            <p:cNvPr id="12" name="Picture 2" descr="Image result for khronos logo">
              <a:extLst>
                <a:ext uri="{FF2B5EF4-FFF2-40B4-BE49-F238E27FC236}">
                  <a16:creationId xmlns:a16="http://schemas.microsoft.com/office/drawing/2014/main" id="{734625D8-FD8A-4F88-B82E-4B1535FF2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khronos logo">
              <a:extLst>
                <a:ext uri="{FF2B5EF4-FFF2-40B4-BE49-F238E27FC236}">
                  <a16:creationId xmlns:a16="http://schemas.microsoft.com/office/drawing/2014/main" id="{E5797F07-670A-40CF-890B-4A3062F5E7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F15F495-6DAE-46B1-9EFE-4E18701C33D5}"/>
              </a:ext>
            </a:extLst>
          </p:cNvPr>
          <p:cNvGrpSpPr/>
          <p:nvPr/>
        </p:nvGrpSpPr>
        <p:grpSpPr>
          <a:xfrm>
            <a:off x="3328668" y="2343290"/>
            <a:ext cx="6214369" cy="3890080"/>
            <a:chOff x="2153579" y="1241341"/>
            <a:chExt cx="8447918" cy="5015469"/>
          </a:xfrm>
        </p:grpSpPr>
        <p:sp>
          <p:nvSpPr>
            <p:cNvPr id="15" name="Rectangle 14">
              <a:extLst>
                <a:ext uri="{FF2B5EF4-FFF2-40B4-BE49-F238E27FC236}">
                  <a16:creationId xmlns:a16="http://schemas.microsoft.com/office/drawing/2014/main" id="{B456EE41-D2F2-4107-A716-1F552185E193}"/>
                </a:ext>
              </a:extLst>
            </p:cNvPr>
            <p:cNvSpPr/>
            <p:nvPr/>
          </p:nvSpPr>
          <p:spPr>
            <a:xfrm>
              <a:off x="2153579" y="1277722"/>
              <a:ext cx="8447918" cy="48151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Picture 15" descr="A screenshot of a video game&#10;&#10;Description automatically generated">
              <a:extLst>
                <a:ext uri="{FF2B5EF4-FFF2-40B4-BE49-F238E27FC236}">
                  <a16:creationId xmlns:a16="http://schemas.microsoft.com/office/drawing/2014/main" id="{B8367686-C2A8-4827-951A-DD63DE031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711" y="1241341"/>
              <a:ext cx="7259710" cy="5015469"/>
            </a:xfrm>
            <a:prstGeom prst="rect">
              <a:avLst/>
            </a:prstGeom>
          </p:spPr>
        </p:pic>
      </p:grpSp>
      <p:sp>
        <p:nvSpPr>
          <p:cNvPr id="3" name="Slide Number Placeholder 2">
            <a:extLst>
              <a:ext uri="{FF2B5EF4-FFF2-40B4-BE49-F238E27FC236}">
                <a16:creationId xmlns:a16="http://schemas.microsoft.com/office/drawing/2014/main" id="{590491F1-0935-463A-80BE-B3275E700962}"/>
              </a:ext>
            </a:extLst>
          </p:cNvPr>
          <p:cNvSpPr>
            <a:spLocks noGrp="1"/>
          </p:cNvSpPr>
          <p:nvPr>
            <p:ph type="sldNum" sz="quarter" idx="12"/>
          </p:nvPr>
        </p:nvSpPr>
        <p:spPr/>
        <p:txBody>
          <a:bodyPr/>
          <a:lstStyle/>
          <a:p>
            <a:fld id="{BCAF1A5B-EC4C-4638-9EEE-B9D9DA1291B7}" type="slidenum">
              <a:rPr lang="en-US" smtClean="0"/>
              <a:t>17</a:t>
            </a:fld>
            <a:endParaRPr lang="en-US" dirty="0"/>
          </a:p>
        </p:txBody>
      </p:sp>
      <p:sp>
        <p:nvSpPr>
          <p:cNvPr id="4" name="Footer Placeholder 3">
            <a:extLst>
              <a:ext uri="{FF2B5EF4-FFF2-40B4-BE49-F238E27FC236}">
                <a16:creationId xmlns:a16="http://schemas.microsoft.com/office/drawing/2014/main" id="{0F6FE637-689F-4E3F-A995-AFAF1318042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21634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457200"/>
            <a:ext cx="9489314" cy="710213"/>
          </a:xfrm>
        </p:spPr>
        <p:txBody>
          <a:bodyPr>
            <a:normAutofit/>
          </a:bodyPr>
          <a:lstStyle/>
          <a:p>
            <a:r>
              <a:rPr lang="en-US" b="1" cap="none" dirty="0"/>
              <a:t>Tutorial Example 1: Image classification </a:t>
            </a:r>
          </a:p>
        </p:txBody>
      </p:sp>
      <p:sp>
        <p:nvSpPr>
          <p:cNvPr id="11" name="Rectangle 10">
            <a:extLst>
              <a:ext uri="{FF2B5EF4-FFF2-40B4-BE49-F238E27FC236}">
                <a16:creationId xmlns:a16="http://schemas.microsoft.com/office/drawing/2014/main" id="{EFAAA99C-584E-45F0-AE5F-BD55125C7175}"/>
              </a:ext>
            </a:extLst>
          </p:cNvPr>
          <p:cNvSpPr/>
          <p:nvPr/>
        </p:nvSpPr>
        <p:spPr>
          <a:xfrm>
            <a:off x="1677880" y="1233996"/>
            <a:ext cx="5791522"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pretrained ONNX model</a:t>
            </a:r>
          </a:p>
        </p:txBody>
      </p:sp>
      <p:sp>
        <p:nvSpPr>
          <p:cNvPr id="12" name="Content Placeholder 2">
            <a:extLst>
              <a:ext uri="{FF2B5EF4-FFF2-40B4-BE49-F238E27FC236}">
                <a16:creationId xmlns:a16="http://schemas.microsoft.com/office/drawing/2014/main" id="{331E9CBB-BB17-447A-860A-9E075FCA9DB5}"/>
              </a:ext>
            </a:extLst>
          </p:cNvPr>
          <p:cNvSpPr txBox="1">
            <a:spLocks/>
          </p:cNvSpPr>
          <p:nvPr/>
        </p:nvSpPr>
        <p:spPr>
          <a:xfrm>
            <a:off x="2174014" y="1950612"/>
            <a:ext cx="6780028" cy="5454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8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8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8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Ø"/>
            </a:pPr>
            <a:r>
              <a:rPr lang="en-US" sz="2000" b="1" dirty="0">
                <a:solidFill>
                  <a:schemeClr val="bg1"/>
                </a:solidFill>
              </a:rPr>
              <a:t>Step 3 : </a:t>
            </a:r>
            <a:r>
              <a:rPr lang="en-US" sz="2000" dirty="0">
                <a:solidFill>
                  <a:schemeClr val="bg1"/>
                </a:solidFill>
              </a:rPr>
              <a:t>Run Optimized inference on target hardware</a:t>
            </a:r>
          </a:p>
          <a:p>
            <a:endParaRPr lang="en-US" sz="2000" b="1" dirty="0">
              <a:solidFill>
                <a:schemeClr val="bg1"/>
              </a:solidFill>
            </a:endParaRPr>
          </a:p>
        </p:txBody>
      </p:sp>
      <p:grpSp>
        <p:nvGrpSpPr>
          <p:cNvPr id="13" name="Group 12">
            <a:extLst>
              <a:ext uri="{FF2B5EF4-FFF2-40B4-BE49-F238E27FC236}">
                <a16:creationId xmlns:a16="http://schemas.microsoft.com/office/drawing/2014/main" id="{6D886B9E-05A2-4208-8B28-63860A971833}"/>
              </a:ext>
            </a:extLst>
          </p:cNvPr>
          <p:cNvGrpSpPr/>
          <p:nvPr/>
        </p:nvGrpSpPr>
        <p:grpSpPr>
          <a:xfrm>
            <a:off x="8344010" y="6259484"/>
            <a:ext cx="3597828" cy="477676"/>
            <a:chOff x="8344010" y="6259484"/>
            <a:chExt cx="3597828" cy="477676"/>
          </a:xfrm>
        </p:grpSpPr>
        <p:pic>
          <p:nvPicPr>
            <p:cNvPr id="14" name="Picture 2" descr="Image result for khronos logo">
              <a:extLst>
                <a:ext uri="{FF2B5EF4-FFF2-40B4-BE49-F238E27FC236}">
                  <a16:creationId xmlns:a16="http://schemas.microsoft.com/office/drawing/2014/main" id="{6E656556-CF19-41C8-8E6C-F19A9C143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Image result for khronos logo">
              <a:extLst>
                <a:ext uri="{FF2B5EF4-FFF2-40B4-BE49-F238E27FC236}">
                  <a16:creationId xmlns:a16="http://schemas.microsoft.com/office/drawing/2014/main" id="{9A8AD09E-5DDF-4473-8B88-38D203C46D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BF3EE9CD-1210-421E-B800-94B920E5F2C6}"/>
              </a:ext>
            </a:extLst>
          </p:cNvPr>
          <p:cNvGrpSpPr/>
          <p:nvPr/>
        </p:nvGrpSpPr>
        <p:grpSpPr>
          <a:xfrm>
            <a:off x="1518162" y="2572148"/>
            <a:ext cx="9955468" cy="3125465"/>
            <a:chOff x="1544796" y="2456734"/>
            <a:chExt cx="9955468" cy="3125465"/>
          </a:xfrm>
        </p:grpSpPr>
        <p:pic>
          <p:nvPicPr>
            <p:cNvPr id="5" name="Picture 4" descr="A picture containing indoor, wall, sitting, white&#10;&#10;Description automatically generated">
              <a:extLst>
                <a:ext uri="{FF2B5EF4-FFF2-40B4-BE49-F238E27FC236}">
                  <a16:creationId xmlns:a16="http://schemas.microsoft.com/office/drawing/2014/main" id="{A0A1DF70-E991-4782-87F8-978A26E7B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076" y="2456734"/>
              <a:ext cx="4907188" cy="312546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02CCFE4D-126F-4167-AB2D-2210876123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4796" y="2840854"/>
              <a:ext cx="4297245" cy="2297400"/>
            </a:xfrm>
            <a:prstGeom prst="rect">
              <a:avLst/>
            </a:prstGeom>
          </p:spPr>
        </p:pic>
      </p:grpSp>
      <p:sp>
        <p:nvSpPr>
          <p:cNvPr id="16" name="Slide Number Placeholder 15">
            <a:extLst>
              <a:ext uri="{FF2B5EF4-FFF2-40B4-BE49-F238E27FC236}">
                <a16:creationId xmlns:a16="http://schemas.microsoft.com/office/drawing/2014/main" id="{16C445A7-C497-4C9E-BA00-94EAB261BC6C}"/>
              </a:ext>
            </a:extLst>
          </p:cNvPr>
          <p:cNvSpPr>
            <a:spLocks noGrp="1"/>
          </p:cNvSpPr>
          <p:nvPr>
            <p:ph type="sldNum" sz="quarter" idx="12"/>
          </p:nvPr>
        </p:nvSpPr>
        <p:spPr/>
        <p:txBody>
          <a:bodyPr/>
          <a:lstStyle/>
          <a:p>
            <a:fld id="{BCAF1A5B-EC4C-4638-9EEE-B9D9DA1291B7}" type="slidenum">
              <a:rPr lang="en-US" smtClean="0"/>
              <a:t>18</a:t>
            </a:fld>
            <a:endParaRPr lang="en-US" dirty="0"/>
          </a:p>
        </p:txBody>
      </p:sp>
      <p:sp>
        <p:nvSpPr>
          <p:cNvPr id="17" name="Footer Placeholder 16">
            <a:extLst>
              <a:ext uri="{FF2B5EF4-FFF2-40B4-BE49-F238E27FC236}">
                <a16:creationId xmlns:a16="http://schemas.microsoft.com/office/drawing/2014/main" id="{934C39F1-5F0F-4E96-8E3C-BFC3932DFD9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90978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B18D414-CA12-4905-9DFA-FF9295C27A5B}"/>
              </a:ext>
            </a:extLst>
          </p:cNvPr>
          <p:cNvSpPr>
            <a:spLocks noGrp="1"/>
          </p:cNvSpPr>
          <p:nvPr>
            <p:ph type="title"/>
          </p:nvPr>
        </p:nvSpPr>
        <p:spPr>
          <a:xfrm>
            <a:off x="1645920" y="457200"/>
            <a:ext cx="9111104" cy="763479"/>
          </a:xfrm>
        </p:spPr>
        <p:txBody>
          <a:bodyPr>
            <a:normAutofit/>
          </a:bodyPr>
          <a:lstStyle/>
          <a:p>
            <a:r>
              <a:rPr lang="en-US" b="1" cap="none" dirty="0"/>
              <a:t>Tutorial Example 2: Object Detection</a:t>
            </a:r>
          </a:p>
        </p:txBody>
      </p:sp>
      <p:sp>
        <p:nvSpPr>
          <p:cNvPr id="7" name="Rectangle 6">
            <a:extLst>
              <a:ext uri="{FF2B5EF4-FFF2-40B4-BE49-F238E27FC236}">
                <a16:creationId xmlns:a16="http://schemas.microsoft.com/office/drawing/2014/main" id="{1DB54BD9-B79F-4A41-8B4A-5C13708A0705}"/>
              </a:ext>
            </a:extLst>
          </p:cNvPr>
          <p:cNvSpPr/>
          <p:nvPr/>
        </p:nvSpPr>
        <p:spPr>
          <a:xfrm>
            <a:off x="1861697" y="1473693"/>
            <a:ext cx="6084486"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Caffe model</a:t>
            </a:r>
          </a:p>
        </p:txBody>
      </p:sp>
      <p:grpSp>
        <p:nvGrpSpPr>
          <p:cNvPr id="8" name="Group 7">
            <a:extLst>
              <a:ext uri="{FF2B5EF4-FFF2-40B4-BE49-F238E27FC236}">
                <a16:creationId xmlns:a16="http://schemas.microsoft.com/office/drawing/2014/main" id="{521C2956-BE3C-405B-8F14-D71E0396FF93}"/>
              </a:ext>
            </a:extLst>
          </p:cNvPr>
          <p:cNvGrpSpPr/>
          <p:nvPr/>
        </p:nvGrpSpPr>
        <p:grpSpPr>
          <a:xfrm>
            <a:off x="8344010" y="6259484"/>
            <a:ext cx="3597828" cy="477676"/>
            <a:chOff x="8344010" y="6259484"/>
            <a:chExt cx="3597828" cy="477676"/>
          </a:xfrm>
        </p:grpSpPr>
        <p:pic>
          <p:nvPicPr>
            <p:cNvPr id="9" name="Picture 2" descr="Image result for khronos logo">
              <a:extLst>
                <a:ext uri="{FF2B5EF4-FFF2-40B4-BE49-F238E27FC236}">
                  <a16:creationId xmlns:a16="http://schemas.microsoft.com/office/drawing/2014/main" id="{70438797-31F8-4B5D-91F2-388921B31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khronos logo">
              <a:extLst>
                <a:ext uri="{FF2B5EF4-FFF2-40B4-BE49-F238E27FC236}">
                  <a16:creationId xmlns:a16="http://schemas.microsoft.com/office/drawing/2014/main" id="{E6F06667-CECA-4EC4-ABE1-3CD03F7CE7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descr="A car parked on the side of a road&#10;&#10;Description automatically generated">
            <a:extLst>
              <a:ext uri="{FF2B5EF4-FFF2-40B4-BE49-F238E27FC236}">
                <a16:creationId xmlns:a16="http://schemas.microsoft.com/office/drawing/2014/main" id="{215D1AFE-6E01-4AAE-A2A1-2C7279596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9191" y="2232736"/>
            <a:ext cx="5726157" cy="3900814"/>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92CA0975-B2D0-45F3-8957-37F546F1F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321" y="2232736"/>
            <a:ext cx="1472094" cy="3900815"/>
          </a:xfrm>
          <a:prstGeom prst="rect">
            <a:avLst/>
          </a:prstGeom>
        </p:spPr>
      </p:pic>
      <p:sp>
        <p:nvSpPr>
          <p:cNvPr id="2" name="Slide Number Placeholder 1">
            <a:extLst>
              <a:ext uri="{FF2B5EF4-FFF2-40B4-BE49-F238E27FC236}">
                <a16:creationId xmlns:a16="http://schemas.microsoft.com/office/drawing/2014/main" id="{8386C669-593A-423A-8F2B-7C257171E77E}"/>
              </a:ext>
            </a:extLst>
          </p:cNvPr>
          <p:cNvSpPr>
            <a:spLocks noGrp="1"/>
          </p:cNvSpPr>
          <p:nvPr>
            <p:ph type="sldNum" sz="quarter" idx="12"/>
          </p:nvPr>
        </p:nvSpPr>
        <p:spPr/>
        <p:txBody>
          <a:bodyPr/>
          <a:lstStyle/>
          <a:p>
            <a:fld id="{BCAF1A5B-EC4C-4638-9EEE-B9D9DA1291B7}" type="slidenum">
              <a:rPr lang="en-US" smtClean="0"/>
              <a:t>19</a:t>
            </a:fld>
            <a:endParaRPr lang="en-US" dirty="0"/>
          </a:p>
        </p:txBody>
      </p:sp>
      <p:sp>
        <p:nvSpPr>
          <p:cNvPr id="3" name="Footer Placeholder 2">
            <a:extLst>
              <a:ext uri="{FF2B5EF4-FFF2-40B4-BE49-F238E27FC236}">
                <a16:creationId xmlns:a16="http://schemas.microsoft.com/office/drawing/2014/main" id="{838C48AF-EEA3-4E50-B1C5-5C1ED5ED62D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5909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457200"/>
            <a:ext cx="8298588" cy="727043"/>
          </a:xfrm>
        </p:spPr>
        <p:txBody>
          <a:bodyPr>
            <a:normAutofit/>
          </a:bodyPr>
          <a:lstStyle/>
          <a:p>
            <a:r>
              <a:rPr lang="en-US" b="1" cap="none" dirty="0"/>
              <a:t>Introduction to MIVisionX Toolkit</a:t>
            </a:r>
          </a:p>
        </p:txBody>
      </p:sp>
      <p:sp>
        <p:nvSpPr>
          <p:cNvPr id="8" name="Content Placeholder 2"/>
          <p:cNvSpPr>
            <a:spLocks noGrp="1"/>
          </p:cNvSpPr>
          <p:nvPr>
            <p:ph idx="1"/>
          </p:nvPr>
        </p:nvSpPr>
        <p:spPr>
          <a:xfrm>
            <a:off x="1110689" y="1631849"/>
            <a:ext cx="10512862" cy="4259199"/>
          </a:xfrm>
        </p:spPr>
        <p:txBody>
          <a:bodyPr>
            <a:normAutofit lnSpcReduction="10000"/>
          </a:bodyPr>
          <a:lstStyle/>
          <a:p>
            <a:r>
              <a:rPr lang="en-US" dirty="0"/>
              <a:t>MIVisionX toolkit is a comprehensive set of computer vision and machine intelligence libraries, utilities and applications bundled into a single toolkit.</a:t>
            </a:r>
          </a:p>
          <a:p>
            <a:r>
              <a:rPr lang="en-US" dirty="0"/>
              <a:t>AMD OpenVX is delivered as Open Source with MIVisionX.</a:t>
            </a:r>
          </a:p>
          <a:p>
            <a:r>
              <a:rPr lang="en-US" dirty="0"/>
              <a:t>Primarily targeted at applications requiring a combination of machine learning inference, computer vision, and image/video processing.</a:t>
            </a:r>
          </a:p>
          <a:p>
            <a:r>
              <a:rPr lang="en-US" dirty="0"/>
              <a:t>Includes a model compiler for converting and optimizing a pretrained model from existing formats such as Caffe, NNEF and ONNX to an OpenVX backend. </a:t>
            </a:r>
          </a:p>
          <a:p>
            <a:r>
              <a:rPr lang="en-US" dirty="0"/>
              <a:t>After compilation, MIVisionX generates an optimized library specific for a backend to run inferencing and vision pre- and post-processing modules.</a:t>
            </a:r>
          </a:p>
          <a:p>
            <a:r>
              <a:rPr lang="en-US" dirty="0"/>
              <a:t>It is beneficial to have lightweight and dedicated APIs optimized for AMD hardware for inference deployment as opposed to heavyweight frameworks.</a:t>
            </a:r>
          </a:p>
          <a:p>
            <a:endParaRPr lang="en-US" dirty="0"/>
          </a:p>
        </p:txBody>
      </p:sp>
      <p:grpSp>
        <p:nvGrpSpPr>
          <p:cNvPr id="3" name="Group 2">
            <a:extLst>
              <a:ext uri="{FF2B5EF4-FFF2-40B4-BE49-F238E27FC236}">
                <a16:creationId xmlns:a16="http://schemas.microsoft.com/office/drawing/2014/main" id="{BE509D6E-153F-4E59-A87E-915D83B78E02}"/>
              </a:ext>
            </a:extLst>
          </p:cNvPr>
          <p:cNvGrpSpPr/>
          <p:nvPr/>
        </p:nvGrpSpPr>
        <p:grpSpPr>
          <a:xfrm>
            <a:off x="8344010" y="6259484"/>
            <a:ext cx="3597828" cy="477676"/>
            <a:chOff x="8344010" y="6259484"/>
            <a:chExt cx="3597828" cy="477676"/>
          </a:xfrm>
        </p:grpSpPr>
        <p:pic>
          <p:nvPicPr>
            <p:cNvPr id="4" name="Picture 2" descr="Image result for khronos logo">
              <a:extLst>
                <a:ext uri="{FF2B5EF4-FFF2-40B4-BE49-F238E27FC236}">
                  <a16:creationId xmlns:a16="http://schemas.microsoft.com/office/drawing/2014/main" id="{6A5AC9D4-3153-4C33-A28E-2EE9C70A9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khronos logo">
              <a:extLst>
                <a:ext uri="{FF2B5EF4-FFF2-40B4-BE49-F238E27FC236}">
                  <a16:creationId xmlns:a16="http://schemas.microsoft.com/office/drawing/2014/main" id="{DD8A464D-FB63-4BB3-920C-C577DC56CB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Footer Placeholder 5">
            <a:extLst>
              <a:ext uri="{FF2B5EF4-FFF2-40B4-BE49-F238E27FC236}">
                <a16:creationId xmlns:a16="http://schemas.microsoft.com/office/drawing/2014/main" id="{1BCBFF66-AE02-49A2-9CAF-8BCBC52CE8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EDAA73-F6C6-4709-BAED-72C27C00FE80}"/>
              </a:ext>
            </a:extLst>
          </p:cNvPr>
          <p:cNvSpPr>
            <a:spLocks noGrp="1"/>
          </p:cNvSpPr>
          <p:nvPr>
            <p:ph type="sldNum" sz="quarter" idx="12"/>
          </p:nvPr>
        </p:nvSpPr>
        <p:spPr/>
        <p:txBody>
          <a:bodyPr/>
          <a:lstStyle/>
          <a:p>
            <a:fld id="{BCAF1A5B-EC4C-4638-9EEE-B9D9DA1291B7}" type="slidenum">
              <a:rPr lang="en-US" smtClean="0"/>
              <a:pPr/>
              <a:t>2</a:t>
            </a:fld>
            <a:endParaRPr lang="en-US" dirty="0"/>
          </a:p>
        </p:txBody>
      </p:sp>
    </p:spTree>
    <p:extLst>
      <p:ext uri="{BB962C8B-B14F-4D97-AF65-F5344CB8AC3E}">
        <p14:creationId xmlns:p14="http://schemas.microsoft.com/office/powerpoint/2010/main" val="2548046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3216F23-484E-4E11-9729-E342AA24EB7C}"/>
              </a:ext>
            </a:extLst>
          </p:cNvPr>
          <p:cNvSpPr>
            <a:spLocks noGrp="1"/>
          </p:cNvSpPr>
          <p:nvPr>
            <p:ph type="title"/>
          </p:nvPr>
        </p:nvSpPr>
        <p:spPr>
          <a:xfrm>
            <a:off x="1645920" y="457200"/>
            <a:ext cx="9560336" cy="656947"/>
          </a:xfrm>
        </p:spPr>
        <p:txBody>
          <a:bodyPr>
            <a:normAutofit/>
          </a:bodyPr>
          <a:lstStyle/>
          <a:p>
            <a:r>
              <a:rPr lang="en-US" b="1" cap="none" dirty="0"/>
              <a:t>Tutorial Example 3: Image Classification </a:t>
            </a:r>
          </a:p>
        </p:txBody>
      </p:sp>
      <p:sp>
        <p:nvSpPr>
          <p:cNvPr id="10" name="Rectangle 9">
            <a:extLst>
              <a:ext uri="{FF2B5EF4-FFF2-40B4-BE49-F238E27FC236}">
                <a16:creationId xmlns:a16="http://schemas.microsoft.com/office/drawing/2014/main" id="{B9247EF9-212E-4460-8778-3C2E167D89D8}"/>
              </a:ext>
            </a:extLst>
          </p:cNvPr>
          <p:cNvSpPr/>
          <p:nvPr/>
        </p:nvSpPr>
        <p:spPr>
          <a:xfrm>
            <a:off x="1393794" y="1518082"/>
            <a:ext cx="6138796" cy="584775"/>
          </a:xfrm>
          <a:prstGeom prst="rect">
            <a:avLst/>
          </a:prstGeom>
        </p:spPr>
        <p:txBody>
          <a:bodyPr wrap="none">
            <a:spAutoFit/>
          </a:bodyPr>
          <a:lstStyle/>
          <a:p>
            <a:pPr marL="457200" indent="-457200">
              <a:buFont typeface="Arial" panose="020B0604020202020204" pitchFamily="34" charset="0"/>
              <a:buChar char="•"/>
            </a:pPr>
            <a:r>
              <a:rPr lang="en-US" sz="3200" b="1" dirty="0">
                <a:solidFill>
                  <a:schemeClr val="bg1"/>
                </a:solidFill>
              </a:rPr>
              <a:t>Using a Pre-Trained NNEF model</a:t>
            </a:r>
          </a:p>
        </p:txBody>
      </p:sp>
      <p:grpSp>
        <p:nvGrpSpPr>
          <p:cNvPr id="7" name="Group 6">
            <a:extLst>
              <a:ext uri="{FF2B5EF4-FFF2-40B4-BE49-F238E27FC236}">
                <a16:creationId xmlns:a16="http://schemas.microsoft.com/office/drawing/2014/main" id="{9E92BEF4-12C3-4EDF-8015-0737B21867AC}"/>
              </a:ext>
            </a:extLst>
          </p:cNvPr>
          <p:cNvGrpSpPr/>
          <p:nvPr/>
        </p:nvGrpSpPr>
        <p:grpSpPr>
          <a:xfrm>
            <a:off x="8344010" y="6259484"/>
            <a:ext cx="3597828" cy="477676"/>
            <a:chOff x="8344010" y="6259484"/>
            <a:chExt cx="3597828" cy="477676"/>
          </a:xfrm>
        </p:grpSpPr>
        <p:pic>
          <p:nvPicPr>
            <p:cNvPr id="8" name="Picture 2" descr="Image result for khronos logo">
              <a:extLst>
                <a:ext uri="{FF2B5EF4-FFF2-40B4-BE49-F238E27FC236}">
                  <a16:creationId xmlns:a16="http://schemas.microsoft.com/office/drawing/2014/main" id="{36FE465D-C5B6-44A5-95CF-61F455A19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khronos logo">
              <a:extLst>
                <a:ext uri="{FF2B5EF4-FFF2-40B4-BE49-F238E27FC236}">
                  <a16:creationId xmlns:a16="http://schemas.microsoft.com/office/drawing/2014/main" id="{A33919D9-5FB6-411B-A616-8D93790617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2DF4F8CC-C59E-424F-B472-8771181DCDC3}"/>
              </a:ext>
            </a:extLst>
          </p:cNvPr>
          <p:cNvGrpSpPr/>
          <p:nvPr/>
        </p:nvGrpSpPr>
        <p:grpSpPr>
          <a:xfrm>
            <a:off x="1425290" y="2341466"/>
            <a:ext cx="9923471" cy="3244788"/>
            <a:chOff x="1553592" y="2678817"/>
            <a:chExt cx="9923471" cy="3244788"/>
          </a:xfrm>
        </p:grpSpPr>
        <p:pic>
          <p:nvPicPr>
            <p:cNvPr id="13" name="Picture 12">
              <a:extLst>
                <a:ext uri="{FF2B5EF4-FFF2-40B4-BE49-F238E27FC236}">
                  <a16:creationId xmlns:a16="http://schemas.microsoft.com/office/drawing/2014/main" id="{D0DBE313-045B-461C-9985-50954743D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526" y="2678817"/>
              <a:ext cx="5107537" cy="3244788"/>
            </a:xfrm>
            <a:prstGeom prst="rect">
              <a:avLst/>
            </a:prstGeom>
          </p:spPr>
        </p:pic>
        <p:pic>
          <p:nvPicPr>
            <p:cNvPr id="14" name="Picture 13">
              <a:extLst>
                <a:ext uri="{FF2B5EF4-FFF2-40B4-BE49-F238E27FC236}">
                  <a16:creationId xmlns:a16="http://schemas.microsoft.com/office/drawing/2014/main" id="{FB61FF37-A995-475C-BD11-EA0D67E014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592" y="2678817"/>
              <a:ext cx="4427688" cy="3244787"/>
            </a:xfrm>
            <a:prstGeom prst="rect">
              <a:avLst/>
            </a:prstGeom>
          </p:spPr>
        </p:pic>
      </p:grpSp>
      <p:sp>
        <p:nvSpPr>
          <p:cNvPr id="2" name="Slide Number Placeholder 1">
            <a:extLst>
              <a:ext uri="{FF2B5EF4-FFF2-40B4-BE49-F238E27FC236}">
                <a16:creationId xmlns:a16="http://schemas.microsoft.com/office/drawing/2014/main" id="{88072222-0C52-4EA1-AAD5-88D0AE89F7B1}"/>
              </a:ext>
            </a:extLst>
          </p:cNvPr>
          <p:cNvSpPr>
            <a:spLocks noGrp="1"/>
          </p:cNvSpPr>
          <p:nvPr>
            <p:ph type="sldNum" sz="quarter" idx="12"/>
          </p:nvPr>
        </p:nvSpPr>
        <p:spPr/>
        <p:txBody>
          <a:bodyPr/>
          <a:lstStyle/>
          <a:p>
            <a:fld id="{BCAF1A5B-EC4C-4638-9EEE-B9D9DA1291B7}" type="slidenum">
              <a:rPr lang="en-US" smtClean="0"/>
              <a:t>20</a:t>
            </a:fld>
            <a:endParaRPr lang="en-US" dirty="0"/>
          </a:p>
        </p:txBody>
      </p:sp>
      <p:sp>
        <p:nvSpPr>
          <p:cNvPr id="4" name="Footer Placeholder 3">
            <a:extLst>
              <a:ext uri="{FF2B5EF4-FFF2-40B4-BE49-F238E27FC236}">
                <a16:creationId xmlns:a16="http://schemas.microsoft.com/office/drawing/2014/main" id="{BDE6EE20-2CE8-4F92-9716-C7E2783B3D9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06327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3B1E-4925-48AA-8893-BD73B75E402E}"/>
              </a:ext>
            </a:extLst>
          </p:cNvPr>
          <p:cNvSpPr>
            <a:spLocks noGrp="1"/>
          </p:cNvSpPr>
          <p:nvPr>
            <p:ph type="title"/>
          </p:nvPr>
        </p:nvSpPr>
        <p:spPr>
          <a:xfrm>
            <a:off x="285549" y="457200"/>
            <a:ext cx="11620902" cy="673725"/>
          </a:xfrm>
        </p:spPr>
        <p:txBody>
          <a:bodyPr/>
          <a:lstStyle/>
          <a:p>
            <a:r>
              <a:rPr lang="en-US" b="1" cap="none" dirty="0"/>
              <a:t>MIVisionX Inference Deployment API</a:t>
            </a:r>
          </a:p>
        </p:txBody>
      </p:sp>
      <p:sp>
        <p:nvSpPr>
          <p:cNvPr id="3" name="Content Placeholder 2">
            <a:extLst>
              <a:ext uri="{FF2B5EF4-FFF2-40B4-BE49-F238E27FC236}">
                <a16:creationId xmlns:a16="http://schemas.microsoft.com/office/drawing/2014/main" id="{EBE5383A-B031-4356-9BC6-7E12C392ED02}"/>
              </a:ext>
            </a:extLst>
          </p:cNvPr>
          <p:cNvSpPr>
            <a:spLocks noGrp="1"/>
          </p:cNvSpPr>
          <p:nvPr>
            <p:ph idx="1"/>
          </p:nvPr>
        </p:nvSpPr>
        <p:spPr>
          <a:xfrm>
            <a:off x="285549" y="1440181"/>
            <a:ext cx="11068251" cy="4736784"/>
          </a:xfrm>
        </p:spPr>
        <p:txBody>
          <a:bodyPr/>
          <a:lstStyle/>
          <a:p>
            <a:r>
              <a:rPr lang="en-US" dirty="0"/>
              <a:t>Enables a pre-trained CNN model to be deployed on AMD’s ROCm stack with MIVisionX</a:t>
            </a:r>
          </a:p>
          <a:p>
            <a:r>
              <a:rPr lang="en-US" dirty="0"/>
              <a:t>Architected to support different backends including OpenCL-ROCm, OpenCL-HIP, </a:t>
            </a:r>
            <a:r>
              <a:rPr lang="en-US" dirty="0" err="1"/>
              <a:t>WinML</a:t>
            </a:r>
            <a:r>
              <a:rPr lang="en-US" dirty="0"/>
              <a:t> etc. All options use OpenVX for executing the inference engine.</a:t>
            </a:r>
          </a:p>
          <a:p>
            <a:r>
              <a:rPr lang="en-US" dirty="0"/>
              <a:t>Two stage process</a:t>
            </a:r>
          </a:p>
          <a:p>
            <a:pPr lvl="1"/>
            <a:r>
              <a:rPr lang="en-US" sz="2000" dirty="0" err="1"/>
              <a:t>mv_compile</a:t>
            </a:r>
            <a:r>
              <a:rPr lang="en-US" sz="2000" dirty="0"/>
              <a:t> for compiling the model (Caffe, ONNX, NNEF) for the specific backends with the option to run Model Optimizer for fuse operations, quantization etc.</a:t>
            </a:r>
          </a:p>
          <a:p>
            <a:pPr lvl="1"/>
            <a:r>
              <a:rPr lang="en-US" sz="2000" dirty="0"/>
              <a:t>mv_compile generates deployment library (libmvdeploy.so), binary weights for the model, and some .cpp and .h files required to run inference engine.</a:t>
            </a:r>
          </a:p>
          <a:p>
            <a:pPr lvl="1"/>
            <a:r>
              <a:rPr lang="en-US" sz="2000" dirty="0"/>
              <a:t>Also it generates a post-processing module for running argmax or bounding box object detection.</a:t>
            </a:r>
          </a:p>
          <a:p>
            <a:pPr lvl="1"/>
            <a:r>
              <a:rPr lang="en-US" sz="2000" dirty="0"/>
              <a:t>Users can use the deployment package to develop real-world applications for both inference and vision</a:t>
            </a:r>
            <a:r>
              <a:rPr lang="en-US" dirty="0"/>
              <a:t>.</a:t>
            </a:r>
          </a:p>
          <a:p>
            <a:pPr lvl="1"/>
            <a:endParaRPr lang="en-US" dirty="0"/>
          </a:p>
        </p:txBody>
      </p:sp>
      <p:grpSp>
        <p:nvGrpSpPr>
          <p:cNvPr id="4" name="Group 3">
            <a:extLst>
              <a:ext uri="{FF2B5EF4-FFF2-40B4-BE49-F238E27FC236}">
                <a16:creationId xmlns:a16="http://schemas.microsoft.com/office/drawing/2014/main" id="{9D8F4246-EE6B-4A2B-8024-4E8A32067818}"/>
              </a:ext>
            </a:extLst>
          </p:cNvPr>
          <p:cNvGrpSpPr/>
          <p:nvPr/>
        </p:nvGrpSpPr>
        <p:grpSpPr>
          <a:xfrm>
            <a:off x="8344010" y="6259484"/>
            <a:ext cx="3597828" cy="477676"/>
            <a:chOff x="8344010" y="6259484"/>
            <a:chExt cx="3597828" cy="477676"/>
          </a:xfrm>
        </p:grpSpPr>
        <p:pic>
          <p:nvPicPr>
            <p:cNvPr id="5" name="Picture 2" descr="Image result for khronos logo">
              <a:extLst>
                <a:ext uri="{FF2B5EF4-FFF2-40B4-BE49-F238E27FC236}">
                  <a16:creationId xmlns:a16="http://schemas.microsoft.com/office/drawing/2014/main" id="{B3D6A212-EC7E-4B1F-A443-385463042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khronos logo">
              <a:extLst>
                <a:ext uri="{FF2B5EF4-FFF2-40B4-BE49-F238E27FC236}">
                  <a16:creationId xmlns:a16="http://schemas.microsoft.com/office/drawing/2014/main" id="{200E505E-0AD8-4E2F-B984-5760CB10C5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lide Number Placeholder 6">
            <a:extLst>
              <a:ext uri="{FF2B5EF4-FFF2-40B4-BE49-F238E27FC236}">
                <a16:creationId xmlns:a16="http://schemas.microsoft.com/office/drawing/2014/main" id="{A90E1380-B76D-4FE4-A517-8224188A8E6F}"/>
              </a:ext>
            </a:extLst>
          </p:cNvPr>
          <p:cNvSpPr>
            <a:spLocks noGrp="1"/>
          </p:cNvSpPr>
          <p:nvPr>
            <p:ph type="sldNum" sz="quarter" idx="12"/>
          </p:nvPr>
        </p:nvSpPr>
        <p:spPr/>
        <p:txBody>
          <a:bodyPr/>
          <a:lstStyle/>
          <a:p>
            <a:fld id="{BCAF1A5B-EC4C-4638-9EEE-B9D9DA1291B7}" type="slidenum">
              <a:rPr lang="en-US" smtClean="0"/>
              <a:t>21</a:t>
            </a:fld>
            <a:endParaRPr lang="en-US" dirty="0"/>
          </a:p>
        </p:txBody>
      </p:sp>
      <p:sp>
        <p:nvSpPr>
          <p:cNvPr id="8" name="Footer Placeholder 7">
            <a:extLst>
              <a:ext uri="{FF2B5EF4-FFF2-40B4-BE49-F238E27FC236}">
                <a16:creationId xmlns:a16="http://schemas.microsoft.com/office/drawing/2014/main" id="{3CBDCD9F-FF30-4629-BD0E-D626E5961B0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90256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3B1E-4925-48AA-8893-BD73B75E402E}"/>
              </a:ext>
            </a:extLst>
          </p:cNvPr>
          <p:cNvSpPr>
            <a:spLocks noGrp="1"/>
          </p:cNvSpPr>
          <p:nvPr>
            <p:ph type="title"/>
          </p:nvPr>
        </p:nvSpPr>
        <p:spPr>
          <a:xfrm>
            <a:off x="285549" y="457200"/>
            <a:ext cx="11620902" cy="673725"/>
          </a:xfrm>
        </p:spPr>
        <p:txBody>
          <a:bodyPr/>
          <a:lstStyle/>
          <a:p>
            <a:r>
              <a:rPr lang="en-US" b="1" cap="none" dirty="0"/>
              <a:t>MIVisionX Inference Deployment Block Diagram</a:t>
            </a:r>
          </a:p>
        </p:txBody>
      </p:sp>
      <p:grpSp>
        <p:nvGrpSpPr>
          <p:cNvPr id="4" name="Group 3">
            <a:extLst>
              <a:ext uri="{FF2B5EF4-FFF2-40B4-BE49-F238E27FC236}">
                <a16:creationId xmlns:a16="http://schemas.microsoft.com/office/drawing/2014/main" id="{9D8F4246-EE6B-4A2B-8024-4E8A32067818}"/>
              </a:ext>
            </a:extLst>
          </p:cNvPr>
          <p:cNvGrpSpPr/>
          <p:nvPr/>
        </p:nvGrpSpPr>
        <p:grpSpPr>
          <a:xfrm>
            <a:off x="8344010" y="6259484"/>
            <a:ext cx="3597828" cy="477676"/>
            <a:chOff x="8344010" y="6259484"/>
            <a:chExt cx="3597828" cy="477676"/>
          </a:xfrm>
        </p:grpSpPr>
        <p:pic>
          <p:nvPicPr>
            <p:cNvPr id="5" name="Picture 2" descr="Image result for khronos logo">
              <a:extLst>
                <a:ext uri="{FF2B5EF4-FFF2-40B4-BE49-F238E27FC236}">
                  <a16:creationId xmlns:a16="http://schemas.microsoft.com/office/drawing/2014/main" id="{B3D6A212-EC7E-4B1F-A443-385463042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khronos logo">
              <a:extLst>
                <a:ext uri="{FF2B5EF4-FFF2-40B4-BE49-F238E27FC236}">
                  <a16:creationId xmlns:a16="http://schemas.microsoft.com/office/drawing/2014/main" id="{200E505E-0AD8-4E2F-B984-5760CB10C5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lide Number Placeholder 6">
            <a:extLst>
              <a:ext uri="{FF2B5EF4-FFF2-40B4-BE49-F238E27FC236}">
                <a16:creationId xmlns:a16="http://schemas.microsoft.com/office/drawing/2014/main" id="{A90E1380-B76D-4FE4-A517-8224188A8E6F}"/>
              </a:ext>
            </a:extLst>
          </p:cNvPr>
          <p:cNvSpPr>
            <a:spLocks noGrp="1"/>
          </p:cNvSpPr>
          <p:nvPr>
            <p:ph type="sldNum" sz="quarter" idx="12"/>
          </p:nvPr>
        </p:nvSpPr>
        <p:spPr/>
        <p:txBody>
          <a:bodyPr/>
          <a:lstStyle/>
          <a:p>
            <a:fld id="{BCAF1A5B-EC4C-4638-9EEE-B9D9DA1291B7}" type="slidenum">
              <a:rPr lang="en-US" smtClean="0"/>
              <a:t>22</a:t>
            </a:fld>
            <a:endParaRPr lang="en-US" dirty="0"/>
          </a:p>
        </p:txBody>
      </p:sp>
      <p:sp>
        <p:nvSpPr>
          <p:cNvPr id="8" name="Footer Placeholder 7">
            <a:extLst>
              <a:ext uri="{FF2B5EF4-FFF2-40B4-BE49-F238E27FC236}">
                <a16:creationId xmlns:a16="http://schemas.microsoft.com/office/drawing/2014/main" id="{3CBDCD9F-FF30-4629-BD0E-D626E5961B07}"/>
              </a:ext>
            </a:extLst>
          </p:cNvPr>
          <p:cNvSpPr>
            <a:spLocks noGrp="1"/>
          </p:cNvSpPr>
          <p:nvPr>
            <p:ph type="ftr" sz="quarter" idx="11"/>
          </p:nvPr>
        </p:nvSpPr>
        <p:spPr/>
        <p:txBody>
          <a:bodyPr/>
          <a:lstStyle/>
          <a:p>
            <a:endParaRPr lang="en-US" dirty="0"/>
          </a:p>
        </p:txBody>
      </p:sp>
      <p:grpSp>
        <p:nvGrpSpPr>
          <p:cNvPr id="9" name="Group 8">
            <a:extLst>
              <a:ext uri="{FF2B5EF4-FFF2-40B4-BE49-F238E27FC236}">
                <a16:creationId xmlns:a16="http://schemas.microsoft.com/office/drawing/2014/main" id="{CC94DEF5-93C1-4CA7-AF3E-65B012DDCC48}"/>
              </a:ext>
            </a:extLst>
          </p:cNvPr>
          <p:cNvGrpSpPr/>
          <p:nvPr/>
        </p:nvGrpSpPr>
        <p:grpSpPr>
          <a:xfrm>
            <a:off x="428017" y="1731526"/>
            <a:ext cx="11183755" cy="2735837"/>
            <a:chOff x="755939" y="2181593"/>
            <a:chExt cx="9895170" cy="2340223"/>
          </a:xfrm>
        </p:grpSpPr>
        <p:sp>
          <p:nvSpPr>
            <p:cNvPr id="10" name="Oval 9">
              <a:extLst>
                <a:ext uri="{FF2B5EF4-FFF2-40B4-BE49-F238E27FC236}">
                  <a16:creationId xmlns:a16="http://schemas.microsoft.com/office/drawing/2014/main" id="{FE32D7F1-9E25-4A73-B5D1-864CE883B050}"/>
                </a:ext>
              </a:extLst>
            </p:cNvPr>
            <p:cNvSpPr/>
            <p:nvPr/>
          </p:nvSpPr>
          <p:spPr>
            <a:xfrm>
              <a:off x="2847783" y="2682068"/>
              <a:ext cx="1070151" cy="80235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t>Convert </a:t>
              </a:r>
              <a:r>
                <a:rPr lang="en-US" sz="1600" dirty="0"/>
                <a:t>to NNIR</a:t>
              </a:r>
            </a:p>
          </p:txBody>
        </p:sp>
        <p:cxnSp>
          <p:nvCxnSpPr>
            <p:cNvPr id="11" name="Straight Arrow Connector 10">
              <a:extLst>
                <a:ext uri="{FF2B5EF4-FFF2-40B4-BE49-F238E27FC236}">
                  <a16:creationId xmlns:a16="http://schemas.microsoft.com/office/drawing/2014/main" id="{538186F0-2DFA-4E04-BC06-0417347E58E1}"/>
                </a:ext>
              </a:extLst>
            </p:cNvPr>
            <p:cNvCxnSpPr>
              <a:cxnSpLocks/>
              <a:endCxn id="10" idx="2"/>
            </p:cNvCxnSpPr>
            <p:nvPr/>
          </p:nvCxnSpPr>
          <p:spPr>
            <a:xfrm>
              <a:off x="2421758" y="3079608"/>
              <a:ext cx="426025" cy="3636"/>
            </a:xfrm>
            <a:prstGeom prst="straightConnector1">
              <a:avLst/>
            </a:prstGeom>
            <a:ln w="25400">
              <a:solidFill>
                <a:srgbClr val="FF0000"/>
              </a:solidFill>
              <a:headEnd w="lg" len="med"/>
              <a:tailEnd type="triangle"/>
            </a:ln>
          </p:spPr>
          <p:style>
            <a:lnRef idx="2">
              <a:schemeClr val="accent2"/>
            </a:lnRef>
            <a:fillRef idx="0">
              <a:schemeClr val="accent2"/>
            </a:fillRef>
            <a:effectRef idx="1">
              <a:schemeClr val="accent2"/>
            </a:effectRef>
            <a:fontRef idx="minor">
              <a:schemeClr val="tx1"/>
            </a:fontRef>
          </p:style>
        </p:cxnSp>
        <p:sp>
          <p:nvSpPr>
            <p:cNvPr id="12" name="Oval 11">
              <a:extLst>
                <a:ext uri="{FF2B5EF4-FFF2-40B4-BE49-F238E27FC236}">
                  <a16:creationId xmlns:a16="http://schemas.microsoft.com/office/drawing/2014/main" id="{30A41F41-0185-4C6D-97E9-053034E040C1}"/>
                </a:ext>
              </a:extLst>
            </p:cNvPr>
            <p:cNvSpPr/>
            <p:nvPr/>
          </p:nvSpPr>
          <p:spPr>
            <a:xfrm>
              <a:off x="5651896" y="2685971"/>
              <a:ext cx="1148682" cy="79871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t>NNIR2clib compiler</a:t>
              </a:r>
            </a:p>
          </p:txBody>
        </p:sp>
        <p:cxnSp>
          <p:nvCxnSpPr>
            <p:cNvPr id="13" name="Straight Arrow Connector 12">
              <a:extLst>
                <a:ext uri="{FF2B5EF4-FFF2-40B4-BE49-F238E27FC236}">
                  <a16:creationId xmlns:a16="http://schemas.microsoft.com/office/drawing/2014/main" id="{C99AB86B-6CCA-438D-9115-37A481D425D1}"/>
                </a:ext>
              </a:extLst>
            </p:cNvPr>
            <p:cNvCxnSpPr>
              <a:cxnSpLocks/>
              <a:endCxn id="16" idx="2"/>
            </p:cNvCxnSpPr>
            <p:nvPr/>
          </p:nvCxnSpPr>
          <p:spPr>
            <a:xfrm flipV="1">
              <a:off x="6800578" y="3092742"/>
              <a:ext cx="294960" cy="19681"/>
            </a:xfrm>
            <a:prstGeom prst="straightConnector1">
              <a:avLst/>
            </a:prstGeom>
            <a:ln w="25400">
              <a:solidFill>
                <a:srgbClr val="FF0000"/>
              </a:solidFill>
              <a:headEnd w="lg" len="med"/>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3879D020-ACBE-4B7E-B6B1-AE589CFC0C7E}"/>
                </a:ext>
              </a:extLst>
            </p:cNvPr>
            <p:cNvCxnSpPr>
              <a:cxnSpLocks/>
            </p:cNvCxnSpPr>
            <p:nvPr/>
          </p:nvCxnSpPr>
          <p:spPr>
            <a:xfrm flipV="1">
              <a:off x="4844782" y="3480783"/>
              <a:ext cx="0" cy="414117"/>
            </a:xfrm>
            <a:prstGeom prst="straightConnector1">
              <a:avLst/>
            </a:prstGeom>
            <a:ln w="25400">
              <a:solidFill>
                <a:srgbClr val="FF0000"/>
              </a:solidFill>
              <a:headEnd w="lg" len="med"/>
              <a:tailEnd type="triangle"/>
            </a:ln>
          </p:spPr>
          <p:style>
            <a:lnRef idx="2">
              <a:schemeClr val="accent2"/>
            </a:lnRef>
            <a:fillRef idx="0">
              <a:schemeClr val="accent2"/>
            </a:fillRef>
            <a:effectRef idx="1">
              <a:schemeClr val="accent2"/>
            </a:effectRef>
            <a:fontRef idx="minor">
              <a:schemeClr val="tx1"/>
            </a:fontRef>
          </p:style>
        </p:cxnSp>
        <p:sp>
          <p:nvSpPr>
            <p:cNvPr id="15" name="Rectangle: Rounded Corners 14">
              <a:extLst>
                <a:ext uri="{FF2B5EF4-FFF2-40B4-BE49-F238E27FC236}">
                  <a16:creationId xmlns:a16="http://schemas.microsoft.com/office/drawing/2014/main" id="{B8394A25-DADB-4A85-9E94-1A83B3DBD4A2}"/>
                </a:ext>
              </a:extLst>
            </p:cNvPr>
            <p:cNvSpPr/>
            <p:nvPr/>
          </p:nvSpPr>
          <p:spPr>
            <a:xfrm>
              <a:off x="755939" y="2646756"/>
              <a:ext cx="1773822" cy="87297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prstClr val="white"/>
                  </a:solidFill>
                </a:rPr>
                <a:t>Pre-trained and Optimized NN Model (Caffe, ONNX, NNEF)</a:t>
              </a:r>
            </a:p>
          </p:txBody>
        </p:sp>
        <p:sp>
          <p:nvSpPr>
            <p:cNvPr id="16" name="Cylinder 15">
              <a:extLst>
                <a:ext uri="{FF2B5EF4-FFF2-40B4-BE49-F238E27FC236}">
                  <a16:creationId xmlns:a16="http://schemas.microsoft.com/office/drawing/2014/main" id="{B8FCBD86-A739-4C88-A01F-BE5039A5192C}"/>
                </a:ext>
              </a:extLst>
            </p:cNvPr>
            <p:cNvSpPr/>
            <p:nvPr/>
          </p:nvSpPr>
          <p:spPr>
            <a:xfrm>
              <a:off x="7095538" y="2198235"/>
              <a:ext cx="1395488" cy="1789014"/>
            </a:xfrm>
            <a:prstGeom prst="can">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lvl="0"/>
              <a:r>
                <a:rPr lang="en-US" sz="1600" dirty="0">
                  <a:solidFill>
                    <a:prstClr val="white"/>
                  </a:solidFill>
                </a:rPr>
                <a:t>Deployment package: </a:t>
              </a:r>
            </a:p>
            <a:p>
              <a:pPr lvl="0"/>
              <a:r>
                <a:rPr lang="en-US" sz="1600" dirty="0">
                  <a:solidFill>
                    <a:prstClr val="white"/>
                  </a:solidFill>
                </a:rPr>
                <a:t>library, weights &amp; sample</a:t>
              </a:r>
            </a:p>
          </p:txBody>
        </p:sp>
        <p:sp>
          <p:nvSpPr>
            <p:cNvPr id="17" name="Rectangle: Rounded Corners 16">
              <a:extLst>
                <a:ext uri="{FF2B5EF4-FFF2-40B4-BE49-F238E27FC236}">
                  <a16:creationId xmlns:a16="http://schemas.microsoft.com/office/drawing/2014/main" id="{73806939-BFE0-4D83-A8E4-0A4620036723}"/>
                </a:ext>
              </a:extLst>
            </p:cNvPr>
            <p:cNvSpPr/>
            <p:nvPr/>
          </p:nvSpPr>
          <p:spPr>
            <a:xfrm>
              <a:off x="8965244" y="2181593"/>
              <a:ext cx="1685865" cy="189102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lvl="0"/>
              <a:r>
                <a:rPr lang="en-US" sz="1200" dirty="0">
                  <a:solidFill>
                    <a:prstClr val="white"/>
                  </a:solidFill>
                </a:rPr>
                <a:t>[</a:t>
              </a:r>
              <a:r>
                <a:rPr lang="en-US" sz="1600" dirty="0">
                  <a:solidFill>
                    <a:prstClr val="white"/>
                  </a:solidFill>
                </a:rPr>
                <a:t>Application] Use deployment package and add pre/post processing modules to build real-world application</a:t>
              </a:r>
            </a:p>
          </p:txBody>
        </p:sp>
        <p:sp>
          <p:nvSpPr>
            <p:cNvPr id="18" name="Rectangle: Rounded Corners 17">
              <a:extLst>
                <a:ext uri="{FF2B5EF4-FFF2-40B4-BE49-F238E27FC236}">
                  <a16:creationId xmlns:a16="http://schemas.microsoft.com/office/drawing/2014/main" id="{07A574F1-4037-4128-800F-7BEAA51B1546}"/>
                </a:ext>
              </a:extLst>
            </p:cNvPr>
            <p:cNvSpPr/>
            <p:nvPr/>
          </p:nvSpPr>
          <p:spPr>
            <a:xfrm>
              <a:off x="3708087" y="3881961"/>
              <a:ext cx="2625088" cy="63985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Fuse kernels, memory optimization, quantize etc.</a:t>
              </a:r>
            </a:p>
          </p:txBody>
        </p:sp>
        <p:sp>
          <p:nvSpPr>
            <p:cNvPr id="19" name="Oval 18">
              <a:extLst>
                <a:ext uri="{FF2B5EF4-FFF2-40B4-BE49-F238E27FC236}">
                  <a16:creationId xmlns:a16="http://schemas.microsoft.com/office/drawing/2014/main" id="{DE72B24B-EE60-44EB-97C1-CB17126D198E}"/>
                </a:ext>
              </a:extLst>
            </p:cNvPr>
            <p:cNvSpPr/>
            <p:nvPr/>
          </p:nvSpPr>
          <p:spPr>
            <a:xfrm>
              <a:off x="4151832" y="2688985"/>
              <a:ext cx="1253258" cy="79543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t>Optimize NNIR Model </a:t>
              </a:r>
            </a:p>
          </p:txBody>
        </p:sp>
        <p:cxnSp>
          <p:nvCxnSpPr>
            <p:cNvPr id="20" name="Straight Arrow Connector 19">
              <a:extLst>
                <a:ext uri="{FF2B5EF4-FFF2-40B4-BE49-F238E27FC236}">
                  <a16:creationId xmlns:a16="http://schemas.microsoft.com/office/drawing/2014/main" id="{C6A5C2FD-8E79-4611-BBD3-E05A95B2051A}"/>
                </a:ext>
              </a:extLst>
            </p:cNvPr>
            <p:cNvCxnSpPr>
              <a:cxnSpLocks/>
              <a:stCxn id="10" idx="6"/>
              <a:endCxn id="19" idx="2"/>
            </p:cNvCxnSpPr>
            <p:nvPr/>
          </p:nvCxnSpPr>
          <p:spPr>
            <a:xfrm>
              <a:off x="3917934" y="3083243"/>
              <a:ext cx="233898" cy="3459"/>
            </a:xfrm>
            <a:prstGeom prst="straightConnector1">
              <a:avLst/>
            </a:prstGeom>
            <a:ln w="25400">
              <a:solidFill>
                <a:srgbClr val="FF0000"/>
              </a:solidFill>
              <a:headEnd w="lg" len="med"/>
              <a:tailEnd type="triangle"/>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FF2B5EF4-FFF2-40B4-BE49-F238E27FC236}">
                  <a16:creationId xmlns:a16="http://schemas.microsoft.com/office/drawing/2014/main" id="{D191CCAB-3D53-4248-834C-180525C39211}"/>
                </a:ext>
              </a:extLst>
            </p:cNvPr>
            <p:cNvCxnSpPr>
              <a:cxnSpLocks/>
              <a:stCxn id="19" idx="6"/>
              <a:endCxn id="12" idx="2"/>
            </p:cNvCxnSpPr>
            <p:nvPr/>
          </p:nvCxnSpPr>
          <p:spPr>
            <a:xfrm flipV="1">
              <a:off x="5405090" y="3085329"/>
              <a:ext cx="246805" cy="1374"/>
            </a:xfrm>
            <a:prstGeom prst="straightConnector1">
              <a:avLst/>
            </a:prstGeom>
            <a:ln w="25400">
              <a:solidFill>
                <a:srgbClr val="FF0000"/>
              </a:solidFill>
              <a:headEnd w="lg" len="med"/>
              <a:tailEnd type="triangle"/>
            </a:ln>
          </p:spPr>
          <p:style>
            <a:lnRef idx="2">
              <a:schemeClr val="accent2"/>
            </a:lnRef>
            <a:fillRef idx="0">
              <a:schemeClr val="accent2"/>
            </a:fillRef>
            <a:effectRef idx="1">
              <a:schemeClr val="accent2"/>
            </a:effectRef>
            <a:fontRef idx="minor">
              <a:schemeClr val="tx1"/>
            </a:fontRef>
          </p:style>
        </p:cxnSp>
        <p:cxnSp>
          <p:nvCxnSpPr>
            <p:cNvPr id="22" name="Straight Arrow Connector 21">
              <a:extLst>
                <a:ext uri="{FF2B5EF4-FFF2-40B4-BE49-F238E27FC236}">
                  <a16:creationId xmlns:a16="http://schemas.microsoft.com/office/drawing/2014/main" id="{9D6FAD7B-1CBC-4285-B02C-C4DED871B4E2}"/>
                </a:ext>
              </a:extLst>
            </p:cNvPr>
            <p:cNvCxnSpPr>
              <a:cxnSpLocks/>
              <a:stCxn id="16" idx="4"/>
            </p:cNvCxnSpPr>
            <p:nvPr/>
          </p:nvCxnSpPr>
          <p:spPr>
            <a:xfrm>
              <a:off x="8491027" y="3092742"/>
              <a:ext cx="474217" cy="12656"/>
            </a:xfrm>
            <a:prstGeom prst="straightConnector1">
              <a:avLst/>
            </a:prstGeom>
            <a:ln w="25400">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034CF744-9251-46D2-9EE0-FAD75F4AF431}"/>
              </a:ext>
            </a:extLst>
          </p:cNvPr>
          <p:cNvSpPr txBox="1"/>
          <p:nvPr/>
        </p:nvSpPr>
        <p:spPr>
          <a:xfrm>
            <a:off x="2711778" y="1901276"/>
            <a:ext cx="4720154" cy="2800767"/>
          </a:xfrm>
          <a:prstGeom prst="rect">
            <a:avLst/>
          </a:prstGeom>
          <a:noFill/>
          <a:ln>
            <a:solidFill>
              <a:schemeClr val="accent1">
                <a:lumMod val="20000"/>
                <a:lumOff val="80000"/>
              </a:schemeClr>
            </a:solidFill>
            <a:prstDash val="dash"/>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400" dirty="0" err="1">
                <a:solidFill>
                  <a:schemeClr val="accent3">
                    <a:lumMod val="40000"/>
                    <a:lumOff val="60000"/>
                  </a:schemeClr>
                </a:solidFill>
              </a:rPr>
              <a:t>mv_compile</a:t>
            </a:r>
            <a:endParaRPr lang="en-US" sz="1400" dirty="0">
              <a:solidFill>
                <a:schemeClr val="accent3">
                  <a:lumMod val="40000"/>
                  <a:lumOff val="60000"/>
                </a:schemeClr>
              </a:solidFill>
            </a:endParaRPr>
          </a:p>
        </p:txBody>
      </p:sp>
    </p:spTree>
    <p:extLst>
      <p:ext uri="{BB962C8B-B14F-4D97-AF65-F5344CB8AC3E}">
        <p14:creationId xmlns:p14="http://schemas.microsoft.com/office/powerpoint/2010/main" val="12058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A44EE-FE78-439D-8323-019C0A67406D}"/>
              </a:ext>
            </a:extLst>
          </p:cNvPr>
          <p:cNvSpPr>
            <a:spLocks noGrp="1"/>
          </p:cNvSpPr>
          <p:nvPr>
            <p:ph idx="1"/>
          </p:nvPr>
        </p:nvSpPr>
        <p:spPr>
          <a:xfrm>
            <a:off x="377190" y="1193533"/>
            <a:ext cx="10819785" cy="4983431"/>
          </a:xfrm>
        </p:spPr>
        <p:txBody>
          <a:bodyPr>
            <a:normAutofit/>
          </a:bodyPr>
          <a:lstStyle/>
          <a:p>
            <a:endParaRPr lang="en-US" dirty="0"/>
          </a:p>
          <a:p>
            <a:r>
              <a:rPr lang="en-US" dirty="0"/>
              <a:t>Compile model for specific backend using mv_compile.</a:t>
            </a:r>
          </a:p>
          <a:p>
            <a:pPr lvl="1"/>
            <a:r>
              <a:rPr lang="en-US" sz="1800" dirty="0" err="1"/>
              <a:t>mv_compile</a:t>
            </a:r>
            <a:r>
              <a:rPr lang="en-US" sz="1800" dirty="0"/>
              <a:t> options..</a:t>
            </a:r>
          </a:p>
          <a:p>
            <a:pPr lvl="1"/>
            <a:r>
              <a:rPr lang="en-US" sz="1800" dirty="0"/>
              <a:t>--model &lt;</a:t>
            </a:r>
            <a:r>
              <a:rPr lang="en-US" sz="1800" dirty="0" err="1"/>
              <a:t>model_name</a:t>
            </a:r>
            <a:r>
              <a:rPr lang="en-US" sz="1800" dirty="0"/>
              <a:t>&gt; : name of the trained model with full path        [required]</a:t>
            </a:r>
          </a:p>
          <a:p>
            <a:pPr lvl="1"/>
            <a:r>
              <a:rPr lang="en-US" sz="1800" dirty="0"/>
              <a:t>--</a:t>
            </a:r>
            <a:r>
              <a:rPr lang="en-US" sz="1800" dirty="0" err="1"/>
              <a:t>install_folder</a:t>
            </a:r>
            <a:r>
              <a:rPr lang="en-US" sz="1800" dirty="0"/>
              <a:t> &lt;</a:t>
            </a:r>
            <a:r>
              <a:rPr lang="en-US" sz="1800" dirty="0" err="1"/>
              <a:t>install_folder</a:t>
            </a:r>
            <a:r>
              <a:rPr lang="en-US" sz="1800" dirty="0"/>
              <a:t>&gt; : the location for compiled model            [required]</a:t>
            </a:r>
          </a:p>
          <a:p>
            <a:pPr lvl="1"/>
            <a:r>
              <a:rPr lang="en-US" sz="1800" dirty="0"/>
              <a:t>--</a:t>
            </a:r>
            <a:r>
              <a:rPr lang="en-US" sz="1800" dirty="0" err="1"/>
              <a:t>input_dims</a:t>
            </a:r>
            <a:r>
              <a:rPr lang="en-US" sz="1800" dirty="0"/>
              <a:t> &lt;</a:t>
            </a:r>
            <a:r>
              <a:rPr lang="en-US" sz="1800" dirty="0" err="1"/>
              <a:t>n,c,h,w</a:t>
            </a:r>
            <a:r>
              <a:rPr lang="en-US" sz="1800" dirty="0"/>
              <a:t>&gt;: dimension of input for the model given in format NCHW   [required]</a:t>
            </a:r>
          </a:p>
          <a:p>
            <a:pPr lvl="1"/>
            <a:r>
              <a:rPr lang="en-US" sz="1800" dirty="0"/>
              <a:t>--backend &lt;backend&gt;: is the name of the backend for compilation           [optional :										</a:t>
            </a:r>
            <a:r>
              <a:rPr lang="en-US" sz="1800" dirty="0" err="1"/>
              <a:t>default:OpenVX_Rocm_OpenCL</a:t>
            </a:r>
            <a:r>
              <a:rPr lang="en-US" sz="1800" dirty="0"/>
              <a:t>]</a:t>
            </a:r>
          </a:p>
          <a:p>
            <a:pPr lvl="1"/>
            <a:r>
              <a:rPr lang="en-US" sz="1800" dirty="0"/>
              <a:t>--</a:t>
            </a:r>
            <a:r>
              <a:rPr lang="en-US" sz="1800" dirty="0" err="1"/>
              <a:t>fuse_cba</a:t>
            </a:r>
            <a:r>
              <a:rPr lang="en-US" sz="1800" dirty="0"/>
              <a:t> &lt;0/1&gt; :enable or disable </a:t>
            </a:r>
            <a:r>
              <a:rPr lang="en-US" sz="1800" dirty="0" err="1"/>
              <a:t>Convolution_bias_activation</a:t>
            </a:r>
            <a:r>
              <a:rPr lang="en-US" sz="1800" dirty="0"/>
              <a:t> fuse mode(0/1)  [optional-default:0]</a:t>
            </a:r>
          </a:p>
          <a:p>
            <a:pPr lvl="1"/>
            <a:r>
              <a:rPr lang="en-US" sz="1800" dirty="0"/>
              <a:t>--</a:t>
            </a:r>
            <a:r>
              <a:rPr lang="en-US" sz="1800" dirty="0" err="1"/>
              <a:t>quant_mode</a:t>
            </a:r>
            <a:r>
              <a:rPr lang="en-US" sz="1800" dirty="0"/>
              <a:t> &lt;fp32/fp16&gt;:  if enabled the model and weights would be converted 										[optional(default:fp32)]</a:t>
            </a:r>
            <a:endParaRPr lang="en-US" dirty="0"/>
          </a:p>
          <a:p>
            <a:r>
              <a:rPr lang="en-US" dirty="0"/>
              <a:t>Deploy the compiled model with optional pre and/or postprocessing functions. </a:t>
            </a:r>
            <a:r>
              <a:rPr lang="en-US" dirty="0" err="1"/>
              <a:t>mvdeploy_api.h</a:t>
            </a:r>
            <a:r>
              <a:rPr lang="en-US" dirty="0"/>
              <a:t> has all the API function definitions for deploying the model.</a:t>
            </a:r>
          </a:p>
          <a:p>
            <a:pPr lvl="1"/>
            <a:endParaRPr lang="en-US" dirty="0"/>
          </a:p>
        </p:txBody>
      </p:sp>
      <p:sp>
        <p:nvSpPr>
          <p:cNvPr id="2" name="Title 1">
            <a:extLst>
              <a:ext uri="{FF2B5EF4-FFF2-40B4-BE49-F238E27FC236}">
                <a16:creationId xmlns:a16="http://schemas.microsoft.com/office/drawing/2014/main" id="{88029C91-0B60-4442-828F-4306A430FE87}"/>
              </a:ext>
            </a:extLst>
          </p:cNvPr>
          <p:cNvSpPr>
            <a:spLocks noGrp="1"/>
          </p:cNvSpPr>
          <p:nvPr>
            <p:ph type="title"/>
          </p:nvPr>
        </p:nvSpPr>
        <p:spPr>
          <a:xfrm>
            <a:off x="285549" y="457200"/>
            <a:ext cx="11620902" cy="673725"/>
          </a:xfrm>
        </p:spPr>
        <p:txBody>
          <a:bodyPr/>
          <a:lstStyle/>
          <a:p>
            <a:r>
              <a:rPr lang="en-US" b="1" cap="none" dirty="0"/>
              <a:t>MIVisionX Deployment Workflow</a:t>
            </a:r>
          </a:p>
        </p:txBody>
      </p:sp>
      <p:grpSp>
        <p:nvGrpSpPr>
          <p:cNvPr id="4" name="Group 3">
            <a:extLst>
              <a:ext uri="{FF2B5EF4-FFF2-40B4-BE49-F238E27FC236}">
                <a16:creationId xmlns:a16="http://schemas.microsoft.com/office/drawing/2014/main" id="{AA393570-8295-40D7-9F86-3A96A50F6D80}"/>
              </a:ext>
            </a:extLst>
          </p:cNvPr>
          <p:cNvGrpSpPr/>
          <p:nvPr/>
        </p:nvGrpSpPr>
        <p:grpSpPr>
          <a:xfrm>
            <a:off x="8344010" y="6259484"/>
            <a:ext cx="3597828" cy="477676"/>
            <a:chOff x="8344010" y="6259484"/>
            <a:chExt cx="3597828" cy="477676"/>
          </a:xfrm>
        </p:grpSpPr>
        <p:pic>
          <p:nvPicPr>
            <p:cNvPr id="5" name="Picture 2" descr="Image result for khronos logo">
              <a:extLst>
                <a:ext uri="{FF2B5EF4-FFF2-40B4-BE49-F238E27FC236}">
                  <a16:creationId xmlns:a16="http://schemas.microsoft.com/office/drawing/2014/main" id="{A85790C8-FCC2-4D99-A264-54674BAA6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khronos logo">
              <a:extLst>
                <a:ext uri="{FF2B5EF4-FFF2-40B4-BE49-F238E27FC236}">
                  <a16:creationId xmlns:a16="http://schemas.microsoft.com/office/drawing/2014/main" id="{DE6CA992-7D3D-40C4-962F-CC65D766FB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lide Number Placeholder 6">
            <a:extLst>
              <a:ext uri="{FF2B5EF4-FFF2-40B4-BE49-F238E27FC236}">
                <a16:creationId xmlns:a16="http://schemas.microsoft.com/office/drawing/2014/main" id="{7679CA1A-48FD-4497-B867-BD7CD0E5FC20}"/>
              </a:ext>
            </a:extLst>
          </p:cNvPr>
          <p:cNvSpPr>
            <a:spLocks noGrp="1"/>
          </p:cNvSpPr>
          <p:nvPr>
            <p:ph type="sldNum" sz="quarter" idx="12"/>
          </p:nvPr>
        </p:nvSpPr>
        <p:spPr/>
        <p:txBody>
          <a:bodyPr/>
          <a:lstStyle/>
          <a:p>
            <a:fld id="{BCAF1A5B-EC4C-4638-9EEE-B9D9DA1291B7}" type="slidenum">
              <a:rPr lang="en-US" smtClean="0"/>
              <a:t>23</a:t>
            </a:fld>
            <a:endParaRPr lang="en-US" dirty="0"/>
          </a:p>
        </p:txBody>
      </p:sp>
      <p:sp>
        <p:nvSpPr>
          <p:cNvPr id="8" name="Footer Placeholder 7">
            <a:extLst>
              <a:ext uri="{FF2B5EF4-FFF2-40B4-BE49-F238E27FC236}">
                <a16:creationId xmlns:a16="http://schemas.microsoft.com/office/drawing/2014/main" id="{CD610D27-4ED4-4157-A1DB-CFE193BA2606}"/>
              </a:ext>
            </a:extLst>
          </p:cNvPr>
          <p:cNvSpPr>
            <a:spLocks noGrp="1"/>
          </p:cNvSpPr>
          <p:nvPr>
            <p:ph type="ftr" sz="quarter" idx="11"/>
          </p:nvPr>
        </p:nvSpPr>
        <p:spPr/>
        <p:txBody>
          <a:bodyPr/>
          <a:lstStyle/>
          <a:p>
            <a:endParaRPr lang="en-US" dirty="0"/>
          </a:p>
        </p:txBody>
      </p:sp>
      <p:sp>
        <p:nvSpPr>
          <p:cNvPr id="9" name="Rectangle 1">
            <a:extLst>
              <a:ext uri="{FF2B5EF4-FFF2-40B4-BE49-F238E27FC236}">
                <a16:creationId xmlns:a16="http://schemas.microsoft.com/office/drawing/2014/main" id="{CEABF95B-17F7-4E39-9F44-1C50E4D8BA0A}"/>
              </a:ext>
            </a:extLst>
          </p:cNvPr>
          <p:cNvSpPr>
            <a:spLocks noChangeArrowheads="1"/>
          </p:cNvSpPr>
          <p:nvPr/>
        </p:nvSpPr>
        <p:spPr bwMode="auto">
          <a:xfrm>
            <a:off x="0" y="0"/>
            <a:ext cx="12192000" cy="457200"/>
          </a:xfrm>
          <a:prstGeom prst="rect">
            <a:avLst/>
          </a:prstGeom>
          <a:solidFill>
            <a:srgbClr val="F6F8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24292E"/>
                </a:solidFill>
                <a:effectLst/>
                <a:latin typeface="SFMono-Regular"/>
              </a:rPr>
              <a:t>mv_compile --model &lt;model_name: name of the trained model with path&gt; [required] --install_folder &lt;install_folder: the location for compiled model&gt; [required] --input_dims &lt;input_dims: n,c,h,w - batch size, channels, height, width&gt; [required] --backend &lt;backend: name of the backend for compilation&gt; [optional - default:OpenVX_Rocm_OpenCL] --fuse_cba &lt;fuse_cba: enable or disable Convolution_bias_activation fuse mode (0/1)&gt; [optional - default: 0] --quant_mode &lt;quant_mode: fp32/fp16 - quantization_mode for the model: if enabled the model and weights would be converted</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1060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29C91-0B60-4442-828F-4306A430FE87}"/>
              </a:ext>
            </a:extLst>
          </p:cNvPr>
          <p:cNvSpPr>
            <a:spLocks noGrp="1"/>
          </p:cNvSpPr>
          <p:nvPr>
            <p:ph type="title"/>
          </p:nvPr>
        </p:nvSpPr>
        <p:spPr>
          <a:xfrm>
            <a:off x="285549" y="457200"/>
            <a:ext cx="11620902" cy="673725"/>
          </a:xfrm>
        </p:spPr>
        <p:txBody>
          <a:bodyPr/>
          <a:lstStyle/>
          <a:p>
            <a:r>
              <a:rPr lang="en-US" b="1" cap="none" dirty="0"/>
              <a:t>MIVisionX Deployment API</a:t>
            </a:r>
          </a:p>
        </p:txBody>
      </p:sp>
      <p:grpSp>
        <p:nvGrpSpPr>
          <p:cNvPr id="4" name="Group 3">
            <a:extLst>
              <a:ext uri="{FF2B5EF4-FFF2-40B4-BE49-F238E27FC236}">
                <a16:creationId xmlns:a16="http://schemas.microsoft.com/office/drawing/2014/main" id="{AA393570-8295-40D7-9F86-3A96A50F6D80}"/>
              </a:ext>
            </a:extLst>
          </p:cNvPr>
          <p:cNvGrpSpPr/>
          <p:nvPr/>
        </p:nvGrpSpPr>
        <p:grpSpPr>
          <a:xfrm>
            <a:off x="8344010" y="6259484"/>
            <a:ext cx="3597828" cy="477676"/>
            <a:chOff x="8344010" y="6259484"/>
            <a:chExt cx="3597828" cy="477676"/>
          </a:xfrm>
        </p:grpSpPr>
        <p:pic>
          <p:nvPicPr>
            <p:cNvPr id="5" name="Picture 2" descr="Image result for khronos logo">
              <a:extLst>
                <a:ext uri="{FF2B5EF4-FFF2-40B4-BE49-F238E27FC236}">
                  <a16:creationId xmlns:a16="http://schemas.microsoft.com/office/drawing/2014/main" id="{A85790C8-FCC2-4D99-A264-54674BAA6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khronos logo">
              <a:extLst>
                <a:ext uri="{FF2B5EF4-FFF2-40B4-BE49-F238E27FC236}">
                  <a16:creationId xmlns:a16="http://schemas.microsoft.com/office/drawing/2014/main" id="{DE6CA992-7D3D-40C4-962F-CC65D766FB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Content Placeholder 7">
            <a:extLst>
              <a:ext uri="{FF2B5EF4-FFF2-40B4-BE49-F238E27FC236}">
                <a16:creationId xmlns:a16="http://schemas.microsoft.com/office/drawing/2014/main" id="{B65DDCD4-8524-466B-A81F-3C78A6CB2FD3}"/>
              </a:ext>
            </a:extLst>
          </p:cNvPr>
          <p:cNvGraphicFramePr>
            <a:graphicFrameLocks noGrp="1"/>
          </p:cNvGraphicFramePr>
          <p:nvPr>
            <p:ph idx="1"/>
            <p:extLst>
              <p:ext uri="{D42A27DB-BD31-4B8C-83A1-F6EECF244321}">
                <p14:modId xmlns:p14="http://schemas.microsoft.com/office/powerpoint/2010/main" val="3358867726"/>
              </p:ext>
            </p:extLst>
          </p:nvPr>
        </p:nvGraphicFramePr>
        <p:xfrm>
          <a:off x="343255" y="1130058"/>
          <a:ext cx="11153327" cy="5056563"/>
        </p:xfrm>
        <a:graphic>
          <a:graphicData uri="http://schemas.openxmlformats.org/drawingml/2006/table">
            <a:tbl>
              <a:tblPr firstRow="1" bandRow="1">
                <a:tableStyleId>{5C22544A-7EE6-4342-B048-85BDC9FD1C3A}</a:tableStyleId>
              </a:tblPr>
              <a:tblGrid>
                <a:gridCol w="5260296">
                  <a:extLst>
                    <a:ext uri="{9D8B030D-6E8A-4147-A177-3AD203B41FA5}">
                      <a16:colId xmlns:a16="http://schemas.microsoft.com/office/drawing/2014/main" val="2676427939"/>
                    </a:ext>
                  </a:extLst>
                </a:gridCol>
                <a:gridCol w="5893031">
                  <a:extLst>
                    <a:ext uri="{9D8B030D-6E8A-4147-A177-3AD203B41FA5}">
                      <a16:colId xmlns:a16="http://schemas.microsoft.com/office/drawing/2014/main" val="1043574375"/>
                    </a:ext>
                  </a:extLst>
                </a:gridCol>
              </a:tblGrid>
              <a:tr h="405361">
                <a:tc>
                  <a:txBody>
                    <a:bodyPr/>
                    <a:lstStyle/>
                    <a:p>
                      <a:r>
                        <a:rPr lang="en-US" dirty="0"/>
                        <a:t>API Function</a:t>
                      </a:r>
                    </a:p>
                  </a:txBody>
                  <a:tcPr/>
                </a:tc>
                <a:tc>
                  <a:txBody>
                    <a:bodyPr/>
                    <a:lstStyle/>
                    <a:p>
                      <a:r>
                        <a:rPr lang="en-US" dirty="0"/>
                        <a:t>Description</a:t>
                      </a:r>
                    </a:p>
                  </a:txBody>
                  <a:tcPr/>
                </a:tc>
                <a:extLst>
                  <a:ext uri="{0D108BD9-81ED-4DB2-BD59-A6C34878D82A}">
                    <a16:rowId xmlns:a16="http://schemas.microsoft.com/office/drawing/2014/main" val="738585850"/>
                  </a:ext>
                </a:extLst>
              </a:tr>
              <a:tr h="622510">
                <a:tc>
                  <a:txBody>
                    <a:bodyPr/>
                    <a:lstStyle/>
                    <a:p>
                      <a:r>
                        <a:rPr lang="en-US" sz="1800" b="1" i="1" dirty="0" err="1"/>
                        <a:t>mvInitializeDeployment</a:t>
                      </a:r>
                      <a:r>
                        <a:rPr lang="en-US" sz="1800" dirty="0"/>
                        <a:t> (const char* </a:t>
                      </a:r>
                      <a:r>
                        <a:rPr lang="en-US" sz="1800" dirty="0" err="1"/>
                        <a:t>install_folder</a:t>
                      </a:r>
                      <a:r>
                        <a:rPr lang="en-US" sz="1800" dirty="0"/>
                        <a:t>)</a:t>
                      </a:r>
                      <a:endParaRPr lang="en-US" dirty="0"/>
                    </a:p>
                  </a:txBody>
                  <a:tcPr/>
                </a:tc>
                <a:tc>
                  <a:txBody>
                    <a:bodyPr/>
                    <a:lstStyle/>
                    <a:p>
                      <a:r>
                        <a:rPr lang="en-US" sz="1800" dirty="0"/>
                        <a:t>Initializes the deployment engine with the URL of the </a:t>
                      </a:r>
                      <a:r>
                        <a:rPr lang="en-US" sz="1800" dirty="0" err="1"/>
                        <a:t>install_folder</a:t>
                      </a:r>
                      <a:endParaRPr lang="en-US" dirty="0"/>
                    </a:p>
                  </a:txBody>
                  <a:tcPr/>
                </a:tc>
                <a:extLst>
                  <a:ext uri="{0D108BD9-81ED-4DB2-BD59-A6C34878D82A}">
                    <a16:rowId xmlns:a16="http://schemas.microsoft.com/office/drawing/2014/main" val="2919773497"/>
                  </a:ext>
                </a:extLst>
              </a:tr>
              <a:tr h="622510">
                <a:tc>
                  <a:txBody>
                    <a:bodyPr/>
                    <a:lstStyle/>
                    <a:p>
                      <a:r>
                        <a:rPr lang="en-US" sz="1800" b="1" i="1" dirty="0" err="1"/>
                        <a:t>QueryInference</a:t>
                      </a:r>
                      <a:r>
                        <a:rPr lang="en-US" sz="1800" dirty="0"/>
                        <a:t> (int *</a:t>
                      </a:r>
                      <a:r>
                        <a:rPr lang="en-US" sz="1800" dirty="0" err="1"/>
                        <a:t>num_inputs</a:t>
                      </a:r>
                      <a:r>
                        <a:rPr lang="en-US" sz="1800" dirty="0"/>
                        <a:t>, int *</a:t>
                      </a:r>
                      <a:r>
                        <a:rPr lang="en-US" sz="1800" dirty="0" err="1"/>
                        <a:t>num_outputs</a:t>
                      </a:r>
                      <a:r>
                        <a:rPr lang="en-US" sz="1800" dirty="0"/>
                        <a:t>,..)</a:t>
                      </a:r>
                      <a:endParaRPr lang="en-US" dirty="0"/>
                    </a:p>
                  </a:txBody>
                  <a:tcPr/>
                </a:tc>
                <a:tc>
                  <a:txBody>
                    <a:bodyPr/>
                    <a:lstStyle/>
                    <a:p>
                      <a:r>
                        <a:rPr lang="en-US" sz="1800" dirty="0"/>
                        <a:t>Returns the model config such as input and output dimensions</a:t>
                      </a:r>
                      <a:endParaRPr lang="en-US" dirty="0"/>
                    </a:p>
                  </a:txBody>
                  <a:tcPr/>
                </a:tc>
                <a:extLst>
                  <a:ext uri="{0D108BD9-81ED-4DB2-BD59-A6C34878D82A}">
                    <a16:rowId xmlns:a16="http://schemas.microsoft.com/office/drawing/2014/main" val="2290471591"/>
                  </a:ext>
                </a:extLst>
              </a:tr>
              <a:tr h="622510">
                <a:tc>
                  <a:txBody>
                    <a:bodyPr/>
                    <a:lstStyle/>
                    <a:p>
                      <a:r>
                        <a:rPr lang="en-US" sz="1800" b="1" i="1" dirty="0" err="1"/>
                        <a:t>SetPreProcessCallback</a:t>
                      </a:r>
                      <a:r>
                        <a:rPr lang="en-US" sz="1800" dirty="0"/>
                        <a:t> (</a:t>
                      </a:r>
                      <a:r>
                        <a:rPr lang="en-US" sz="1800" dirty="0" err="1"/>
                        <a:t>mv_add_preprocess_callback_f</a:t>
                      </a:r>
                      <a:r>
                        <a:rPr lang="en-US" sz="1800" dirty="0"/>
                        <a:t> </a:t>
                      </a:r>
                      <a:r>
                        <a:rPr lang="en-US" sz="1800" dirty="0" err="1"/>
                        <a:t>preproc_f</a:t>
                      </a:r>
                      <a:r>
                        <a:rPr lang="en-US" sz="1800" dirty="0"/>
                        <a:t>, …)</a:t>
                      </a:r>
                      <a:endParaRPr lang="en-US" dirty="0"/>
                    </a:p>
                  </a:txBody>
                  <a:tcPr/>
                </a:tc>
                <a:tc>
                  <a:txBody>
                    <a:bodyPr/>
                    <a:lstStyle/>
                    <a:p>
                      <a:r>
                        <a:rPr lang="en-US" sz="1800" dirty="0"/>
                        <a:t>Callback function to add preprocessing nodes to the same OpenVX graph as the inference</a:t>
                      </a:r>
                      <a:endParaRPr lang="en-US" dirty="0"/>
                    </a:p>
                  </a:txBody>
                  <a:tcPr/>
                </a:tc>
                <a:extLst>
                  <a:ext uri="{0D108BD9-81ED-4DB2-BD59-A6C34878D82A}">
                    <a16:rowId xmlns:a16="http://schemas.microsoft.com/office/drawing/2014/main" val="1970031246"/>
                  </a:ext>
                </a:extLst>
              </a:tr>
              <a:tr h="622510">
                <a:tc>
                  <a:txBody>
                    <a:bodyPr/>
                    <a:lstStyle/>
                    <a:p>
                      <a:r>
                        <a:rPr lang="en-US" sz="1800" b="1" i="1" dirty="0" err="1"/>
                        <a:t>mvCreateInferenceSession</a:t>
                      </a:r>
                      <a:r>
                        <a:rPr lang="en-US" sz="1800" dirty="0"/>
                        <a:t>(</a:t>
                      </a:r>
                      <a:r>
                        <a:rPr lang="en-US" sz="1800" dirty="0" err="1"/>
                        <a:t>mivid_session</a:t>
                      </a:r>
                      <a:r>
                        <a:rPr lang="en-US" sz="1800" dirty="0"/>
                        <a:t> *</a:t>
                      </a:r>
                      <a:r>
                        <a:rPr lang="en-US" sz="1800" dirty="0" err="1"/>
                        <a:t>inf_session</a:t>
                      </a:r>
                      <a:r>
                        <a:rPr lang="en-US" sz="1800" dirty="0"/>
                        <a:t>, const char *</a:t>
                      </a:r>
                      <a:r>
                        <a:rPr lang="en-US" sz="1800" dirty="0" err="1"/>
                        <a:t>install_folder</a:t>
                      </a:r>
                      <a:r>
                        <a:rPr lang="en-US" sz="1800" dirty="0"/>
                        <a:t>)</a:t>
                      </a:r>
                      <a:endParaRPr lang="en-US" dirty="0"/>
                    </a:p>
                  </a:txBody>
                  <a:tcPr/>
                </a:tc>
                <a:tc>
                  <a:txBody>
                    <a:bodyPr/>
                    <a:lstStyle/>
                    <a:p>
                      <a:r>
                        <a:rPr lang="en-US" sz="1800" dirty="0"/>
                        <a:t>Creates an inference deployment session and returns a handle</a:t>
                      </a:r>
                      <a:endParaRPr lang="en-US" dirty="0"/>
                    </a:p>
                  </a:txBody>
                  <a:tcPr/>
                </a:tc>
                <a:extLst>
                  <a:ext uri="{0D108BD9-81ED-4DB2-BD59-A6C34878D82A}">
                    <a16:rowId xmlns:a16="http://schemas.microsoft.com/office/drawing/2014/main" val="3232315610"/>
                  </a:ext>
                </a:extLst>
              </a:tr>
              <a:tr h="622510">
                <a:tc>
                  <a:txBody>
                    <a:bodyPr/>
                    <a:lstStyle/>
                    <a:p>
                      <a:r>
                        <a:rPr lang="en-US" sz="1800" b="1" i="1" dirty="0" err="1"/>
                        <a:t>mvSetInputDataFromMemory</a:t>
                      </a:r>
                      <a:r>
                        <a:rPr lang="en-US" sz="1800" b="1" i="1" dirty="0"/>
                        <a:t>/File </a:t>
                      </a:r>
                      <a:r>
                        <a:rPr lang="en-US" sz="1800" dirty="0"/>
                        <a:t>(</a:t>
                      </a:r>
                      <a:r>
                        <a:rPr lang="en-US" sz="1800" dirty="0" err="1"/>
                        <a:t>mivid_session</a:t>
                      </a:r>
                      <a:r>
                        <a:rPr lang="en-US" sz="1800" dirty="0"/>
                        <a:t> </a:t>
                      </a:r>
                      <a:r>
                        <a:rPr lang="en-US" sz="1800" dirty="0" err="1"/>
                        <a:t>inf_session</a:t>
                      </a:r>
                      <a:r>
                        <a:rPr lang="en-US" sz="1800" dirty="0"/>
                        <a:t>, int </a:t>
                      </a:r>
                      <a:r>
                        <a:rPr lang="en-US" sz="1800" dirty="0" err="1"/>
                        <a:t>input_num</a:t>
                      </a:r>
                      <a:r>
                        <a:rPr lang="en-US" sz="1800" dirty="0"/>
                        <a:t>, void *</a:t>
                      </a:r>
                      <a:r>
                        <a:rPr lang="en-US" sz="1800" dirty="0" err="1"/>
                        <a:t>input_data</a:t>
                      </a:r>
                      <a:r>
                        <a:rPr lang="en-US" sz="1800" dirty="0"/>
                        <a:t>, ..)</a:t>
                      </a:r>
                      <a:endParaRPr lang="en-US" dirty="0"/>
                    </a:p>
                  </a:txBody>
                  <a:tcPr/>
                </a:tc>
                <a:tc>
                  <a:txBody>
                    <a:bodyPr/>
                    <a:lstStyle/>
                    <a:p>
                      <a:r>
                        <a:rPr lang="en-US" sz="1800" dirty="0"/>
                        <a:t>sets input for the inference or copies it to input tensor</a:t>
                      </a:r>
                      <a:endParaRPr lang="en-US" dirty="0"/>
                    </a:p>
                  </a:txBody>
                  <a:tcPr/>
                </a:tc>
                <a:extLst>
                  <a:ext uri="{0D108BD9-81ED-4DB2-BD59-A6C34878D82A}">
                    <a16:rowId xmlns:a16="http://schemas.microsoft.com/office/drawing/2014/main" val="4288737083"/>
                  </a:ext>
                </a:extLst>
              </a:tr>
              <a:tr h="405361">
                <a:tc>
                  <a:txBody>
                    <a:bodyPr/>
                    <a:lstStyle/>
                    <a:p>
                      <a:r>
                        <a:rPr lang="en-US" sz="1800" b="1" i="1" dirty="0" err="1"/>
                        <a:t>mvRunInference</a:t>
                      </a:r>
                      <a:r>
                        <a:rPr lang="en-US" sz="1800" dirty="0"/>
                        <a:t> (</a:t>
                      </a:r>
                      <a:r>
                        <a:rPr lang="en-US" sz="1800" dirty="0" err="1"/>
                        <a:t>mivid_session</a:t>
                      </a:r>
                      <a:r>
                        <a:rPr lang="en-US" sz="1800" dirty="0"/>
                        <a:t> </a:t>
                      </a:r>
                      <a:r>
                        <a:rPr lang="en-US" sz="1800" dirty="0" err="1"/>
                        <a:t>inf_session</a:t>
                      </a:r>
                      <a:r>
                        <a:rPr lang="en-US" sz="1800" dirty="0"/>
                        <a:t>, …)</a:t>
                      </a:r>
                      <a:endParaRPr lang="en-US" dirty="0"/>
                    </a:p>
                  </a:txBody>
                  <a:tcPr/>
                </a:tc>
                <a:tc>
                  <a:txBody>
                    <a:bodyPr/>
                    <a:lstStyle/>
                    <a:p>
                      <a:r>
                        <a:rPr lang="en-US" sz="1800" dirty="0"/>
                        <a:t>Executes the inference for a single frame for #iterations</a:t>
                      </a:r>
                      <a:endParaRPr lang="en-US" dirty="0"/>
                    </a:p>
                  </a:txBody>
                  <a:tcPr/>
                </a:tc>
                <a:extLst>
                  <a:ext uri="{0D108BD9-81ED-4DB2-BD59-A6C34878D82A}">
                    <a16:rowId xmlns:a16="http://schemas.microsoft.com/office/drawing/2014/main" val="3774520241"/>
                  </a:ext>
                </a:extLst>
              </a:tr>
              <a:tr h="622510">
                <a:tc>
                  <a:txBody>
                    <a:bodyPr/>
                    <a:lstStyle/>
                    <a:p>
                      <a:r>
                        <a:rPr lang="en-US" sz="1800" b="1" i="1" dirty="0" err="1"/>
                        <a:t>mvGetOutput</a:t>
                      </a:r>
                      <a:r>
                        <a:rPr lang="en-US" sz="1800" dirty="0"/>
                        <a:t> (</a:t>
                      </a:r>
                      <a:r>
                        <a:rPr lang="en-US" sz="1800" dirty="0" err="1"/>
                        <a:t>mivid_session</a:t>
                      </a:r>
                      <a:r>
                        <a:rPr lang="en-US" sz="1800" dirty="0"/>
                        <a:t> </a:t>
                      </a:r>
                      <a:r>
                        <a:rPr lang="en-US" sz="1800" dirty="0" err="1"/>
                        <a:t>inf_session</a:t>
                      </a:r>
                      <a:r>
                        <a:rPr lang="en-US" sz="1800" dirty="0"/>
                        <a:t>, void *</a:t>
                      </a:r>
                      <a:r>
                        <a:rPr lang="en-US" sz="1800" dirty="0" err="1"/>
                        <a:t>out_mem</a:t>
                      </a:r>
                      <a:r>
                        <a:rPr lang="en-US" sz="1800" dirty="0"/>
                        <a:t>,..)</a:t>
                      </a:r>
                      <a:endParaRPr lang="en-US" dirty="0"/>
                    </a:p>
                  </a:txBody>
                  <a:tcPr/>
                </a:tc>
                <a:tc>
                  <a:txBody>
                    <a:bodyPr/>
                    <a:lstStyle/>
                    <a:p>
                      <a:r>
                        <a:rPr lang="en-US" sz="1800" dirty="0"/>
                        <a:t>Copies the output to user specified memory</a:t>
                      </a:r>
                      <a:endParaRPr lang="en-US" dirty="0"/>
                    </a:p>
                  </a:txBody>
                  <a:tcPr/>
                </a:tc>
                <a:extLst>
                  <a:ext uri="{0D108BD9-81ED-4DB2-BD59-A6C34878D82A}">
                    <a16:rowId xmlns:a16="http://schemas.microsoft.com/office/drawing/2014/main" val="3910788289"/>
                  </a:ext>
                </a:extLst>
              </a:tr>
              <a:tr h="405361">
                <a:tc>
                  <a:txBody>
                    <a:bodyPr/>
                    <a:lstStyle/>
                    <a:p>
                      <a:r>
                        <a:rPr lang="en-US" sz="1800" b="1" i="1" dirty="0" err="1"/>
                        <a:t>mvShutdown</a:t>
                      </a:r>
                      <a:r>
                        <a:rPr lang="en-US" sz="1800" dirty="0"/>
                        <a:t> (</a:t>
                      </a:r>
                      <a:r>
                        <a:rPr lang="en-US" sz="1800" dirty="0" err="1"/>
                        <a:t>mivid_session</a:t>
                      </a:r>
                      <a:r>
                        <a:rPr lang="en-US" sz="1800" dirty="0"/>
                        <a:t> </a:t>
                      </a:r>
                      <a:r>
                        <a:rPr lang="en-US" sz="1800" dirty="0" err="1"/>
                        <a:t>inf_session</a:t>
                      </a:r>
                      <a:r>
                        <a:rPr lang="en-US" sz="1800" dirty="0"/>
                        <a:t>)</a:t>
                      </a:r>
                      <a:endParaRPr lang="en-US" dirty="0"/>
                    </a:p>
                  </a:txBody>
                  <a:tcPr/>
                </a:tc>
                <a:tc>
                  <a:txBody>
                    <a:bodyPr/>
                    <a:lstStyle/>
                    <a:p>
                      <a:r>
                        <a:rPr lang="en-US" sz="1800" dirty="0"/>
                        <a:t>Releases inference session and free all resources</a:t>
                      </a:r>
                      <a:endParaRPr lang="en-US" dirty="0"/>
                    </a:p>
                  </a:txBody>
                  <a:tcPr/>
                </a:tc>
                <a:extLst>
                  <a:ext uri="{0D108BD9-81ED-4DB2-BD59-A6C34878D82A}">
                    <a16:rowId xmlns:a16="http://schemas.microsoft.com/office/drawing/2014/main" val="962508477"/>
                  </a:ext>
                </a:extLst>
              </a:tr>
            </a:tbl>
          </a:graphicData>
        </a:graphic>
      </p:graphicFrame>
      <p:sp>
        <p:nvSpPr>
          <p:cNvPr id="3" name="Slide Number Placeholder 2">
            <a:extLst>
              <a:ext uri="{FF2B5EF4-FFF2-40B4-BE49-F238E27FC236}">
                <a16:creationId xmlns:a16="http://schemas.microsoft.com/office/drawing/2014/main" id="{B2EFB48C-7B34-44E9-B4D7-8057D20D52E0}"/>
              </a:ext>
            </a:extLst>
          </p:cNvPr>
          <p:cNvSpPr>
            <a:spLocks noGrp="1"/>
          </p:cNvSpPr>
          <p:nvPr>
            <p:ph type="sldNum" sz="quarter" idx="12"/>
          </p:nvPr>
        </p:nvSpPr>
        <p:spPr/>
        <p:txBody>
          <a:bodyPr/>
          <a:lstStyle/>
          <a:p>
            <a:fld id="{BCAF1A5B-EC4C-4638-9EEE-B9D9DA1291B7}" type="slidenum">
              <a:rPr lang="en-US" smtClean="0"/>
              <a:t>24</a:t>
            </a:fld>
            <a:endParaRPr lang="en-US" dirty="0"/>
          </a:p>
        </p:txBody>
      </p:sp>
      <p:sp>
        <p:nvSpPr>
          <p:cNvPr id="7" name="Footer Placeholder 6">
            <a:extLst>
              <a:ext uri="{FF2B5EF4-FFF2-40B4-BE49-F238E27FC236}">
                <a16:creationId xmlns:a16="http://schemas.microsoft.com/office/drawing/2014/main" id="{B41D4F78-686D-40AB-94B7-CA52FE56DEB4}"/>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62220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477" y="743318"/>
            <a:ext cx="10512861" cy="474345"/>
          </a:xfrm>
        </p:spPr>
        <p:txBody>
          <a:bodyPr>
            <a:normAutofit fontScale="90000"/>
          </a:bodyPr>
          <a:lstStyle/>
          <a:p>
            <a:r>
              <a:rPr lang="en-US" b="1" cap="none" dirty="0"/>
              <a:t>Tutorial Example 5: Object detection from video using OpenVX video decoder preprocessing node.</a:t>
            </a:r>
          </a:p>
        </p:txBody>
      </p:sp>
      <p:sp>
        <p:nvSpPr>
          <p:cNvPr id="8" name="Content Placeholder 2"/>
          <p:cNvSpPr>
            <a:spLocks noGrp="1"/>
          </p:cNvSpPr>
          <p:nvPr>
            <p:ph idx="1"/>
          </p:nvPr>
        </p:nvSpPr>
        <p:spPr>
          <a:xfrm>
            <a:off x="716476" y="1515130"/>
            <a:ext cx="10512861" cy="4842931"/>
          </a:xfrm>
        </p:spPr>
        <p:txBody>
          <a:bodyPr>
            <a:normAutofit lnSpcReduction="10000"/>
          </a:bodyPr>
          <a:lstStyle/>
          <a:p>
            <a:r>
              <a:rPr lang="en-US" dirty="0"/>
              <a:t>This example shows how to add pre-processing nodes, such as decoding with the </a:t>
            </a:r>
            <a:r>
              <a:rPr lang="en-US" dirty="0" err="1"/>
              <a:t>amd_video_decoder</a:t>
            </a:r>
            <a:r>
              <a:rPr lang="en-US" dirty="0"/>
              <a:t> node along with inferencing for a realistic object detection application.</a:t>
            </a:r>
          </a:p>
          <a:p>
            <a:r>
              <a:rPr lang="en-US" dirty="0"/>
              <a:t>Shows the use of MIVisionX utility </a:t>
            </a:r>
            <a:r>
              <a:rPr lang="en-US" dirty="0" err="1"/>
              <a:t>mv_compile</a:t>
            </a:r>
            <a:r>
              <a:rPr lang="en-US" dirty="0"/>
              <a:t>, which is used to compile an inference deployment package from a pre-trained model for a specific backend. The compiled package consists of a library, header files, application specific source files and the binary weights of the model.</a:t>
            </a:r>
          </a:p>
          <a:p>
            <a:r>
              <a:rPr lang="en-US" dirty="0"/>
              <a:t>Also it shows how to add a pre-processing node to the inference graph using the MIVisionX deployment API.</a:t>
            </a:r>
          </a:p>
          <a:p>
            <a:r>
              <a:rPr lang="en-US" dirty="0"/>
              <a:t>It demonstrates how to build an application which does objection detection using YoloV2 from one video stream or multiple video streams. This example shows the advantage of using OpenVX which avoids extra data copies thereby achieving a significance performance increase.</a:t>
            </a:r>
          </a:p>
        </p:txBody>
      </p:sp>
      <p:grpSp>
        <p:nvGrpSpPr>
          <p:cNvPr id="6" name="Group 5">
            <a:extLst>
              <a:ext uri="{FF2B5EF4-FFF2-40B4-BE49-F238E27FC236}">
                <a16:creationId xmlns:a16="http://schemas.microsoft.com/office/drawing/2014/main" id="{CEA774C4-3162-4E2B-A160-56731139F87D}"/>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D80F1BDD-C849-48B4-8B2D-2EE80115E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khronos logo">
              <a:extLst>
                <a:ext uri="{FF2B5EF4-FFF2-40B4-BE49-F238E27FC236}">
                  <a16:creationId xmlns:a16="http://schemas.microsoft.com/office/drawing/2014/main" id="{F60FE86D-30DB-428C-AFF8-B4087B056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24E6B842-4F1B-47C1-96AB-5F0009C98CF2}"/>
              </a:ext>
            </a:extLst>
          </p:cNvPr>
          <p:cNvSpPr>
            <a:spLocks noGrp="1"/>
          </p:cNvSpPr>
          <p:nvPr>
            <p:ph type="sldNum" sz="quarter" idx="12"/>
          </p:nvPr>
        </p:nvSpPr>
        <p:spPr/>
        <p:txBody>
          <a:bodyPr/>
          <a:lstStyle/>
          <a:p>
            <a:fld id="{BCAF1A5B-EC4C-4638-9EEE-B9D9DA1291B7}" type="slidenum">
              <a:rPr lang="en-US" smtClean="0"/>
              <a:t>25</a:t>
            </a:fld>
            <a:endParaRPr lang="en-US" dirty="0"/>
          </a:p>
        </p:txBody>
      </p:sp>
      <p:sp>
        <p:nvSpPr>
          <p:cNvPr id="4" name="Footer Placeholder 3">
            <a:extLst>
              <a:ext uri="{FF2B5EF4-FFF2-40B4-BE49-F238E27FC236}">
                <a16:creationId xmlns:a16="http://schemas.microsoft.com/office/drawing/2014/main" id="{1A55DD41-7A18-45D3-AF61-C469FE971A4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47496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457200"/>
            <a:ext cx="10512861" cy="474345"/>
          </a:xfrm>
        </p:spPr>
        <p:txBody>
          <a:bodyPr>
            <a:noAutofit/>
          </a:bodyPr>
          <a:lstStyle/>
          <a:p>
            <a:r>
              <a:rPr lang="en-US" b="1" cap="none" dirty="0"/>
              <a:t>Tutorial Example 5: Flow chart</a:t>
            </a:r>
          </a:p>
        </p:txBody>
      </p:sp>
      <p:grpSp>
        <p:nvGrpSpPr>
          <p:cNvPr id="6" name="Group 5">
            <a:extLst>
              <a:ext uri="{FF2B5EF4-FFF2-40B4-BE49-F238E27FC236}">
                <a16:creationId xmlns:a16="http://schemas.microsoft.com/office/drawing/2014/main" id="{CEA774C4-3162-4E2B-A160-56731139F87D}"/>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D80F1BDD-C849-48B4-8B2D-2EE80115E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khronos logo">
              <a:extLst>
                <a:ext uri="{FF2B5EF4-FFF2-40B4-BE49-F238E27FC236}">
                  <a16:creationId xmlns:a16="http://schemas.microsoft.com/office/drawing/2014/main" id="{F60FE86D-30DB-428C-AFF8-B4087B056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24E6B842-4F1B-47C1-96AB-5F0009C98CF2}"/>
              </a:ext>
            </a:extLst>
          </p:cNvPr>
          <p:cNvSpPr>
            <a:spLocks noGrp="1"/>
          </p:cNvSpPr>
          <p:nvPr>
            <p:ph type="sldNum" sz="quarter" idx="12"/>
          </p:nvPr>
        </p:nvSpPr>
        <p:spPr/>
        <p:txBody>
          <a:bodyPr/>
          <a:lstStyle/>
          <a:p>
            <a:fld id="{BCAF1A5B-EC4C-4638-9EEE-B9D9DA1291B7}" type="slidenum">
              <a:rPr lang="en-US" smtClean="0"/>
              <a:t>26</a:t>
            </a:fld>
            <a:endParaRPr lang="en-US" dirty="0"/>
          </a:p>
        </p:txBody>
      </p:sp>
      <p:sp>
        <p:nvSpPr>
          <p:cNvPr id="4" name="Footer Placeholder 3">
            <a:extLst>
              <a:ext uri="{FF2B5EF4-FFF2-40B4-BE49-F238E27FC236}">
                <a16:creationId xmlns:a16="http://schemas.microsoft.com/office/drawing/2014/main" id="{1A55DD41-7A18-45D3-AF61-C469FE971A4A}"/>
              </a:ext>
            </a:extLst>
          </p:cNvPr>
          <p:cNvSpPr>
            <a:spLocks noGrp="1"/>
          </p:cNvSpPr>
          <p:nvPr>
            <p:ph type="ftr" sz="quarter" idx="11"/>
          </p:nvPr>
        </p:nvSpPr>
        <p:spPr/>
        <p:txBody>
          <a:bodyPr/>
          <a:lstStyle/>
          <a:p>
            <a:endParaRPr lang="en-US" dirty="0"/>
          </a:p>
        </p:txBody>
      </p:sp>
      <p:sp>
        <p:nvSpPr>
          <p:cNvPr id="11" name="Rectangle 10">
            <a:extLst>
              <a:ext uri="{FF2B5EF4-FFF2-40B4-BE49-F238E27FC236}">
                <a16:creationId xmlns:a16="http://schemas.microsoft.com/office/drawing/2014/main" id="{46C93757-B5E3-4A81-A684-CA39E3EC9EFC}"/>
              </a:ext>
            </a:extLst>
          </p:cNvPr>
          <p:cNvSpPr/>
          <p:nvPr/>
        </p:nvSpPr>
        <p:spPr>
          <a:xfrm>
            <a:off x="1074347" y="1152111"/>
            <a:ext cx="1241353" cy="804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yolov2 pretrained model</a:t>
            </a:r>
          </a:p>
        </p:txBody>
      </p:sp>
      <p:sp>
        <p:nvSpPr>
          <p:cNvPr id="12" name="Oval 11">
            <a:extLst>
              <a:ext uri="{FF2B5EF4-FFF2-40B4-BE49-F238E27FC236}">
                <a16:creationId xmlns:a16="http://schemas.microsoft.com/office/drawing/2014/main" id="{FFD562E9-2BD0-4F4A-B668-2D0556E8312B}"/>
              </a:ext>
            </a:extLst>
          </p:cNvPr>
          <p:cNvSpPr/>
          <p:nvPr/>
        </p:nvSpPr>
        <p:spPr>
          <a:xfrm>
            <a:off x="2616741" y="1273130"/>
            <a:ext cx="1546322" cy="5758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mv_compile</a:t>
            </a:r>
            <a:endParaRPr lang="en-US" sz="1400" dirty="0"/>
          </a:p>
        </p:txBody>
      </p:sp>
      <p:sp>
        <p:nvSpPr>
          <p:cNvPr id="17" name="Rectangle 16">
            <a:extLst>
              <a:ext uri="{FF2B5EF4-FFF2-40B4-BE49-F238E27FC236}">
                <a16:creationId xmlns:a16="http://schemas.microsoft.com/office/drawing/2014/main" id="{E175C7F8-920E-4943-B501-4FAEC4EFC2AB}"/>
              </a:ext>
            </a:extLst>
          </p:cNvPr>
          <p:cNvSpPr/>
          <p:nvPr/>
        </p:nvSpPr>
        <p:spPr>
          <a:xfrm>
            <a:off x="4534988" y="1122927"/>
            <a:ext cx="2160089" cy="874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Lib_mvdeploy.so, </a:t>
            </a:r>
            <a:r>
              <a:rPr lang="en-US" sz="1400" dirty="0" err="1"/>
              <a:t>weights.bin</a:t>
            </a:r>
            <a:r>
              <a:rPr lang="en-US" sz="1400" dirty="0"/>
              <a:t>, mv_deployapi.cpp, sample app</a:t>
            </a:r>
          </a:p>
        </p:txBody>
      </p:sp>
      <p:sp>
        <p:nvSpPr>
          <p:cNvPr id="18" name="Arrow: Right 17">
            <a:extLst>
              <a:ext uri="{FF2B5EF4-FFF2-40B4-BE49-F238E27FC236}">
                <a16:creationId xmlns:a16="http://schemas.microsoft.com/office/drawing/2014/main" id="{BF7F9A37-8B49-4BE4-AD79-926750E11CBC}"/>
              </a:ext>
            </a:extLst>
          </p:cNvPr>
          <p:cNvSpPr/>
          <p:nvPr/>
        </p:nvSpPr>
        <p:spPr>
          <a:xfrm>
            <a:off x="7239000" y="1596645"/>
            <a:ext cx="894806" cy="211534"/>
          </a:xfrm>
          <a:prstGeom prst="rightArrow">
            <a:avLst/>
          </a:prstGeom>
          <a:solidFill>
            <a:schemeClr val="tx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49C8B9C-D4CD-45AA-B016-FD6F9E2EE793}"/>
              </a:ext>
            </a:extLst>
          </p:cNvPr>
          <p:cNvSpPr txBox="1"/>
          <p:nvPr/>
        </p:nvSpPr>
        <p:spPr>
          <a:xfrm>
            <a:off x="8505732" y="1495258"/>
            <a:ext cx="2723606" cy="461665"/>
          </a:xfrm>
          <a:prstGeom prst="rect">
            <a:avLst/>
          </a:prstGeom>
          <a:noFill/>
        </p:spPr>
        <p:txBody>
          <a:bodyPr wrap="square" rtlCol="0">
            <a:spAutoFit/>
          </a:bodyPr>
          <a:lstStyle/>
          <a:p>
            <a:r>
              <a:rPr lang="en-US" sz="2000" dirty="0" err="1">
                <a:solidFill>
                  <a:srgbClr val="92D050"/>
                </a:solidFill>
              </a:rPr>
              <a:t>mv_compile</a:t>
            </a:r>
            <a:r>
              <a:rPr lang="en-US" sz="2000" dirty="0">
                <a:solidFill>
                  <a:srgbClr val="92D050"/>
                </a:solidFill>
              </a:rPr>
              <a:t> </a:t>
            </a:r>
            <a:r>
              <a:rPr lang="en-US" sz="2400" dirty="0">
                <a:solidFill>
                  <a:srgbClr val="92D050"/>
                </a:solidFill>
              </a:rPr>
              <a:t>utility</a:t>
            </a:r>
          </a:p>
        </p:txBody>
      </p:sp>
      <p:cxnSp>
        <p:nvCxnSpPr>
          <p:cNvPr id="21" name="Straight Arrow Connector 20">
            <a:extLst>
              <a:ext uri="{FF2B5EF4-FFF2-40B4-BE49-F238E27FC236}">
                <a16:creationId xmlns:a16="http://schemas.microsoft.com/office/drawing/2014/main" id="{177FA88B-49B1-4772-AB06-765A91F32890}"/>
              </a:ext>
            </a:extLst>
          </p:cNvPr>
          <p:cNvCxnSpPr>
            <a:cxnSpLocks/>
            <a:stCxn id="11" idx="3"/>
            <a:endCxn id="12" idx="2"/>
          </p:cNvCxnSpPr>
          <p:nvPr/>
        </p:nvCxnSpPr>
        <p:spPr>
          <a:xfrm>
            <a:off x="2315700" y="1554517"/>
            <a:ext cx="301041" cy="65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160016-0963-4301-A3B4-1DE33AB95C36}"/>
              </a:ext>
            </a:extLst>
          </p:cNvPr>
          <p:cNvCxnSpPr>
            <a:cxnSpLocks/>
            <a:stCxn id="12" idx="6"/>
            <a:endCxn id="17" idx="1"/>
          </p:cNvCxnSpPr>
          <p:nvPr/>
        </p:nvCxnSpPr>
        <p:spPr>
          <a:xfrm flipV="1">
            <a:off x="4163063" y="1559972"/>
            <a:ext cx="371925" cy="110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5" name="Arrow: Down 24">
            <a:extLst>
              <a:ext uri="{FF2B5EF4-FFF2-40B4-BE49-F238E27FC236}">
                <a16:creationId xmlns:a16="http://schemas.microsoft.com/office/drawing/2014/main" id="{EDAE826D-8E0D-42D0-B7CB-D8A061FAAEE2}"/>
              </a:ext>
            </a:extLst>
          </p:cNvPr>
          <p:cNvSpPr/>
          <p:nvPr/>
        </p:nvSpPr>
        <p:spPr>
          <a:xfrm>
            <a:off x="5488459" y="2049014"/>
            <a:ext cx="162752" cy="3192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8F5132F-0F5E-4C9E-82A3-0C510465045C}"/>
              </a:ext>
            </a:extLst>
          </p:cNvPr>
          <p:cNvSpPr/>
          <p:nvPr/>
        </p:nvSpPr>
        <p:spPr>
          <a:xfrm>
            <a:off x="4187857" y="2353911"/>
            <a:ext cx="2651760" cy="474345"/>
          </a:xfrm>
          <a:prstGeom prst="ellipse">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1400" dirty="0" err="1"/>
              <a:t>mvInitializeDeployment</a:t>
            </a:r>
            <a:r>
              <a:rPr lang="en-US" sz="1400" dirty="0"/>
              <a:t>()</a:t>
            </a:r>
          </a:p>
        </p:txBody>
      </p:sp>
      <p:sp>
        <p:nvSpPr>
          <p:cNvPr id="29" name="Oval 28">
            <a:extLst>
              <a:ext uri="{FF2B5EF4-FFF2-40B4-BE49-F238E27FC236}">
                <a16:creationId xmlns:a16="http://schemas.microsoft.com/office/drawing/2014/main" id="{395DDD81-0C93-4765-8EF0-18605A6B0329}"/>
              </a:ext>
            </a:extLst>
          </p:cNvPr>
          <p:cNvSpPr/>
          <p:nvPr/>
        </p:nvSpPr>
        <p:spPr>
          <a:xfrm>
            <a:off x="4187857" y="3095809"/>
            <a:ext cx="2651760" cy="878573"/>
          </a:xfrm>
          <a:prstGeom prst="ellipse">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1400" dirty="0" err="1"/>
              <a:t>mvCreateInference</a:t>
            </a:r>
            <a:r>
              <a:rPr lang="en-US" sz="1400" dirty="0"/>
              <a:t>()</a:t>
            </a:r>
          </a:p>
          <a:p>
            <a:pPr algn="ctr"/>
            <a:r>
              <a:rPr lang="en-US" sz="1400" dirty="0"/>
              <a:t>Creates </a:t>
            </a:r>
            <a:r>
              <a:rPr lang="en-US" sz="1400" dirty="0" err="1"/>
              <a:t>vxGraph</a:t>
            </a:r>
            <a:r>
              <a:rPr lang="en-US" sz="1400" dirty="0"/>
              <a:t>, </a:t>
            </a:r>
            <a:r>
              <a:rPr lang="en-US" sz="1400" dirty="0" err="1"/>
              <a:t>vxContext</a:t>
            </a:r>
            <a:r>
              <a:rPr lang="en-US" sz="1400" dirty="0"/>
              <a:t> and calls </a:t>
            </a:r>
            <a:r>
              <a:rPr lang="en-US" sz="1400" dirty="0" err="1"/>
              <a:t>vxVerifyGraph</a:t>
            </a:r>
            <a:r>
              <a:rPr lang="en-US" sz="1400" dirty="0"/>
              <a:t>()</a:t>
            </a:r>
          </a:p>
        </p:txBody>
      </p:sp>
      <p:sp>
        <p:nvSpPr>
          <p:cNvPr id="30" name="Rectangle 29">
            <a:extLst>
              <a:ext uri="{FF2B5EF4-FFF2-40B4-BE49-F238E27FC236}">
                <a16:creationId xmlns:a16="http://schemas.microsoft.com/office/drawing/2014/main" id="{7FBAB4C4-9E34-4091-B62D-F9E55E1DF680}"/>
              </a:ext>
            </a:extLst>
          </p:cNvPr>
          <p:cNvSpPr/>
          <p:nvPr/>
        </p:nvSpPr>
        <p:spPr>
          <a:xfrm>
            <a:off x="748541" y="3155503"/>
            <a:ext cx="2556360" cy="99460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preprocess_addnodes_cb</a:t>
            </a:r>
            <a:r>
              <a:rPr lang="en-US" sz="1400" dirty="0"/>
              <a:t>()</a:t>
            </a:r>
          </a:p>
          <a:p>
            <a:pPr algn="ctr"/>
            <a:r>
              <a:rPr lang="en-US" sz="1400" dirty="0"/>
              <a:t>Adds </a:t>
            </a:r>
            <a:r>
              <a:rPr lang="en-US" sz="1400" dirty="0" err="1"/>
              <a:t>vx_amdMediaDecoder</a:t>
            </a:r>
            <a:r>
              <a:rPr lang="en-US" sz="1400" dirty="0"/>
              <a:t> node, </a:t>
            </a:r>
            <a:r>
              <a:rPr lang="en-US" sz="1400" dirty="0" err="1"/>
              <a:t>vx_convertImageToTensor</a:t>
            </a:r>
            <a:r>
              <a:rPr lang="en-US" sz="1400" dirty="0"/>
              <a:t>() node</a:t>
            </a:r>
          </a:p>
        </p:txBody>
      </p:sp>
      <p:cxnSp>
        <p:nvCxnSpPr>
          <p:cNvPr id="33" name="Straight Arrow Connector 32">
            <a:extLst>
              <a:ext uri="{FF2B5EF4-FFF2-40B4-BE49-F238E27FC236}">
                <a16:creationId xmlns:a16="http://schemas.microsoft.com/office/drawing/2014/main" id="{7CCE20D1-76E9-4A03-A9DB-A013BCCF98E8}"/>
              </a:ext>
            </a:extLst>
          </p:cNvPr>
          <p:cNvCxnSpPr>
            <a:cxnSpLocks/>
            <a:stCxn id="29" idx="2"/>
            <a:endCxn id="30" idx="3"/>
          </p:cNvCxnSpPr>
          <p:nvPr/>
        </p:nvCxnSpPr>
        <p:spPr>
          <a:xfrm flipH="1">
            <a:off x="3304901" y="3535096"/>
            <a:ext cx="882956" cy="117708"/>
          </a:xfrm>
          <a:prstGeom prst="straightConnector1">
            <a:avLst/>
          </a:prstGeom>
          <a:ln w="31750">
            <a:prstDash val="dash"/>
            <a:tailEnd type="triangle" w="lg" len="med"/>
          </a:ln>
        </p:spPr>
        <p:style>
          <a:lnRef idx="3">
            <a:schemeClr val="accent2"/>
          </a:lnRef>
          <a:fillRef idx="0">
            <a:schemeClr val="accent2"/>
          </a:fillRef>
          <a:effectRef idx="2">
            <a:schemeClr val="accent2"/>
          </a:effectRef>
          <a:fontRef idx="minor">
            <a:schemeClr val="tx1"/>
          </a:fontRef>
        </p:style>
      </p:cxnSp>
      <p:sp>
        <p:nvSpPr>
          <p:cNvPr id="34" name="Arrow: Down 33">
            <a:extLst>
              <a:ext uri="{FF2B5EF4-FFF2-40B4-BE49-F238E27FC236}">
                <a16:creationId xmlns:a16="http://schemas.microsoft.com/office/drawing/2014/main" id="{5AF9D3E3-755B-4D5A-A791-CB0F8C818755}"/>
              </a:ext>
            </a:extLst>
          </p:cNvPr>
          <p:cNvSpPr/>
          <p:nvPr/>
        </p:nvSpPr>
        <p:spPr>
          <a:xfrm>
            <a:off x="5488459" y="2862404"/>
            <a:ext cx="162750" cy="2457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55C7A16-B5F7-411B-9024-49F7BDD43621}"/>
              </a:ext>
            </a:extLst>
          </p:cNvPr>
          <p:cNvSpPr/>
          <p:nvPr/>
        </p:nvSpPr>
        <p:spPr>
          <a:xfrm>
            <a:off x="4187857" y="4180353"/>
            <a:ext cx="2651760" cy="735287"/>
          </a:xfrm>
          <a:prstGeom prst="ellipse">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1400" dirty="0" err="1"/>
              <a:t>mvRunInference</a:t>
            </a:r>
            <a:r>
              <a:rPr lang="en-US" sz="1400" dirty="0"/>
              <a:t>(),</a:t>
            </a:r>
          </a:p>
          <a:p>
            <a:pPr algn="ctr"/>
            <a:r>
              <a:rPr lang="en-US" sz="1400" dirty="0"/>
              <a:t>called in a loop for all frames in the video</a:t>
            </a:r>
          </a:p>
        </p:txBody>
      </p:sp>
      <p:sp>
        <p:nvSpPr>
          <p:cNvPr id="36" name="Rectangle 35">
            <a:extLst>
              <a:ext uri="{FF2B5EF4-FFF2-40B4-BE49-F238E27FC236}">
                <a16:creationId xmlns:a16="http://schemas.microsoft.com/office/drawing/2014/main" id="{8E9BFD8B-5E84-4454-BF5D-6D5246D4C70A}"/>
              </a:ext>
            </a:extLst>
          </p:cNvPr>
          <p:cNvSpPr/>
          <p:nvPr/>
        </p:nvSpPr>
        <p:spPr>
          <a:xfrm>
            <a:off x="731520" y="4350962"/>
            <a:ext cx="2590383" cy="99460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en-US" sz="1400" dirty="0" err="1"/>
              <a:t>VxProcessGraph</a:t>
            </a:r>
            <a:r>
              <a:rPr lang="en-US" sz="1400" dirty="0"/>
              <a:t>() with pre-processing nodes and CNN nodes</a:t>
            </a:r>
          </a:p>
        </p:txBody>
      </p:sp>
      <p:cxnSp>
        <p:nvCxnSpPr>
          <p:cNvPr id="38" name="Straight Arrow Connector 37">
            <a:extLst>
              <a:ext uri="{FF2B5EF4-FFF2-40B4-BE49-F238E27FC236}">
                <a16:creationId xmlns:a16="http://schemas.microsoft.com/office/drawing/2014/main" id="{BAA9DC50-599F-418A-98A2-6F6E8D32BA97}"/>
              </a:ext>
            </a:extLst>
          </p:cNvPr>
          <p:cNvCxnSpPr>
            <a:cxnSpLocks/>
            <a:stCxn id="35" idx="2"/>
            <a:endCxn id="36" idx="3"/>
          </p:cNvCxnSpPr>
          <p:nvPr/>
        </p:nvCxnSpPr>
        <p:spPr>
          <a:xfrm flipH="1">
            <a:off x="3321903" y="4547997"/>
            <a:ext cx="865954" cy="300266"/>
          </a:xfrm>
          <a:prstGeom prst="straightConnector1">
            <a:avLst/>
          </a:prstGeom>
          <a:ln w="31750">
            <a:prstDash val="dash"/>
            <a:tailEnd type="triangle" w="lg" len="med"/>
          </a:ln>
        </p:spPr>
        <p:style>
          <a:lnRef idx="3">
            <a:schemeClr val="accent2"/>
          </a:lnRef>
          <a:fillRef idx="0">
            <a:schemeClr val="accent2"/>
          </a:fillRef>
          <a:effectRef idx="2">
            <a:schemeClr val="accent2"/>
          </a:effectRef>
          <a:fontRef idx="minor">
            <a:schemeClr val="tx1"/>
          </a:fontRef>
        </p:style>
      </p:cxnSp>
      <p:sp>
        <p:nvSpPr>
          <p:cNvPr id="40" name="Oval 39">
            <a:extLst>
              <a:ext uri="{FF2B5EF4-FFF2-40B4-BE49-F238E27FC236}">
                <a16:creationId xmlns:a16="http://schemas.microsoft.com/office/drawing/2014/main" id="{C4DF83CB-5A60-4596-8A27-FC91AC981C28}"/>
              </a:ext>
            </a:extLst>
          </p:cNvPr>
          <p:cNvSpPr/>
          <p:nvPr/>
        </p:nvSpPr>
        <p:spPr>
          <a:xfrm>
            <a:off x="4187857" y="5172849"/>
            <a:ext cx="2651760" cy="778729"/>
          </a:xfrm>
          <a:prstGeom prst="ellipse">
            <a:avLst/>
          </a:prstGeom>
        </p:spPr>
        <p:style>
          <a:lnRef idx="2">
            <a:schemeClr val="accent1"/>
          </a:lnRef>
          <a:fillRef idx="1">
            <a:schemeClr val="lt1"/>
          </a:fillRef>
          <a:effectRef idx="0">
            <a:schemeClr val="accent1"/>
          </a:effectRef>
          <a:fontRef idx="minor">
            <a:schemeClr val="dk1"/>
          </a:fontRef>
        </p:style>
        <p:txBody>
          <a:bodyPr lIns="0" rIns="0" rtlCol="0" anchor="ctr"/>
          <a:lstStyle/>
          <a:p>
            <a:pPr algn="ctr"/>
            <a:r>
              <a:rPr lang="en-US" sz="1400" dirty="0" err="1"/>
              <a:t>mvShutdown</a:t>
            </a:r>
            <a:r>
              <a:rPr lang="en-US" sz="1400" dirty="0"/>
              <a:t>(),</a:t>
            </a:r>
          </a:p>
          <a:p>
            <a:pPr algn="ctr"/>
            <a:r>
              <a:rPr lang="en-US" sz="1400" dirty="0"/>
              <a:t>Releases </a:t>
            </a:r>
            <a:r>
              <a:rPr lang="en-US" sz="1400" dirty="0" err="1"/>
              <a:t>vxGraph</a:t>
            </a:r>
            <a:r>
              <a:rPr lang="en-US" sz="1400" dirty="0"/>
              <a:t>, all </a:t>
            </a:r>
            <a:r>
              <a:rPr lang="en-US" sz="1400" dirty="0" err="1"/>
              <a:t>vx</a:t>
            </a:r>
            <a:r>
              <a:rPr lang="en-US" sz="1400" dirty="0"/>
              <a:t> memory resources</a:t>
            </a:r>
          </a:p>
        </p:txBody>
      </p:sp>
      <p:sp>
        <p:nvSpPr>
          <p:cNvPr id="41" name="Arrow: Right 40">
            <a:extLst>
              <a:ext uri="{FF2B5EF4-FFF2-40B4-BE49-F238E27FC236}">
                <a16:creationId xmlns:a16="http://schemas.microsoft.com/office/drawing/2014/main" id="{0B7C6128-9424-47C9-B173-06463BAACF4D}"/>
              </a:ext>
            </a:extLst>
          </p:cNvPr>
          <p:cNvSpPr/>
          <p:nvPr/>
        </p:nvSpPr>
        <p:spPr>
          <a:xfrm>
            <a:off x="7239000" y="3837569"/>
            <a:ext cx="894806" cy="211534"/>
          </a:xfrm>
          <a:prstGeom prst="rightArrow">
            <a:avLst/>
          </a:prstGeom>
          <a:solidFill>
            <a:schemeClr val="tx2">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789EAD-45CB-4C35-A25F-2F5004AEA90E}"/>
              </a:ext>
            </a:extLst>
          </p:cNvPr>
          <p:cNvSpPr txBox="1"/>
          <p:nvPr/>
        </p:nvSpPr>
        <p:spPr>
          <a:xfrm>
            <a:off x="8505732" y="3741261"/>
            <a:ext cx="2723606" cy="400110"/>
          </a:xfrm>
          <a:prstGeom prst="rect">
            <a:avLst/>
          </a:prstGeom>
          <a:noFill/>
        </p:spPr>
        <p:txBody>
          <a:bodyPr wrap="square" rtlCol="0">
            <a:spAutoFit/>
          </a:bodyPr>
          <a:lstStyle/>
          <a:p>
            <a:r>
              <a:rPr lang="en-US" sz="2000" dirty="0" err="1">
                <a:solidFill>
                  <a:srgbClr val="92D050"/>
                </a:solidFill>
              </a:rPr>
              <a:t>mvobjdetect</a:t>
            </a:r>
            <a:r>
              <a:rPr lang="en-US" sz="2000" dirty="0">
                <a:solidFill>
                  <a:srgbClr val="92D050"/>
                </a:solidFill>
              </a:rPr>
              <a:t> example</a:t>
            </a:r>
            <a:endParaRPr lang="en-US" sz="2400" dirty="0">
              <a:solidFill>
                <a:srgbClr val="92D050"/>
              </a:solidFill>
            </a:endParaRPr>
          </a:p>
        </p:txBody>
      </p:sp>
      <p:cxnSp>
        <p:nvCxnSpPr>
          <p:cNvPr id="44" name="Straight Connector 43">
            <a:extLst>
              <a:ext uri="{FF2B5EF4-FFF2-40B4-BE49-F238E27FC236}">
                <a16:creationId xmlns:a16="http://schemas.microsoft.com/office/drawing/2014/main" id="{2E05BE6C-E9A6-4298-AE28-7853E4E6B680}"/>
              </a:ext>
            </a:extLst>
          </p:cNvPr>
          <p:cNvCxnSpPr>
            <a:cxnSpLocks/>
          </p:cNvCxnSpPr>
          <p:nvPr/>
        </p:nvCxnSpPr>
        <p:spPr>
          <a:xfrm>
            <a:off x="7085125" y="1339154"/>
            <a:ext cx="53094" cy="4353723"/>
          </a:xfrm>
          <a:prstGeom prst="line">
            <a:avLst/>
          </a:prstGeom>
          <a:ln>
            <a:prstDash val="dash"/>
          </a:ln>
        </p:spPr>
        <p:style>
          <a:lnRef idx="3">
            <a:schemeClr val="accent3"/>
          </a:lnRef>
          <a:fillRef idx="0">
            <a:schemeClr val="accent3"/>
          </a:fillRef>
          <a:effectRef idx="2">
            <a:schemeClr val="accent3"/>
          </a:effectRef>
          <a:fontRef idx="minor">
            <a:schemeClr val="tx1"/>
          </a:fontRef>
        </p:style>
      </p:cxnSp>
      <p:sp>
        <p:nvSpPr>
          <p:cNvPr id="54" name="Arrow: Down 53">
            <a:extLst>
              <a:ext uri="{FF2B5EF4-FFF2-40B4-BE49-F238E27FC236}">
                <a16:creationId xmlns:a16="http://schemas.microsoft.com/office/drawing/2014/main" id="{CC659562-78B5-4A70-A706-FE7F76B91023}"/>
              </a:ext>
            </a:extLst>
          </p:cNvPr>
          <p:cNvSpPr/>
          <p:nvPr/>
        </p:nvSpPr>
        <p:spPr>
          <a:xfrm>
            <a:off x="5488459" y="3974382"/>
            <a:ext cx="162760" cy="1932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BB825A10-A36C-47B1-938C-0D23702BE616}"/>
              </a:ext>
            </a:extLst>
          </p:cNvPr>
          <p:cNvSpPr/>
          <p:nvPr/>
        </p:nvSpPr>
        <p:spPr>
          <a:xfrm>
            <a:off x="5488459" y="4960102"/>
            <a:ext cx="162760" cy="1932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3FEA94B-0F30-4174-AA35-0789DFB47E7F}"/>
              </a:ext>
            </a:extLst>
          </p:cNvPr>
          <p:cNvSpPr/>
          <p:nvPr/>
        </p:nvSpPr>
        <p:spPr>
          <a:xfrm>
            <a:off x="731520" y="2143565"/>
            <a:ext cx="2556360" cy="88421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Initializes deployment from the library;</a:t>
            </a:r>
          </a:p>
          <a:p>
            <a:pPr algn="ctr"/>
            <a:r>
              <a:rPr lang="en-US" sz="1400" dirty="0"/>
              <a:t> loads weights for the constant tensors</a:t>
            </a:r>
          </a:p>
        </p:txBody>
      </p:sp>
      <p:cxnSp>
        <p:nvCxnSpPr>
          <p:cNvPr id="65" name="Straight Arrow Connector 64">
            <a:extLst>
              <a:ext uri="{FF2B5EF4-FFF2-40B4-BE49-F238E27FC236}">
                <a16:creationId xmlns:a16="http://schemas.microsoft.com/office/drawing/2014/main" id="{92371C42-B340-41F6-AB3F-D7408D40A51C}"/>
              </a:ext>
            </a:extLst>
          </p:cNvPr>
          <p:cNvCxnSpPr>
            <a:cxnSpLocks/>
            <a:stCxn id="27" idx="2"/>
            <a:endCxn id="63" idx="3"/>
          </p:cNvCxnSpPr>
          <p:nvPr/>
        </p:nvCxnSpPr>
        <p:spPr>
          <a:xfrm flipH="1" flipV="1">
            <a:off x="3287880" y="2585673"/>
            <a:ext cx="899977" cy="5411"/>
          </a:xfrm>
          <a:prstGeom prst="straightConnector1">
            <a:avLst/>
          </a:prstGeom>
          <a:ln w="31750">
            <a:prstDash val="dash"/>
            <a:tailEnd type="triangle" w="lg"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43164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457200"/>
            <a:ext cx="10512861" cy="474345"/>
          </a:xfrm>
        </p:spPr>
        <p:txBody>
          <a:bodyPr>
            <a:noAutofit/>
          </a:bodyPr>
          <a:lstStyle/>
          <a:p>
            <a:r>
              <a:rPr lang="en-US" b="1" cap="none" dirty="0"/>
              <a:t>Tutorial Example 5: use of mv_compile.exe</a:t>
            </a:r>
          </a:p>
        </p:txBody>
      </p:sp>
      <p:sp>
        <p:nvSpPr>
          <p:cNvPr id="8" name="Content Placeholder 2"/>
          <p:cNvSpPr>
            <a:spLocks noGrp="1"/>
          </p:cNvSpPr>
          <p:nvPr>
            <p:ph idx="1"/>
          </p:nvPr>
        </p:nvSpPr>
        <p:spPr>
          <a:xfrm>
            <a:off x="648070" y="1322774"/>
            <a:ext cx="10581267" cy="5035288"/>
          </a:xfrm>
        </p:spPr>
        <p:txBody>
          <a:bodyPr>
            <a:normAutofit fontScale="92500" lnSpcReduction="10000"/>
          </a:bodyPr>
          <a:lstStyle/>
          <a:p>
            <a:r>
              <a:rPr lang="en-US" dirty="0"/>
              <a:t>Step 1: mv_compile.exe --model &lt;model&gt; --</a:t>
            </a:r>
            <a:r>
              <a:rPr lang="en-US" dirty="0" err="1"/>
              <a:t>install_folder</a:t>
            </a:r>
            <a:r>
              <a:rPr lang="en-US" dirty="0"/>
              <a:t> &lt;</a:t>
            </a:r>
            <a:r>
              <a:rPr lang="en-US" dirty="0" err="1"/>
              <a:t>install_folder</a:t>
            </a:r>
            <a:r>
              <a:rPr lang="en-US" dirty="0"/>
              <a:t>&gt; --</a:t>
            </a:r>
            <a:r>
              <a:rPr lang="en-US" dirty="0" err="1"/>
              <a:t>input_dims</a:t>
            </a:r>
            <a:r>
              <a:rPr lang="en-US" dirty="0"/>
              <a:t> </a:t>
            </a:r>
            <a:r>
              <a:rPr lang="en-US" dirty="0" err="1"/>
              <a:t>n,c,h,w</a:t>
            </a:r>
            <a:r>
              <a:rPr lang="en-US" dirty="0"/>
              <a:t> --fuse-</a:t>
            </a:r>
            <a:r>
              <a:rPr lang="en-US" dirty="0" err="1"/>
              <a:t>cba</a:t>
            </a:r>
            <a:r>
              <a:rPr lang="en-US" dirty="0"/>
              <a:t> &lt;0/1&gt; </a:t>
            </a:r>
          </a:p>
          <a:p>
            <a:pPr lvl="1"/>
            <a:r>
              <a:rPr lang="en-US" dirty="0"/>
              <a:t>Generates library libmv_deploy.so, </a:t>
            </a:r>
            <a:r>
              <a:rPr lang="en-US" dirty="0" err="1"/>
              <a:t>mvdeploy.h</a:t>
            </a:r>
            <a:r>
              <a:rPr lang="en-US" dirty="0"/>
              <a:t>, </a:t>
            </a:r>
            <a:r>
              <a:rPr lang="en-US" dirty="0" err="1"/>
              <a:t>weights.bin</a:t>
            </a:r>
            <a:r>
              <a:rPr lang="en-US" dirty="0"/>
              <a:t>, mvdeploy_api.cpp, mvtestdeploy.cpp in the </a:t>
            </a:r>
            <a:r>
              <a:rPr lang="en-US" dirty="0" err="1"/>
              <a:t>install_folder</a:t>
            </a:r>
            <a:endParaRPr lang="en-US" dirty="0"/>
          </a:p>
          <a:p>
            <a:pPr lvl="1"/>
            <a:r>
              <a:rPr lang="en-US" dirty="0"/>
              <a:t>Generates </a:t>
            </a:r>
            <a:r>
              <a:rPr lang="en-US" dirty="0" err="1"/>
              <a:t>mv_extras</a:t>
            </a:r>
            <a:r>
              <a:rPr lang="en-US" dirty="0"/>
              <a:t> library for doing the most common postprocessing functions like argmax and bounding box detections</a:t>
            </a:r>
          </a:p>
          <a:p>
            <a:r>
              <a:rPr lang="en-US" dirty="0"/>
              <a:t>Step 2:. Compile and run </a:t>
            </a:r>
            <a:r>
              <a:rPr lang="en-US" dirty="0" err="1"/>
              <a:t>mvobjdetect</a:t>
            </a:r>
            <a:r>
              <a:rPr lang="en-US" dirty="0"/>
              <a:t> example using the precompiled deployment package </a:t>
            </a:r>
          </a:p>
          <a:p>
            <a:pPr lvl="1"/>
            <a:r>
              <a:rPr lang="en-US" dirty="0"/>
              <a:t>Copy additional source files and CMakeLists.txt from </a:t>
            </a:r>
            <a:r>
              <a:rPr lang="en-US" dirty="0" err="1"/>
              <a:t>mvobjdetect</a:t>
            </a:r>
            <a:r>
              <a:rPr lang="en-US" dirty="0"/>
              <a:t> folder to the </a:t>
            </a:r>
            <a:r>
              <a:rPr lang="en-US" dirty="0" err="1"/>
              <a:t>install_folder</a:t>
            </a:r>
            <a:endParaRPr lang="en-US" dirty="0"/>
          </a:p>
          <a:p>
            <a:pPr lvl="1"/>
            <a:r>
              <a:rPr lang="en-US" dirty="0"/>
              <a:t>Build the </a:t>
            </a:r>
            <a:r>
              <a:rPr lang="en-US" dirty="0" err="1"/>
              <a:t>mvobjdetect</a:t>
            </a:r>
            <a:r>
              <a:rPr lang="en-US" dirty="0"/>
              <a:t> example</a:t>
            </a:r>
          </a:p>
          <a:p>
            <a:pPr lvl="1"/>
            <a:r>
              <a:rPr lang="en-US" dirty="0"/>
              <a:t>Run using </a:t>
            </a:r>
            <a:r>
              <a:rPr lang="en-US" dirty="0" err="1"/>
              <a:t>mvobjdetect</a:t>
            </a:r>
            <a:r>
              <a:rPr lang="en-US" dirty="0"/>
              <a:t> &lt;input_file.mp4&gt; --</a:t>
            </a:r>
            <a:r>
              <a:rPr lang="en-US" dirty="0" err="1"/>
              <a:t>install_folder</a:t>
            </a:r>
            <a:r>
              <a:rPr lang="en-US" dirty="0"/>
              <a:t> . --frames &lt;num&gt; --bb </a:t>
            </a:r>
            <a:r>
              <a:rPr lang="en-US" dirty="0" err="1"/>
              <a:t>cls</a:t>
            </a:r>
            <a:r>
              <a:rPr lang="en-US" dirty="0"/>
              <a:t>, th1, th2 --v </a:t>
            </a:r>
          </a:p>
          <a:p>
            <a:r>
              <a:rPr lang="en-US" dirty="0"/>
              <a:t>Shows the usage of OpenCV for visualizing the results</a:t>
            </a:r>
          </a:p>
          <a:p>
            <a:endParaRPr lang="en-US" dirty="0"/>
          </a:p>
          <a:p>
            <a:endParaRPr lang="en-US" dirty="0"/>
          </a:p>
          <a:p>
            <a:pPr marL="457200" lvl="1" indent="0">
              <a:buNone/>
            </a:pPr>
            <a:endParaRPr lang="en-US" dirty="0"/>
          </a:p>
        </p:txBody>
      </p:sp>
      <p:grpSp>
        <p:nvGrpSpPr>
          <p:cNvPr id="6" name="Group 5">
            <a:extLst>
              <a:ext uri="{FF2B5EF4-FFF2-40B4-BE49-F238E27FC236}">
                <a16:creationId xmlns:a16="http://schemas.microsoft.com/office/drawing/2014/main" id="{05192812-AB42-4B00-AB27-78BBB18FC1E9}"/>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08523CDB-95FC-4EA9-B1A8-EA525032D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khronos logo">
              <a:extLst>
                <a:ext uri="{FF2B5EF4-FFF2-40B4-BE49-F238E27FC236}">
                  <a16:creationId xmlns:a16="http://schemas.microsoft.com/office/drawing/2014/main" id="{A7789C22-888F-4052-BE89-D07291E507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D6DC9799-1EFB-4A0C-99E8-792ABE1CDFB1}"/>
              </a:ext>
            </a:extLst>
          </p:cNvPr>
          <p:cNvSpPr>
            <a:spLocks noGrp="1"/>
          </p:cNvSpPr>
          <p:nvPr>
            <p:ph type="sldNum" sz="quarter" idx="12"/>
          </p:nvPr>
        </p:nvSpPr>
        <p:spPr/>
        <p:txBody>
          <a:bodyPr/>
          <a:lstStyle/>
          <a:p>
            <a:fld id="{BCAF1A5B-EC4C-4638-9EEE-B9D9DA1291B7}" type="slidenum">
              <a:rPr lang="en-US" smtClean="0"/>
              <a:t>27</a:t>
            </a:fld>
            <a:endParaRPr lang="en-US" dirty="0"/>
          </a:p>
        </p:txBody>
      </p:sp>
      <p:sp>
        <p:nvSpPr>
          <p:cNvPr id="4" name="Footer Placeholder 3">
            <a:extLst>
              <a:ext uri="{FF2B5EF4-FFF2-40B4-BE49-F238E27FC236}">
                <a16:creationId xmlns:a16="http://schemas.microsoft.com/office/drawing/2014/main" id="{FAD7F26F-A68E-4553-BCC8-CC6C74A1543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58048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BC3B1-9281-41E7-A7C3-0F2F75685340}"/>
              </a:ext>
            </a:extLst>
          </p:cNvPr>
          <p:cNvSpPr>
            <a:spLocks noGrp="1"/>
          </p:cNvSpPr>
          <p:nvPr>
            <p:ph type="title"/>
          </p:nvPr>
        </p:nvSpPr>
        <p:spPr>
          <a:xfrm>
            <a:off x="285549" y="457200"/>
            <a:ext cx="11620902" cy="673725"/>
          </a:xfrm>
        </p:spPr>
        <p:txBody>
          <a:bodyPr/>
          <a:lstStyle/>
          <a:p>
            <a:r>
              <a:rPr lang="en-US" b="1" dirty="0" err="1"/>
              <a:t>Mv_objdetect</a:t>
            </a:r>
            <a:r>
              <a:rPr lang="en-US" b="1" dirty="0"/>
              <a:t> using 4 video streams</a:t>
            </a:r>
          </a:p>
        </p:txBody>
      </p:sp>
      <p:pic>
        <p:nvPicPr>
          <p:cNvPr id="5" name="Content Placeholder 4" descr="A view of a city street filled with lots of traffic&#10;&#10;Description automatically generated">
            <a:extLst>
              <a:ext uri="{FF2B5EF4-FFF2-40B4-BE49-F238E27FC236}">
                <a16:creationId xmlns:a16="http://schemas.microsoft.com/office/drawing/2014/main" id="{BD3008FE-B20C-4E68-878D-50D4858377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8889" y="1329919"/>
            <a:ext cx="5476569" cy="5280978"/>
          </a:xfrm>
        </p:spPr>
      </p:pic>
      <p:sp>
        <p:nvSpPr>
          <p:cNvPr id="6" name="TextBox 5">
            <a:extLst>
              <a:ext uri="{FF2B5EF4-FFF2-40B4-BE49-F238E27FC236}">
                <a16:creationId xmlns:a16="http://schemas.microsoft.com/office/drawing/2014/main" id="{2D5ECBEB-71DB-450C-832A-2A07D7C01546}"/>
              </a:ext>
            </a:extLst>
          </p:cNvPr>
          <p:cNvSpPr txBox="1"/>
          <p:nvPr/>
        </p:nvSpPr>
        <p:spPr>
          <a:xfrm>
            <a:off x="6808879" y="1934598"/>
            <a:ext cx="4248785" cy="1477328"/>
          </a:xfrm>
          <a:prstGeom prst="rect">
            <a:avLst/>
          </a:prstGeom>
          <a:noFill/>
        </p:spPr>
        <p:txBody>
          <a:bodyPr wrap="square" rtlCol="0">
            <a:spAutoFit/>
          </a:bodyPr>
          <a:lstStyle/>
          <a:p>
            <a:r>
              <a:rPr lang="en-US" dirty="0">
                <a:solidFill>
                  <a:srgbClr val="FFFF00"/>
                </a:solidFill>
              </a:rPr>
              <a:t>Example shows decoding 4 video streams simultaneously using </a:t>
            </a:r>
            <a:r>
              <a:rPr lang="en-US" dirty="0" err="1">
                <a:solidFill>
                  <a:srgbClr val="FFFF00"/>
                </a:solidFill>
              </a:rPr>
              <a:t>amd_media_decoder</a:t>
            </a:r>
            <a:r>
              <a:rPr lang="en-US" dirty="0">
                <a:solidFill>
                  <a:srgbClr val="FFFF00"/>
                </a:solidFill>
              </a:rPr>
              <a:t> OpenVX node and running the inference on 4 streams and visualizing the results using OpenCV.</a:t>
            </a:r>
          </a:p>
        </p:txBody>
      </p:sp>
      <p:grpSp>
        <p:nvGrpSpPr>
          <p:cNvPr id="7" name="Group 6">
            <a:extLst>
              <a:ext uri="{FF2B5EF4-FFF2-40B4-BE49-F238E27FC236}">
                <a16:creationId xmlns:a16="http://schemas.microsoft.com/office/drawing/2014/main" id="{9B73366E-2B4D-48CE-B037-8555BD3325E2}"/>
              </a:ext>
            </a:extLst>
          </p:cNvPr>
          <p:cNvGrpSpPr/>
          <p:nvPr/>
        </p:nvGrpSpPr>
        <p:grpSpPr>
          <a:xfrm>
            <a:off x="8344010" y="6259484"/>
            <a:ext cx="3597828" cy="477676"/>
            <a:chOff x="8344010" y="6259484"/>
            <a:chExt cx="3597828" cy="477676"/>
          </a:xfrm>
        </p:grpSpPr>
        <p:pic>
          <p:nvPicPr>
            <p:cNvPr id="8" name="Picture 2" descr="Image result for khronos logo">
              <a:extLst>
                <a:ext uri="{FF2B5EF4-FFF2-40B4-BE49-F238E27FC236}">
                  <a16:creationId xmlns:a16="http://schemas.microsoft.com/office/drawing/2014/main" id="{EB0AC8AD-04C6-4203-A05C-569205B42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khronos logo">
              <a:extLst>
                <a:ext uri="{FF2B5EF4-FFF2-40B4-BE49-F238E27FC236}">
                  <a16:creationId xmlns:a16="http://schemas.microsoft.com/office/drawing/2014/main" id="{28585E04-D476-4D30-A66D-CC77C44F96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233F501E-5F6F-4746-8CE9-9F666D14025F}"/>
              </a:ext>
            </a:extLst>
          </p:cNvPr>
          <p:cNvSpPr>
            <a:spLocks noGrp="1"/>
          </p:cNvSpPr>
          <p:nvPr>
            <p:ph type="sldNum" sz="quarter" idx="12"/>
          </p:nvPr>
        </p:nvSpPr>
        <p:spPr/>
        <p:txBody>
          <a:bodyPr/>
          <a:lstStyle/>
          <a:p>
            <a:fld id="{BCAF1A5B-EC4C-4638-9EEE-B9D9DA1291B7}" type="slidenum">
              <a:rPr lang="en-US" smtClean="0"/>
              <a:t>28</a:t>
            </a:fld>
            <a:endParaRPr lang="en-US" dirty="0"/>
          </a:p>
        </p:txBody>
      </p:sp>
      <p:sp>
        <p:nvSpPr>
          <p:cNvPr id="4" name="Footer Placeholder 3">
            <a:extLst>
              <a:ext uri="{FF2B5EF4-FFF2-40B4-BE49-F238E27FC236}">
                <a16:creationId xmlns:a16="http://schemas.microsoft.com/office/drawing/2014/main" id="{71CBDD33-C159-4C9A-8514-DE3BBE86E9B7}"/>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9213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457200"/>
            <a:ext cx="10512861" cy="474345"/>
          </a:xfrm>
        </p:spPr>
        <p:txBody>
          <a:bodyPr>
            <a:noAutofit/>
          </a:bodyPr>
          <a:lstStyle/>
          <a:p>
            <a:r>
              <a:rPr lang="en-US" b="1" cap="none" dirty="0"/>
              <a:t>Resources</a:t>
            </a:r>
          </a:p>
        </p:txBody>
      </p:sp>
      <p:sp>
        <p:nvSpPr>
          <p:cNvPr id="8" name="Content Placeholder 2"/>
          <p:cNvSpPr>
            <a:spLocks noGrp="1"/>
          </p:cNvSpPr>
          <p:nvPr>
            <p:ph idx="1"/>
          </p:nvPr>
        </p:nvSpPr>
        <p:spPr>
          <a:xfrm>
            <a:off x="716476" y="1515130"/>
            <a:ext cx="10512861" cy="4842931"/>
          </a:xfrm>
        </p:spPr>
        <p:txBody>
          <a:bodyPr>
            <a:normAutofit/>
          </a:bodyPr>
          <a:lstStyle/>
          <a:p>
            <a:r>
              <a:rPr lang="en-US" dirty="0"/>
              <a:t>Tutorial part 1: </a:t>
            </a:r>
            <a:r>
              <a:rPr lang="en-US" dirty="0">
                <a:hlinkClick r:id="rId2"/>
              </a:rPr>
              <a:t>https://github.com/kiritigowda/MIVisionX-Inference-Tutorial</a:t>
            </a:r>
            <a:endParaRPr lang="en-US" dirty="0"/>
          </a:p>
          <a:p>
            <a:r>
              <a:rPr lang="en-US" dirty="0"/>
              <a:t>Tutorial part 2: </a:t>
            </a:r>
            <a:r>
              <a:rPr lang="en-US" dirty="0">
                <a:hlinkClick r:id="rId3"/>
              </a:rPr>
              <a:t>https://github.com/rrawther/MIVisionX-OpenVX-Tutorial</a:t>
            </a:r>
            <a:endParaRPr lang="en-US" dirty="0"/>
          </a:p>
          <a:p>
            <a:endParaRPr lang="en-US" dirty="0"/>
          </a:p>
          <a:p>
            <a:endParaRPr lang="en-US" dirty="0"/>
          </a:p>
          <a:p>
            <a:endParaRPr lang="en-US" dirty="0"/>
          </a:p>
          <a:p>
            <a:r>
              <a:rPr lang="en-US" dirty="0"/>
              <a:t>MIVisionX: </a:t>
            </a:r>
            <a:r>
              <a:rPr lang="en-US" dirty="0">
                <a:hlinkClick r:id="rId4"/>
              </a:rPr>
              <a:t>https://github.com/GPUOpen-ProfessionalCompute-Libraries/MIVisionX</a:t>
            </a:r>
            <a:endParaRPr lang="en-US" dirty="0"/>
          </a:p>
          <a:p>
            <a:endParaRPr lang="en-US" dirty="0"/>
          </a:p>
          <a:p>
            <a:pPr marL="0" indent="0">
              <a:buNone/>
            </a:pPr>
            <a:r>
              <a:rPr lang="en-US" dirty="0"/>
              <a:t> </a:t>
            </a:r>
          </a:p>
          <a:p>
            <a:pPr marL="457200" lvl="1" indent="0">
              <a:buNone/>
            </a:pPr>
            <a:endParaRPr lang="en-US" dirty="0"/>
          </a:p>
        </p:txBody>
      </p:sp>
      <p:grpSp>
        <p:nvGrpSpPr>
          <p:cNvPr id="6" name="Group 5">
            <a:extLst>
              <a:ext uri="{FF2B5EF4-FFF2-40B4-BE49-F238E27FC236}">
                <a16:creationId xmlns:a16="http://schemas.microsoft.com/office/drawing/2014/main" id="{49A3B3F5-15D9-489D-88FD-82F3CE8919A9}"/>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62F71DAC-A3DE-445A-BCD6-6543B6D56B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khronos logo">
              <a:extLst>
                <a:ext uri="{FF2B5EF4-FFF2-40B4-BE49-F238E27FC236}">
                  <a16:creationId xmlns:a16="http://schemas.microsoft.com/office/drawing/2014/main" id="{BCA4909D-3033-4B17-BC3D-DD6AE0ABC0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40AF76AF-C3CE-4308-A304-914D0838904A}"/>
              </a:ext>
            </a:extLst>
          </p:cNvPr>
          <p:cNvSpPr>
            <a:spLocks noGrp="1"/>
          </p:cNvSpPr>
          <p:nvPr>
            <p:ph type="sldNum" sz="quarter" idx="12"/>
          </p:nvPr>
        </p:nvSpPr>
        <p:spPr/>
        <p:txBody>
          <a:bodyPr/>
          <a:lstStyle/>
          <a:p>
            <a:fld id="{BCAF1A5B-EC4C-4638-9EEE-B9D9DA1291B7}" type="slidenum">
              <a:rPr lang="en-US" smtClean="0"/>
              <a:t>29</a:t>
            </a:fld>
            <a:endParaRPr lang="en-US" dirty="0"/>
          </a:p>
        </p:txBody>
      </p:sp>
      <p:sp>
        <p:nvSpPr>
          <p:cNvPr id="4" name="Footer Placeholder 3">
            <a:extLst>
              <a:ext uri="{FF2B5EF4-FFF2-40B4-BE49-F238E27FC236}">
                <a16:creationId xmlns:a16="http://schemas.microsoft.com/office/drawing/2014/main" id="{4BFC0A0F-1080-48C1-AB59-ADC781BED76B}"/>
              </a:ext>
            </a:extLst>
          </p:cNvPr>
          <p:cNvSpPr>
            <a:spLocks noGrp="1"/>
          </p:cNvSpPr>
          <p:nvPr>
            <p:ph type="ftr" sz="quarter" idx="11"/>
          </p:nvPr>
        </p:nvSpPr>
        <p:spPr/>
        <p:txBody>
          <a:bodyPr/>
          <a:lstStyle/>
          <a:p>
            <a:endParaRPr lang="en-US" dirty="0"/>
          </a:p>
        </p:txBody>
      </p:sp>
      <p:pic>
        <p:nvPicPr>
          <p:cNvPr id="10" name="Picture 9" descr="A close up of a logo&#10;&#10;Description automatically generated">
            <a:extLst>
              <a:ext uri="{FF2B5EF4-FFF2-40B4-BE49-F238E27FC236}">
                <a16:creationId xmlns:a16="http://schemas.microsoft.com/office/drawing/2014/main" id="{19A1EF19-6C6A-48C5-A192-E1FEF8CCB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1116" y="2850673"/>
            <a:ext cx="3657607" cy="914402"/>
          </a:xfrm>
          <a:prstGeom prst="rect">
            <a:avLst/>
          </a:prstGeom>
        </p:spPr>
      </p:pic>
    </p:spTree>
    <p:extLst>
      <p:ext uri="{BB962C8B-B14F-4D97-AF65-F5344CB8AC3E}">
        <p14:creationId xmlns:p14="http://schemas.microsoft.com/office/powerpoint/2010/main" val="2540015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0" y="457200"/>
            <a:ext cx="8458386" cy="727043"/>
          </a:xfrm>
        </p:spPr>
        <p:txBody>
          <a:bodyPr>
            <a:normAutofit/>
          </a:bodyPr>
          <a:lstStyle/>
          <a:p>
            <a:r>
              <a:rPr lang="en-US" b="1" cap="none" dirty="0"/>
              <a:t>Introduction to MIVisionX toolkit</a:t>
            </a:r>
          </a:p>
        </p:txBody>
      </p:sp>
      <p:sp>
        <p:nvSpPr>
          <p:cNvPr id="8" name="Content Placeholder 2"/>
          <p:cNvSpPr>
            <a:spLocks noGrp="1"/>
          </p:cNvSpPr>
          <p:nvPr>
            <p:ph idx="1"/>
          </p:nvPr>
        </p:nvSpPr>
        <p:spPr>
          <a:xfrm>
            <a:off x="1005840" y="1725077"/>
            <a:ext cx="10512862" cy="4259199"/>
          </a:xfrm>
        </p:spPr>
        <p:txBody>
          <a:bodyPr>
            <a:normAutofit/>
          </a:bodyPr>
          <a:lstStyle/>
          <a:p>
            <a:r>
              <a:rPr lang="en-US" dirty="0"/>
              <a:t>All the software for MIVisionX is available under ROCm - AMD’s platform for GPU computing and machine learning.</a:t>
            </a:r>
          </a:p>
          <a:p>
            <a:r>
              <a:rPr lang="en-US" dirty="0"/>
              <a:t>In this tutorial we will show how to use MIVisionX toolkit to run some sample neural net applications doing image classification, object detection or segmentation.</a:t>
            </a:r>
          </a:p>
          <a:p>
            <a:r>
              <a:rPr lang="en-US" dirty="0"/>
              <a:t>The tutorial includes hands on training examples that allow participants to develop real world applications including computer vision, inferencing and visualization.</a:t>
            </a:r>
          </a:p>
          <a:p>
            <a:r>
              <a:rPr lang="en-US" dirty="0"/>
              <a:t>The tutorial demonstrates how the </a:t>
            </a:r>
            <a:r>
              <a:rPr lang="en-US" b="1" dirty="0"/>
              <a:t>OpenVX </a:t>
            </a:r>
            <a:r>
              <a:rPr lang="en-US" dirty="0"/>
              <a:t>framework with neural network extension is used to deploy some sample applications.</a:t>
            </a:r>
          </a:p>
        </p:txBody>
      </p:sp>
      <p:grpSp>
        <p:nvGrpSpPr>
          <p:cNvPr id="6" name="Group 5">
            <a:extLst>
              <a:ext uri="{FF2B5EF4-FFF2-40B4-BE49-F238E27FC236}">
                <a16:creationId xmlns:a16="http://schemas.microsoft.com/office/drawing/2014/main" id="{1096C6EC-AA9C-464B-8F23-46071D45691B}"/>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AEDCC0B4-30F9-499D-85EC-6F304C59D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khronos logo">
              <a:extLst>
                <a:ext uri="{FF2B5EF4-FFF2-40B4-BE49-F238E27FC236}">
                  <a16:creationId xmlns:a16="http://schemas.microsoft.com/office/drawing/2014/main" id="{AD84FE56-F256-483F-BAD0-54011AA00B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DC132AF8-DFE5-4BAB-A955-DF375226681B}"/>
              </a:ext>
            </a:extLst>
          </p:cNvPr>
          <p:cNvSpPr>
            <a:spLocks noGrp="1"/>
          </p:cNvSpPr>
          <p:nvPr>
            <p:ph type="sldNum" sz="quarter" idx="12"/>
          </p:nvPr>
        </p:nvSpPr>
        <p:spPr/>
        <p:txBody>
          <a:bodyPr/>
          <a:lstStyle/>
          <a:p>
            <a:fld id="{BCAF1A5B-EC4C-4638-9EEE-B9D9DA1291B7}" type="slidenum">
              <a:rPr lang="en-US" smtClean="0"/>
              <a:t>3</a:t>
            </a:fld>
            <a:endParaRPr lang="en-US" dirty="0"/>
          </a:p>
        </p:txBody>
      </p:sp>
      <p:sp>
        <p:nvSpPr>
          <p:cNvPr id="4" name="Footer Placeholder 3">
            <a:extLst>
              <a:ext uri="{FF2B5EF4-FFF2-40B4-BE49-F238E27FC236}">
                <a16:creationId xmlns:a16="http://schemas.microsoft.com/office/drawing/2014/main" id="{3DCBBD7D-98A6-46B3-8FD4-380FAF5764E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01672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1B97-97E6-4A7E-8E9D-FFE94D64A95E}"/>
              </a:ext>
            </a:extLst>
          </p:cNvPr>
          <p:cNvSpPr>
            <a:spLocks noGrp="1"/>
          </p:cNvSpPr>
          <p:nvPr>
            <p:ph type="title"/>
          </p:nvPr>
        </p:nvSpPr>
        <p:spPr>
          <a:xfrm>
            <a:off x="274320" y="457200"/>
            <a:ext cx="11620902" cy="673725"/>
          </a:xfrm>
        </p:spPr>
        <p:txBody>
          <a:bodyPr/>
          <a:lstStyle/>
          <a:p>
            <a:r>
              <a:rPr lang="en-US" b="1" dirty="0"/>
              <a:t>Disclaimers and attributions</a:t>
            </a:r>
          </a:p>
        </p:txBody>
      </p:sp>
      <p:sp>
        <p:nvSpPr>
          <p:cNvPr id="3" name="Content Placeholder 3">
            <a:extLst>
              <a:ext uri="{FF2B5EF4-FFF2-40B4-BE49-F238E27FC236}">
                <a16:creationId xmlns:a16="http://schemas.microsoft.com/office/drawing/2014/main" id="{604B2C93-0171-44DA-B2F9-C175602D3EFD}"/>
              </a:ext>
            </a:extLst>
          </p:cNvPr>
          <p:cNvSpPr txBox="1">
            <a:spLocks/>
          </p:cNvSpPr>
          <p:nvPr/>
        </p:nvSpPr>
        <p:spPr>
          <a:xfrm>
            <a:off x="365760" y="1096963"/>
            <a:ext cx="11549880" cy="5208588"/>
          </a:xfrm>
          <a:prstGeom prst="rect">
            <a:avLst/>
          </a:prstGeom>
        </p:spPr>
        <p:txBody>
          <a:bodyPr anchor="b" anchorCtr="0"/>
          <a:lstStyle>
            <a:lvl1pPr marL="228600" indent="-228600" algn="l" defTabSz="914400" rtl="0" eaLnBrk="1" latinLnBrk="0" hangingPunct="1">
              <a:lnSpc>
                <a:spcPct val="90000"/>
              </a:lnSpc>
              <a:spcBef>
                <a:spcPts val="10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1pPr>
            <a:lvl2pPr marL="6858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2pPr>
            <a:lvl3pPr marL="11430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3pPr>
            <a:lvl4pPr marL="16002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4pPr>
            <a:lvl5pPr marL="2057400" indent="-228600" algn="l" defTabSz="914400" rtl="0" eaLnBrk="1" latinLnBrk="0" hangingPunct="1">
              <a:lnSpc>
                <a:spcPct val="90000"/>
              </a:lnSpc>
              <a:spcBef>
                <a:spcPts val="500"/>
              </a:spcBef>
              <a:buClr>
                <a:schemeClr val="accent3"/>
              </a:buClr>
              <a:buSzPct val="50000"/>
              <a:buFont typeface="Wingdings 3" panose="05040102010807070707" pitchFamily="18" charset="2"/>
              <a:buChar char=""/>
              <a:defRPr sz="2500" kern="1200">
                <a:solidFill>
                  <a:schemeClr val="bg1"/>
                </a:solidFill>
                <a:latin typeface="Klavika Bold Condensed"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3" panose="05040102010807070707" pitchFamily="18" charset="2"/>
              <a:buNone/>
            </a:pPr>
            <a:r>
              <a:rPr lang="en-US" sz="1200" dirty="0">
                <a:latin typeface="+mn-lt"/>
              </a:rPr>
              <a:t>The information contained herein is for informational purposes only and is subject to change without notice. Timelines, roadmaps, and/or product release dates  shown in these slides are plans only and subject to change.  “Polaris”, “Vega”, “Radeon Vega”, “Navi”, “Zen” and “Naples” are codenames for AMD architectures, and are not product names.</a:t>
            </a:r>
          </a:p>
          <a:p>
            <a:pPr marL="0" indent="0">
              <a:buFont typeface="Wingdings 3" panose="05040102010807070707" pitchFamily="18" charset="2"/>
              <a:buNone/>
            </a:pPr>
            <a:r>
              <a:rPr lang="en-US" sz="1200" dirty="0">
                <a:latin typeface="+mn-lt"/>
              </a:rPr>
              <a:t>While every precaution has been taken in the preparation of this document, it may contain technical inaccuracies, omissions and typographical errors, and AMD is under no obligation to update or otherwise correct this information.  Advanced Micro Devices, Inc. makes no representations or warranties with respect to the accuracy or completeness of the contents of this document, and assumes no liability of any kind, including the implied warranties of noninfringement, merchantability or fitness for particular purposes, with respect to the operation or use of AMD hardware, software or other products described herein.  No license, including implied or arising by estoppel, to any intellectual property rights is granted by this document.  Terms and limitations applicable to the purchase or use of AMD’s products are as set forth in a signed agreement between the parties or in AMD's Standard Terms and Conditions of Sale. </a:t>
            </a:r>
          </a:p>
          <a:p>
            <a:pPr marL="0" indent="0">
              <a:buFont typeface="Wingdings 3" panose="05040102010807070707" pitchFamily="18" charset="2"/>
              <a:buNone/>
            </a:pPr>
            <a:r>
              <a:rPr lang="en-US" sz="1200" dirty="0">
                <a:latin typeface="+mn-lt"/>
              </a:rPr>
              <a:t>The information contained herein is for informational purposes only and is subject to change without notice. While every precaution has been taken in the preparation of this document, it may contain technical inaccuracies, omissions and typographical errors, and AMD is under no obligation to update or otherwise correct this information.  Advanced Micro Devices, Inc. makes no representations or warranties with respect to the accuracy or completeness of the contents of this document, and assumes no liability of any kind, including the implied warranties of noninfringement, merchantability or fitness for particular purposes, with respect to the operation or use of AMD hardware, software or other products described herein.  No license, including implied or arising by estoppel, to any intellectual property rights is granted by this document.  Terms and limitations applicable to the purchase or use of AMD’s products are as set forth in a signed agreement between the parties or in AMD's Standard Terms and Conditions of Sale. GD-18</a:t>
            </a:r>
          </a:p>
          <a:p>
            <a:pPr marL="0" indent="0">
              <a:buFont typeface="Wingdings 3" panose="05040102010807070707" pitchFamily="18" charset="2"/>
              <a:buNone/>
            </a:pPr>
            <a:endParaRPr lang="en-US" sz="1200" dirty="0">
              <a:latin typeface="+mn-lt"/>
            </a:endParaRPr>
          </a:p>
          <a:p>
            <a:pPr marL="0" indent="0">
              <a:buFont typeface="Wingdings 3" panose="05040102010807070707" pitchFamily="18" charset="2"/>
              <a:buNone/>
            </a:pPr>
            <a:r>
              <a:rPr lang="en-US" sz="1200" dirty="0">
                <a:latin typeface="+mn-lt"/>
              </a:rPr>
              <a:t>©2019 Advanced Micro Devices, Inc.  All rights reserved. AMD, the AMD Arrow logo, Ryzen, Threadripper, EPYC, and combinations thereof are trademarks of Advanced Micro Devices, Inc. Other product names used in this publication are for identification purposes only and may be trademarks of their respective companies.</a:t>
            </a:r>
          </a:p>
        </p:txBody>
      </p:sp>
      <p:sp>
        <p:nvSpPr>
          <p:cNvPr id="4" name="Slide Number Placeholder 3">
            <a:extLst>
              <a:ext uri="{FF2B5EF4-FFF2-40B4-BE49-F238E27FC236}">
                <a16:creationId xmlns:a16="http://schemas.microsoft.com/office/drawing/2014/main" id="{69C12069-26A7-4058-976D-EDDF0F4F555E}"/>
              </a:ext>
            </a:extLst>
          </p:cNvPr>
          <p:cNvSpPr>
            <a:spLocks noGrp="1"/>
          </p:cNvSpPr>
          <p:nvPr>
            <p:ph type="sldNum" sz="quarter" idx="12"/>
          </p:nvPr>
        </p:nvSpPr>
        <p:spPr/>
        <p:txBody>
          <a:bodyPr/>
          <a:lstStyle/>
          <a:p>
            <a:fld id="{CFA28EAC-03EF-453C-B0DA-6BC419E199A1}" type="slidenum">
              <a:rPr lang="en-US" smtClean="0"/>
              <a:t>30</a:t>
            </a:fld>
            <a:endParaRPr lang="en-US"/>
          </a:p>
        </p:txBody>
      </p:sp>
      <p:sp>
        <p:nvSpPr>
          <p:cNvPr id="5" name="Footer Placeholder 4">
            <a:extLst>
              <a:ext uri="{FF2B5EF4-FFF2-40B4-BE49-F238E27FC236}">
                <a16:creationId xmlns:a16="http://schemas.microsoft.com/office/drawing/2014/main" id="{60AC71FC-28FF-4B9E-8029-73A7F1BF81D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4050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0" y="457200"/>
            <a:ext cx="7961736" cy="731520"/>
          </a:xfrm>
        </p:spPr>
        <p:txBody>
          <a:bodyPr>
            <a:noAutofit/>
          </a:bodyPr>
          <a:lstStyle/>
          <a:p>
            <a:r>
              <a:rPr lang="en-US" b="1" cap="none" dirty="0"/>
              <a:t>Inference with OpenVX</a:t>
            </a:r>
          </a:p>
        </p:txBody>
      </p:sp>
      <p:sp>
        <p:nvSpPr>
          <p:cNvPr id="6" name="Content Placeholder 2">
            <a:extLst>
              <a:ext uri="{FF2B5EF4-FFF2-40B4-BE49-F238E27FC236}">
                <a16:creationId xmlns:a16="http://schemas.microsoft.com/office/drawing/2014/main" id="{FF117D30-E5B0-45A9-9A00-46095133A7B1}"/>
              </a:ext>
            </a:extLst>
          </p:cNvPr>
          <p:cNvSpPr>
            <a:spLocks noGrp="1"/>
          </p:cNvSpPr>
          <p:nvPr>
            <p:ph idx="1"/>
          </p:nvPr>
        </p:nvSpPr>
        <p:spPr>
          <a:xfrm>
            <a:off x="6684683" y="1793290"/>
            <a:ext cx="5338911" cy="3621121"/>
          </a:xfrm>
        </p:spPr>
        <p:txBody>
          <a:bodyPr/>
          <a:lstStyle/>
          <a:p>
            <a:pPr>
              <a:buFont typeface="Wingdings" panose="05000000000000000000" pitchFamily="2" charset="2"/>
              <a:buChar char="q"/>
            </a:pPr>
            <a:r>
              <a:rPr lang="en-US" sz="2000" b="1" dirty="0"/>
              <a:t>Convert Pre-trained models in Caffe/NNEF/ONNX to OpenVX graph</a:t>
            </a:r>
          </a:p>
          <a:p>
            <a:pPr>
              <a:buFont typeface="Wingdings" panose="05000000000000000000" pitchFamily="2" charset="2"/>
              <a:buChar char="q"/>
            </a:pPr>
            <a:r>
              <a:rPr lang="en-US" sz="2000" b="1" dirty="0"/>
              <a:t>Optimize NN model in OpenVX</a:t>
            </a:r>
          </a:p>
          <a:p>
            <a:pPr marL="1028700" lvl="1" indent="-342900">
              <a:buFont typeface="Wingdings" panose="05000000000000000000" pitchFamily="2" charset="2"/>
              <a:buChar char="§"/>
            </a:pPr>
            <a:r>
              <a:rPr lang="en-US" sz="2000" b="1" dirty="0"/>
              <a:t>Layer Fusion</a:t>
            </a:r>
          </a:p>
          <a:p>
            <a:pPr marL="1028700" lvl="1" indent="-342900">
              <a:buFont typeface="Wingdings" panose="05000000000000000000" pitchFamily="2" charset="2"/>
              <a:buChar char="§"/>
            </a:pPr>
            <a:r>
              <a:rPr lang="en-US" sz="2000" b="1" dirty="0"/>
              <a:t>Memory Optimization</a:t>
            </a:r>
          </a:p>
          <a:p>
            <a:pPr marL="1028700" lvl="1" indent="-342900">
              <a:buFont typeface="Wingdings" panose="05000000000000000000" pitchFamily="2" charset="2"/>
              <a:buChar char="§"/>
            </a:pPr>
            <a:r>
              <a:rPr lang="en-US" sz="2000" b="1" dirty="0"/>
              <a:t>Quantization</a:t>
            </a:r>
          </a:p>
          <a:p>
            <a:pPr marL="1028700" lvl="1" indent="-342900">
              <a:buFont typeface="Wingdings" panose="05000000000000000000" pitchFamily="2" charset="2"/>
              <a:buChar char="§"/>
            </a:pPr>
            <a:r>
              <a:rPr lang="en-US" sz="2000" b="1" dirty="0"/>
              <a:t>Tensor Fusion</a:t>
            </a:r>
          </a:p>
          <a:p>
            <a:pPr marL="1028700" lvl="1" indent="-342900">
              <a:buFont typeface="Wingdings" panose="05000000000000000000" pitchFamily="2" charset="2"/>
              <a:buChar char="§"/>
            </a:pPr>
            <a:r>
              <a:rPr lang="en-US" sz="2000" b="1" dirty="0"/>
              <a:t>Dynamic batch size update</a:t>
            </a:r>
          </a:p>
          <a:p>
            <a:pPr>
              <a:buFont typeface="Wingdings" panose="05000000000000000000" pitchFamily="2" charset="2"/>
              <a:buChar char="q"/>
            </a:pPr>
            <a:r>
              <a:rPr lang="en-US" sz="2000" b="1" dirty="0"/>
              <a:t>Add pre- &amp; post-processing nodes</a:t>
            </a:r>
          </a:p>
          <a:p>
            <a:pPr>
              <a:buFont typeface="Wingdings" panose="05000000000000000000" pitchFamily="2" charset="2"/>
              <a:buChar char="q"/>
            </a:pPr>
            <a:r>
              <a:rPr lang="en-US" sz="2000" b="1" dirty="0"/>
              <a:t>Run Optimized inference on target hardware</a:t>
            </a:r>
          </a:p>
          <a:p>
            <a:pPr lvl="1" indent="0">
              <a:buNone/>
            </a:pPr>
            <a:endParaRPr lang="en-US" sz="1600" b="1" dirty="0"/>
          </a:p>
          <a:p>
            <a:pPr marL="1028700" lvl="1" indent="-342900"/>
            <a:endParaRPr lang="en-US" sz="1600" b="1" dirty="0"/>
          </a:p>
        </p:txBody>
      </p:sp>
      <p:grpSp>
        <p:nvGrpSpPr>
          <p:cNvPr id="10" name="Group 9">
            <a:extLst>
              <a:ext uri="{FF2B5EF4-FFF2-40B4-BE49-F238E27FC236}">
                <a16:creationId xmlns:a16="http://schemas.microsoft.com/office/drawing/2014/main" id="{5F0B4D19-7402-4C99-8CA7-AAF2BC35122F}"/>
              </a:ext>
            </a:extLst>
          </p:cNvPr>
          <p:cNvGrpSpPr/>
          <p:nvPr/>
        </p:nvGrpSpPr>
        <p:grpSpPr>
          <a:xfrm>
            <a:off x="8344010" y="6259484"/>
            <a:ext cx="3597828" cy="477676"/>
            <a:chOff x="8344010" y="6259484"/>
            <a:chExt cx="3597828" cy="477676"/>
          </a:xfrm>
        </p:grpSpPr>
        <p:pic>
          <p:nvPicPr>
            <p:cNvPr id="11" name="Picture 2" descr="Image result for khronos logo">
              <a:extLst>
                <a:ext uri="{FF2B5EF4-FFF2-40B4-BE49-F238E27FC236}">
                  <a16:creationId xmlns:a16="http://schemas.microsoft.com/office/drawing/2014/main" id="{CB801220-7835-4C38-92D9-9A4A7F68A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khronos logo">
              <a:extLst>
                <a:ext uri="{FF2B5EF4-FFF2-40B4-BE49-F238E27FC236}">
                  <a16:creationId xmlns:a16="http://schemas.microsoft.com/office/drawing/2014/main" id="{532944BE-7EFA-41BF-8793-0F1964822A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3792C292-5D40-41FC-B050-21BBEB7DAEA8}"/>
              </a:ext>
            </a:extLst>
          </p:cNvPr>
          <p:cNvGrpSpPr/>
          <p:nvPr/>
        </p:nvGrpSpPr>
        <p:grpSpPr>
          <a:xfrm>
            <a:off x="292963" y="2361465"/>
            <a:ext cx="6214166" cy="2263805"/>
            <a:chOff x="470517" y="2325950"/>
            <a:chExt cx="6214166" cy="2263805"/>
          </a:xfrm>
        </p:grpSpPr>
        <p:sp>
          <p:nvSpPr>
            <p:cNvPr id="8" name="Rectangle 7">
              <a:extLst>
                <a:ext uri="{FF2B5EF4-FFF2-40B4-BE49-F238E27FC236}">
                  <a16:creationId xmlns:a16="http://schemas.microsoft.com/office/drawing/2014/main" id="{36F81C8B-AF24-47A2-A93C-5CFE6FCA298C}"/>
                </a:ext>
              </a:extLst>
            </p:cNvPr>
            <p:cNvSpPr/>
            <p:nvPr/>
          </p:nvSpPr>
          <p:spPr>
            <a:xfrm>
              <a:off x="470517" y="2325950"/>
              <a:ext cx="6214166" cy="22638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1D3CC6B-7793-4E59-A4A5-3EC867D1E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152" y="2627317"/>
              <a:ext cx="5762896" cy="1661070"/>
            </a:xfrm>
            <a:prstGeom prst="rect">
              <a:avLst/>
            </a:prstGeom>
          </p:spPr>
        </p:pic>
      </p:grpSp>
      <p:sp>
        <p:nvSpPr>
          <p:cNvPr id="14" name="Slide Number Placeholder 13">
            <a:extLst>
              <a:ext uri="{FF2B5EF4-FFF2-40B4-BE49-F238E27FC236}">
                <a16:creationId xmlns:a16="http://schemas.microsoft.com/office/drawing/2014/main" id="{AA418C13-00F7-44CA-80E4-E8E158E35E4E}"/>
              </a:ext>
            </a:extLst>
          </p:cNvPr>
          <p:cNvSpPr>
            <a:spLocks noGrp="1"/>
          </p:cNvSpPr>
          <p:nvPr>
            <p:ph type="sldNum" sz="quarter" idx="12"/>
          </p:nvPr>
        </p:nvSpPr>
        <p:spPr/>
        <p:txBody>
          <a:bodyPr/>
          <a:lstStyle/>
          <a:p>
            <a:fld id="{BCAF1A5B-EC4C-4638-9EEE-B9D9DA1291B7}" type="slidenum">
              <a:rPr lang="en-US" smtClean="0"/>
              <a:t>4</a:t>
            </a:fld>
            <a:endParaRPr lang="en-US" dirty="0"/>
          </a:p>
        </p:txBody>
      </p:sp>
      <p:sp>
        <p:nvSpPr>
          <p:cNvPr id="15" name="Footer Placeholder 14">
            <a:extLst>
              <a:ext uri="{FF2B5EF4-FFF2-40B4-BE49-F238E27FC236}">
                <a16:creationId xmlns:a16="http://schemas.microsoft.com/office/drawing/2014/main" id="{7B53E741-DBCC-49CB-8D17-00795EFE9A9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51888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0" y="457200"/>
            <a:ext cx="7961736" cy="731520"/>
          </a:xfrm>
        </p:spPr>
        <p:txBody>
          <a:bodyPr>
            <a:noAutofit/>
          </a:bodyPr>
          <a:lstStyle/>
          <a:p>
            <a:r>
              <a:rPr lang="en-US" b="1" cap="none" dirty="0"/>
              <a:t>Inference with OpenVX</a:t>
            </a:r>
          </a:p>
        </p:txBody>
      </p:sp>
      <p:grpSp>
        <p:nvGrpSpPr>
          <p:cNvPr id="10" name="Group 9">
            <a:extLst>
              <a:ext uri="{FF2B5EF4-FFF2-40B4-BE49-F238E27FC236}">
                <a16:creationId xmlns:a16="http://schemas.microsoft.com/office/drawing/2014/main" id="{5F0B4D19-7402-4C99-8CA7-AAF2BC35122F}"/>
              </a:ext>
            </a:extLst>
          </p:cNvPr>
          <p:cNvGrpSpPr/>
          <p:nvPr/>
        </p:nvGrpSpPr>
        <p:grpSpPr>
          <a:xfrm>
            <a:off x="8344010" y="6259484"/>
            <a:ext cx="3597828" cy="477676"/>
            <a:chOff x="8344010" y="6259484"/>
            <a:chExt cx="3597828" cy="477676"/>
          </a:xfrm>
        </p:grpSpPr>
        <p:pic>
          <p:nvPicPr>
            <p:cNvPr id="11" name="Picture 2" descr="Image result for khronos logo">
              <a:extLst>
                <a:ext uri="{FF2B5EF4-FFF2-40B4-BE49-F238E27FC236}">
                  <a16:creationId xmlns:a16="http://schemas.microsoft.com/office/drawing/2014/main" id="{CB801220-7835-4C38-92D9-9A4A7F68A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khronos logo">
              <a:extLst>
                <a:ext uri="{FF2B5EF4-FFF2-40B4-BE49-F238E27FC236}">
                  <a16:creationId xmlns:a16="http://schemas.microsoft.com/office/drawing/2014/main" id="{532944BE-7EFA-41BF-8793-0F1964822A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BDC0F05C-9A19-4D09-A495-FCCC8D5F6B5A}"/>
              </a:ext>
            </a:extLst>
          </p:cNvPr>
          <p:cNvGrpSpPr/>
          <p:nvPr/>
        </p:nvGrpSpPr>
        <p:grpSpPr>
          <a:xfrm>
            <a:off x="1439694" y="1277722"/>
            <a:ext cx="9727659" cy="4815192"/>
            <a:chOff x="1439694" y="1313234"/>
            <a:chExt cx="9727659" cy="4815192"/>
          </a:xfrm>
        </p:grpSpPr>
        <p:sp>
          <p:nvSpPr>
            <p:cNvPr id="14" name="Rectangle 13">
              <a:extLst>
                <a:ext uri="{FF2B5EF4-FFF2-40B4-BE49-F238E27FC236}">
                  <a16:creationId xmlns:a16="http://schemas.microsoft.com/office/drawing/2014/main" id="{AA8AF6FB-9535-4CF9-B68B-CAAA0F9B28C6}"/>
                </a:ext>
              </a:extLst>
            </p:cNvPr>
            <p:cNvSpPr/>
            <p:nvPr/>
          </p:nvSpPr>
          <p:spPr>
            <a:xfrm>
              <a:off x="1439694" y="1313234"/>
              <a:ext cx="9727659" cy="48151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lose up of a sign&#10;&#10;Description automatically generated">
              <a:extLst>
                <a:ext uri="{FF2B5EF4-FFF2-40B4-BE49-F238E27FC236}">
                  <a16:creationId xmlns:a16="http://schemas.microsoft.com/office/drawing/2014/main" id="{15F8E95A-60DF-4A18-8A13-A25D6CB26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148" y="1624688"/>
              <a:ext cx="9083282" cy="4192284"/>
            </a:xfrm>
            <a:prstGeom prst="rect">
              <a:avLst/>
            </a:prstGeom>
          </p:spPr>
        </p:pic>
      </p:grpSp>
      <p:sp>
        <p:nvSpPr>
          <p:cNvPr id="16" name="Slide Number Placeholder 15">
            <a:extLst>
              <a:ext uri="{FF2B5EF4-FFF2-40B4-BE49-F238E27FC236}">
                <a16:creationId xmlns:a16="http://schemas.microsoft.com/office/drawing/2014/main" id="{1F5FF188-7370-405E-92A6-AC58850ADEBB}"/>
              </a:ext>
            </a:extLst>
          </p:cNvPr>
          <p:cNvSpPr>
            <a:spLocks noGrp="1"/>
          </p:cNvSpPr>
          <p:nvPr>
            <p:ph type="sldNum" sz="quarter" idx="12"/>
          </p:nvPr>
        </p:nvSpPr>
        <p:spPr/>
        <p:txBody>
          <a:bodyPr/>
          <a:lstStyle/>
          <a:p>
            <a:fld id="{BCAF1A5B-EC4C-4638-9EEE-B9D9DA1291B7}" type="slidenum">
              <a:rPr lang="en-US" smtClean="0"/>
              <a:t>5</a:t>
            </a:fld>
            <a:endParaRPr lang="en-US" dirty="0"/>
          </a:p>
        </p:txBody>
      </p:sp>
      <p:sp>
        <p:nvSpPr>
          <p:cNvPr id="17" name="Footer Placeholder 16">
            <a:extLst>
              <a:ext uri="{FF2B5EF4-FFF2-40B4-BE49-F238E27FC236}">
                <a16:creationId xmlns:a16="http://schemas.microsoft.com/office/drawing/2014/main" id="{8C29A8C0-7F7E-40F1-86BF-4DAFC56B3AE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7808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F0B4D19-7402-4C99-8CA7-AAF2BC35122F}"/>
              </a:ext>
            </a:extLst>
          </p:cNvPr>
          <p:cNvGrpSpPr/>
          <p:nvPr/>
        </p:nvGrpSpPr>
        <p:grpSpPr>
          <a:xfrm>
            <a:off x="8344010" y="6259484"/>
            <a:ext cx="3597828" cy="477676"/>
            <a:chOff x="8344010" y="6259484"/>
            <a:chExt cx="3597828" cy="477676"/>
          </a:xfrm>
        </p:grpSpPr>
        <p:pic>
          <p:nvPicPr>
            <p:cNvPr id="11" name="Picture 2" descr="Image result for khronos logo">
              <a:extLst>
                <a:ext uri="{FF2B5EF4-FFF2-40B4-BE49-F238E27FC236}">
                  <a16:creationId xmlns:a16="http://schemas.microsoft.com/office/drawing/2014/main" id="{CB801220-7835-4C38-92D9-9A4A7F68A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khronos logo">
              <a:extLst>
                <a:ext uri="{FF2B5EF4-FFF2-40B4-BE49-F238E27FC236}">
                  <a16:creationId xmlns:a16="http://schemas.microsoft.com/office/drawing/2014/main" id="{532944BE-7EFA-41BF-8793-0F1964822A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15">
            <a:extLst>
              <a:ext uri="{FF2B5EF4-FFF2-40B4-BE49-F238E27FC236}">
                <a16:creationId xmlns:a16="http://schemas.microsoft.com/office/drawing/2014/main" id="{1F5FF188-7370-405E-92A6-AC58850ADEBB}"/>
              </a:ext>
            </a:extLst>
          </p:cNvPr>
          <p:cNvSpPr>
            <a:spLocks noGrp="1"/>
          </p:cNvSpPr>
          <p:nvPr>
            <p:ph type="sldNum" sz="quarter" idx="12"/>
          </p:nvPr>
        </p:nvSpPr>
        <p:spPr/>
        <p:txBody>
          <a:bodyPr/>
          <a:lstStyle/>
          <a:p>
            <a:fld id="{BCAF1A5B-EC4C-4638-9EEE-B9D9DA1291B7}" type="slidenum">
              <a:rPr lang="en-US" smtClean="0"/>
              <a:t>6</a:t>
            </a:fld>
            <a:endParaRPr lang="en-US" dirty="0"/>
          </a:p>
        </p:txBody>
      </p:sp>
      <p:sp>
        <p:nvSpPr>
          <p:cNvPr id="17" name="Footer Placeholder 16">
            <a:extLst>
              <a:ext uri="{FF2B5EF4-FFF2-40B4-BE49-F238E27FC236}">
                <a16:creationId xmlns:a16="http://schemas.microsoft.com/office/drawing/2014/main" id="{8C29A8C0-7F7E-40F1-86BF-4DAFC56B3AEF}"/>
              </a:ext>
            </a:extLst>
          </p:cNvPr>
          <p:cNvSpPr>
            <a:spLocks noGrp="1"/>
          </p:cNvSpPr>
          <p:nvPr>
            <p:ph type="ftr" sz="quarter" idx="11"/>
          </p:nvPr>
        </p:nvSpPr>
        <p:spPr/>
        <p:txBody>
          <a:bodyPr/>
          <a:lstStyle/>
          <a:p>
            <a:endParaRPr lang="en-US" dirty="0"/>
          </a:p>
        </p:txBody>
      </p:sp>
      <p:sp>
        <p:nvSpPr>
          <p:cNvPr id="13" name="Title 1">
            <a:extLst>
              <a:ext uri="{FF2B5EF4-FFF2-40B4-BE49-F238E27FC236}">
                <a16:creationId xmlns:a16="http://schemas.microsoft.com/office/drawing/2014/main" id="{ABD813F3-95FE-4BE8-BD20-38E722ADCEDE}"/>
              </a:ext>
            </a:extLst>
          </p:cNvPr>
          <p:cNvSpPr txBox="1">
            <a:spLocks/>
          </p:cNvSpPr>
          <p:nvPr/>
        </p:nvSpPr>
        <p:spPr>
          <a:xfrm>
            <a:off x="2560320" y="457200"/>
            <a:ext cx="7961736" cy="731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cap="all" baseline="0">
                <a:gradFill>
                  <a:gsLst>
                    <a:gs pos="0">
                      <a:schemeClr val="bg2"/>
                    </a:gs>
                    <a:gs pos="60000">
                      <a:schemeClr val="bg1"/>
                    </a:gs>
                    <a:gs pos="100000">
                      <a:schemeClr val="bg2">
                        <a:lumMod val="75000"/>
                      </a:schemeClr>
                    </a:gs>
                  </a:gsLst>
                  <a:lin ang="5400000" scaled="1"/>
                </a:gradFill>
                <a:effectLst>
                  <a:glow rad="127000">
                    <a:schemeClr val="accent3">
                      <a:satMod val="175000"/>
                      <a:alpha val="15000"/>
                    </a:schemeClr>
                  </a:glow>
                </a:effectLst>
                <a:latin typeface="Klavika Bold Condensed" panose="020B0506040000020004" pitchFamily="34" charset="0"/>
                <a:ea typeface="+mj-ea"/>
                <a:cs typeface="+mj-cs"/>
              </a:defRPr>
            </a:lvl1pPr>
          </a:lstStyle>
          <a:p>
            <a:r>
              <a:rPr lang="en-US" b="1" cap="none"/>
              <a:t>Inference with OpenVX</a:t>
            </a:r>
            <a:endParaRPr lang="en-US" b="1" cap="none" dirty="0"/>
          </a:p>
        </p:txBody>
      </p:sp>
      <p:pic>
        <p:nvPicPr>
          <p:cNvPr id="9" name="Picture 8" descr="A screenshot of a cell phone&#10;&#10;Description automatically generated">
            <a:extLst>
              <a:ext uri="{FF2B5EF4-FFF2-40B4-BE49-F238E27FC236}">
                <a16:creationId xmlns:a16="http://schemas.microsoft.com/office/drawing/2014/main" id="{4617EEF1-6D9A-4BB3-ADD0-14025DB46D2C}"/>
              </a:ext>
            </a:extLst>
          </p:cNvPr>
          <p:cNvPicPr>
            <a:picLocks noChangeAspect="1"/>
          </p:cNvPicPr>
          <p:nvPr/>
        </p:nvPicPr>
        <p:blipFill rotWithShape="1">
          <a:blip r:embed="rId4">
            <a:extLst>
              <a:ext uri="{28A0092B-C50C-407E-A947-70E740481C1C}">
                <a14:useLocalDpi xmlns:a14="http://schemas.microsoft.com/office/drawing/2010/main" val="0"/>
              </a:ext>
            </a:extLst>
          </a:blip>
          <a:srcRect t="-342" r="1" b="21876"/>
          <a:stretch/>
        </p:blipFill>
        <p:spPr>
          <a:xfrm>
            <a:off x="643467" y="1570375"/>
            <a:ext cx="10905066" cy="3379898"/>
          </a:xfrm>
          <a:prstGeom prst="rect">
            <a:avLst/>
          </a:prstGeom>
        </p:spPr>
      </p:pic>
    </p:spTree>
    <p:extLst>
      <p:ext uri="{BB962C8B-B14F-4D97-AF65-F5344CB8AC3E}">
        <p14:creationId xmlns:p14="http://schemas.microsoft.com/office/powerpoint/2010/main" val="93236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F0B4D19-7402-4C99-8CA7-AAF2BC35122F}"/>
              </a:ext>
            </a:extLst>
          </p:cNvPr>
          <p:cNvGrpSpPr/>
          <p:nvPr/>
        </p:nvGrpSpPr>
        <p:grpSpPr>
          <a:xfrm>
            <a:off x="8344010" y="6259484"/>
            <a:ext cx="3597828" cy="477676"/>
            <a:chOff x="8344010" y="6259484"/>
            <a:chExt cx="3597828" cy="477676"/>
          </a:xfrm>
        </p:grpSpPr>
        <p:pic>
          <p:nvPicPr>
            <p:cNvPr id="11" name="Picture 2" descr="Image result for khronos logo">
              <a:extLst>
                <a:ext uri="{FF2B5EF4-FFF2-40B4-BE49-F238E27FC236}">
                  <a16:creationId xmlns:a16="http://schemas.microsoft.com/office/drawing/2014/main" id="{CB801220-7835-4C38-92D9-9A4A7F68A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mage result for khronos logo">
              <a:extLst>
                <a:ext uri="{FF2B5EF4-FFF2-40B4-BE49-F238E27FC236}">
                  <a16:creationId xmlns:a16="http://schemas.microsoft.com/office/drawing/2014/main" id="{532944BE-7EFA-41BF-8793-0F1964822A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9BD97FA6-FF84-40EB-A9D1-C1F3CD01D3F2}"/>
              </a:ext>
            </a:extLst>
          </p:cNvPr>
          <p:cNvGrpSpPr/>
          <p:nvPr/>
        </p:nvGrpSpPr>
        <p:grpSpPr>
          <a:xfrm>
            <a:off x="1860618" y="1241341"/>
            <a:ext cx="8447918" cy="5015469"/>
            <a:chOff x="2153579" y="1241341"/>
            <a:chExt cx="8447918" cy="5015469"/>
          </a:xfrm>
        </p:grpSpPr>
        <p:sp>
          <p:nvSpPr>
            <p:cNvPr id="14" name="Rectangle 13">
              <a:extLst>
                <a:ext uri="{FF2B5EF4-FFF2-40B4-BE49-F238E27FC236}">
                  <a16:creationId xmlns:a16="http://schemas.microsoft.com/office/drawing/2014/main" id="{AA8AF6FB-9535-4CF9-B68B-CAAA0F9B28C6}"/>
                </a:ext>
              </a:extLst>
            </p:cNvPr>
            <p:cNvSpPr/>
            <p:nvPr/>
          </p:nvSpPr>
          <p:spPr>
            <a:xfrm>
              <a:off x="2153579" y="1277722"/>
              <a:ext cx="8447918" cy="481519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descr="A screenshot of a video game&#10;&#10;Description automatically generated">
              <a:extLst>
                <a:ext uri="{FF2B5EF4-FFF2-40B4-BE49-F238E27FC236}">
                  <a16:creationId xmlns:a16="http://schemas.microsoft.com/office/drawing/2014/main" id="{BAC2BD01-0F6D-4E38-A568-EA1FE8EB36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711" y="1241341"/>
              <a:ext cx="7259710" cy="5015469"/>
            </a:xfrm>
            <a:prstGeom prst="rect">
              <a:avLst/>
            </a:prstGeom>
          </p:spPr>
        </p:pic>
      </p:grpSp>
      <p:sp>
        <p:nvSpPr>
          <p:cNvPr id="6" name="Slide Number Placeholder 5">
            <a:extLst>
              <a:ext uri="{FF2B5EF4-FFF2-40B4-BE49-F238E27FC236}">
                <a16:creationId xmlns:a16="http://schemas.microsoft.com/office/drawing/2014/main" id="{26B58382-A44D-49E9-9916-26C03E9922B0}"/>
              </a:ext>
            </a:extLst>
          </p:cNvPr>
          <p:cNvSpPr>
            <a:spLocks noGrp="1"/>
          </p:cNvSpPr>
          <p:nvPr>
            <p:ph type="sldNum" sz="quarter" idx="12"/>
          </p:nvPr>
        </p:nvSpPr>
        <p:spPr/>
        <p:txBody>
          <a:bodyPr/>
          <a:lstStyle/>
          <a:p>
            <a:fld id="{BCAF1A5B-EC4C-4638-9EEE-B9D9DA1291B7}" type="slidenum">
              <a:rPr lang="en-US" smtClean="0"/>
              <a:t>7</a:t>
            </a:fld>
            <a:endParaRPr lang="en-US" dirty="0"/>
          </a:p>
        </p:txBody>
      </p:sp>
      <p:sp>
        <p:nvSpPr>
          <p:cNvPr id="7" name="Footer Placeholder 6">
            <a:extLst>
              <a:ext uri="{FF2B5EF4-FFF2-40B4-BE49-F238E27FC236}">
                <a16:creationId xmlns:a16="http://schemas.microsoft.com/office/drawing/2014/main" id="{B34871E0-CBD0-4863-B382-3AB0AEB3E0D5}"/>
              </a:ext>
            </a:extLst>
          </p:cNvPr>
          <p:cNvSpPr>
            <a:spLocks noGrp="1"/>
          </p:cNvSpPr>
          <p:nvPr>
            <p:ph type="ftr" sz="quarter" idx="11"/>
          </p:nvPr>
        </p:nvSpPr>
        <p:spPr/>
        <p:txBody>
          <a:bodyPr/>
          <a:lstStyle/>
          <a:p>
            <a:endParaRPr lang="en-US" dirty="0"/>
          </a:p>
        </p:txBody>
      </p:sp>
      <p:sp>
        <p:nvSpPr>
          <p:cNvPr id="13" name="Title 1">
            <a:extLst>
              <a:ext uri="{FF2B5EF4-FFF2-40B4-BE49-F238E27FC236}">
                <a16:creationId xmlns:a16="http://schemas.microsoft.com/office/drawing/2014/main" id="{8162C5DA-6D76-459D-9CCA-8296AB3504FE}"/>
              </a:ext>
            </a:extLst>
          </p:cNvPr>
          <p:cNvSpPr>
            <a:spLocks noGrp="1"/>
          </p:cNvSpPr>
          <p:nvPr>
            <p:ph type="title"/>
          </p:nvPr>
        </p:nvSpPr>
        <p:spPr>
          <a:xfrm>
            <a:off x="2560320" y="457200"/>
            <a:ext cx="7961736" cy="731520"/>
          </a:xfrm>
        </p:spPr>
        <p:txBody>
          <a:bodyPr>
            <a:noAutofit/>
          </a:bodyPr>
          <a:lstStyle/>
          <a:p>
            <a:r>
              <a:rPr lang="en-US" b="1" cap="none" dirty="0"/>
              <a:t>Inference with OpenVX</a:t>
            </a:r>
          </a:p>
        </p:txBody>
      </p:sp>
    </p:spTree>
    <p:extLst>
      <p:ext uri="{BB962C8B-B14F-4D97-AF65-F5344CB8AC3E}">
        <p14:creationId xmlns:p14="http://schemas.microsoft.com/office/powerpoint/2010/main" val="233957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7B97C2-6C89-4798-88D8-93C851671397}"/>
              </a:ext>
            </a:extLst>
          </p:cNvPr>
          <p:cNvSpPr txBox="1"/>
          <p:nvPr/>
        </p:nvSpPr>
        <p:spPr>
          <a:xfrm>
            <a:off x="1745189" y="1834485"/>
            <a:ext cx="9032208" cy="3785652"/>
          </a:xfrm>
          <a:prstGeom prst="rect">
            <a:avLst/>
          </a:prstGeom>
          <a:noFill/>
        </p:spPr>
        <p:txBody>
          <a:bodyPr wrap="square" rtlCol="0">
            <a:spAutoFit/>
          </a:bodyPr>
          <a:lstStyle/>
          <a:p>
            <a:r>
              <a:rPr lang="en-US" sz="4800" b="1" dirty="0">
                <a:solidFill>
                  <a:schemeClr val="bg1"/>
                </a:solidFill>
              </a:rPr>
              <a:t>Prerequisites</a:t>
            </a:r>
          </a:p>
          <a:p>
            <a:pPr marL="457200" indent="-457200">
              <a:buFont typeface="Arial" panose="020B0604020202020204" pitchFamily="34" charset="0"/>
              <a:buChar char="•"/>
            </a:pPr>
            <a:r>
              <a:rPr lang="en-US" sz="2400" b="1" dirty="0">
                <a:solidFill>
                  <a:schemeClr val="bg1"/>
                </a:solidFill>
              </a:rPr>
              <a:t>Ubuntu 16.04/18.04 or CentOS 7.5/7.6</a:t>
            </a:r>
          </a:p>
          <a:p>
            <a:pPr marL="457200" indent="-457200">
              <a:buFont typeface="Arial" panose="020B0604020202020204" pitchFamily="34" charset="0"/>
              <a:buChar char="•"/>
            </a:pPr>
            <a:r>
              <a:rPr lang="en-US" sz="2400" b="1" dirty="0">
                <a:solidFill>
                  <a:schemeClr val="bg1"/>
                </a:solidFill>
              </a:rPr>
              <a:t>ROCm supported hardware</a:t>
            </a:r>
          </a:p>
          <a:p>
            <a:pPr marL="914400" lvl="1" indent="-457200">
              <a:buFont typeface="Arial" panose="020B0604020202020204" pitchFamily="34" charset="0"/>
              <a:buChar char="•"/>
            </a:pPr>
            <a:r>
              <a:rPr lang="en-US" sz="2400" b="1" dirty="0">
                <a:solidFill>
                  <a:schemeClr val="bg1"/>
                </a:solidFill>
              </a:rPr>
              <a:t>AMD Radeon GPU or APU required</a:t>
            </a:r>
          </a:p>
          <a:p>
            <a:pPr marL="457200" indent="-457200">
              <a:buFont typeface="Arial" panose="020B0604020202020204" pitchFamily="34" charset="0"/>
              <a:buChar char="•"/>
            </a:pPr>
            <a:r>
              <a:rPr lang="en-US" sz="2400" b="1" dirty="0">
                <a:solidFill>
                  <a:schemeClr val="bg1"/>
                </a:solidFill>
              </a:rPr>
              <a:t>ROCm 2.5 and above</a:t>
            </a:r>
          </a:p>
          <a:p>
            <a:pPr marL="457200" indent="-457200">
              <a:buFont typeface="Arial" panose="020B0604020202020204" pitchFamily="34" charset="0"/>
              <a:buChar char="•"/>
            </a:pPr>
            <a:r>
              <a:rPr lang="en-US" sz="2400" b="1" dirty="0">
                <a:solidFill>
                  <a:schemeClr val="bg1"/>
                </a:solidFill>
              </a:rPr>
              <a:t>Build &amp; Install MIVisionX</a:t>
            </a:r>
          </a:p>
          <a:p>
            <a:pPr marL="914400" lvl="1" indent="-457200">
              <a:buFont typeface="Arial" panose="020B0604020202020204" pitchFamily="34" charset="0"/>
              <a:buChar char="•"/>
            </a:pPr>
            <a:r>
              <a:rPr lang="en-US" sz="2400" b="1" dirty="0">
                <a:solidFill>
                  <a:schemeClr val="bg1"/>
                </a:solidFill>
              </a:rPr>
              <a:t>MIVisionX installs model compiler at /opt/rocm/mivisionx</a:t>
            </a:r>
          </a:p>
          <a:p>
            <a:pPr marL="914400" lvl="1" indent="-457200">
              <a:buFont typeface="Arial" panose="020B0604020202020204" pitchFamily="34" charset="0"/>
              <a:buChar char="•"/>
            </a:pPr>
            <a:endParaRPr lang="en-US" sz="2400" b="1" dirty="0">
              <a:solidFill>
                <a:schemeClr val="bg1"/>
              </a:solidFill>
            </a:endParaRPr>
          </a:p>
          <a:p>
            <a:pPr lvl="1"/>
            <a:r>
              <a:rPr lang="en-US" sz="2400" b="1" dirty="0">
                <a:solidFill>
                  <a:schemeClr val="bg1"/>
                </a:solidFill>
              </a:rPr>
              <a:t>Tutorial : We will be using MIVisionX Dockers</a:t>
            </a:r>
          </a:p>
        </p:txBody>
      </p:sp>
      <p:grpSp>
        <p:nvGrpSpPr>
          <p:cNvPr id="6" name="Group 5">
            <a:extLst>
              <a:ext uri="{FF2B5EF4-FFF2-40B4-BE49-F238E27FC236}">
                <a16:creationId xmlns:a16="http://schemas.microsoft.com/office/drawing/2014/main" id="{95EDE493-BA6F-405F-9B69-66C40CCE774F}"/>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4AFB0A8D-CFA6-4A84-B506-66DBE1C82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khronos logo">
              <a:extLst>
                <a:ext uri="{FF2B5EF4-FFF2-40B4-BE49-F238E27FC236}">
                  <a16:creationId xmlns:a16="http://schemas.microsoft.com/office/drawing/2014/main" id="{4D0480FA-3082-4F9B-9A99-FD7D119E6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79A989D9-9FF4-44F6-94EF-D3994528C44A}"/>
              </a:ext>
            </a:extLst>
          </p:cNvPr>
          <p:cNvSpPr>
            <a:spLocks noGrp="1"/>
          </p:cNvSpPr>
          <p:nvPr>
            <p:ph type="sldNum" sz="quarter" idx="12"/>
          </p:nvPr>
        </p:nvSpPr>
        <p:spPr/>
        <p:txBody>
          <a:bodyPr/>
          <a:lstStyle/>
          <a:p>
            <a:fld id="{BCAF1A5B-EC4C-4638-9EEE-B9D9DA1291B7}" type="slidenum">
              <a:rPr lang="en-US" smtClean="0"/>
              <a:t>8</a:t>
            </a:fld>
            <a:endParaRPr lang="en-US" dirty="0"/>
          </a:p>
        </p:txBody>
      </p:sp>
      <p:sp>
        <p:nvSpPr>
          <p:cNvPr id="4" name="Footer Placeholder 3">
            <a:extLst>
              <a:ext uri="{FF2B5EF4-FFF2-40B4-BE49-F238E27FC236}">
                <a16:creationId xmlns:a16="http://schemas.microsoft.com/office/drawing/2014/main" id="{DA500157-CB86-4F96-A8C2-A2FD7782F396}"/>
              </a:ext>
            </a:extLst>
          </p:cNvPr>
          <p:cNvSpPr>
            <a:spLocks noGrp="1"/>
          </p:cNvSpPr>
          <p:nvPr>
            <p:ph type="ftr" sz="quarter" idx="11"/>
          </p:nvPr>
        </p:nvSpPr>
        <p:spPr/>
        <p:txBody>
          <a:bodyPr/>
          <a:lstStyle/>
          <a:p>
            <a:endParaRPr lang="en-US" dirty="0"/>
          </a:p>
        </p:txBody>
      </p:sp>
      <p:sp>
        <p:nvSpPr>
          <p:cNvPr id="11" name="Title 1">
            <a:extLst>
              <a:ext uri="{FF2B5EF4-FFF2-40B4-BE49-F238E27FC236}">
                <a16:creationId xmlns:a16="http://schemas.microsoft.com/office/drawing/2014/main" id="{564359F3-73BE-4A6E-8F45-4422F7EE6C79}"/>
              </a:ext>
            </a:extLst>
          </p:cNvPr>
          <p:cNvSpPr>
            <a:spLocks noGrp="1"/>
          </p:cNvSpPr>
          <p:nvPr>
            <p:ph type="title"/>
          </p:nvPr>
        </p:nvSpPr>
        <p:spPr>
          <a:xfrm>
            <a:off x="2560320" y="457200"/>
            <a:ext cx="7961736" cy="731520"/>
          </a:xfrm>
        </p:spPr>
        <p:txBody>
          <a:bodyPr>
            <a:noAutofit/>
          </a:bodyPr>
          <a:lstStyle/>
          <a:p>
            <a:r>
              <a:rPr lang="en-US" b="1" cap="none" dirty="0"/>
              <a:t>Inference with OpenVX</a:t>
            </a:r>
          </a:p>
        </p:txBody>
      </p:sp>
    </p:spTree>
    <p:extLst>
      <p:ext uri="{BB962C8B-B14F-4D97-AF65-F5344CB8AC3E}">
        <p14:creationId xmlns:p14="http://schemas.microsoft.com/office/powerpoint/2010/main" val="360990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EDE493-BA6F-405F-9B69-66C40CCE774F}"/>
              </a:ext>
            </a:extLst>
          </p:cNvPr>
          <p:cNvGrpSpPr/>
          <p:nvPr/>
        </p:nvGrpSpPr>
        <p:grpSpPr>
          <a:xfrm>
            <a:off x="8344010" y="6259484"/>
            <a:ext cx="3597828" cy="477676"/>
            <a:chOff x="8344010" y="6259484"/>
            <a:chExt cx="3597828" cy="477676"/>
          </a:xfrm>
        </p:grpSpPr>
        <p:pic>
          <p:nvPicPr>
            <p:cNvPr id="7" name="Picture 2" descr="Image result for khronos logo">
              <a:extLst>
                <a:ext uri="{FF2B5EF4-FFF2-40B4-BE49-F238E27FC236}">
                  <a16:creationId xmlns:a16="http://schemas.microsoft.com/office/drawing/2014/main" id="{4AFB0A8D-CFA6-4A84-B506-66DBE1C82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010" y="6259484"/>
              <a:ext cx="2020258" cy="477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khronos logo">
              <a:extLst>
                <a:ext uri="{FF2B5EF4-FFF2-40B4-BE49-F238E27FC236}">
                  <a16:creationId xmlns:a16="http://schemas.microsoft.com/office/drawing/2014/main" id="{4D0480FA-3082-4F9B-9A99-FD7D119E61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1496" y="6259485"/>
              <a:ext cx="1340342" cy="4776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a:extLst>
              <a:ext uri="{FF2B5EF4-FFF2-40B4-BE49-F238E27FC236}">
                <a16:creationId xmlns:a16="http://schemas.microsoft.com/office/drawing/2014/main" id="{79A989D9-9FF4-44F6-94EF-D3994528C44A}"/>
              </a:ext>
            </a:extLst>
          </p:cNvPr>
          <p:cNvSpPr>
            <a:spLocks noGrp="1"/>
          </p:cNvSpPr>
          <p:nvPr>
            <p:ph type="sldNum" sz="quarter" idx="12"/>
          </p:nvPr>
        </p:nvSpPr>
        <p:spPr/>
        <p:txBody>
          <a:bodyPr/>
          <a:lstStyle/>
          <a:p>
            <a:fld id="{BCAF1A5B-EC4C-4638-9EEE-B9D9DA1291B7}" type="slidenum">
              <a:rPr lang="en-US" smtClean="0"/>
              <a:t>9</a:t>
            </a:fld>
            <a:endParaRPr lang="en-US" dirty="0"/>
          </a:p>
        </p:txBody>
      </p:sp>
      <p:sp>
        <p:nvSpPr>
          <p:cNvPr id="4" name="Footer Placeholder 3">
            <a:extLst>
              <a:ext uri="{FF2B5EF4-FFF2-40B4-BE49-F238E27FC236}">
                <a16:creationId xmlns:a16="http://schemas.microsoft.com/office/drawing/2014/main" id="{DA500157-CB86-4F96-A8C2-A2FD7782F396}"/>
              </a:ext>
            </a:extLst>
          </p:cNvPr>
          <p:cNvSpPr>
            <a:spLocks noGrp="1"/>
          </p:cNvSpPr>
          <p:nvPr>
            <p:ph type="ftr" sz="quarter" idx="11"/>
          </p:nvPr>
        </p:nvSpPr>
        <p:spPr/>
        <p:txBody>
          <a:bodyPr/>
          <a:lstStyle/>
          <a:p>
            <a:endParaRPr lang="en-US" dirty="0"/>
          </a:p>
        </p:txBody>
      </p:sp>
      <p:sp>
        <p:nvSpPr>
          <p:cNvPr id="11" name="Title 1">
            <a:extLst>
              <a:ext uri="{FF2B5EF4-FFF2-40B4-BE49-F238E27FC236}">
                <a16:creationId xmlns:a16="http://schemas.microsoft.com/office/drawing/2014/main" id="{564359F3-73BE-4A6E-8F45-4422F7EE6C79}"/>
              </a:ext>
            </a:extLst>
          </p:cNvPr>
          <p:cNvSpPr>
            <a:spLocks noGrp="1"/>
          </p:cNvSpPr>
          <p:nvPr>
            <p:ph type="title"/>
          </p:nvPr>
        </p:nvSpPr>
        <p:spPr>
          <a:xfrm>
            <a:off x="4646576" y="457200"/>
            <a:ext cx="2917202" cy="731520"/>
          </a:xfrm>
        </p:spPr>
        <p:txBody>
          <a:bodyPr>
            <a:noAutofit/>
          </a:bodyPr>
          <a:lstStyle/>
          <a:p>
            <a:r>
              <a:rPr lang="en-US" b="1" dirty="0">
                <a:solidFill>
                  <a:schemeClr val="bg1"/>
                </a:solidFill>
              </a:rPr>
              <a:t>hardware</a:t>
            </a:r>
            <a:endParaRPr lang="en-US" b="1" cap="none" dirty="0"/>
          </a:p>
        </p:txBody>
      </p:sp>
      <p:pic>
        <p:nvPicPr>
          <p:cNvPr id="5" name="Picture 4" descr="A picture containing indoor, table, sitting&#10;&#10;Description automatically generated">
            <a:extLst>
              <a:ext uri="{FF2B5EF4-FFF2-40B4-BE49-F238E27FC236}">
                <a16:creationId xmlns:a16="http://schemas.microsoft.com/office/drawing/2014/main" id="{4C3EE2AB-F54E-4236-A4E7-E2BE9831B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759" y="1167484"/>
            <a:ext cx="2537644" cy="2256640"/>
          </a:xfrm>
          <a:prstGeom prst="rect">
            <a:avLst/>
          </a:prstGeom>
        </p:spPr>
      </p:pic>
      <p:pic>
        <p:nvPicPr>
          <p:cNvPr id="10" name="Picture 9" descr="A picture containing wall, indoor&#10;&#10;Description automatically generated">
            <a:extLst>
              <a:ext uri="{FF2B5EF4-FFF2-40B4-BE49-F238E27FC236}">
                <a16:creationId xmlns:a16="http://schemas.microsoft.com/office/drawing/2014/main" id="{2B16EC8B-3D5A-4EFF-AE72-F1BB6E006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6077" y="1188720"/>
            <a:ext cx="3762026" cy="2256640"/>
          </a:xfrm>
          <a:prstGeom prst="rect">
            <a:avLst/>
          </a:prstGeom>
        </p:spPr>
      </p:pic>
      <p:pic>
        <p:nvPicPr>
          <p:cNvPr id="14" name="Picture 13" descr="An open computer sitting on a table&#10;&#10;Description automatically generated">
            <a:extLst>
              <a:ext uri="{FF2B5EF4-FFF2-40B4-BE49-F238E27FC236}">
                <a16:creationId xmlns:a16="http://schemas.microsoft.com/office/drawing/2014/main" id="{7F398B57-195D-4B89-AD7B-C48944D9F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9583" y="1188720"/>
            <a:ext cx="4292561" cy="2235404"/>
          </a:xfrm>
          <a:prstGeom prst="rect">
            <a:avLst/>
          </a:prstGeom>
        </p:spPr>
      </p:pic>
      <p:sp>
        <p:nvSpPr>
          <p:cNvPr id="15" name="TextBox 14">
            <a:extLst>
              <a:ext uri="{FF2B5EF4-FFF2-40B4-BE49-F238E27FC236}">
                <a16:creationId xmlns:a16="http://schemas.microsoft.com/office/drawing/2014/main" id="{FC4F914A-7CE2-4EC5-ABE9-3BB2B68A67EA}"/>
              </a:ext>
            </a:extLst>
          </p:cNvPr>
          <p:cNvSpPr txBox="1"/>
          <p:nvPr/>
        </p:nvSpPr>
        <p:spPr>
          <a:xfrm>
            <a:off x="332759" y="3628813"/>
            <a:ext cx="10533509" cy="2308324"/>
          </a:xfrm>
          <a:prstGeom prst="rect">
            <a:avLst/>
          </a:prstGeom>
          <a:noFill/>
        </p:spPr>
        <p:txBody>
          <a:bodyPr wrap="square" rtlCol="0">
            <a:spAutoFit/>
          </a:bodyPr>
          <a:lstStyle/>
          <a:p>
            <a:r>
              <a:rPr lang="en-US" b="1" dirty="0">
                <a:solidFill>
                  <a:schemeClr val="bg1"/>
                </a:solidFill>
              </a:rPr>
              <a:t>AMD Ryzen™ Embedded V1807B with Radeon™ RX Vega 11 Graphics</a:t>
            </a:r>
          </a:p>
          <a:p>
            <a:r>
              <a:rPr lang="en-US" b="1" dirty="0">
                <a:solidFill>
                  <a:schemeClr val="bg1"/>
                </a:solidFill>
              </a:rPr>
              <a:t># of CPU Cores: 4 </a:t>
            </a:r>
          </a:p>
          <a:p>
            <a:r>
              <a:rPr lang="en-US" b="1" dirty="0">
                <a:solidFill>
                  <a:schemeClr val="bg1"/>
                </a:solidFill>
              </a:rPr>
              <a:t># of Threads: 8 CPU </a:t>
            </a:r>
          </a:p>
          <a:p>
            <a:r>
              <a:rPr lang="en-US" b="1" dirty="0">
                <a:solidFill>
                  <a:schemeClr val="bg1"/>
                </a:solidFill>
              </a:rPr>
              <a:t>Max Freq.: 3.8GHz </a:t>
            </a:r>
          </a:p>
          <a:p>
            <a:r>
              <a:rPr lang="en-US" b="1" dirty="0">
                <a:solidFill>
                  <a:schemeClr val="bg1"/>
                </a:solidFill>
              </a:rPr>
              <a:t>CPU Base Freq.: 3.35GHz</a:t>
            </a:r>
          </a:p>
          <a:p>
            <a:endParaRPr lang="en-US" b="1" dirty="0">
              <a:solidFill>
                <a:schemeClr val="bg1"/>
              </a:solidFill>
            </a:endParaRPr>
          </a:p>
          <a:p>
            <a:r>
              <a:rPr lang="en-US" b="1" dirty="0">
                <a:solidFill>
                  <a:schemeClr val="bg1"/>
                </a:solidFill>
              </a:rPr>
              <a:t>Integrated GPU: AMD Radeon™ Vega 3 (V1202B) Vega 8 (V1605B / V1756B) Vega 11 (V1807B) Graphics</a:t>
            </a:r>
          </a:p>
          <a:p>
            <a:endParaRPr lang="en-US" b="1" dirty="0">
              <a:solidFill>
                <a:schemeClr val="bg1"/>
              </a:solidFill>
            </a:endParaRPr>
          </a:p>
        </p:txBody>
      </p:sp>
    </p:spTree>
    <p:extLst>
      <p:ext uri="{BB962C8B-B14F-4D97-AF65-F5344CB8AC3E}">
        <p14:creationId xmlns:p14="http://schemas.microsoft.com/office/powerpoint/2010/main" val="2692723565"/>
      </p:ext>
    </p:extLst>
  </p:cSld>
  <p:clrMapOvr>
    <a:masterClrMapping/>
  </p:clrMapOvr>
</p:sld>
</file>

<file path=ppt/theme/theme1.xml><?xml version="1.0" encoding="utf-8"?>
<a:theme xmlns:a="http://schemas.openxmlformats.org/drawingml/2006/main" name="Office Theme">
  <a:themeElements>
    <a:clrScheme name="AMD2018">
      <a:dk1>
        <a:sysClr val="windowText" lastClr="000000"/>
      </a:dk1>
      <a:lt1>
        <a:srgbClr val="FFFFFF"/>
      </a:lt1>
      <a:dk2>
        <a:srgbClr val="44546A"/>
      </a:dk2>
      <a:lt2>
        <a:srgbClr val="E7E6E6"/>
      </a:lt2>
      <a:accent1>
        <a:srgbClr val="F26522"/>
      </a:accent1>
      <a:accent2>
        <a:srgbClr val="ED1C24"/>
      </a:accent2>
      <a:accent3>
        <a:srgbClr val="00AAB5"/>
      </a:accent3>
      <a:accent4>
        <a:srgbClr val="A6CE39"/>
      </a:accent4>
      <a:accent5>
        <a:srgbClr val="9650A0"/>
      </a:accent5>
      <a:accent6>
        <a:srgbClr val="E41B4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S IS EPYC™ Template.potx" id="{0527D71A-3216-4F71-A4A6-E7812EABFDEB}" vid="{1A99DFE1-2BB5-4653-91BA-A0E6ACAD2B1E}"/>
    </a:ext>
  </a:extLst>
</a:theme>
</file>

<file path=ppt/theme/theme2.xml><?xml version="1.0" encoding="utf-8"?>
<a:theme xmlns:a="http://schemas.openxmlformats.org/drawingml/2006/main" name="1_Office Theme">
  <a:themeElements>
    <a:clrScheme name="AMD2018">
      <a:dk1>
        <a:sysClr val="windowText" lastClr="000000"/>
      </a:dk1>
      <a:lt1>
        <a:srgbClr val="FFFFFF"/>
      </a:lt1>
      <a:dk2>
        <a:srgbClr val="44546A"/>
      </a:dk2>
      <a:lt2>
        <a:srgbClr val="E7E6E6"/>
      </a:lt2>
      <a:accent1>
        <a:srgbClr val="F26522"/>
      </a:accent1>
      <a:accent2>
        <a:srgbClr val="ED1C24"/>
      </a:accent2>
      <a:accent3>
        <a:srgbClr val="00AAB5"/>
      </a:accent3>
      <a:accent4>
        <a:srgbClr val="A6CE39"/>
      </a:accent4>
      <a:accent5>
        <a:srgbClr val="9650A0"/>
      </a:accent5>
      <a:accent6>
        <a:srgbClr val="E41B40"/>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S IS EPYC™ Template.potx" id="{0527D71A-3216-4F71-A4A6-E7812EABFDEB}" vid="{99282B93-DE86-4FD8-8F8C-DDF3192A2A5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15072</TotalTime>
  <Words>2323</Words>
  <Application>Microsoft Office PowerPoint</Application>
  <PresentationFormat>Widescreen</PresentationFormat>
  <Paragraphs>244</Paragraphs>
  <Slides>30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Klavika Bold Condensed</vt:lpstr>
      <vt:lpstr>SFMono-Regular</vt:lpstr>
      <vt:lpstr>Wingdings</vt:lpstr>
      <vt:lpstr>Wingdings 3</vt:lpstr>
      <vt:lpstr>Office Theme</vt:lpstr>
      <vt:lpstr>1_Office Theme</vt:lpstr>
      <vt:lpstr>PowerPoint Presentation</vt:lpstr>
      <vt:lpstr>Introduction to MIVisionX Toolkit</vt:lpstr>
      <vt:lpstr>Introduction to MIVisionX toolkit</vt:lpstr>
      <vt:lpstr>Inference with OpenVX</vt:lpstr>
      <vt:lpstr>Inference with OpenVX</vt:lpstr>
      <vt:lpstr>PowerPoint Presentation</vt:lpstr>
      <vt:lpstr>Inference with OpenVX</vt:lpstr>
      <vt:lpstr>Inference with OpenVX</vt:lpstr>
      <vt:lpstr>hardware</vt:lpstr>
      <vt:lpstr>hardware</vt:lpstr>
      <vt:lpstr>AMD ML SOFTWARE Stack with ROCm</vt:lpstr>
      <vt:lpstr>Tutorial Example 1: Image classification </vt:lpstr>
      <vt:lpstr>Tutorial Example 1: Image classification </vt:lpstr>
      <vt:lpstr>Tutorial Example 1: Image classification </vt:lpstr>
      <vt:lpstr>Tutorial Example 1: Image classification </vt:lpstr>
      <vt:lpstr>Tutorial Example 1: Image classification </vt:lpstr>
      <vt:lpstr>Tutorial Example 1: Image classification </vt:lpstr>
      <vt:lpstr>Tutorial Example 1: Image classification </vt:lpstr>
      <vt:lpstr>Tutorial Example 2: Object Detection</vt:lpstr>
      <vt:lpstr>Tutorial Example 3: Image Classification </vt:lpstr>
      <vt:lpstr>MIVisionX Inference Deployment API</vt:lpstr>
      <vt:lpstr>MIVisionX Inference Deployment Block Diagram</vt:lpstr>
      <vt:lpstr>MIVisionX Deployment Workflow</vt:lpstr>
      <vt:lpstr>MIVisionX Deployment API</vt:lpstr>
      <vt:lpstr>Tutorial Example 5: Object detection from video using OpenVX video decoder preprocessing node.</vt:lpstr>
      <vt:lpstr>Tutorial Example 5: Flow chart</vt:lpstr>
      <vt:lpstr>Tutorial Example 5: use of mv_compile.exe</vt:lpstr>
      <vt:lpstr>Mv_objdetect using 4 video streams</vt:lpstr>
      <vt:lpstr>Resources</vt:lpstr>
      <vt:lpstr>Disclaimers and attributions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Hart, Georgia</dc:creator>
  <cp:lastModifiedBy>Nagesh gowda, Kiriti</cp:lastModifiedBy>
  <cp:revision>188</cp:revision>
  <dcterms:created xsi:type="dcterms:W3CDTF">2018-05-21T14:12:43Z</dcterms:created>
  <dcterms:modified xsi:type="dcterms:W3CDTF">2019-06-14T20:45:55Z</dcterms:modified>
</cp:coreProperties>
</file>