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3"/>
  </p:notesMasterIdLst>
  <p:sldIdLst>
    <p:sldId id="495" r:id="rId3"/>
    <p:sldId id="2923" r:id="rId4"/>
    <p:sldId id="2913" r:id="rId5"/>
    <p:sldId id="2788" r:id="rId6"/>
    <p:sldId id="2789" r:id="rId7"/>
    <p:sldId id="1001272" r:id="rId8"/>
    <p:sldId id="490" r:id="rId9"/>
    <p:sldId id="489" r:id="rId10"/>
    <p:sldId id="499" r:id="rId11"/>
    <p:sldId id="481" r:id="rId12"/>
    <p:sldId id="478" r:id="rId13"/>
    <p:sldId id="491" r:id="rId14"/>
    <p:sldId id="483" r:id="rId15"/>
    <p:sldId id="474" r:id="rId16"/>
    <p:sldId id="475" r:id="rId17"/>
    <p:sldId id="488" r:id="rId18"/>
    <p:sldId id="497" r:id="rId19"/>
    <p:sldId id="498" r:id="rId20"/>
    <p:sldId id="267" r:id="rId21"/>
    <p:sldId id="5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7DB"/>
    <a:srgbClr val="8DB9CA"/>
    <a:srgbClr val="000000"/>
    <a:srgbClr val="003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DC8F3-CD10-452B-9399-6DCC88D82C4A}" type="datetimeFigureOut">
              <a:rPr lang="en-US" smtClean="0"/>
              <a:t>2/13/2020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B9EF2-F8FC-4896-9F6B-BF26A78DB6B8}" type="slidenum">
              <a:rPr lang="en-US" smtClean="0"/>
              <a:t>‹#›</a:t>
            </a:fld>
            <a:endParaRPr lang="en-US" dirty="0"/>
          </a:p>
        </p:txBody>
      </p:sp>
    </p:spTree>
    <p:extLst>
      <p:ext uri="{BB962C8B-B14F-4D97-AF65-F5344CB8AC3E}">
        <p14:creationId xmlns:p14="http://schemas.microsoft.com/office/powerpoint/2010/main" val="332730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F3A28-70A7-4887-B1DD-0A0434FC3824}" type="slidenum">
              <a:rPr lang="en-US" smtClean="0"/>
              <a:t>2</a:t>
            </a:fld>
            <a:endParaRPr lang="en-US"/>
          </a:p>
        </p:txBody>
      </p:sp>
    </p:spTree>
    <p:extLst>
      <p:ext uri="{BB962C8B-B14F-4D97-AF65-F5344CB8AC3E}">
        <p14:creationId xmlns:p14="http://schemas.microsoft.com/office/powerpoint/2010/main" val="117921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DF3A28-70A7-4887-B1DD-0A0434FC3824}" type="slidenum">
              <a:rPr lang="en-US" smtClean="0"/>
              <a:t>3</a:t>
            </a:fld>
            <a:endParaRPr lang="en-US"/>
          </a:p>
        </p:txBody>
      </p:sp>
    </p:spTree>
    <p:extLst>
      <p:ext uri="{BB962C8B-B14F-4D97-AF65-F5344CB8AC3E}">
        <p14:creationId xmlns:p14="http://schemas.microsoft.com/office/powerpoint/2010/main" val="181319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TensorFlow – we have v1.13.1 released today. This the latest stable TensorFlow version. </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AF1813-9377-4585-BACD-C87AA28EFA92}"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056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AF1813-9377-4585-BACD-C87AA28EFA92}"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8387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9075-4564-4E02-9600-BDE353B33038}"/>
              </a:ext>
            </a:extLst>
          </p:cNvPr>
          <p:cNvSpPr>
            <a:spLocks noGrp="1"/>
          </p:cNvSpPr>
          <p:nvPr>
            <p:ph type="ctrTitle"/>
          </p:nvPr>
        </p:nvSpPr>
        <p:spPr>
          <a:xfrm>
            <a:off x="495991" y="2483317"/>
            <a:ext cx="6174316" cy="1559294"/>
          </a:xfrm>
        </p:spPr>
        <p:txBody>
          <a:bodyPr anchor="t" anchorCtr="0">
            <a:normAutofit/>
          </a:bodyPr>
          <a:lstStyle>
            <a:lvl1pPr algn="l">
              <a:lnSpc>
                <a:spcPct val="70000"/>
              </a:lnSpc>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ADAF5AB-7B84-498C-AD77-919C3D92BFD2}"/>
              </a:ext>
            </a:extLst>
          </p:cNvPr>
          <p:cNvSpPr>
            <a:spLocks noGrp="1"/>
          </p:cNvSpPr>
          <p:nvPr>
            <p:ph type="subTitle" idx="1"/>
          </p:nvPr>
        </p:nvSpPr>
        <p:spPr>
          <a:xfrm>
            <a:off x="495991" y="4042612"/>
            <a:ext cx="6174316" cy="818146"/>
          </a:xfrm>
        </p:spPr>
        <p:txBody>
          <a:bodyPr>
            <a:normAutofit/>
          </a:bodyPr>
          <a:lstStyle>
            <a:lvl1pPr marL="0" indent="0" algn="l">
              <a:buNone/>
              <a:defRPr sz="22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260E62AD-9B2C-4C06-89E2-DAF5755A3FC7}"/>
              </a:ext>
            </a:extLst>
          </p:cNvPr>
          <p:cNvGrpSpPr/>
          <p:nvPr userDrawn="1"/>
        </p:nvGrpSpPr>
        <p:grpSpPr>
          <a:xfrm>
            <a:off x="495991" y="1010387"/>
            <a:ext cx="2381963" cy="581012"/>
            <a:chOff x="5675313" y="-646112"/>
            <a:chExt cx="4048125" cy="987425"/>
          </a:xfrm>
          <a:solidFill>
            <a:schemeClr val="bg1"/>
          </a:solidFill>
        </p:grpSpPr>
        <p:sp>
          <p:nvSpPr>
            <p:cNvPr id="8" name="Freeform 5">
              <a:extLst>
                <a:ext uri="{FF2B5EF4-FFF2-40B4-BE49-F238E27FC236}">
                  <a16:creationId xmlns:a16="http://schemas.microsoft.com/office/drawing/2014/main" id="{4C1B0577-1657-45EF-BEC2-1624E0B2095F}"/>
                </a:ext>
              </a:extLst>
            </p:cNvPr>
            <p:cNvSpPr>
              <a:spLocks noEditPoints="1"/>
            </p:cNvSpPr>
            <p:nvPr/>
          </p:nvSpPr>
          <p:spPr bwMode="auto">
            <a:xfrm>
              <a:off x="5675313" y="-573087"/>
              <a:ext cx="949325" cy="849313"/>
            </a:xfrm>
            <a:custGeom>
              <a:avLst/>
              <a:gdLst>
                <a:gd name="T0" fmla="*/ 598 w 598"/>
                <a:gd name="T1" fmla="*/ 535 h 535"/>
                <a:gd name="T2" fmla="*/ 458 w 598"/>
                <a:gd name="T3" fmla="*/ 535 h 535"/>
                <a:gd name="T4" fmla="*/ 413 w 598"/>
                <a:gd name="T5" fmla="*/ 430 h 535"/>
                <a:gd name="T6" fmla="*/ 179 w 598"/>
                <a:gd name="T7" fmla="*/ 430 h 535"/>
                <a:gd name="T8" fmla="*/ 139 w 598"/>
                <a:gd name="T9" fmla="*/ 535 h 535"/>
                <a:gd name="T10" fmla="*/ 0 w 598"/>
                <a:gd name="T11" fmla="*/ 535 h 535"/>
                <a:gd name="T12" fmla="*/ 211 w 598"/>
                <a:gd name="T13" fmla="*/ 0 h 535"/>
                <a:gd name="T14" fmla="*/ 364 w 598"/>
                <a:gd name="T15" fmla="*/ 0 h 535"/>
                <a:gd name="T16" fmla="*/ 598 w 598"/>
                <a:gd name="T17" fmla="*/ 535 h 535"/>
                <a:gd name="T18" fmla="*/ 292 w 598"/>
                <a:gd name="T19" fmla="*/ 128 h 535"/>
                <a:gd name="T20" fmla="*/ 211 w 598"/>
                <a:gd name="T21" fmla="*/ 334 h 535"/>
                <a:gd name="T22" fmla="*/ 373 w 598"/>
                <a:gd name="T23" fmla="*/ 334 h 535"/>
                <a:gd name="T24" fmla="*/ 292 w 598"/>
                <a:gd name="T25" fmla="*/ 1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 h="535">
                  <a:moveTo>
                    <a:pt x="598" y="535"/>
                  </a:moveTo>
                  <a:lnTo>
                    <a:pt x="458" y="535"/>
                  </a:lnTo>
                  <a:lnTo>
                    <a:pt x="413" y="430"/>
                  </a:lnTo>
                  <a:lnTo>
                    <a:pt x="179" y="430"/>
                  </a:lnTo>
                  <a:lnTo>
                    <a:pt x="139" y="535"/>
                  </a:lnTo>
                  <a:lnTo>
                    <a:pt x="0" y="535"/>
                  </a:lnTo>
                  <a:lnTo>
                    <a:pt x="211" y="0"/>
                  </a:lnTo>
                  <a:lnTo>
                    <a:pt x="364" y="0"/>
                  </a:lnTo>
                  <a:lnTo>
                    <a:pt x="598" y="535"/>
                  </a:lnTo>
                  <a:close/>
                  <a:moveTo>
                    <a:pt x="292" y="128"/>
                  </a:moveTo>
                  <a:lnTo>
                    <a:pt x="211" y="334"/>
                  </a:lnTo>
                  <a:lnTo>
                    <a:pt x="373" y="334"/>
                  </a:lnTo>
                  <a:lnTo>
                    <a:pt x="292" y="128"/>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48C9A5AF-D829-47CA-8F8D-FAB971CE9D21}"/>
                </a:ext>
              </a:extLst>
            </p:cNvPr>
            <p:cNvSpPr>
              <a:spLocks/>
            </p:cNvSpPr>
            <p:nvPr/>
          </p:nvSpPr>
          <p:spPr bwMode="auto">
            <a:xfrm>
              <a:off x="6724650" y="-573087"/>
              <a:ext cx="898525" cy="849313"/>
            </a:xfrm>
            <a:custGeom>
              <a:avLst/>
              <a:gdLst>
                <a:gd name="T0" fmla="*/ 454 w 566"/>
                <a:gd name="T1" fmla="*/ 0 h 535"/>
                <a:gd name="T2" fmla="*/ 566 w 566"/>
                <a:gd name="T3" fmla="*/ 0 h 535"/>
                <a:gd name="T4" fmla="*/ 566 w 566"/>
                <a:gd name="T5" fmla="*/ 535 h 535"/>
                <a:gd name="T6" fmla="*/ 436 w 566"/>
                <a:gd name="T7" fmla="*/ 535 h 535"/>
                <a:gd name="T8" fmla="*/ 436 w 566"/>
                <a:gd name="T9" fmla="*/ 201 h 535"/>
                <a:gd name="T10" fmla="*/ 292 w 566"/>
                <a:gd name="T11" fmla="*/ 366 h 535"/>
                <a:gd name="T12" fmla="*/ 274 w 566"/>
                <a:gd name="T13" fmla="*/ 366 h 535"/>
                <a:gd name="T14" fmla="*/ 130 w 566"/>
                <a:gd name="T15" fmla="*/ 201 h 535"/>
                <a:gd name="T16" fmla="*/ 130 w 566"/>
                <a:gd name="T17" fmla="*/ 535 h 535"/>
                <a:gd name="T18" fmla="*/ 0 w 566"/>
                <a:gd name="T19" fmla="*/ 535 h 535"/>
                <a:gd name="T20" fmla="*/ 0 w 566"/>
                <a:gd name="T21" fmla="*/ 0 h 535"/>
                <a:gd name="T22" fmla="*/ 112 w 566"/>
                <a:gd name="T23" fmla="*/ 0 h 535"/>
                <a:gd name="T24" fmla="*/ 283 w 566"/>
                <a:gd name="T25" fmla="*/ 197 h 535"/>
                <a:gd name="T26" fmla="*/ 454 w 566"/>
                <a:gd name="T27"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535">
                  <a:moveTo>
                    <a:pt x="454" y="0"/>
                  </a:moveTo>
                  <a:lnTo>
                    <a:pt x="566" y="0"/>
                  </a:lnTo>
                  <a:lnTo>
                    <a:pt x="566" y="535"/>
                  </a:lnTo>
                  <a:lnTo>
                    <a:pt x="436" y="535"/>
                  </a:lnTo>
                  <a:lnTo>
                    <a:pt x="436" y="201"/>
                  </a:lnTo>
                  <a:lnTo>
                    <a:pt x="292" y="366"/>
                  </a:lnTo>
                  <a:lnTo>
                    <a:pt x="274" y="366"/>
                  </a:lnTo>
                  <a:lnTo>
                    <a:pt x="130" y="201"/>
                  </a:lnTo>
                  <a:lnTo>
                    <a:pt x="130" y="535"/>
                  </a:lnTo>
                  <a:lnTo>
                    <a:pt x="0" y="535"/>
                  </a:lnTo>
                  <a:lnTo>
                    <a:pt x="0" y="0"/>
                  </a:lnTo>
                  <a:lnTo>
                    <a:pt x="112" y="0"/>
                  </a:lnTo>
                  <a:lnTo>
                    <a:pt x="283" y="197"/>
                  </a:lnTo>
                  <a:lnTo>
                    <a:pt x="45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AB3D0287-A02F-461A-BDC3-640003EEBF9A}"/>
                </a:ext>
              </a:extLst>
            </p:cNvPr>
            <p:cNvSpPr>
              <a:spLocks noEditPoints="1"/>
            </p:cNvSpPr>
            <p:nvPr/>
          </p:nvSpPr>
          <p:spPr bwMode="auto">
            <a:xfrm>
              <a:off x="7780338" y="-573087"/>
              <a:ext cx="836613" cy="849313"/>
            </a:xfrm>
            <a:custGeom>
              <a:avLst/>
              <a:gdLst>
                <a:gd name="T0" fmla="*/ 52 w 117"/>
                <a:gd name="T1" fmla="*/ 0 h 117"/>
                <a:gd name="T2" fmla="*/ 117 w 117"/>
                <a:gd name="T3" fmla="*/ 58 h 117"/>
                <a:gd name="T4" fmla="*/ 49 w 117"/>
                <a:gd name="T5" fmla="*/ 117 h 117"/>
                <a:gd name="T6" fmla="*/ 0 w 117"/>
                <a:gd name="T7" fmla="*/ 117 h 117"/>
                <a:gd name="T8" fmla="*/ 0 w 117"/>
                <a:gd name="T9" fmla="*/ 0 h 117"/>
                <a:gd name="T10" fmla="*/ 52 w 117"/>
                <a:gd name="T11" fmla="*/ 0 h 117"/>
                <a:gd name="T12" fmla="*/ 30 w 117"/>
                <a:gd name="T13" fmla="*/ 95 h 117"/>
                <a:gd name="T14" fmla="*/ 49 w 117"/>
                <a:gd name="T15" fmla="*/ 95 h 117"/>
                <a:gd name="T16" fmla="*/ 87 w 117"/>
                <a:gd name="T17" fmla="*/ 58 h 117"/>
                <a:gd name="T18" fmla="*/ 48 w 117"/>
                <a:gd name="T19" fmla="*/ 21 h 117"/>
                <a:gd name="T20" fmla="*/ 30 w 117"/>
                <a:gd name="T21" fmla="*/ 21 h 117"/>
                <a:gd name="T22" fmla="*/ 30 w 117"/>
                <a:gd name="T23"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7">
                  <a:moveTo>
                    <a:pt x="52" y="0"/>
                  </a:moveTo>
                  <a:cubicBezTo>
                    <a:pt x="95" y="0"/>
                    <a:pt x="117" y="26"/>
                    <a:pt x="117" y="58"/>
                  </a:cubicBezTo>
                  <a:cubicBezTo>
                    <a:pt x="117" y="92"/>
                    <a:pt x="96" y="117"/>
                    <a:pt x="49" y="117"/>
                  </a:cubicBezTo>
                  <a:cubicBezTo>
                    <a:pt x="0" y="117"/>
                    <a:pt x="0" y="117"/>
                    <a:pt x="0" y="117"/>
                  </a:cubicBezTo>
                  <a:cubicBezTo>
                    <a:pt x="0" y="0"/>
                    <a:pt x="0" y="0"/>
                    <a:pt x="0" y="0"/>
                  </a:cubicBezTo>
                  <a:lnTo>
                    <a:pt x="52" y="0"/>
                  </a:lnTo>
                  <a:close/>
                  <a:moveTo>
                    <a:pt x="30" y="95"/>
                  </a:moveTo>
                  <a:cubicBezTo>
                    <a:pt x="49" y="95"/>
                    <a:pt x="49" y="95"/>
                    <a:pt x="49" y="95"/>
                  </a:cubicBezTo>
                  <a:cubicBezTo>
                    <a:pt x="78" y="95"/>
                    <a:pt x="87" y="75"/>
                    <a:pt x="87" y="58"/>
                  </a:cubicBezTo>
                  <a:cubicBezTo>
                    <a:pt x="87" y="38"/>
                    <a:pt x="76" y="21"/>
                    <a:pt x="48" y="21"/>
                  </a:cubicBezTo>
                  <a:cubicBezTo>
                    <a:pt x="30" y="21"/>
                    <a:pt x="30" y="21"/>
                    <a:pt x="30" y="21"/>
                  </a:cubicBezTo>
                  <a:lnTo>
                    <a:pt x="30" y="9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E0EE979F-6476-4C1A-9A3E-68505C59D15D}"/>
                </a:ext>
              </a:extLst>
            </p:cNvPr>
            <p:cNvSpPr>
              <a:spLocks/>
            </p:cNvSpPr>
            <p:nvPr/>
          </p:nvSpPr>
          <p:spPr bwMode="auto">
            <a:xfrm>
              <a:off x="8766175" y="-646112"/>
              <a:ext cx="957263" cy="981075"/>
            </a:xfrm>
            <a:custGeom>
              <a:avLst/>
              <a:gdLst>
                <a:gd name="T0" fmla="*/ 441 w 603"/>
                <a:gd name="T1" fmla="*/ 169 h 618"/>
                <a:gd name="T2" fmla="*/ 166 w 603"/>
                <a:gd name="T3" fmla="*/ 169 h 618"/>
                <a:gd name="T4" fmla="*/ 0 w 603"/>
                <a:gd name="T5" fmla="*/ 0 h 618"/>
                <a:gd name="T6" fmla="*/ 603 w 603"/>
                <a:gd name="T7" fmla="*/ 0 h 618"/>
                <a:gd name="T8" fmla="*/ 603 w 603"/>
                <a:gd name="T9" fmla="*/ 618 h 618"/>
                <a:gd name="T10" fmla="*/ 441 w 603"/>
                <a:gd name="T11" fmla="*/ 449 h 618"/>
                <a:gd name="T12" fmla="*/ 441 w 603"/>
                <a:gd name="T13" fmla="*/ 169 h 618"/>
              </a:gdLst>
              <a:ahLst/>
              <a:cxnLst>
                <a:cxn ang="0">
                  <a:pos x="T0" y="T1"/>
                </a:cxn>
                <a:cxn ang="0">
                  <a:pos x="T2" y="T3"/>
                </a:cxn>
                <a:cxn ang="0">
                  <a:pos x="T4" y="T5"/>
                </a:cxn>
                <a:cxn ang="0">
                  <a:pos x="T6" y="T7"/>
                </a:cxn>
                <a:cxn ang="0">
                  <a:pos x="T8" y="T9"/>
                </a:cxn>
                <a:cxn ang="0">
                  <a:pos x="T10" y="T11"/>
                </a:cxn>
                <a:cxn ang="0">
                  <a:pos x="T12" y="T13"/>
                </a:cxn>
              </a:cxnLst>
              <a:rect l="0" t="0" r="r" b="b"/>
              <a:pathLst>
                <a:path w="603" h="618">
                  <a:moveTo>
                    <a:pt x="441" y="169"/>
                  </a:moveTo>
                  <a:lnTo>
                    <a:pt x="166" y="169"/>
                  </a:lnTo>
                  <a:lnTo>
                    <a:pt x="0" y="0"/>
                  </a:lnTo>
                  <a:lnTo>
                    <a:pt x="603" y="0"/>
                  </a:lnTo>
                  <a:lnTo>
                    <a:pt x="603" y="618"/>
                  </a:lnTo>
                  <a:lnTo>
                    <a:pt x="441" y="449"/>
                  </a:lnTo>
                  <a:lnTo>
                    <a:pt x="441" y="16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9">
              <a:extLst>
                <a:ext uri="{FF2B5EF4-FFF2-40B4-BE49-F238E27FC236}">
                  <a16:creationId xmlns:a16="http://schemas.microsoft.com/office/drawing/2014/main" id="{91F5EE67-92B7-4DC9-8ABA-2C9D0A3A305A}"/>
                </a:ext>
              </a:extLst>
            </p:cNvPr>
            <p:cNvSpPr>
              <a:spLocks/>
            </p:cNvSpPr>
            <p:nvPr/>
          </p:nvSpPr>
          <p:spPr bwMode="auto">
            <a:xfrm>
              <a:off x="8759825" y="-319087"/>
              <a:ext cx="649288" cy="660400"/>
            </a:xfrm>
            <a:custGeom>
              <a:avLst/>
              <a:gdLst>
                <a:gd name="T0" fmla="*/ 170 w 409"/>
                <a:gd name="T1" fmla="*/ 243 h 416"/>
                <a:gd name="T2" fmla="*/ 170 w 409"/>
                <a:gd name="T3" fmla="*/ 0 h 416"/>
                <a:gd name="T4" fmla="*/ 0 w 409"/>
                <a:gd name="T5" fmla="*/ 174 h 416"/>
                <a:gd name="T6" fmla="*/ 0 w 409"/>
                <a:gd name="T7" fmla="*/ 416 h 416"/>
                <a:gd name="T8" fmla="*/ 238 w 409"/>
                <a:gd name="T9" fmla="*/ 416 h 416"/>
                <a:gd name="T10" fmla="*/ 409 w 409"/>
                <a:gd name="T11" fmla="*/ 243 h 416"/>
                <a:gd name="T12" fmla="*/ 170 w 409"/>
                <a:gd name="T13" fmla="*/ 243 h 416"/>
              </a:gdLst>
              <a:ahLst/>
              <a:cxnLst>
                <a:cxn ang="0">
                  <a:pos x="T0" y="T1"/>
                </a:cxn>
                <a:cxn ang="0">
                  <a:pos x="T2" y="T3"/>
                </a:cxn>
                <a:cxn ang="0">
                  <a:pos x="T4" y="T5"/>
                </a:cxn>
                <a:cxn ang="0">
                  <a:pos x="T6" y="T7"/>
                </a:cxn>
                <a:cxn ang="0">
                  <a:pos x="T8" y="T9"/>
                </a:cxn>
                <a:cxn ang="0">
                  <a:pos x="T10" y="T11"/>
                </a:cxn>
                <a:cxn ang="0">
                  <a:pos x="T12" y="T13"/>
                </a:cxn>
              </a:cxnLst>
              <a:rect l="0" t="0" r="r" b="b"/>
              <a:pathLst>
                <a:path w="409" h="416">
                  <a:moveTo>
                    <a:pt x="170" y="243"/>
                  </a:moveTo>
                  <a:lnTo>
                    <a:pt x="170" y="0"/>
                  </a:lnTo>
                  <a:lnTo>
                    <a:pt x="0" y="174"/>
                  </a:lnTo>
                  <a:lnTo>
                    <a:pt x="0" y="416"/>
                  </a:lnTo>
                  <a:lnTo>
                    <a:pt x="238" y="416"/>
                  </a:lnTo>
                  <a:lnTo>
                    <a:pt x="409" y="243"/>
                  </a:lnTo>
                  <a:lnTo>
                    <a:pt x="170" y="2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15" name="Picture 14">
            <a:extLst>
              <a:ext uri="{FF2B5EF4-FFF2-40B4-BE49-F238E27FC236}">
                <a16:creationId xmlns:a16="http://schemas.microsoft.com/office/drawing/2014/main" id="{F039478A-19AA-4552-95B1-7E73C1BE7D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991" y="5226518"/>
            <a:ext cx="1548619" cy="1207971"/>
          </a:xfrm>
          <a:prstGeom prst="rect">
            <a:avLst/>
          </a:prstGeom>
        </p:spPr>
      </p:pic>
    </p:spTree>
    <p:extLst>
      <p:ext uri="{BB962C8B-B14F-4D97-AF65-F5344CB8AC3E}">
        <p14:creationId xmlns:p14="http://schemas.microsoft.com/office/powerpoint/2010/main" val="22414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9075-4564-4E02-9600-BDE353B33038}"/>
              </a:ext>
            </a:extLst>
          </p:cNvPr>
          <p:cNvSpPr>
            <a:spLocks noGrp="1"/>
          </p:cNvSpPr>
          <p:nvPr>
            <p:ph type="ctrTitle"/>
          </p:nvPr>
        </p:nvSpPr>
        <p:spPr>
          <a:xfrm>
            <a:off x="495991" y="2483317"/>
            <a:ext cx="6174316" cy="1559294"/>
          </a:xfrm>
        </p:spPr>
        <p:txBody>
          <a:bodyPr anchor="t" anchorCtr="0">
            <a:normAutofit/>
          </a:bodyPr>
          <a:lstStyle>
            <a:lvl1pPr algn="l">
              <a:lnSpc>
                <a:spcPct val="70000"/>
              </a:lnSpc>
              <a:defRPr sz="6600"/>
            </a:lvl1pPr>
          </a:lstStyle>
          <a:p>
            <a:r>
              <a:rPr lang="en-US" dirty="0"/>
              <a:t>Click to edit Master title style</a:t>
            </a:r>
          </a:p>
        </p:txBody>
      </p:sp>
      <p:sp>
        <p:nvSpPr>
          <p:cNvPr id="3" name="Subtitle 2">
            <a:extLst>
              <a:ext uri="{FF2B5EF4-FFF2-40B4-BE49-F238E27FC236}">
                <a16:creationId xmlns:a16="http://schemas.microsoft.com/office/drawing/2014/main" id="{DADAF5AB-7B84-498C-AD77-919C3D92BFD2}"/>
              </a:ext>
            </a:extLst>
          </p:cNvPr>
          <p:cNvSpPr>
            <a:spLocks noGrp="1"/>
          </p:cNvSpPr>
          <p:nvPr>
            <p:ph type="subTitle" idx="1"/>
          </p:nvPr>
        </p:nvSpPr>
        <p:spPr>
          <a:xfrm>
            <a:off x="495991" y="4042612"/>
            <a:ext cx="6174316" cy="818146"/>
          </a:xfrm>
        </p:spPr>
        <p:txBody>
          <a:bodyPr>
            <a:normAutofit/>
          </a:bodyPr>
          <a:lstStyle>
            <a:lvl1pPr marL="0" indent="0" algn="l">
              <a:buNone/>
              <a:defRPr sz="22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a:extLst>
              <a:ext uri="{FF2B5EF4-FFF2-40B4-BE49-F238E27FC236}">
                <a16:creationId xmlns:a16="http://schemas.microsoft.com/office/drawing/2014/main" id="{260E62AD-9B2C-4C06-89E2-DAF5755A3FC7}"/>
              </a:ext>
            </a:extLst>
          </p:cNvPr>
          <p:cNvGrpSpPr/>
          <p:nvPr userDrawn="1"/>
        </p:nvGrpSpPr>
        <p:grpSpPr>
          <a:xfrm>
            <a:off x="495991" y="1010387"/>
            <a:ext cx="2381963" cy="581012"/>
            <a:chOff x="5675313" y="-646112"/>
            <a:chExt cx="4048125" cy="987425"/>
          </a:xfrm>
          <a:solidFill>
            <a:schemeClr val="bg1"/>
          </a:solidFill>
        </p:grpSpPr>
        <p:sp>
          <p:nvSpPr>
            <p:cNvPr id="8" name="Freeform 5">
              <a:extLst>
                <a:ext uri="{FF2B5EF4-FFF2-40B4-BE49-F238E27FC236}">
                  <a16:creationId xmlns:a16="http://schemas.microsoft.com/office/drawing/2014/main" id="{4C1B0577-1657-45EF-BEC2-1624E0B2095F}"/>
                </a:ext>
              </a:extLst>
            </p:cNvPr>
            <p:cNvSpPr>
              <a:spLocks noEditPoints="1"/>
            </p:cNvSpPr>
            <p:nvPr/>
          </p:nvSpPr>
          <p:spPr bwMode="auto">
            <a:xfrm>
              <a:off x="5675313" y="-573087"/>
              <a:ext cx="949325" cy="849313"/>
            </a:xfrm>
            <a:custGeom>
              <a:avLst/>
              <a:gdLst>
                <a:gd name="T0" fmla="*/ 598 w 598"/>
                <a:gd name="T1" fmla="*/ 535 h 535"/>
                <a:gd name="T2" fmla="*/ 458 w 598"/>
                <a:gd name="T3" fmla="*/ 535 h 535"/>
                <a:gd name="T4" fmla="*/ 413 w 598"/>
                <a:gd name="T5" fmla="*/ 430 h 535"/>
                <a:gd name="T6" fmla="*/ 179 w 598"/>
                <a:gd name="T7" fmla="*/ 430 h 535"/>
                <a:gd name="T8" fmla="*/ 139 w 598"/>
                <a:gd name="T9" fmla="*/ 535 h 535"/>
                <a:gd name="T10" fmla="*/ 0 w 598"/>
                <a:gd name="T11" fmla="*/ 535 h 535"/>
                <a:gd name="T12" fmla="*/ 211 w 598"/>
                <a:gd name="T13" fmla="*/ 0 h 535"/>
                <a:gd name="T14" fmla="*/ 364 w 598"/>
                <a:gd name="T15" fmla="*/ 0 h 535"/>
                <a:gd name="T16" fmla="*/ 598 w 598"/>
                <a:gd name="T17" fmla="*/ 535 h 535"/>
                <a:gd name="T18" fmla="*/ 292 w 598"/>
                <a:gd name="T19" fmla="*/ 128 h 535"/>
                <a:gd name="T20" fmla="*/ 211 w 598"/>
                <a:gd name="T21" fmla="*/ 334 h 535"/>
                <a:gd name="T22" fmla="*/ 373 w 598"/>
                <a:gd name="T23" fmla="*/ 334 h 535"/>
                <a:gd name="T24" fmla="*/ 292 w 598"/>
                <a:gd name="T25" fmla="*/ 1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 h="535">
                  <a:moveTo>
                    <a:pt x="598" y="535"/>
                  </a:moveTo>
                  <a:lnTo>
                    <a:pt x="458" y="535"/>
                  </a:lnTo>
                  <a:lnTo>
                    <a:pt x="413" y="430"/>
                  </a:lnTo>
                  <a:lnTo>
                    <a:pt x="179" y="430"/>
                  </a:lnTo>
                  <a:lnTo>
                    <a:pt x="139" y="535"/>
                  </a:lnTo>
                  <a:lnTo>
                    <a:pt x="0" y="535"/>
                  </a:lnTo>
                  <a:lnTo>
                    <a:pt x="211" y="0"/>
                  </a:lnTo>
                  <a:lnTo>
                    <a:pt x="364" y="0"/>
                  </a:lnTo>
                  <a:lnTo>
                    <a:pt x="598" y="535"/>
                  </a:lnTo>
                  <a:close/>
                  <a:moveTo>
                    <a:pt x="292" y="128"/>
                  </a:moveTo>
                  <a:lnTo>
                    <a:pt x="211" y="334"/>
                  </a:lnTo>
                  <a:lnTo>
                    <a:pt x="373" y="334"/>
                  </a:lnTo>
                  <a:lnTo>
                    <a:pt x="292" y="128"/>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48C9A5AF-D829-47CA-8F8D-FAB971CE9D21}"/>
                </a:ext>
              </a:extLst>
            </p:cNvPr>
            <p:cNvSpPr>
              <a:spLocks/>
            </p:cNvSpPr>
            <p:nvPr/>
          </p:nvSpPr>
          <p:spPr bwMode="auto">
            <a:xfrm>
              <a:off x="6724650" y="-573087"/>
              <a:ext cx="898525" cy="849313"/>
            </a:xfrm>
            <a:custGeom>
              <a:avLst/>
              <a:gdLst>
                <a:gd name="T0" fmla="*/ 454 w 566"/>
                <a:gd name="T1" fmla="*/ 0 h 535"/>
                <a:gd name="T2" fmla="*/ 566 w 566"/>
                <a:gd name="T3" fmla="*/ 0 h 535"/>
                <a:gd name="T4" fmla="*/ 566 w 566"/>
                <a:gd name="T5" fmla="*/ 535 h 535"/>
                <a:gd name="T6" fmla="*/ 436 w 566"/>
                <a:gd name="T7" fmla="*/ 535 h 535"/>
                <a:gd name="T8" fmla="*/ 436 w 566"/>
                <a:gd name="T9" fmla="*/ 201 h 535"/>
                <a:gd name="T10" fmla="*/ 292 w 566"/>
                <a:gd name="T11" fmla="*/ 366 h 535"/>
                <a:gd name="T12" fmla="*/ 274 w 566"/>
                <a:gd name="T13" fmla="*/ 366 h 535"/>
                <a:gd name="T14" fmla="*/ 130 w 566"/>
                <a:gd name="T15" fmla="*/ 201 h 535"/>
                <a:gd name="T16" fmla="*/ 130 w 566"/>
                <a:gd name="T17" fmla="*/ 535 h 535"/>
                <a:gd name="T18" fmla="*/ 0 w 566"/>
                <a:gd name="T19" fmla="*/ 535 h 535"/>
                <a:gd name="T20" fmla="*/ 0 w 566"/>
                <a:gd name="T21" fmla="*/ 0 h 535"/>
                <a:gd name="T22" fmla="*/ 112 w 566"/>
                <a:gd name="T23" fmla="*/ 0 h 535"/>
                <a:gd name="T24" fmla="*/ 283 w 566"/>
                <a:gd name="T25" fmla="*/ 197 h 535"/>
                <a:gd name="T26" fmla="*/ 454 w 566"/>
                <a:gd name="T27"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535">
                  <a:moveTo>
                    <a:pt x="454" y="0"/>
                  </a:moveTo>
                  <a:lnTo>
                    <a:pt x="566" y="0"/>
                  </a:lnTo>
                  <a:lnTo>
                    <a:pt x="566" y="535"/>
                  </a:lnTo>
                  <a:lnTo>
                    <a:pt x="436" y="535"/>
                  </a:lnTo>
                  <a:lnTo>
                    <a:pt x="436" y="201"/>
                  </a:lnTo>
                  <a:lnTo>
                    <a:pt x="292" y="366"/>
                  </a:lnTo>
                  <a:lnTo>
                    <a:pt x="274" y="366"/>
                  </a:lnTo>
                  <a:lnTo>
                    <a:pt x="130" y="201"/>
                  </a:lnTo>
                  <a:lnTo>
                    <a:pt x="130" y="535"/>
                  </a:lnTo>
                  <a:lnTo>
                    <a:pt x="0" y="535"/>
                  </a:lnTo>
                  <a:lnTo>
                    <a:pt x="0" y="0"/>
                  </a:lnTo>
                  <a:lnTo>
                    <a:pt x="112" y="0"/>
                  </a:lnTo>
                  <a:lnTo>
                    <a:pt x="283" y="197"/>
                  </a:lnTo>
                  <a:lnTo>
                    <a:pt x="45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AB3D0287-A02F-461A-BDC3-640003EEBF9A}"/>
                </a:ext>
              </a:extLst>
            </p:cNvPr>
            <p:cNvSpPr>
              <a:spLocks noEditPoints="1"/>
            </p:cNvSpPr>
            <p:nvPr/>
          </p:nvSpPr>
          <p:spPr bwMode="auto">
            <a:xfrm>
              <a:off x="7780338" y="-573087"/>
              <a:ext cx="836613" cy="849313"/>
            </a:xfrm>
            <a:custGeom>
              <a:avLst/>
              <a:gdLst>
                <a:gd name="T0" fmla="*/ 52 w 117"/>
                <a:gd name="T1" fmla="*/ 0 h 117"/>
                <a:gd name="T2" fmla="*/ 117 w 117"/>
                <a:gd name="T3" fmla="*/ 58 h 117"/>
                <a:gd name="T4" fmla="*/ 49 w 117"/>
                <a:gd name="T5" fmla="*/ 117 h 117"/>
                <a:gd name="T6" fmla="*/ 0 w 117"/>
                <a:gd name="T7" fmla="*/ 117 h 117"/>
                <a:gd name="T8" fmla="*/ 0 w 117"/>
                <a:gd name="T9" fmla="*/ 0 h 117"/>
                <a:gd name="T10" fmla="*/ 52 w 117"/>
                <a:gd name="T11" fmla="*/ 0 h 117"/>
                <a:gd name="T12" fmla="*/ 30 w 117"/>
                <a:gd name="T13" fmla="*/ 95 h 117"/>
                <a:gd name="T14" fmla="*/ 49 w 117"/>
                <a:gd name="T15" fmla="*/ 95 h 117"/>
                <a:gd name="T16" fmla="*/ 87 w 117"/>
                <a:gd name="T17" fmla="*/ 58 h 117"/>
                <a:gd name="T18" fmla="*/ 48 w 117"/>
                <a:gd name="T19" fmla="*/ 21 h 117"/>
                <a:gd name="T20" fmla="*/ 30 w 117"/>
                <a:gd name="T21" fmla="*/ 21 h 117"/>
                <a:gd name="T22" fmla="*/ 30 w 117"/>
                <a:gd name="T23"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7">
                  <a:moveTo>
                    <a:pt x="52" y="0"/>
                  </a:moveTo>
                  <a:cubicBezTo>
                    <a:pt x="95" y="0"/>
                    <a:pt x="117" y="26"/>
                    <a:pt x="117" y="58"/>
                  </a:cubicBezTo>
                  <a:cubicBezTo>
                    <a:pt x="117" y="92"/>
                    <a:pt x="96" y="117"/>
                    <a:pt x="49" y="117"/>
                  </a:cubicBezTo>
                  <a:cubicBezTo>
                    <a:pt x="0" y="117"/>
                    <a:pt x="0" y="117"/>
                    <a:pt x="0" y="117"/>
                  </a:cubicBezTo>
                  <a:cubicBezTo>
                    <a:pt x="0" y="0"/>
                    <a:pt x="0" y="0"/>
                    <a:pt x="0" y="0"/>
                  </a:cubicBezTo>
                  <a:lnTo>
                    <a:pt x="52" y="0"/>
                  </a:lnTo>
                  <a:close/>
                  <a:moveTo>
                    <a:pt x="30" y="95"/>
                  </a:moveTo>
                  <a:cubicBezTo>
                    <a:pt x="49" y="95"/>
                    <a:pt x="49" y="95"/>
                    <a:pt x="49" y="95"/>
                  </a:cubicBezTo>
                  <a:cubicBezTo>
                    <a:pt x="78" y="95"/>
                    <a:pt x="87" y="75"/>
                    <a:pt x="87" y="58"/>
                  </a:cubicBezTo>
                  <a:cubicBezTo>
                    <a:pt x="87" y="38"/>
                    <a:pt x="76" y="21"/>
                    <a:pt x="48" y="21"/>
                  </a:cubicBezTo>
                  <a:cubicBezTo>
                    <a:pt x="30" y="21"/>
                    <a:pt x="30" y="21"/>
                    <a:pt x="30" y="21"/>
                  </a:cubicBezTo>
                  <a:lnTo>
                    <a:pt x="30" y="9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E0EE979F-6476-4C1A-9A3E-68505C59D15D}"/>
                </a:ext>
              </a:extLst>
            </p:cNvPr>
            <p:cNvSpPr>
              <a:spLocks/>
            </p:cNvSpPr>
            <p:nvPr/>
          </p:nvSpPr>
          <p:spPr bwMode="auto">
            <a:xfrm>
              <a:off x="8766175" y="-646112"/>
              <a:ext cx="957263" cy="981075"/>
            </a:xfrm>
            <a:custGeom>
              <a:avLst/>
              <a:gdLst>
                <a:gd name="T0" fmla="*/ 441 w 603"/>
                <a:gd name="T1" fmla="*/ 169 h 618"/>
                <a:gd name="T2" fmla="*/ 166 w 603"/>
                <a:gd name="T3" fmla="*/ 169 h 618"/>
                <a:gd name="T4" fmla="*/ 0 w 603"/>
                <a:gd name="T5" fmla="*/ 0 h 618"/>
                <a:gd name="T6" fmla="*/ 603 w 603"/>
                <a:gd name="T7" fmla="*/ 0 h 618"/>
                <a:gd name="T8" fmla="*/ 603 w 603"/>
                <a:gd name="T9" fmla="*/ 618 h 618"/>
                <a:gd name="T10" fmla="*/ 441 w 603"/>
                <a:gd name="T11" fmla="*/ 449 h 618"/>
                <a:gd name="T12" fmla="*/ 441 w 603"/>
                <a:gd name="T13" fmla="*/ 169 h 618"/>
              </a:gdLst>
              <a:ahLst/>
              <a:cxnLst>
                <a:cxn ang="0">
                  <a:pos x="T0" y="T1"/>
                </a:cxn>
                <a:cxn ang="0">
                  <a:pos x="T2" y="T3"/>
                </a:cxn>
                <a:cxn ang="0">
                  <a:pos x="T4" y="T5"/>
                </a:cxn>
                <a:cxn ang="0">
                  <a:pos x="T6" y="T7"/>
                </a:cxn>
                <a:cxn ang="0">
                  <a:pos x="T8" y="T9"/>
                </a:cxn>
                <a:cxn ang="0">
                  <a:pos x="T10" y="T11"/>
                </a:cxn>
                <a:cxn ang="0">
                  <a:pos x="T12" y="T13"/>
                </a:cxn>
              </a:cxnLst>
              <a:rect l="0" t="0" r="r" b="b"/>
              <a:pathLst>
                <a:path w="603" h="618">
                  <a:moveTo>
                    <a:pt x="441" y="169"/>
                  </a:moveTo>
                  <a:lnTo>
                    <a:pt x="166" y="169"/>
                  </a:lnTo>
                  <a:lnTo>
                    <a:pt x="0" y="0"/>
                  </a:lnTo>
                  <a:lnTo>
                    <a:pt x="603" y="0"/>
                  </a:lnTo>
                  <a:lnTo>
                    <a:pt x="603" y="618"/>
                  </a:lnTo>
                  <a:lnTo>
                    <a:pt x="441" y="449"/>
                  </a:lnTo>
                  <a:lnTo>
                    <a:pt x="441" y="16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9">
              <a:extLst>
                <a:ext uri="{FF2B5EF4-FFF2-40B4-BE49-F238E27FC236}">
                  <a16:creationId xmlns:a16="http://schemas.microsoft.com/office/drawing/2014/main" id="{91F5EE67-92B7-4DC9-8ABA-2C9D0A3A305A}"/>
                </a:ext>
              </a:extLst>
            </p:cNvPr>
            <p:cNvSpPr>
              <a:spLocks/>
            </p:cNvSpPr>
            <p:nvPr/>
          </p:nvSpPr>
          <p:spPr bwMode="auto">
            <a:xfrm>
              <a:off x="8759825" y="-319087"/>
              <a:ext cx="649288" cy="660400"/>
            </a:xfrm>
            <a:custGeom>
              <a:avLst/>
              <a:gdLst>
                <a:gd name="T0" fmla="*/ 170 w 409"/>
                <a:gd name="T1" fmla="*/ 243 h 416"/>
                <a:gd name="T2" fmla="*/ 170 w 409"/>
                <a:gd name="T3" fmla="*/ 0 h 416"/>
                <a:gd name="T4" fmla="*/ 0 w 409"/>
                <a:gd name="T5" fmla="*/ 174 h 416"/>
                <a:gd name="T6" fmla="*/ 0 w 409"/>
                <a:gd name="T7" fmla="*/ 416 h 416"/>
                <a:gd name="T8" fmla="*/ 238 w 409"/>
                <a:gd name="T9" fmla="*/ 416 h 416"/>
                <a:gd name="T10" fmla="*/ 409 w 409"/>
                <a:gd name="T11" fmla="*/ 243 h 416"/>
                <a:gd name="T12" fmla="*/ 170 w 409"/>
                <a:gd name="T13" fmla="*/ 243 h 416"/>
              </a:gdLst>
              <a:ahLst/>
              <a:cxnLst>
                <a:cxn ang="0">
                  <a:pos x="T0" y="T1"/>
                </a:cxn>
                <a:cxn ang="0">
                  <a:pos x="T2" y="T3"/>
                </a:cxn>
                <a:cxn ang="0">
                  <a:pos x="T4" y="T5"/>
                </a:cxn>
                <a:cxn ang="0">
                  <a:pos x="T6" y="T7"/>
                </a:cxn>
                <a:cxn ang="0">
                  <a:pos x="T8" y="T9"/>
                </a:cxn>
                <a:cxn ang="0">
                  <a:pos x="T10" y="T11"/>
                </a:cxn>
                <a:cxn ang="0">
                  <a:pos x="T12" y="T13"/>
                </a:cxn>
              </a:cxnLst>
              <a:rect l="0" t="0" r="r" b="b"/>
              <a:pathLst>
                <a:path w="409" h="416">
                  <a:moveTo>
                    <a:pt x="170" y="243"/>
                  </a:moveTo>
                  <a:lnTo>
                    <a:pt x="170" y="0"/>
                  </a:lnTo>
                  <a:lnTo>
                    <a:pt x="0" y="174"/>
                  </a:lnTo>
                  <a:lnTo>
                    <a:pt x="0" y="416"/>
                  </a:lnTo>
                  <a:lnTo>
                    <a:pt x="238" y="416"/>
                  </a:lnTo>
                  <a:lnTo>
                    <a:pt x="409" y="243"/>
                  </a:lnTo>
                  <a:lnTo>
                    <a:pt x="170" y="2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13" name="Picture 12">
            <a:extLst>
              <a:ext uri="{FF2B5EF4-FFF2-40B4-BE49-F238E27FC236}">
                <a16:creationId xmlns:a16="http://schemas.microsoft.com/office/drawing/2014/main" id="{0044AFFC-7A54-4041-A90A-1FE2E64C21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991" y="5226518"/>
            <a:ext cx="1548619" cy="1207971"/>
          </a:xfrm>
          <a:prstGeom prst="rect">
            <a:avLst/>
          </a:prstGeom>
        </p:spPr>
      </p:pic>
    </p:spTree>
    <p:extLst>
      <p:ext uri="{BB962C8B-B14F-4D97-AF65-F5344CB8AC3E}">
        <p14:creationId xmlns:p14="http://schemas.microsoft.com/office/powerpoint/2010/main" val="41796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F608-3B48-424F-95C3-EAA871D8D3C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0F25495-509D-438E-99D4-25826CC6579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A4B2681D-0772-4654-8CA2-E16351C009D6}"/>
              </a:ext>
            </a:extLst>
          </p:cNvPr>
          <p:cNvSpPr>
            <a:spLocks noGrp="1"/>
          </p:cNvSpPr>
          <p:nvPr>
            <p:ph type="sldNum" sz="quarter" idx="11"/>
          </p:nvPr>
        </p:nvSpPr>
        <p:spPr/>
        <p:txBody>
          <a:bodyPr/>
          <a:lstStyle/>
          <a:p>
            <a:fld id="{CFA28EAC-03EF-453C-B0DA-6BC419E199A1}" type="slidenum">
              <a:rPr lang="en-US" smtClean="0"/>
              <a:pPr/>
              <a:t>‹#›</a:t>
            </a:fld>
            <a:endParaRPr lang="en-US" dirty="0"/>
          </a:p>
        </p:txBody>
      </p:sp>
      <p:sp>
        <p:nvSpPr>
          <p:cNvPr id="6" name="Content Placeholder 5">
            <a:extLst>
              <a:ext uri="{FF2B5EF4-FFF2-40B4-BE49-F238E27FC236}">
                <a16:creationId xmlns:a16="http://schemas.microsoft.com/office/drawing/2014/main" id="{B99EE03E-FEDC-4669-9E6A-769EA777031C}"/>
              </a:ext>
            </a:extLst>
          </p:cNvPr>
          <p:cNvSpPr>
            <a:spLocks noGrp="1"/>
          </p:cNvSpPr>
          <p:nvPr>
            <p:ph sz="quarter" idx="12"/>
          </p:nvPr>
        </p:nvSpPr>
        <p:spPr>
          <a:xfrm>
            <a:off x="285550" y="1193533"/>
            <a:ext cx="11617526" cy="52739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30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9260-412F-4351-8F51-6F00C7E1D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08C42-89B5-463F-A8F0-9AD06CC6775D}"/>
              </a:ext>
            </a:extLst>
          </p:cNvPr>
          <p:cNvSpPr>
            <a:spLocks noGrp="1"/>
          </p:cNvSpPr>
          <p:nvPr>
            <p:ph sz="half" idx="1"/>
          </p:nvPr>
        </p:nvSpPr>
        <p:spPr>
          <a:xfrm>
            <a:off x="285549" y="1450240"/>
            <a:ext cx="5734251" cy="47388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60DB1-2B07-49B0-8875-B65DA2EB503E}"/>
              </a:ext>
            </a:extLst>
          </p:cNvPr>
          <p:cNvSpPr>
            <a:spLocks noGrp="1"/>
          </p:cNvSpPr>
          <p:nvPr>
            <p:ph sz="half" idx="2"/>
          </p:nvPr>
        </p:nvSpPr>
        <p:spPr>
          <a:xfrm>
            <a:off x="6172199" y="1450240"/>
            <a:ext cx="5730239" cy="47388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E6355DF-E479-4287-96E0-3E013E93C8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016F0C-A416-466E-A52D-894A8E6D5E2F}"/>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345203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D91-7382-478A-BE84-436F644155B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1339E1D-B0E3-4D90-94CD-7DC9430B15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38EC4C-70F1-48D1-9F76-17738EAD1B3C}"/>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2473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EC0D-4F55-4B08-81B3-F79108BBD148}"/>
              </a:ext>
            </a:extLst>
          </p:cNvPr>
          <p:cNvSpPr>
            <a:spLocks noGrp="1"/>
          </p:cNvSpPr>
          <p:nvPr>
            <p:ph type="title"/>
          </p:nvPr>
        </p:nvSpPr>
        <p:spPr>
          <a:xfrm>
            <a:off x="281537" y="1709738"/>
            <a:ext cx="11620901" cy="2852737"/>
          </a:xfrm>
        </p:spPr>
        <p:txBody>
          <a:bodyPr anchor="b">
            <a:normAutofit/>
          </a:bodyPr>
          <a:lstStyle>
            <a:lvl1pPr algn="ctr">
              <a:lnSpc>
                <a:spcPct val="70000"/>
              </a:lnSpc>
              <a:defRPr sz="7000"/>
            </a:lvl1pPr>
          </a:lstStyle>
          <a:p>
            <a:r>
              <a:rPr lang="en-US" dirty="0"/>
              <a:t>Click to edit Master title style</a:t>
            </a:r>
          </a:p>
        </p:txBody>
      </p:sp>
      <p:sp>
        <p:nvSpPr>
          <p:cNvPr id="3" name="Text Placeholder 2">
            <a:extLst>
              <a:ext uri="{FF2B5EF4-FFF2-40B4-BE49-F238E27FC236}">
                <a16:creationId xmlns:a16="http://schemas.microsoft.com/office/drawing/2014/main" id="{9B474D08-3A07-46DE-B335-FFA9D0C54BC2}"/>
              </a:ext>
            </a:extLst>
          </p:cNvPr>
          <p:cNvSpPr>
            <a:spLocks noGrp="1"/>
          </p:cNvSpPr>
          <p:nvPr>
            <p:ph type="body" idx="1"/>
          </p:nvPr>
        </p:nvSpPr>
        <p:spPr>
          <a:xfrm>
            <a:off x="281537" y="4589463"/>
            <a:ext cx="11620901"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CBBBCB1-977E-432E-ADE6-0CFDAA1800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51B98F-536C-40EC-B213-AEE65111B5DE}"/>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278667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DBD535-2088-46D9-A58B-4ABFE3F87C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BD9D43-B8C6-4E20-BCC8-D686A2A59E5D}"/>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287450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3843B9-26CF-4C85-93F3-B5BECE9785B2}"/>
              </a:ext>
            </a:extLst>
          </p:cNvPr>
          <p:cNvSpPr/>
          <p:nvPr userDrawn="1"/>
        </p:nvSpPr>
        <p:spPr>
          <a:xfrm>
            <a:off x="0" y="1578543"/>
            <a:ext cx="12192000" cy="5279457"/>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5E0CD20-D535-4A18-955A-A50C395CB6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5431" y="1400475"/>
            <a:ext cx="5201139" cy="4057050"/>
          </a:xfrm>
          <a:prstGeom prst="rect">
            <a:avLst/>
          </a:prstGeom>
        </p:spPr>
      </p:pic>
    </p:spTree>
    <p:extLst>
      <p:ext uri="{BB962C8B-B14F-4D97-AF65-F5344CB8AC3E}">
        <p14:creationId xmlns:p14="http://schemas.microsoft.com/office/powerpoint/2010/main" val="20571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4FA1-1847-47F0-B97E-8948F9A94A0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9CC4FF4-C0BF-4957-BFFB-B792F2D224C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E5583D8-5A67-424D-B8B6-6459BEED801E}"/>
              </a:ext>
            </a:extLst>
          </p:cNvPr>
          <p:cNvSpPr>
            <a:spLocks noGrp="1"/>
          </p:cNvSpPr>
          <p:nvPr>
            <p:ph type="sldNum" sz="quarter" idx="11"/>
          </p:nvPr>
        </p:nvSpPr>
        <p:spPr/>
        <p:txBody>
          <a:bodyPr/>
          <a:lstStyle/>
          <a:p>
            <a:fld id="{CFA28EAC-03EF-453C-B0DA-6BC419E199A1}" type="slidenum">
              <a:rPr lang="en-US" smtClean="0"/>
              <a:pPr/>
              <a:t>‹#›</a:t>
            </a:fld>
            <a:endParaRPr lang="en-US" dirty="0"/>
          </a:p>
        </p:txBody>
      </p:sp>
      <p:sp>
        <p:nvSpPr>
          <p:cNvPr id="6" name="Content Placeholder 5">
            <a:extLst>
              <a:ext uri="{FF2B5EF4-FFF2-40B4-BE49-F238E27FC236}">
                <a16:creationId xmlns:a16="http://schemas.microsoft.com/office/drawing/2014/main" id="{0D49D42D-3F2F-4C31-A07D-397AB86A657D}"/>
              </a:ext>
            </a:extLst>
          </p:cNvPr>
          <p:cNvSpPr>
            <a:spLocks noGrp="1"/>
          </p:cNvSpPr>
          <p:nvPr>
            <p:ph sz="quarter" idx="12"/>
          </p:nvPr>
        </p:nvSpPr>
        <p:spPr>
          <a:xfrm>
            <a:off x="285550" y="1193533"/>
            <a:ext cx="11616890" cy="5274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38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9260-412F-4351-8F51-6F00C7E1D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08C42-89B5-463F-A8F0-9AD06CC6775D}"/>
              </a:ext>
            </a:extLst>
          </p:cNvPr>
          <p:cNvSpPr>
            <a:spLocks noGrp="1"/>
          </p:cNvSpPr>
          <p:nvPr>
            <p:ph sz="half" idx="1"/>
          </p:nvPr>
        </p:nvSpPr>
        <p:spPr>
          <a:xfrm>
            <a:off x="285549" y="1450240"/>
            <a:ext cx="5734251" cy="47388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60DB1-2B07-49B0-8875-B65DA2EB503E}"/>
              </a:ext>
            </a:extLst>
          </p:cNvPr>
          <p:cNvSpPr>
            <a:spLocks noGrp="1"/>
          </p:cNvSpPr>
          <p:nvPr>
            <p:ph sz="half" idx="2"/>
          </p:nvPr>
        </p:nvSpPr>
        <p:spPr>
          <a:xfrm>
            <a:off x="6172199" y="1450240"/>
            <a:ext cx="5730239" cy="47388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E6355DF-E479-4287-96E0-3E013E93C8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016F0C-A416-466E-A52D-894A8E6D5E2F}"/>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42761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D91-7382-478A-BE84-436F644155B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1339E1D-B0E3-4D90-94CD-7DC9430B15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38EC4C-70F1-48D1-9F76-17738EAD1B3C}"/>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408786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EC0D-4F55-4B08-81B3-F79108BBD148}"/>
              </a:ext>
            </a:extLst>
          </p:cNvPr>
          <p:cNvSpPr>
            <a:spLocks noGrp="1"/>
          </p:cNvSpPr>
          <p:nvPr>
            <p:ph type="title"/>
          </p:nvPr>
        </p:nvSpPr>
        <p:spPr>
          <a:xfrm>
            <a:off x="281537" y="1709738"/>
            <a:ext cx="11620901" cy="2852737"/>
          </a:xfrm>
        </p:spPr>
        <p:txBody>
          <a:bodyPr anchor="b">
            <a:normAutofit/>
          </a:bodyPr>
          <a:lstStyle>
            <a:lvl1pPr algn="ctr">
              <a:lnSpc>
                <a:spcPct val="70000"/>
              </a:lnSpc>
              <a:defRPr sz="7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474D08-3A07-46DE-B335-FFA9D0C54BC2}"/>
              </a:ext>
            </a:extLst>
          </p:cNvPr>
          <p:cNvSpPr>
            <a:spLocks noGrp="1"/>
          </p:cNvSpPr>
          <p:nvPr>
            <p:ph type="body" idx="1"/>
          </p:nvPr>
        </p:nvSpPr>
        <p:spPr>
          <a:xfrm>
            <a:off x="281537" y="4589463"/>
            <a:ext cx="11620901"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CBBBCB1-977E-432E-ADE6-0CFDAA1800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51B98F-536C-40EC-B213-AEE65111B5DE}"/>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113125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DBD535-2088-46D9-A58B-4ABFE3F87C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BD9D43-B8C6-4E20-BCC8-D686A2A59E5D}"/>
              </a:ext>
            </a:extLst>
          </p:cNvPr>
          <p:cNvSpPr>
            <a:spLocks noGrp="1"/>
          </p:cNvSpPr>
          <p:nvPr>
            <p:ph type="sldNum" sz="quarter" idx="12"/>
          </p:nvPr>
        </p:nvSpPr>
        <p:spPr/>
        <p:txBody>
          <a:bodyPr/>
          <a:lstStyle/>
          <a:p>
            <a:fld id="{CFA28EAC-03EF-453C-B0DA-6BC419E199A1}" type="slidenum">
              <a:rPr lang="en-US" smtClean="0"/>
              <a:t>‹#›</a:t>
            </a:fld>
            <a:endParaRPr lang="en-US" dirty="0"/>
          </a:p>
        </p:txBody>
      </p:sp>
    </p:spTree>
    <p:extLst>
      <p:ext uri="{BB962C8B-B14F-4D97-AF65-F5344CB8AC3E}">
        <p14:creationId xmlns:p14="http://schemas.microsoft.com/office/powerpoint/2010/main" val="29703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C52A42-F348-41C7-9D8A-AC8E6192CFB5}"/>
              </a:ext>
            </a:extLst>
          </p:cNvPr>
          <p:cNvSpPr/>
          <p:nvPr userDrawn="1"/>
        </p:nvSpPr>
        <p:spPr>
          <a:xfrm>
            <a:off x="0" y="1578543"/>
            <a:ext cx="12192000" cy="5279457"/>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F2FED4C-FA64-468B-9DF0-904C82EA81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5431" y="1400475"/>
            <a:ext cx="5201139" cy="4057050"/>
          </a:xfrm>
          <a:prstGeom prst="rect">
            <a:avLst/>
          </a:prstGeom>
        </p:spPr>
      </p:pic>
    </p:spTree>
    <p:extLst>
      <p:ext uri="{BB962C8B-B14F-4D97-AF65-F5344CB8AC3E}">
        <p14:creationId xmlns:p14="http://schemas.microsoft.com/office/powerpoint/2010/main" val="139590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170045" y="6154740"/>
            <a:ext cx="11183755" cy="673725"/>
          </a:xfrm>
        </p:spPr>
        <p:txBody>
          <a:bodyPr/>
          <a:lstStyle/>
          <a:p>
            <a:endParaRPr lang="en-US" dirty="0"/>
          </a:p>
        </p:txBody>
      </p:sp>
      <p:sp>
        <p:nvSpPr>
          <p:cNvPr id="6" name="Slide Number Placeholder 5"/>
          <p:cNvSpPr>
            <a:spLocks noGrp="1"/>
          </p:cNvSpPr>
          <p:nvPr>
            <p:ph type="sldNum" sz="quarter" idx="12"/>
          </p:nvPr>
        </p:nvSpPr>
        <p:spPr>
          <a:xfrm>
            <a:off x="838200" y="6338193"/>
            <a:ext cx="472294" cy="373538"/>
          </a:xfrm>
        </p:spPr>
        <p:txBody>
          <a:bodyPr/>
          <a:lstStyle>
            <a:lvl1pPr>
              <a:defRPr sz="1200"/>
            </a:lvl1pPr>
          </a:lstStyle>
          <a:p>
            <a:fld id="{BCAF1A5B-EC4C-4638-9EEE-B9D9DA1291B7}" type="slidenum">
              <a:rPr lang="en-US" smtClean="0"/>
              <a:pPr/>
              <a:t>‹#›</a:t>
            </a:fld>
            <a:endParaRPr lang="en-US" dirty="0"/>
          </a:p>
        </p:txBody>
      </p:sp>
      <p:pic>
        <p:nvPicPr>
          <p:cNvPr id="7" name="Picture 6">
            <a:extLst>
              <a:ext uri="{FF2B5EF4-FFF2-40B4-BE49-F238E27FC236}">
                <a16:creationId xmlns:a16="http://schemas.microsoft.com/office/drawing/2014/main" id="{0D7A5AE5-7BFB-48A1-9666-2446D06AF7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045" y="6246991"/>
            <a:ext cx="547525" cy="547525"/>
          </a:xfrm>
          <a:prstGeom prst="rect">
            <a:avLst/>
          </a:prstGeom>
        </p:spPr>
      </p:pic>
    </p:spTree>
    <p:extLst>
      <p:ext uri="{BB962C8B-B14F-4D97-AF65-F5344CB8AC3E}">
        <p14:creationId xmlns:p14="http://schemas.microsoft.com/office/powerpoint/2010/main" val="6563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706" y="278133"/>
            <a:ext cx="10426875" cy="474345"/>
          </a:xfrm>
        </p:spPr>
        <p:txBody>
          <a:bodyPr/>
          <a:lstStyle>
            <a:lvl1pPr>
              <a:defRPr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313326" y="1381123"/>
            <a:ext cx="11341514" cy="49377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328" y="752474"/>
            <a:ext cx="10426875" cy="285750"/>
          </a:xfrm>
        </p:spPr>
        <p:txBody>
          <a:bodyPr tIns="0" bIns="0">
            <a:noAutofit/>
          </a:bodyPr>
          <a:lstStyle>
            <a:lvl1pPr marL="0" indent="0" algn="l" defTabSz="914126" rtl="0" eaLnBrk="1" latinLnBrk="0" hangingPunct="1">
              <a:spcBef>
                <a:spcPct val="0"/>
              </a:spcBef>
              <a:buNone/>
              <a:defRPr lang="en-US" sz="1799" strike="noStrike" kern="1200" cap="all" baseline="0" dirty="0" smtClean="0">
                <a:solidFill>
                  <a:schemeClr val="bg1"/>
                </a:solidFill>
                <a:latin typeface="Avenir Heavy"/>
                <a:ea typeface="+mj-ea"/>
                <a:cs typeface="+mj-cs"/>
              </a:defRPr>
            </a:lvl1pPr>
            <a:lvl2pPr marL="367555" indent="0" algn="l" defTabSz="914126" rtl="0" eaLnBrk="1" latinLnBrk="0" hangingPunct="1">
              <a:spcBef>
                <a:spcPct val="0"/>
              </a:spcBef>
              <a:buNone/>
              <a:defRPr lang="en-US" sz="2399" strike="noStrike" kern="1200" cap="all" baseline="0" dirty="0" smtClean="0">
                <a:solidFill>
                  <a:schemeClr val="tx1"/>
                </a:solidFill>
                <a:latin typeface="Calibri" pitchFamily="34" charset="0"/>
                <a:ea typeface="+mj-ea"/>
                <a:cs typeface="+mj-cs"/>
              </a:defRPr>
            </a:lvl2pPr>
            <a:lvl3pPr marL="745901" indent="0" algn="l" defTabSz="914126" rtl="0" eaLnBrk="1" latinLnBrk="0" hangingPunct="1">
              <a:spcBef>
                <a:spcPct val="0"/>
              </a:spcBef>
              <a:buNone/>
              <a:defRPr lang="en-US" sz="2399" strike="noStrike" kern="1200" cap="all" baseline="0" dirty="0" smtClean="0">
                <a:solidFill>
                  <a:schemeClr val="tx1"/>
                </a:solidFill>
                <a:latin typeface="Calibri" pitchFamily="34" charset="0"/>
                <a:ea typeface="+mj-ea"/>
                <a:cs typeface="+mj-cs"/>
              </a:defRPr>
            </a:lvl3pPr>
            <a:lvl4pPr marL="1188363" indent="0" algn="l" defTabSz="914126" rtl="0" eaLnBrk="1" latinLnBrk="0" hangingPunct="1">
              <a:spcBef>
                <a:spcPct val="0"/>
              </a:spcBef>
              <a:buNone/>
              <a:defRPr lang="en-US" sz="2399" strike="noStrike" kern="1200" cap="all" baseline="0" dirty="0" smtClean="0">
                <a:solidFill>
                  <a:schemeClr val="tx1"/>
                </a:solidFill>
                <a:latin typeface="Calibri" pitchFamily="34" charset="0"/>
                <a:ea typeface="+mj-ea"/>
                <a:cs typeface="+mj-cs"/>
              </a:defRPr>
            </a:lvl4pPr>
            <a:lvl5pPr marL="1480884" indent="0" algn="l" defTabSz="914126" rtl="0" eaLnBrk="1" latinLnBrk="0" hangingPunct="1">
              <a:spcBef>
                <a:spcPct val="0"/>
              </a:spcBef>
              <a:buNone/>
              <a:defRPr lang="en-US" sz="2399"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428295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178E5-D00D-4736-B79A-BD696C9A3904}"/>
              </a:ext>
            </a:extLst>
          </p:cNvPr>
          <p:cNvSpPr>
            <a:spLocks noGrp="1"/>
          </p:cNvSpPr>
          <p:nvPr>
            <p:ph type="title"/>
          </p:nvPr>
        </p:nvSpPr>
        <p:spPr>
          <a:xfrm>
            <a:off x="285549" y="519808"/>
            <a:ext cx="11620902" cy="673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1EC790-E627-469C-98A6-92C7DD444879}"/>
              </a:ext>
            </a:extLst>
          </p:cNvPr>
          <p:cNvSpPr>
            <a:spLocks noGrp="1"/>
          </p:cNvSpPr>
          <p:nvPr>
            <p:ph type="body" idx="1"/>
          </p:nvPr>
        </p:nvSpPr>
        <p:spPr>
          <a:xfrm>
            <a:off x="285549" y="1193533"/>
            <a:ext cx="11616891" cy="5274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1F9D445-679E-4348-8F40-6E39FD8E039B}"/>
              </a:ext>
            </a:extLst>
          </p:cNvPr>
          <p:cNvSpPr>
            <a:spLocks noGrp="1"/>
          </p:cNvSpPr>
          <p:nvPr>
            <p:ph type="ftr" sz="quarter" idx="3"/>
          </p:nvPr>
        </p:nvSpPr>
        <p:spPr>
          <a:xfrm>
            <a:off x="718684" y="6467921"/>
            <a:ext cx="11183755" cy="365125"/>
          </a:xfrm>
          <a:prstGeom prst="rect">
            <a:avLst/>
          </a:prstGeom>
        </p:spPr>
        <p:txBody>
          <a:bodyPr vert="horz" lIns="91440" tIns="45720" rIns="91440" bIns="45720" rtlCol="0" anchor="ctr"/>
          <a:lstStyle>
            <a:lvl1pPr algn="l">
              <a:defRPr sz="1000">
                <a:solidFill>
                  <a:schemeClr val="bg1"/>
                </a:solidFill>
                <a:latin typeface="+mn-lt"/>
              </a:defRPr>
            </a:lvl1pPr>
          </a:lstStyle>
          <a:p>
            <a:endParaRPr lang="en-US" dirty="0"/>
          </a:p>
        </p:txBody>
      </p:sp>
      <p:sp>
        <p:nvSpPr>
          <p:cNvPr id="6" name="Slide Number Placeholder 5">
            <a:extLst>
              <a:ext uri="{FF2B5EF4-FFF2-40B4-BE49-F238E27FC236}">
                <a16:creationId xmlns:a16="http://schemas.microsoft.com/office/drawing/2014/main" id="{EE395C86-4E92-4378-98F0-8593EA5EBD06}"/>
              </a:ext>
            </a:extLst>
          </p:cNvPr>
          <p:cNvSpPr>
            <a:spLocks noGrp="1"/>
          </p:cNvSpPr>
          <p:nvPr>
            <p:ph type="sldNum" sz="quarter" idx="4"/>
          </p:nvPr>
        </p:nvSpPr>
        <p:spPr>
          <a:xfrm>
            <a:off x="285549" y="6467921"/>
            <a:ext cx="407470"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CFA28EAC-03EF-453C-B0DA-6BC419E199A1}" type="slidenum">
              <a:rPr lang="en-US" smtClean="0"/>
              <a:pPr/>
              <a:t>‹#›</a:t>
            </a:fld>
            <a:endParaRPr lang="en-US" dirty="0"/>
          </a:p>
        </p:txBody>
      </p:sp>
      <p:grpSp>
        <p:nvGrpSpPr>
          <p:cNvPr id="7" name="Group 6">
            <a:extLst>
              <a:ext uri="{FF2B5EF4-FFF2-40B4-BE49-F238E27FC236}">
                <a16:creationId xmlns:a16="http://schemas.microsoft.com/office/drawing/2014/main" id="{AB7756F9-A997-4F88-83B4-D8DD2DD5AD4B}"/>
              </a:ext>
            </a:extLst>
          </p:cNvPr>
          <p:cNvGrpSpPr/>
          <p:nvPr userDrawn="1"/>
        </p:nvGrpSpPr>
        <p:grpSpPr>
          <a:xfrm>
            <a:off x="10805159" y="269800"/>
            <a:ext cx="1097281" cy="267650"/>
            <a:chOff x="5675313" y="-646112"/>
            <a:chExt cx="4048125" cy="987425"/>
          </a:xfrm>
          <a:solidFill>
            <a:schemeClr val="bg1"/>
          </a:solidFill>
        </p:grpSpPr>
        <p:sp>
          <p:nvSpPr>
            <p:cNvPr id="8" name="Freeform 5">
              <a:extLst>
                <a:ext uri="{FF2B5EF4-FFF2-40B4-BE49-F238E27FC236}">
                  <a16:creationId xmlns:a16="http://schemas.microsoft.com/office/drawing/2014/main" id="{C7329F1A-8C42-4848-8E01-DFE068261DA7}"/>
                </a:ext>
              </a:extLst>
            </p:cNvPr>
            <p:cNvSpPr>
              <a:spLocks noEditPoints="1"/>
            </p:cNvSpPr>
            <p:nvPr/>
          </p:nvSpPr>
          <p:spPr bwMode="auto">
            <a:xfrm>
              <a:off x="5675313" y="-573087"/>
              <a:ext cx="949325" cy="849313"/>
            </a:xfrm>
            <a:custGeom>
              <a:avLst/>
              <a:gdLst>
                <a:gd name="T0" fmla="*/ 598 w 598"/>
                <a:gd name="T1" fmla="*/ 535 h 535"/>
                <a:gd name="T2" fmla="*/ 458 w 598"/>
                <a:gd name="T3" fmla="*/ 535 h 535"/>
                <a:gd name="T4" fmla="*/ 413 w 598"/>
                <a:gd name="T5" fmla="*/ 430 h 535"/>
                <a:gd name="T6" fmla="*/ 179 w 598"/>
                <a:gd name="T7" fmla="*/ 430 h 535"/>
                <a:gd name="T8" fmla="*/ 139 w 598"/>
                <a:gd name="T9" fmla="*/ 535 h 535"/>
                <a:gd name="T10" fmla="*/ 0 w 598"/>
                <a:gd name="T11" fmla="*/ 535 h 535"/>
                <a:gd name="T12" fmla="*/ 211 w 598"/>
                <a:gd name="T13" fmla="*/ 0 h 535"/>
                <a:gd name="T14" fmla="*/ 364 w 598"/>
                <a:gd name="T15" fmla="*/ 0 h 535"/>
                <a:gd name="T16" fmla="*/ 598 w 598"/>
                <a:gd name="T17" fmla="*/ 535 h 535"/>
                <a:gd name="T18" fmla="*/ 292 w 598"/>
                <a:gd name="T19" fmla="*/ 128 h 535"/>
                <a:gd name="T20" fmla="*/ 211 w 598"/>
                <a:gd name="T21" fmla="*/ 334 h 535"/>
                <a:gd name="T22" fmla="*/ 373 w 598"/>
                <a:gd name="T23" fmla="*/ 334 h 535"/>
                <a:gd name="T24" fmla="*/ 292 w 598"/>
                <a:gd name="T25" fmla="*/ 1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 h="535">
                  <a:moveTo>
                    <a:pt x="598" y="535"/>
                  </a:moveTo>
                  <a:lnTo>
                    <a:pt x="458" y="535"/>
                  </a:lnTo>
                  <a:lnTo>
                    <a:pt x="413" y="430"/>
                  </a:lnTo>
                  <a:lnTo>
                    <a:pt x="179" y="430"/>
                  </a:lnTo>
                  <a:lnTo>
                    <a:pt x="139" y="535"/>
                  </a:lnTo>
                  <a:lnTo>
                    <a:pt x="0" y="535"/>
                  </a:lnTo>
                  <a:lnTo>
                    <a:pt x="211" y="0"/>
                  </a:lnTo>
                  <a:lnTo>
                    <a:pt x="364" y="0"/>
                  </a:lnTo>
                  <a:lnTo>
                    <a:pt x="598" y="535"/>
                  </a:lnTo>
                  <a:close/>
                  <a:moveTo>
                    <a:pt x="292" y="128"/>
                  </a:moveTo>
                  <a:lnTo>
                    <a:pt x="211" y="334"/>
                  </a:lnTo>
                  <a:lnTo>
                    <a:pt x="373" y="334"/>
                  </a:lnTo>
                  <a:lnTo>
                    <a:pt x="292" y="128"/>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D038C93B-C9CB-44DC-8343-73A252DDE95C}"/>
                </a:ext>
              </a:extLst>
            </p:cNvPr>
            <p:cNvSpPr>
              <a:spLocks/>
            </p:cNvSpPr>
            <p:nvPr/>
          </p:nvSpPr>
          <p:spPr bwMode="auto">
            <a:xfrm>
              <a:off x="6724650" y="-573087"/>
              <a:ext cx="898525" cy="849313"/>
            </a:xfrm>
            <a:custGeom>
              <a:avLst/>
              <a:gdLst>
                <a:gd name="T0" fmla="*/ 454 w 566"/>
                <a:gd name="T1" fmla="*/ 0 h 535"/>
                <a:gd name="T2" fmla="*/ 566 w 566"/>
                <a:gd name="T3" fmla="*/ 0 h 535"/>
                <a:gd name="T4" fmla="*/ 566 w 566"/>
                <a:gd name="T5" fmla="*/ 535 h 535"/>
                <a:gd name="T6" fmla="*/ 436 w 566"/>
                <a:gd name="T7" fmla="*/ 535 h 535"/>
                <a:gd name="T8" fmla="*/ 436 w 566"/>
                <a:gd name="T9" fmla="*/ 201 h 535"/>
                <a:gd name="T10" fmla="*/ 292 w 566"/>
                <a:gd name="T11" fmla="*/ 366 h 535"/>
                <a:gd name="T12" fmla="*/ 274 w 566"/>
                <a:gd name="T13" fmla="*/ 366 h 535"/>
                <a:gd name="T14" fmla="*/ 130 w 566"/>
                <a:gd name="T15" fmla="*/ 201 h 535"/>
                <a:gd name="T16" fmla="*/ 130 w 566"/>
                <a:gd name="T17" fmla="*/ 535 h 535"/>
                <a:gd name="T18" fmla="*/ 0 w 566"/>
                <a:gd name="T19" fmla="*/ 535 h 535"/>
                <a:gd name="T20" fmla="*/ 0 w 566"/>
                <a:gd name="T21" fmla="*/ 0 h 535"/>
                <a:gd name="T22" fmla="*/ 112 w 566"/>
                <a:gd name="T23" fmla="*/ 0 h 535"/>
                <a:gd name="T24" fmla="*/ 283 w 566"/>
                <a:gd name="T25" fmla="*/ 197 h 535"/>
                <a:gd name="T26" fmla="*/ 454 w 566"/>
                <a:gd name="T27"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535">
                  <a:moveTo>
                    <a:pt x="454" y="0"/>
                  </a:moveTo>
                  <a:lnTo>
                    <a:pt x="566" y="0"/>
                  </a:lnTo>
                  <a:lnTo>
                    <a:pt x="566" y="535"/>
                  </a:lnTo>
                  <a:lnTo>
                    <a:pt x="436" y="535"/>
                  </a:lnTo>
                  <a:lnTo>
                    <a:pt x="436" y="201"/>
                  </a:lnTo>
                  <a:lnTo>
                    <a:pt x="292" y="366"/>
                  </a:lnTo>
                  <a:lnTo>
                    <a:pt x="274" y="366"/>
                  </a:lnTo>
                  <a:lnTo>
                    <a:pt x="130" y="201"/>
                  </a:lnTo>
                  <a:lnTo>
                    <a:pt x="130" y="535"/>
                  </a:lnTo>
                  <a:lnTo>
                    <a:pt x="0" y="535"/>
                  </a:lnTo>
                  <a:lnTo>
                    <a:pt x="0" y="0"/>
                  </a:lnTo>
                  <a:lnTo>
                    <a:pt x="112" y="0"/>
                  </a:lnTo>
                  <a:lnTo>
                    <a:pt x="283" y="197"/>
                  </a:lnTo>
                  <a:lnTo>
                    <a:pt x="45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D1051A0A-2331-4871-AF32-2E2A1C81B20E}"/>
                </a:ext>
              </a:extLst>
            </p:cNvPr>
            <p:cNvSpPr>
              <a:spLocks noEditPoints="1"/>
            </p:cNvSpPr>
            <p:nvPr/>
          </p:nvSpPr>
          <p:spPr bwMode="auto">
            <a:xfrm>
              <a:off x="7780338" y="-573087"/>
              <a:ext cx="836613" cy="849313"/>
            </a:xfrm>
            <a:custGeom>
              <a:avLst/>
              <a:gdLst>
                <a:gd name="T0" fmla="*/ 52 w 117"/>
                <a:gd name="T1" fmla="*/ 0 h 117"/>
                <a:gd name="T2" fmla="*/ 117 w 117"/>
                <a:gd name="T3" fmla="*/ 58 h 117"/>
                <a:gd name="T4" fmla="*/ 49 w 117"/>
                <a:gd name="T5" fmla="*/ 117 h 117"/>
                <a:gd name="T6" fmla="*/ 0 w 117"/>
                <a:gd name="T7" fmla="*/ 117 h 117"/>
                <a:gd name="T8" fmla="*/ 0 w 117"/>
                <a:gd name="T9" fmla="*/ 0 h 117"/>
                <a:gd name="T10" fmla="*/ 52 w 117"/>
                <a:gd name="T11" fmla="*/ 0 h 117"/>
                <a:gd name="T12" fmla="*/ 30 w 117"/>
                <a:gd name="T13" fmla="*/ 95 h 117"/>
                <a:gd name="T14" fmla="*/ 49 w 117"/>
                <a:gd name="T15" fmla="*/ 95 h 117"/>
                <a:gd name="T16" fmla="*/ 87 w 117"/>
                <a:gd name="T17" fmla="*/ 58 h 117"/>
                <a:gd name="T18" fmla="*/ 48 w 117"/>
                <a:gd name="T19" fmla="*/ 21 h 117"/>
                <a:gd name="T20" fmla="*/ 30 w 117"/>
                <a:gd name="T21" fmla="*/ 21 h 117"/>
                <a:gd name="T22" fmla="*/ 30 w 117"/>
                <a:gd name="T23"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7">
                  <a:moveTo>
                    <a:pt x="52" y="0"/>
                  </a:moveTo>
                  <a:cubicBezTo>
                    <a:pt x="95" y="0"/>
                    <a:pt x="117" y="26"/>
                    <a:pt x="117" y="58"/>
                  </a:cubicBezTo>
                  <a:cubicBezTo>
                    <a:pt x="117" y="92"/>
                    <a:pt x="96" y="117"/>
                    <a:pt x="49" y="117"/>
                  </a:cubicBezTo>
                  <a:cubicBezTo>
                    <a:pt x="0" y="117"/>
                    <a:pt x="0" y="117"/>
                    <a:pt x="0" y="117"/>
                  </a:cubicBezTo>
                  <a:cubicBezTo>
                    <a:pt x="0" y="0"/>
                    <a:pt x="0" y="0"/>
                    <a:pt x="0" y="0"/>
                  </a:cubicBezTo>
                  <a:lnTo>
                    <a:pt x="52" y="0"/>
                  </a:lnTo>
                  <a:close/>
                  <a:moveTo>
                    <a:pt x="30" y="95"/>
                  </a:moveTo>
                  <a:cubicBezTo>
                    <a:pt x="49" y="95"/>
                    <a:pt x="49" y="95"/>
                    <a:pt x="49" y="95"/>
                  </a:cubicBezTo>
                  <a:cubicBezTo>
                    <a:pt x="78" y="95"/>
                    <a:pt x="87" y="75"/>
                    <a:pt x="87" y="58"/>
                  </a:cubicBezTo>
                  <a:cubicBezTo>
                    <a:pt x="87" y="38"/>
                    <a:pt x="76" y="21"/>
                    <a:pt x="48" y="21"/>
                  </a:cubicBezTo>
                  <a:cubicBezTo>
                    <a:pt x="30" y="21"/>
                    <a:pt x="30" y="21"/>
                    <a:pt x="30" y="21"/>
                  </a:cubicBezTo>
                  <a:lnTo>
                    <a:pt x="30" y="9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AAF59C3E-3779-4C37-AE87-7E7948174C5A}"/>
                </a:ext>
              </a:extLst>
            </p:cNvPr>
            <p:cNvSpPr>
              <a:spLocks/>
            </p:cNvSpPr>
            <p:nvPr/>
          </p:nvSpPr>
          <p:spPr bwMode="auto">
            <a:xfrm>
              <a:off x="8766175" y="-646112"/>
              <a:ext cx="957263" cy="981075"/>
            </a:xfrm>
            <a:custGeom>
              <a:avLst/>
              <a:gdLst>
                <a:gd name="T0" fmla="*/ 441 w 603"/>
                <a:gd name="T1" fmla="*/ 169 h 618"/>
                <a:gd name="T2" fmla="*/ 166 w 603"/>
                <a:gd name="T3" fmla="*/ 169 h 618"/>
                <a:gd name="T4" fmla="*/ 0 w 603"/>
                <a:gd name="T5" fmla="*/ 0 h 618"/>
                <a:gd name="T6" fmla="*/ 603 w 603"/>
                <a:gd name="T7" fmla="*/ 0 h 618"/>
                <a:gd name="T8" fmla="*/ 603 w 603"/>
                <a:gd name="T9" fmla="*/ 618 h 618"/>
                <a:gd name="T10" fmla="*/ 441 w 603"/>
                <a:gd name="T11" fmla="*/ 449 h 618"/>
                <a:gd name="T12" fmla="*/ 441 w 603"/>
                <a:gd name="T13" fmla="*/ 169 h 618"/>
              </a:gdLst>
              <a:ahLst/>
              <a:cxnLst>
                <a:cxn ang="0">
                  <a:pos x="T0" y="T1"/>
                </a:cxn>
                <a:cxn ang="0">
                  <a:pos x="T2" y="T3"/>
                </a:cxn>
                <a:cxn ang="0">
                  <a:pos x="T4" y="T5"/>
                </a:cxn>
                <a:cxn ang="0">
                  <a:pos x="T6" y="T7"/>
                </a:cxn>
                <a:cxn ang="0">
                  <a:pos x="T8" y="T9"/>
                </a:cxn>
                <a:cxn ang="0">
                  <a:pos x="T10" y="T11"/>
                </a:cxn>
                <a:cxn ang="0">
                  <a:pos x="T12" y="T13"/>
                </a:cxn>
              </a:cxnLst>
              <a:rect l="0" t="0" r="r" b="b"/>
              <a:pathLst>
                <a:path w="603" h="618">
                  <a:moveTo>
                    <a:pt x="441" y="169"/>
                  </a:moveTo>
                  <a:lnTo>
                    <a:pt x="166" y="169"/>
                  </a:lnTo>
                  <a:lnTo>
                    <a:pt x="0" y="0"/>
                  </a:lnTo>
                  <a:lnTo>
                    <a:pt x="603" y="0"/>
                  </a:lnTo>
                  <a:lnTo>
                    <a:pt x="603" y="618"/>
                  </a:lnTo>
                  <a:lnTo>
                    <a:pt x="441" y="449"/>
                  </a:lnTo>
                  <a:lnTo>
                    <a:pt x="441" y="16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9">
              <a:extLst>
                <a:ext uri="{FF2B5EF4-FFF2-40B4-BE49-F238E27FC236}">
                  <a16:creationId xmlns:a16="http://schemas.microsoft.com/office/drawing/2014/main" id="{49EB6278-DC93-4FC6-956A-168A3D67FB09}"/>
                </a:ext>
              </a:extLst>
            </p:cNvPr>
            <p:cNvSpPr>
              <a:spLocks/>
            </p:cNvSpPr>
            <p:nvPr/>
          </p:nvSpPr>
          <p:spPr bwMode="auto">
            <a:xfrm>
              <a:off x="8759825" y="-319087"/>
              <a:ext cx="649288" cy="660400"/>
            </a:xfrm>
            <a:custGeom>
              <a:avLst/>
              <a:gdLst>
                <a:gd name="T0" fmla="*/ 170 w 409"/>
                <a:gd name="T1" fmla="*/ 243 h 416"/>
                <a:gd name="T2" fmla="*/ 170 w 409"/>
                <a:gd name="T3" fmla="*/ 0 h 416"/>
                <a:gd name="T4" fmla="*/ 0 w 409"/>
                <a:gd name="T5" fmla="*/ 174 h 416"/>
                <a:gd name="T6" fmla="*/ 0 w 409"/>
                <a:gd name="T7" fmla="*/ 416 h 416"/>
                <a:gd name="T8" fmla="*/ 238 w 409"/>
                <a:gd name="T9" fmla="*/ 416 h 416"/>
                <a:gd name="T10" fmla="*/ 409 w 409"/>
                <a:gd name="T11" fmla="*/ 243 h 416"/>
                <a:gd name="T12" fmla="*/ 170 w 409"/>
                <a:gd name="T13" fmla="*/ 243 h 416"/>
              </a:gdLst>
              <a:ahLst/>
              <a:cxnLst>
                <a:cxn ang="0">
                  <a:pos x="T0" y="T1"/>
                </a:cxn>
                <a:cxn ang="0">
                  <a:pos x="T2" y="T3"/>
                </a:cxn>
                <a:cxn ang="0">
                  <a:pos x="T4" y="T5"/>
                </a:cxn>
                <a:cxn ang="0">
                  <a:pos x="T6" y="T7"/>
                </a:cxn>
                <a:cxn ang="0">
                  <a:pos x="T8" y="T9"/>
                </a:cxn>
                <a:cxn ang="0">
                  <a:pos x="T10" y="T11"/>
                </a:cxn>
                <a:cxn ang="0">
                  <a:pos x="T12" y="T13"/>
                </a:cxn>
              </a:cxnLst>
              <a:rect l="0" t="0" r="r" b="b"/>
              <a:pathLst>
                <a:path w="409" h="416">
                  <a:moveTo>
                    <a:pt x="170" y="243"/>
                  </a:moveTo>
                  <a:lnTo>
                    <a:pt x="170" y="0"/>
                  </a:lnTo>
                  <a:lnTo>
                    <a:pt x="0" y="174"/>
                  </a:lnTo>
                  <a:lnTo>
                    <a:pt x="0" y="416"/>
                  </a:lnTo>
                  <a:lnTo>
                    <a:pt x="238" y="416"/>
                  </a:lnTo>
                  <a:lnTo>
                    <a:pt x="409" y="243"/>
                  </a:lnTo>
                  <a:lnTo>
                    <a:pt x="170" y="2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MSIPCMContentMarking" descr="{&quot;HashCode&quot;:1292881367,&quot;Placement&quot;:&quot;Header&quot;,&quot;Top&quot;:0.0,&quot;Left&quot;:0.0,&quot;SlideWidth&quot;:960,&quot;SlideHeight&quot;:540}">
            <a:extLst>
              <a:ext uri="{FF2B5EF4-FFF2-40B4-BE49-F238E27FC236}">
                <a16:creationId xmlns:a16="http://schemas.microsoft.com/office/drawing/2014/main" id="{93D2AAB6-72A6-4B15-BC0C-AFEDD32B045B}"/>
              </a:ext>
            </a:extLst>
          </p:cNvPr>
          <p:cNvSpPr txBox="1"/>
          <p:nvPr userDrawn="1"/>
        </p:nvSpPr>
        <p:spPr>
          <a:xfrm>
            <a:off x="0" y="0"/>
            <a:ext cx="3183013" cy="24919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78D7"/>
                </a:solidFill>
                <a:latin typeface="Arial" panose="020B0604020202020204" pitchFamily="34" charset="0"/>
              </a:rPr>
              <a:t>[AMD Official Use Only - Internal Distribution Only]</a:t>
            </a:r>
          </a:p>
        </p:txBody>
      </p:sp>
    </p:spTree>
    <p:extLst>
      <p:ext uri="{BB962C8B-B14F-4D97-AF65-F5344CB8AC3E}">
        <p14:creationId xmlns:p14="http://schemas.microsoft.com/office/powerpoint/2010/main" val="268606857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2" r:id="rId3"/>
    <p:sldLayoutId id="2147483654" r:id="rId4"/>
    <p:sldLayoutId id="2147483651" r:id="rId5"/>
    <p:sldLayoutId id="2147483655" r:id="rId6"/>
    <p:sldLayoutId id="2147483662" r:id="rId7"/>
    <p:sldLayoutId id="2147483667" r:id="rId8"/>
    <p:sldLayoutId id="2147483668" r:id="rId9"/>
  </p:sldLayoutIdLst>
  <p:hf hdr="0" dt="0"/>
  <p:txStyles>
    <p:titleStyle>
      <a:lvl1pPr algn="l" defTabSz="914400" rtl="0" eaLnBrk="1" latinLnBrk="0" hangingPunct="1">
        <a:lnSpc>
          <a:spcPct val="90000"/>
        </a:lnSpc>
        <a:spcBef>
          <a:spcPct val="0"/>
        </a:spcBef>
        <a:buNone/>
        <a:defRPr sz="4000" kern="1200" cap="all" baseline="0">
          <a:gradFill>
            <a:gsLst>
              <a:gs pos="0">
                <a:schemeClr val="bg2"/>
              </a:gs>
              <a:gs pos="60000">
                <a:schemeClr val="bg1"/>
              </a:gs>
              <a:gs pos="100000">
                <a:schemeClr val="bg2">
                  <a:lumMod val="75000"/>
                </a:schemeClr>
              </a:gs>
            </a:gsLst>
            <a:lin ang="5400000" scaled="1"/>
          </a:gradFill>
          <a:effectLst>
            <a:glow rad="127000">
              <a:schemeClr val="accent3">
                <a:satMod val="175000"/>
                <a:alpha val="15000"/>
              </a:schemeClr>
            </a:glow>
          </a:effectLst>
          <a:latin typeface="Klavika Bold Condensed" panose="020B050604000002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178E5-D00D-4736-B79A-BD696C9A3904}"/>
              </a:ext>
            </a:extLst>
          </p:cNvPr>
          <p:cNvSpPr>
            <a:spLocks noGrp="1"/>
          </p:cNvSpPr>
          <p:nvPr>
            <p:ph type="title"/>
          </p:nvPr>
        </p:nvSpPr>
        <p:spPr>
          <a:xfrm>
            <a:off x="285549" y="519808"/>
            <a:ext cx="11620902" cy="6737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1EC790-E627-469C-98A6-92C7DD444879}"/>
              </a:ext>
            </a:extLst>
          </p:cNvPr>
          <p:cNvSpPr>
            <a:spLocks noGrp="1"/>
          </p:cNvSpPr>
          <p:nvPr>
            <p:ph type="body" idx="1"/>
          </p:nvPr>
        </p:nvSpPr>
        <p:spPr>
          <a:xfrm>
            <a:off x="285549" y="1193533"/>
            <a:ext cx="11616891" cy="5274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1F9D445-679E-4348-8F40-6E39FD8E039B}"/>
              </a:ext>
            </a:extLst>
          </p:cNvPr>
          <p:cNvSpPr>
            <a:spLocks noGrp="1"/>
          </p:cNvSpPr>
          <p:nvPr>
            <p:ph type="ftr" sz="quarter" idx="3"/>
          </p:nvPr>
        </p:nvSpPr>
        <p:spPr>
          <a:xfrm>
            <a:off x="718684" y="6467921"/>
            <a:ext cx="11183755" cy="365125"/>
          </a:xfrm>
          <a:prstGeom prst="rect">
            <a:avLst/>
          </a:prstGeom>
        </p:spPr>
        <p:txBody>
          <a:bodyPr vert="horz" lIns="91440" tIns="45720" rIns="91440" bIns="45720" rtlCol="0" anchor="ctr"/>
          <a:lstStyle>
            <a:lvl1pPr algn="l">
              <a:defRPr sz="1000">
                <a:solidFill>
                  <a:schemeClr val="bg1"/>
                </a:solidFill>
                <a:latin typeface="+mn-lt"/>
              </a:defRPr>
            </a:lvl1pPr>
          </a:lstStyle>
          <a:p>
            <a:endParaRPr lang="en-US" dirty="0"/>
          </a:p>
        </p:txBody>
      </p:sp>
      <p:sp>
        <p:nvSpPr>
          <p:cNvPr id="6" name="Slide Number Placeholder 5">
            <a:extLst>
              <a:ext uri="{FF2B5EF4-FFF2-40B4-BE49-F238E27FC236}">
                <a16:creationId xmlns:a16="http://schemas.microsoft.com/office/drawing/2014/main" id="{EE395C86-4E92-4378-98F0-8593EA5EBD06}"/>
              </a:ext>
            </a:extLst>
          </p:cNvPr>
          <p:cNvSpPr>
            <a:spLocks noGrp="1"/>
          </p:cNvSpPr>
          <p:nvPr>
            <p:ph type="sldNum" sz="quarter" idx="4"/>
          </p:nvPr>
        </p:nvSpPr>
        <p:spPr>
          <a:xfrm>
            <a:off x="285549" y="6467921"/>
            <a:ext cx="407470"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CFA28EAC-03EF-453C-B0DA-6BC419E199A1}" type="slidenum">
              <a:rPr lang="en-US" smtClean="0"/>
              <a:pPr/>
              <a:t>‹#›</a:t>
            </a:fld>
            <a:endParaRPr lang="en-US" dirty="0"/>
          </a:p>
        </p:txBody>
      </p:sp>
      <p:grpSp>
        <p:nvGrpSpPr>
          <p:cNvPr id="7" name="Group 6">
            <a:extLst>
              <a:ext uri="{FF2B5EF4-FFF2-40B4-BE49-F238E27FC236}">
                <a16:creationId xmlns:a16="http://schemas.microsoft.com/office/drawing/2014/main" id="{AB7756F9-A997-4F88-83B4-D8DD2DD5AD4B}"/>
              </a:ext>
            </a:extLst>
          </p:cNvPr>
          <p:cNvGrpSpPr/>
          <p:nvPr userDrawn="1"/>
        </p:nvGrpSpPr>
        <p:grpSpPr>
          <a:xfrm>
            <a:off x="10805159" y="269800"/>
            <a:ext cx="1097281" cy="267650"/>
            <a:chOff x="5675313" y="-646112"/>
            <a:chExt cx="4048125" cy="987425"/>
          </a:xfrm>
          <a:solidFill>
            <a:schemeClr val="bg1"/>
          </a:solidFill>
        </p:grpSpPr>
        <p:sp>
          <p:nvSpPr>
            <p:cNvPr id="8" name="Freeform 5">
              <a:extLst>
                <a:ext uri="{FF2B5EF4-FFF2-40B4-BE49-F238E27FC236}">
                  <a16:creationId xmlns:a16="http://schemas.microsoft.com/office/drawing/2014/main" id="{C7329F1A-8C42-4848-8E01-DFE068261DA7}"/>
                </a:ext>
              </a:extLst>
            </p:cNvPr>
            <p:cNvSpPr>
              <a:spLocks noEditPoints="1"/>
            </p:cNvSpPr>
            <p:nvPr/>
          </p:nvSpPr>
          <p:spPr bwMode="auto">
            <a:xfrm>
              <a:off x="5675313" y="-573087"/>
              <a:ext cx="949325" cy="849313"/>
            </a:xfrm>
            <a:custGeom>
              <a:avLst/>
              <a:gdLst>
                <a:gd name="T0" fmla="*/ 598 w 598"/>
                <a:gd name="T1" fmla="*/ 535 h 535"/>
                <a:gd name="T2" fmla="*/ 458 w 598"/>
                <a:gd name="T3" fmla="*/ 535 h 535"/>
                <a:gd name="T4" fmla="*/ 413 w 598"/>
                <a:gd name="T5" fmla="*/ 430 h 535"/>
                <a:gd name="T6" fmla="*/ 179 w 598"/>
                <a:gd name="T7" fmla="*/ 430 h 535"/>
                <a:gd name="T8" fmla="*/ 139 w 598"/>
                <a:gd name="T9" fmla="*/ 535 h 535"/>
                <a:gd name="T10" fmla="*/ 0 w 598"/>
                <a:gd name="T11" fmla="*/ 535 h 535"/>
                <a:gd name="T12" fmla="*/ 211 w 598"/>
                <a:gd name="T13" fmla="*/ 0 h 535"/>
                <a:gd name="T14" fmla="*/ 364 w 598"/>
                <a:gd name="T15" fmla="*/ 0 h 535"/>
                <a:gd name="T16" fmla="*/ 598 w 598"/>
                <a:gd name="T17" fmla="*/ 535 h 535"/>
                <a:gd name="T18" fmla="*/ 292 w 598"/>
                <a:gd name="T19" fmla="*/ 128 h 535"/>
                <a:gd name="T20" fmla="*/ 211 w 598"/>
                <a:gd name="T21" fmla="*/ 334 h 535"/>
                <a:gd name="T22" fmla="*/ 373 w 598"/>
                <a:gd name="T23" fmla="*/ 334 h 535"/>
                <a:gd name="T24" fmla="*/ 292 w 598"/>
                <a:gd name="T25" fmla="*/ 1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 h="535">
                  <a:moveTo>
                    <a:pt x="598" y="535"/>
                  </a:moveTo>
                  <a:lnTo>
                    <a:pt x="458" y="535"/>
                  </a:lnTo>
                  <a:lnTo>
                    <a:pt x="413" y="430"/>
                  </a:lnTo>
                  <a:lnTo>
                    <a:pt x="179" y="430"/>
                  </a:lnTo>
                  <a:lnTo>
                    <a:pt x="139" y="535"/>
                  </a:lnTo>
                  <a:lnTo>
                    <a:pt x="0" y="535"/>
                  </a:lnTo>
                  <a:lnTo>
                    <a:pt x="211" y="0"/>
                  </a:lnTo>
                  <a:lnTo>
                    <a:pt x="364" y="0"/>
                  </a:lnTo>
                  <a:lnTo>
                    <a:pt x="598" y="535"/>
                  </a:lnTo>
                  <a:close/>
                  <a:moveTo>
                    <a:pt x="292" y="128"/>
                  </a:moveTo>
                  <a:lnTo>
                    <a:pt x="211" y="334"/>
                  </a:lnTo>
                  <a:lnTo>
                    <a:pt x="373" y="334"/>
                  </a:lnTo>
                  <a:lnTo>
                    <a:pt x="292" y="128"/>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D038C93B-C9CB-44DC-8343-73A252DDE95C}"/>
                </a:ext>
              </a:extLst>
            </p:cNvPr>
            <p:cNvSpPr>
              <a:spLocks/>
            </p:cNvSpPr>
            <p:nvPr/>
          </p:nvSpPr>
          <p:spPr bwMode="auto">
            <a:xfrm>
              <a:off x="6724650" y="-573087"/>
              <a:ext cx="898525" cy="849313"/>
            </a:xfrm>
            <a:custGeom>
              <a:avLst/>
              <a:gdLst>
                <a:gd name="T0" fmla="*/ 454 w 566"/>
                <a:gd name="T1" fmla="*/ 0 h 535"/>
                <a:gd name="T2" fmla="*/ 566 w 566"/>
                <a:gd name="T3" fmla="*/ 0 h 535"/>
                <a:gd name="T4" fmla="*/ 566 w 566"/>
                <a:gd name="T5" fmla="*/ 535 h 535"/>
                <a:gd name="T6" fmla="*/ 436 w 566"/>
                <a:gd name="T7" fmla="*/ 535 h 535"/>
                <a:gd name="T8" fmla="*/ 436 w 566"/>
                <a:gd name="T9" fmla="*/ 201 h 535"/>
                <a:gd name="T10" fmla="*/ 292 w 566"/>
                <a:gd name="T11" fmla="*/ 366 h 535"/>
                <a:gd name="T12" fmla="*/ 274 w 566"/>
                <a:gd name="T13" fmla="*/ 366 h 535"/>
                <a:gd name="T14" fmla="*/ 130 w 566"/>
                <a:gd name="T15" fmla="*/ 201 h 535"/>
                <a:gd name="T16" fmla="*/ 130 w 566"/>
                <a:gd name="T17" fmla="*/ 535 h 535"/>
                <a:gd name="T18" fmla="*/ 0 w 566"/>
                <a:gd name="T19" fmla="*/ 535 h 535"/>
                <a:gd name="T20" fmla="*/ 0 w 566"/>
                <a:gd name="T21" fmla="*/ 0 h 535"/>
                <a:gd name="T22" fmla="*/ 112 w 566"/>
                <a:gd name="T23" fmla="*/ 0 h 535"/>
                <a:gd name="T24" fmla="*/ 283 w 566"/>
                <a:gd name="T25" fmla="*/ 197 h 535"/>
                <a:gd name="T26" fmla="*/ 454 w 566"/>
                <a:gd name="T27"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535">
                  <a:moveTo>
                    <a:pt x="454" y="0"/>
                  </a:moveTo>
                  <a:lnTo>
                    <a:pt x="566" y="0"/>
                  </a:lnTo>
                  <a:lnTo>
                    <a:pt x="566" y="535"/>
                  </a:lnTo>
                  <a:lnTo>
                    <a:pt x="436" y="535"/>
                  </a:lnTo>
                  <a:lnTo>
                    <a:pt x="436" y="201"/>
                  </a:lnTo>
                  <a:lnTo>
                    <a:pt x="292" y="366"/>
                  </a:lnTo>
                  <a:lnTo>
                    <a:pt x="274" y="366"/>
                  </a:lnTo>
                  <a:lnTo>
                    <a:pt x="130" y="201"/>
                  </a:lnTo>
                  <a:lnTo>
                    <a:pt x="130" y="535"/>
                  </a:lnTo>
                  <a:lnTo>
                    <a:pt x="0" y="535"/>
                  </a:lnTo>
                  <a:lnTo>
                    <a:pt x="0" y="0"/>
                  </a:lnTo>
                  <a:lnTo>
                    <a:pt x="112" y="0"/>
                  </a:lnTo>
                  <a:lnTo>
                    <a:pt x="283" y="197"/>
                  </a:lnTo>
                  <a:lnTo>
                    <a:pt x="45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D1051A0A-2331-4871-AF32-2E2A1C81B20E}"/>
                </a:ext>
              </a:extLst>
            </p:cNvPr>
            <p:cNvSpPr>
              <a:spLocks noEditPoints="1"/>
            </p:cNvSpPr>
            <p:nvPr/>
          </p:nvSpPr>
          <p:spPr bwMode="auto">
            <a:xfrm>
              <a:off x="7780338" y="-573087"/>
              <a:ext cx="836613" cy="849313"/>
            </a:xfrm>
            <a:custGeom>
              <a:avLst/>
              <a:gdLst>
                <a:gd name="T0" fmla="*/ 52 w 117"/>
                <a:gd name="T1" fmla="*/ 0 h 117"/>
                <a:gd name="T2" fmla="*/ 117 w 117"/>
                <a:gd name="T3" fmla="*/ 58 h 117"/>
                <a:gd name="T4" fmla="*/ 49 w 117"/>
                <a:gd name="T5" fmla="*/ 117 h 117"/>
                <a:gd name="T6" fmla="*/ 0 w 117"/>
                <a:gd name="T7" fmla="*/ 117 h 117"/>
                <a:gd name="T8" fmla="*/ 0 w 117"/>
                <a:gd name="T9" fmla="*/ 0 h 117"/>
                <a:gd name="T10" fmla="*/ 52 w 117"/>
                <a:gd name="T11" fmla="*/ 0 h 117"/>
                <a:gd name="T12" fmla="*/ 30 w 117"/>
                <a:gd name="T13" fmla="*/ 95 h 117"/>
                <a:gd name="T14" fmla="*/ 49 w 117"/>
                <a:gd name="T15" fmla="*/ 95 h 117"/>
                <a:gd name="T16" fmla="*/ 87 w 117"/>
                <a:gd name="T17" fmla="*/ 58 h 117"/>
                <a:gd name="T18" fmla="*/ 48 w 117"/>
                <a:gd name="T19" fmla="*/ 21 h 117"/>
                <a:gd name="T20" fmla="*/ 30 w 117"/>
                <a:gd name="T21" fmla="*/ 21 h 117"/>
                <a:gd name="T22" fmla="*/ 30 w 117"/>
                <a:gd name="T23"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7">
                  <a:moveTo>
                    <a:pt x="52" y="0"/>
                  </a:moveTo>
                  <a:cubicBezTo>
                    <a:pt x="95" y="0"/>
                    <a:pt x="117" y="26"/>
                    <a:pt x="117" y="58"/>
                  </a:cubicBezTo>
                  <a:cubicBezTo>
                    <a:pt x="117" y="92"/>
                    <a:pt x="96" y="117"/>
                    <a:pt x="49" y="117"/>
                  </a:cubicBezTo>
                  <a:cubicBezTo>
                    <a:pt x="0" y="117"/>
                    <a:pt x="0" y="117"/>
                    <a:pt x="0" y="117"/>
                  </a:cubicBezTo>
                  <a:cubicBezTo>
                    <a:pt x="0" y="0"/>
                    <a:pt x="0" y="0"/>
                    <a:pt x="0" y="0"/>
                  </a:cubicBezTo>
                  <a:lnTo>
                    <a:pt x="52" y="0"/>
                  </a:lnTo>
                  <a:close/>
                  <a:moveTo>
                    <a:pt x="30" y="95"/>
                  </a:moveTo>
                  <a:cubicBezTo>
                    <a:pt x="49" y="95"/>
                    <a:pt x="49" y="95"/>
                    <a:pt x="49" y="95"/>
                  </a:cubicBezTo>
                  <a:cubicBezTo>
                    <a:pt x="78" y="95"/>
                    <a:pt x="87" y="75"/>
                    <a:pt x="87" y="58"/>
                  </a:cubicBezTo>
                  <a:cubicBezTo>
                    <a:pt x="87" y="38"/>
                    <a:pt x="76" y="21"/>
                    <a:pt x="48" y="21"/>
                  </a:cubicBezTo>
                  <a:cubicBezTo>
                    <a:pt x="30" y="21"/>
                    <a:pt x="30" y="21"/>
                    <a:pt x="30" y="21"/>
                  </a:cubicBezTo>
                  <a:lnTo>
                    <a:pt x="30" y="9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AAF59C3E-3779-4C37-AE87-7E7948174C5A}"/>
                </a:ext>
              </a:extLst>
            </p:cNvPr>
            <p:cNvSpPr>
              <a:spLocks/>
            </p:cNvSpPr>
            <p:nvPr/>
          </p:nvSpPr>
          <p:spPr bwMode="auto">
            <a:xfrm>
              <a:off x="8766175" y="-646112"/>
              <a:ext cx="957263" cy="981075"/>
            </a:xfrm>
            <a:custGeom>
              <a:avLst/>
              <a:gdLst>
                <a:gd name="T0" fmla="*/ 441 w 603"/>
                <a:gd name="T1" fmla="*/ 169 h 618"/>
                <a:gd name="T2" fmla="*/ 166 w 603"/>
                <a:gd name="T3" fmla="*/ 169 h 618"/>
                <a:gd name="T4" fmla="*/ 0 w 603"/>
                <a:gd name="T5" fmla="*/ 0 h 618"/>
                <a:gd name="T6" fmla="*/ 603 w 603"/>
                <a:gd name="T7" fmla="*/ 0 h 618"/>
                <a:gd name="T8" fmla="*/ 603 w 603"/>
                <a:gd name="T9" fmla="*/ 618 h 618"/>
                <a:gd name="T10" fmla="*/ 441 w 603"/>
                <a:gd name="T11" fmla="*/ 449 h 618"/>
                <a:gd name="T12" fmla="*/ 441 w 603"/>
                <a:gd name="T13" fmla="*/ 169 h 618"/>
              </a:gdLst>
              <a:ahLst/>
              <a:cxnLst>
                <a:cxn ang="0">
                  <a:pos x="T0" y="T1"/>
                </a:cxn>
                <a:cxn ang="0">
                  <a:pos x="T2" y="T3"/>
                </a:cxn>
                <a:cxn ang="0">
                  <a:pos x="T4" y="T5"/>
                </a:cxn>
                <a:cxn ang="0">
                  <a:pos x="T6" y="T7"/>
                </a:cxn>
                <a:cxn ang="0">
                  <a:pos x="T8" y="T9"/>
                </a:cxn>
                <a:cxn ang="0">
                  <a:pos x="T10" y="T11"/>
                </a:cxn>
                <a:cxn ang="0">
                  <a:pos x="T12" y="T13"/>
                </a:cxn>
              </a:cxnLst>
              <a:rect l="0" t="0" r="r" b="b"/>
              <a:pathLst>
                <a:path w="603" h="618">
                  <a:moveTo>
                    <a:pt x="441" y="169"/>
                  </a:moveTo>
                  <a:lnTo>
                    <a:pt x="166" y="169"/>
                  </a:lnTo>
                  <a:lnTo>
                    <a:pt x="0" y="0"/>
                  </a:lnTo>
                  <a:lnTo>
                    <a:pt x="603" y="0"/>
                  </a:lnTo>
                  <a:lnTo>
                    <a:pt x="603" y="618"/>
                  </a:lnTo>
                  <a:lnTo>
                    <a:pt x="441" y="449"/>
                  </a:lnTo>
                  <a:lnTo>
                    <a:pt x="441" y="16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9">
              <a:extLst>
                <a:ext uri="{FF2B5EF4-FFF2-40B4-BE49-F238E27FC236}">
                  <a16:creationId xmlns:a16="http://schemas.microsoft.com/office/drawing/2014/main" id="{49EB6278-DC93-4FC6-956A-168A3D67FB09}"/>
                </a:ext>
              </a:extLst>
            </p:cNvPr>
            <p:cNvSpPr>
              <a:spLocks/>
            </p:cNvSpPr>
            <p:nvPr/>
          </p:nvSpPr>
          <p:spPr bwMode="auto">
            <a:xfrm>
              <a:off x="8759825" y="-319087"/>
              <a:ext cx="649288" cy="660400"/>
            </a:xfrm>
            <a:custGeom>
              <a:avLst/>
              <a:gdLst>
                <a:gd name="T0" fmla="*/ 170 w 409"/>
                <a:gd name="T1" fmla="*/ 243 h 416"/>
                <a:gd name="T2" fmla="*/ 170 w 409"/>
                <a:gd name="T3" fmla="*/ 0 h 416"/>
                <a:gd name="T4" fmla="*/ 0 w 409"/>
                <a:gd name="T5" fmla="*/ 174 h 416"/>
                <a:gd name="T6" fmla="*/ 0 w 409"/>
                <a:gd name="T7" fmla="*/ 416 h 416"/>
                <a:gd name="T8" fmla="*/ 238 w 409"/>
                <a:gd name="T9" fmla="*/ 416 h 416"/>
                <a:gd name="T10" fmla="*/ 409 w 409"/>
                <a:gd name="T11" fmla="*/ 243 h 416"/>
                <a:gd name="T12" fmla="*/ 170 w 409"/>
                <a:gd name="T13" fmla="*/ 243 h 416"/>
              </a:gdLst>
              <a:ahLst/>
              <a:cxnLst>
                <a:cxn ang="0">
                  <a:pos x="T0" y="T1"/>
                </a:cxn>
                <a:cxn ang="0">
                  <a:pos x="T2" y="T3"/>
                </a:cxn>
                <a:cxn ang="0">
                  <a:pos x="T4" y="T5"/>
                </a:cxn>
                <a:cxn ang="0">
                  <a:pos x="T6" y="T7"/>
                </a:cxn>
                <a:cxn ang="0">
                  <a:pos x="T8" y="T9"/>
                </a:cxn>
                <a:cxn ang="0">
                  <a:pos x="T10" y="T11"/>
                </a:cxn>
                <a:cxn ang="0">
                  <a:pos x="T12" y="T13"/>
                </a:cxn>
              </a:cxnLst>
              <a:rect l="0" t="0" r="r" b="b"/>
              <a:pathLst>
                <a:path w="409" h="416">
                  <a:moveTo>
                    <a:pt x="170" y="243"/>
                  </a:moveTo>
                  <a:lnTo>
                    <a:pt x="170" y="0"/>
                  </a:lnTo>
                  <a:lnTo>
                    <a:pt x="0" y="174"/>
                  </a:lnTo>
                  <a:lnTo>
                    <a:pt x="0" y="416"/>
                  </a:lnTo>
                  <a:lnTo>
                    <a:pt x="238" y="416"/>
                  </a:lnTo>
                  <a:lnTo>
                    <a:pt x="409" y="243"/>
                  </a:lnTo>
                  <a:lnTo>
                    <a:pt x="170" y="2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MSIPCMContentMarking" descr="{&quot;HashCode&quot;:1292881367,&quot;Placement&quot;:&quot;Header&quot;,&quot;Top&quot;:0.0,&quot;Left&quot;:0.0,&quot;SlideWidth&quot;:960,&quot;SlideHeight&quot;:540}">
            <a:extLst>
              <a:ext uri="{FF2B5EF4-FFF2-40B4-BE49-F238E27FC236}">
                <a16:creationId xmlns:a16="http://schemas.microsoft.com/office/drawing/2014/main" id="{427181D0-8F5B-4BD0-8052-3F5124955A51}"/>
              </a:ext>
            </a:extLst>
          </p:cNvPr>
          <p:cNvSpPr txBox="1"/>
          <p:nvPr userDrawn="1"/>
        </p:nvSpPr>
        <p:spPr>
          <a:xfrm>
            <a:off x="0" y="0"/>
            <a:ext cx="3183013" cy="24919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78D7"/>
                </a:solidFill>
                <a:latin typeface="Arial" panose="020B0604020202020204" pitchFamily="34" charset="0"/>
              </a:rPr>
              <a:t>[AMD Official Use Only - Internal Distribution Only]</a:t>
            </a:r>
          </a:p>
        </p:txBody>
      </p:sp>
    </p:spTree>
    <p:extLst>
      <p:ext uri="{BB962C8B-B14F-4D97-AF65-F5344CB8AC3E}">
        <p14:creationId xmlns:p14="http://schemas.microsoft.com/office/powerpoint/2010/main" val="1253247422"/>
      </p:ext>
    </p:extLst>
  </p:cSld>
  <p:clrMap bg1="lt1" tx1="dk1" bg2="lt2" tx2="dk2" accent1="accent1" accent2="accent2" accent3="accent3" accent4="accent4" accent5="accent5" accent6="accent6" hlink="hlink" folHlink="folHlink"/>
  <p:sldLayoutIdLst>
    <p:sldLayoutId id="2147483657" r:id="rId1"/>
    <p:sldLayoutId id="2147483665" r:id="rId2"/>
    <p:sldLayoutId id="2147483659" r:id="rId3"/>
    <p:sldLayoutId id="2147483660" r:id="rId4"/>
    <p:sldLayoutId id="2147483658" r:id="rId5"/>
    <p:sldLayoutId id="2147483661" r:id="rId6"/>
    <p:sldLayoutId id="2147483663" r:id="rId7"/>
  </p:sldLayoutIdLst>
  <p:hf hdr="0" dt="0"/>
  <p:txStyles>
    <p:titleStyle>
      <a:lvl1pPr algn="l" defTabSz="914400" rtl="0" eaLnBrk="1" latinLnBrk="0" hangingPunct="1">
        <a:lnSpc>
          <a:spcPct val="90000"/>
        </a:lnSpc>
        <a:spcBef>
          <a:spcPct val="0"/>
        </a:spcBef>
        <a:buNone/>
        <a:defRPr sz="4000" kern="1200" cap="all" baseline="0">
          <a:gradFill>
            <a:gsLst>
              <a:gs pos="0">
                <a:schemeClr val="bg2"/>
              </a:gs>
              <a:gs pos="60000">
                <a:schemeClr val="bg1"/>
              </a:gs>
              <a:gs pos="100000">
                <a:schemeClr val="bg2">
                  <a:lumMod val="75000"/>
                </a:schemeClr>
              </a:gs>
            </a:gsLst>
            <a:lin ang="5400000" scaled="1"/>
          </a:gradFill>
          <a:effectLst>
            <a:glow rad="127000">
              <a:schemeClr val="accent3">
                <a:satMod val="175000"/>
                <a:alpha val="15000"/>
              </a:schemeClr>
            </a:glow>
          </a:effectLst>
          <a:latin typeface="Klavika Bold Condensed" panose="020B050604000002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3.wdp"/><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6.jpg"/><Relationship Id="rId4" Type="http://schemas.openxmlformats.org/officeDocument/2006/relationships/image" Target="../media/image6.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hub.docker.com/r/rocm/pytorch"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86EEBB-A68E-4338-9BC0-D5891BE2704E}"/>
              </a:ext>
            </a:extLst>
          </p:cNvPr>
          <p:cNvSpPr>
            <a:spLocks noGrp="1"/>
          </p:cNvSpPr>
          <p:nvPr>
            <p:ph type="subTitle" idx="1"/>
          </p:nvPr>
        </p:nvSpPr>
        <p:spPr>
          <a:xfrm>
            <a:off x="3151474" y="3888653"/>
            <a:ext cx="4232625" cy="1216241"/>
          </a:xfrm>
        </p:spPr>
        <p:txBody>
          <a:bodyPr>
            <a:normAutofit lnSpcReduction="10000"/>
          </a:bodyPr>
          <a:lstStyle/>
          <a:p>
            <a:r>
              <a:rPr lang="en-US" dirty="0"/>
              <a:t>Ajit Mathews</a:t>
            </a:r>
          </a:p>
          <a:p>
            <a:r>
              <a:rPr lang="en-US" dirty="0"/>
              <a:t>Corp. VP Software Development</a:t>
            </a:r>
          </a:p>
          <a:p>
            <a:r>
              <a:rPr lang="en-US" dirty="0"/>
              <a:t>ML Software Engineering</a:t>
            </a:r>
          </a:p>
          <a:p>
            <a:endParaRPr lang="en-US" b="1" dirty="0"/>
          </a:p>
        </p:txBody>
      </p:sp>
      <p:pic>
        <p:nvPicPr>
          <p:cNvPr id="4" name="Picture 2" descr="Image result for khronos logo">
            <a:extLst>
              <a:ext uri="{FF2B5EF4-FFF2-40B4-BE49-F238E27FC236}">
                <a16:creationId xmlns:a16="http://schemas.microsoft.com/office/drawing/2014/main" id="{F5AAA3CD-4B0B-4531-B9A8-180726D3F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431" y="5600534"/>
            <a:ext cx="3252188" cy="768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hronos logo">
            <a:extLst>
              <a:ext uri="{FF2B5EF4-FFF2-40B4-BE49-F238E27FC236}">
                <a16:creationId xmlns:a16="http://schemas.microsoft.com/office/drawing/2014/main" id="{FE4C42A7-B1C4-4817-85B4-CD295C07C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265" y="5600534"/>
            <a:ext cx="2157668" cy="7689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59215BC-3B04-4438-888A-68AD147B0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625" y="5301065"/>
            <a:ext cx="1072357" cy="1176018"/>
          </a:xfrm>
          <a:prstGeom prst="rect">
            <a:avLst/>
          </a:prstGeom>
        </p:spPr>
      </p:pic>
      <p:pic>
        <p:nvPicPr>
          <p:cNvPr id="10" name="Picture 9">
            <a:extLst>
              <a:ext uri="{FF2B5EF4-FFF2-40B4-BE49-F238E27FC236}">
                <a16:creationId xmlns:a16="http://schemas.microsoft.com/office/drawing/2014/main" id="{9133670A-A2BA-4E47-ACB0-607F68A7A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584" y="5260842"/>
            <a:ext cx="1216241" cy="1216241"/>
          </a:xfrm>
          <a:prstGeom prst="rect">
            <a:avLst/>
          </a:prstGeom>
        </p:spPr>
      </p:pic>
      <p:sp>
        <p:nvSpPr>
          <p:cNvPr id="11" name="TextBox 10">
            <a:extLst>
              <a:ext uri="{FF2B5EF4-FFF2-40B4-BE49-F238E27FC236}">
                <a16:creationId xmlns:a16="http://schemas.microsoft.com/office/drawing/2014/main" id="{157B147C-5E41-4CD2-AA5E-C4C535992CED}"/>
              </a:ext>
            </a:extLst>
          </p:cNvPr>
          <p:cNvSpPr txBox="1"/>
          <p:nvPr/>
        </p:nvSpPr>
        <p:spPr>
          <a:xfrm>
            <a:off x="437792" y="2354454"/>
            <a:ext cx="6316153" cy="769441"/>
          </a:xfrm>
          <a:prstGeom prst="rect">
            <a:avLst/>
          </a:prstGeom>
          <a:noFill/>
        </p:spPr>
        <p:txBody>
          <a:bodyPr wrap="none" rtlCol="0">
            <a:spAutoFit/>
          </a:bodyPr>
          <a:lstStyle/>
          <a:p>
            <a:r>
              <a:rPr lang="en-US" sz="4400" b="1" dirty="0">
                <a:solidFill>
                  <a:schemeClr val="bg1"/>
                </a:solidFill>
              </a:rPr>
              <a:t>Machine Learning @ AMD</a:t>
            </a:r>
          </a:p>
        </p:txBody>
      </p:sp>
      <p:cxnSp>
        <p:nvCxnSpPr>
          <p:cNvPr id="14" name="Straight Connector 13">
            <a:extLst>
              <a:ext uri="{FF2B5EF4-FFF2-40B4-BE49-F238E27FC236}">
                <a16:creationId xmlns:a16="http://schemas.microsoft.com/office/drawing/2014/main" id="{3555B986-C958-4F6A-9378-7FC4AD9012B2}"/>
              </a:ext>
            </a:extLst>
          </p:cNvPr>
          <p:cNvCxnSpPr>
            <a:cxnSpLocks/>
          </p:cNvCxnSpPr>
          <p:nvPr/>
        </p:nvCxnSpPr>
        <p:spPr>
          <a:xfrm>
            <a:off x="2871005" y="3817398"/>
            <a:ext cx="0" cy="12874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91923BE1-3D3C-4CD7-9ADA-42A4C4F94D8C}"/>
              </a:ext>
            </a:extLst>
          </p:cNvPr>
          <p:cNvSpPr txBox="1">
            <a:spLocks/>
          </p:cNvSpPr>
          <p:nvPr/>
        </p:nvSpPr>
        <p:spPr>
          <a:xfrm>
            <a:off x="1150764" y="4237219"/>
            <a:ext cx="1343861" cy="4478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SzPct val="50000"/>
              <a:buFont typeface="Wingdings 3" panose="05040102010807070707" pitchFamily="18" charset="2"/>
              <a:buNone/>
              <a:defRPr sz="2200" kern="1200">
                <a:solidFill>
                  <a:schemeClr val="bg1">
                    <a:lumMod val="75000"/>
                  </a:schemeClr>
                </a:solidFill>
                <a:latin typeface="Klavika Bold Condensed" panose="020B0506040000020004" pitchFamily="34" charset="0"/>
                <a:ea typeface="+mn-ea"/>
                <a:cs typeface="+mn-cs"/>
              </a:defRPr>
            </a:lvl1pPr>
            <a:lvl2pPr marL="4572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2000" kern="1200">
                <a:solidFill>
                  <a:schemeClr val="bg1"/>
                </a:solidFill>
                <a:latin typeface="Klavika Bold Condensed" panose="020B0506040000020004" pitchFamily="34" charset="0"/>
                <a:ea typeface="+mn-ea"/>
                <a:cs typeface="+mn-cs"/>
              </a:defRPr>
            </a:lvl2pPr>
            <a:lvl3pPr marL="9144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1800" kern="1200">
                <a:solidFill>
                  <a:schemeClr val="bg1"/>
                </a:solidFill>
                <a:latin typeface="Klavika Bold Condensed" panose="020B0506040000020004" pitchFamily="34" charset="0"/>
                <a:ea typeface="+mn-ea"/>
                <a:cs typeface="+mn-cs"/>
              </a:defRPr>
            </a:lvl3pPr>
            <a:lvl4pPr marL="13716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1600" kern="1200">
                <a:solidFill>
                  <a:schemeClr val="bg1"/>
                </a:solidFill>
                <a:latin typeface="Klavika Bold Condensed" panose="020B0506040000020004" pitchFamily="34" charset="0"/>
                <a:ea typeface="+mn-ea"/>
                <a:cs typeface="+mn-cs"/>
              </a:defRPr>
            </a:lvl4pPr>
            <a:lvl5pPr marL="18288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1600" kern="1200">
                <a:solidFill>
                  <a:schemeClr val="bg1"/>
                </a:solidFill>
                <a:latin typeface="Klavika Bold Condensed" panose="020B05060400000200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3:00 PM</a:t>
            </a:r>
          </a:p>
        </p:txBody>
      </p:sp>
    </p:spTree>
    <p:extLst>
      <p:ext uri="{BB962C8B-B14F-4D97-AF65-F5344CB8AC3E}">
        <p14:creationId xmlns:p14="http://schemas.microsoft.com/office/powerpoint/2010/main" val="129603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a:extLst>
              <a:ext uri="{FF2B5EF4-FFF2-40B4-BE49-F238E27FC236}">
                <a16:creationId xmlns:a16="http://schemas.microsoft.com/office/drawing/2014/main" id="{95825C6E-86C7-422D-99C1-FCE65B02452F}"/>
              </a:ext>
            </a:extLst>
          </p:cNvPr>
          <p:cNvGrpSpPr/>
          <p:nvPr/>
        </p:nvGrpSpPr>
        <p:grpSpPr>
          <a:xfrm>
            <a:off x="7555992" y="1353365"/>
            <a:ext cx="3101246" cy="3773329"/>
            <a:chOff x="6934560" y="1878676"/>
            <a:chExt cx="3101246" cy="3773329"/>
          </a:xfrm>
        </p:grpSpPr>
        <p:sp>
          <p:nvSpPr>
            <p:cNvPr id="53" name="TextBox 52">
              <a:extLst>
                <a:ext uri="{FF2B5EF4-FFF2-40B4-BE49-F238E27FC236}">
                  <a16:creationId xmlns:a16="http://schemas.microsoft.com/office/drawing/2014/main" id="{62DE5695-0D34-43D5-ADC3-D3CC80156E4D}"/>
                </a:ext>
              </a:extLst>
            </p:cNvPr>
            <p:cNvSpPr txBox="1"/>
            <p:nvPr/>
          </p:nvSpPr>
          <p:spPr>
            <a:xfrm>
              <a:off x="7017922" y="3014171"/>
              <a:ext cx="2716443" cy="578882"/>
            </a:xfrm>
            <a:prstGeom prst="round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lgn="ctr"/>
            </a:lstStyle>
            <a:p>
              <a:r>
                <a:rPr lang="en-US" sz="1400" b="1" dirty="0">
                  <a:solidFill>
                    <a:schemeClr val="bg1"/>
                  </a:solidFill>
                  <a:effectLst/>
                </a:rPr>
                <a:t>Latest Machine Learning Frameworks</a:t>
              </a:r>
            </a:p>
          </p:txBody>
        </p:sp>
        <p:sp>
          <p:nvSpPr>
            <p:cNvPr id="54" name="TextBox 53">
              <a:extLst>
                <a:ext uri="{FF2B5EF4-FFF2-40B4-BE49-F238E27FC236}">
                  <a16:creationId xmlns:a16="http://schemas.microsoft.com/office/drawing/2014/main" id="{0CB47D8A-BBEF-489B-A5B4-6043271323F0}"/>
                </a:ext>
              </a:extLst>
            </p:cNvPr>
            <p:cNvSpPr txBox="1"/>
            <p:nvPr/>
          </p:nvSpPr>
          <p:spPr>
            <a:xfrm>
              <a:off x="7017922" y="4404736"/>
              <a:ext cx="2716442" cy="340519"/>
            </a:xfrm>
            <a:prstGeom prst="round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nchor="t">
              <a:spAutoFit/>
            </a:bodyPr>
            <a:lstStyle/>
            <a:p>
              <a:pPr algn="ctr"/>
              <a:r>
                <a:rPr lang="en-US" sz="1400" b="1" dirty="0">
                  <a:solidFill>
                    <a:schemeClr val="bg1"/>
                  </a:solidFill>
                </a:rPr>
                <a:t>Docker and Kubernetes support</a:t>
              </a:r>
            </a:p>
          </p:txBody>
        </p:sp>
        <p:sp>
          <p:nvSpPr>
            <p:cNvPr id="55" name="TextBox 54">
              <a:extLst>
                <a:ext uri="{FF2B5EF4-FFF2-40B4-BE49-F238E27FC236}">
                  <a16:creationId xmlns:a16="http://schemas.microsoft.com/office/drawing/2014/main" id="{189CA6D6-448B-43C8-91F3-57B26A0FA5FB}"/>
                </a:ext>
              </a:extLst>
            </p:cNvPr>
            <p:cNvSpPr txBox="1"/>
            <p:nvPr/>
          </p:nvSpPr>
          <p:spPr>
            <a:xfrm>
              <a:off x="7017922" y="3703054"/>
              <a:ext cx="2716442" cy="578882"/>
            </a:xfrm>
            <a:prstGeom prst="round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lgn="ctr"/>
            </a:lstStyle>
            <a:p>
              <a:r>
                <a:rPr lang="en-US" sz="1400" b="1" dirty="0">
                  <a:solidFill>
                    <a:schemeClr val="bg1"/>
                  </a:solidFill>
                </a:rPr>
                <a:t>Optimized Math &amp; Communication Libraries</a:t>
              </a:r>
            </a:p>
          </p:txBody>
        </p:sp>
        <p:sp>
          <p:nvSpPr>
            <p:cNvPr id="56" name="TextBox 55">
              <a:extLst>
                <a:ext uri="{FF2B5EF4-FFF2-40B4-BE49-F238E27FC236}">
                  <a16:creationId xmlns:a16="http://schemas.microsoft.com/office/drawing/2014/main" id="{712B4023-AE7C-4D0F-9568-F91D9C31876B}"/>
                </a:ext>
              </a:extLst>
            </p:cNvPr>
            <p:cNvSpPr txBox="1"/>
            <p:nvPr/>
          </p:nvSpPr>
          <p:spPr>
            <a:xfrm>
              <a:off x="7017922" y="5073123"/>
              <a:ext cx="2716442" cy="578882"/>
            </a:xfrm>
            <a:prstGeom prst="round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lgn="ctr"/>
            </a:lstStyle>
            <a:p>
              <a:r>
                <a:rPr lang="en-US" sz="1400" b="1" dirty="0">
                  <a:solidFill>
                    <a:schemeClr val="bg1"/>
                  </a:solidFill>
                </a:rPr>
                <a:t>Up-Streamed for Linux Kernel Distributions</a:t>
              </a:r>
            </a:p>
          </p:txBody>
        </p:sp>
        <p:pic>
          <p:nvPicPr>
            <p:cNvPr id="80" name="Picture 79">
              <a:extLst>
                <a:ext uri="{FF2B5EF4-FFF2-40B4-BE49-F238E27FC236}">
                  <a16:creationId xmlns:a16="http://schemas.microsoft.com/office/drawing/2014/main" id="{B90FA752-728F-430E-9126-5FE126839CCD}"/>
                </a:ext>
              </a:extLst>
            </p:cNvPr>
            <p:cNvPicPr>
              <a:picLocks noChangeAspect="1"/>
            </p:cNvPicPr>
            <p:nvPr/>
          </p:nvPicPr>
          <p:blipFill>
            <a:blip r:embed="rId2" cstate="email">
              <a:alphaModFix/>
              <a:duotone>
                <a:prstClr val="black"/>
                <a:schemeClr val="accent3">
                  <a:tint val="45000"/>
                  <a:satMod val="400000"/>
                </a:schemeClr>
              </a:duotone>
              <a:extLst>
                <a:ext uri="{BEBA8EAE-BF5A-486C-A8C5-ECC9F3942E4B}">
                  <a14:imgProps xmlns:a14="http://schemas.microsoft.com/office/drawing/2010/main">
                    <a14:imgLayer r:embed="rId3">
                      <a14:imgEffect>
                        <a14:sharpenSoften amount="51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017922" y="1939397"/>
              <a:ext cx="685895" cy="950845"/>
            </a:xfrm>
            <a:prstGeom prst="rect">
              <a:avLst/>
            </a:prstGeom>
            <a:ln w="88900" cap="sq" cmpd="thickThin">
              <a:solidFill>
                <a:srgbClr val="000000"/>
              </a:solidFill>
              <a:prstDash val="solid"/>
              <a:miter lim="800000"/>
            </a:ln>
            <a:effectLst>
              <a:innerShdw blurRad="76200">
                <a:srgbClr val="000000"/>
              </a:innerShdw>
            </a:effectLst>
          </p:spPr>
        </p:pic>
        <p:cxnSp>
          <p:nvCxnSpPr>
            <p:cNvPr id="88" name="Straight Connector 87">
              <a:extLst>
                <a:ext uri="{FF2B5EF4-FFF2-40B4-BE49-F238E27FC236}">
                  <a16:creationId xmlns:a16="http://schemas.microsoft.com/office/drawing/2014/main" id="{CCA977FC-247C-4726-AFD6-670197126686}"/>
                </a:ext>
              </a:extLst>
            </p:cNvPr>
            <p:cNvCxnSpPr>
              <a:cxnSpLocks/>
            </p:cNvCxnSpPr>
            <p:nvPr/>
          </p:nvCxnSpPr>
          <p:spPr>
            <a:xfrm>
              <a:off x="6960686" y="5038287"/>
              <a:ext cx="2817222" cy="0"/>
            </a:xfrm>
            <a:prstGeom prst="line">
              <a:avLst/>
            </a:prstGeom>
            <a:noFill/>
            <a:ln w="12700" cap="flat" cmpd="sng" algn="ctr">
              <a:solidFill>
                <a:schemeClr val="tx1">
                  <a:alpha val="27000"/>
                </a:schemeClr>
              </a:solidFill>
              <a:prstDash val="solid"/>
            </a:ln>
            <a:effectLst/>
          </p:spPr>
        </p:cxnSp>
        <p:cxnSp>
          <p:nvCxnSpPr>
            <p:cNvPr id="89" name="Straight Connector 88">
              <a:extLst>
                <a:ext uri="{FF2B5EF4-FFF2-40B4-BE49-F238E27FC236}">
                  <a16:creationId xmlns:a16="http://schemas.microsoft.com/office/drawing/2014/main" id="{7558A23A-A653-40BE-9755-7862E2999CD5}"/>
                </a:ext>
              </a:extLst>
            </p:cNvPr>
            <p:cNvCxnSpPr>
              <a:cxnSpLocks/>
            </p:cNvCxnSpPr>
            <p:nvPr/>
          </p:nvCxnSpPr>
          <p:spPr>
            <a:xfrm>
              <a:off x="6960686" y="4338570"/>
              <a:ext cx="2817222" cy="0"/>
            </a:xfrm>
            <a:prstGeom prst="line">
              <a:avLst/>
            </a:prstGeom>
            <a:noFill/>
            <a:ln w="12700" cap="flat" cmpd="sng" algn="ctr">
              <a:solidFill>
                <a:schemeClr val="tx1">
                  <a:alpha val="27000"/>
                </a:schemeClr>
              </a:solidFill>
              <a:prstDash val="solid"/>
            </a:ln>
            <a:effectLst/>
          </p:spPr>
        </p:cxnSp>
        <p:cxnSp>
          <p:nvCxnSpPr>
            <p:cNvPr id="90" name="Straight Connector 89">
              <a:extLst>
                <a:ext uri="{FF2B5EF4-FFF2-40B4-BE49-F238E27FC236}">
                  <a16:creationId xmlns:a16="http://schemas.microsoft.com/office/drawing/2014/main" id="{455DDA3F-992C-4FF3-A4F9-C7AE290357EC}"/>
                </a:ext>
              </a:extLst>
            </p:cNvPr>
            <p:cNvCxnSpPr>
              <a:cxnSpLocks/>
            </p:cNvCxnSpPr>
            <p:nvPr/>
          </p:nvCxnSpPr>
          <p:spPr>
            <a:xfrm>
              <a:off x="6934560" y="3640937"/>
              <a:ext cx="2817222" cy="0"/>
            </a:xfrm>
            <a:prstGeom prst="line">
              <a:avLst/>
            </a:prstGeom>
            <a:noFill/>
            <a:ln w="12700" cap="flat" cmpd="sng" algn="ctr">
              <a:solidFill>
                <a:schemeClr val="tx1">
                  <a:alpha val="27000"/>
                </a:schemeClr>
              </a:solidFill>
              <a:prstDash val="solid"/>
            </a:ln>
            <a:effectLst/>
          </p:spPr>
        </p:cxnSp>
        <p:sp>
          <p:nvSpPr>
            <p:cNvPr id="91" name="Rectangle 90">
              <a:extLst>
                <a:ext uri="{FF2B5EF4-FFF2-40B4-BE49-F238E27FC236}">
                  <a16:creationId xmlns:a16="http://schemas.microsoft.com/office/drawing/2014/main" id="{A1E23325-0D03-4674-B0EC-A75D011091D6}"/>
                </a:ext>
              </a:extLst>
            </p:cNvPr>
            <p:cNvSpPr/>
            <p:nvPr/>
          </p:nvSpPr>
          <p:spPr>
            <a:xfrm>
              <a:off x="7853866" y="1878676"/>
              <a:ext cx="2181940" cy="1077218"/>
            </a:xfrm>
            <a:prstGeom prst="rect">
              <a:avLst/>
            </a:prstGeom>
          </p:spPr>
          <p:txBody>
            <a:bodyPr wrap="square" lIns="0">
              <a:spAutoFit/>
            </a:bodyPr>
            <a:lstStyle/>
            <a:p>
              <a:pPr defTabSz="358522">
                <a:spcAft>
                  <a:spcPts val="801"/>
                </a:spcAft>
                <a:defRPr/>
              </a:pPr>
              <a:r>
                <a:rPr lang="en-GB" sz="1600" b="1" kern="0" cap="all" spc="400" dirty="0">
                  <a:solidFill>
                    <a:schemeClr val="bg1"/>
                  </a:solidFill>
                </a:rPr>
                <a:t>open source Foundation for Machine learning </a:t>
              </a:r>
            </a:p>
          </p:txBody>
        </p:sp>
      </p:grpSp>
      <p:sp>
        <p:nvSpPr>
          <p:cNvPr id="92" name="Title 80">
            <a:extLst>
              <a:ext uri="{FF2B5EF4-FFF2-40B4-BE49-F238E27FC236}">
                <a16:creationId xmlns:a16="http://schemas.microsoft.com/office/drawing/2014/main" id="{5159FDB3-FBC9-48FE-94F3-4151A0DFB1D9}"/>
              </a:ext>
            </a:extLst>
          </p:cNvPr>
          <p:cNvSpPr>
            <a:spLocks noGrp="1"/>
          </p:cNvSpPr>
          <p:nvPr>
            <p:ph type="title"/>
          </p:nvPr>
        </p:nvSpPr>
        <p:spPr>
          <a:xfrm>
            <a:off x="731520" y="457200"/>
            <a:ext cx="9948538" cy="665933"/>
          </a:xfrm>
        </p:spPr>
        <p:txBody>
          <a:bodyPr>
            <a:noAutofit/>
          </a:bodyPr>
          <a:lstStyle/>
          <a:p>
            <a:r>
              <a:rPr lang="en-US" b="1" spc="400" dirty="0"/>
              <a:t>AMD ML SOFTWARE Stack w/ ROC</a:t>
            </a:r>
            <a:r>
              <a:rPr lang="en-US" b="1" cap="none" spc="400" dirty="0"/>
              <a:t>m</a:t>
            </a:r>
            <a:endParaRPr lang="en-US" b="1" cap="none" dirty="0"/>
          </a:p>
        </p:txBody>
      </p:sp>
      <p:grpSp>
        <p:nvGrpSpPr>
          <p:cNvPr id="51" name="Group 50">
            <a:extLst>
              <a:ext uri="{FF2B5EF4-FFF2-40B4-BE49-F238E27FC236}">
                <a16:creationId xmlns:a16="http://schemas.microsoft.com/office/drawing/2014/main" id="{24F85FE4-7402-4C94-9C95-2517189985C6}"/>
              </a:ext>
            </a:extLst>
          </p:cNvPr>
          <p:cNvGrpSpPr/>
          <p:nvPr/>
        </p:nvGrpSpPr>
        <p:grpSpPr>
          <a:xfrm>
            <a:off x="8344010" y="6259484"/>
            <a:ext cx="3597828" cy="477676"/>
            <a:chOff x="8344010" y="6259484"/>
            <a:chExt cx="3597828" cy="477676"/>
          </a:xfrm>
        </p:grpSpPr>
        <p:pic>
          <p:nvPicPr>
            <p:cNvPr id="87" name="Picture 2" descr="Image result for khronos logo">
              <a:extLst>
                <a:ext uri="{FF2B5EF4-FFF2-40B4-BE49-F238E27FC236}">
                  <a16:creationId xmlns:a16="http://schemas.microsoft.com/office/drawing/2014/main" id="{6A2CDBFF-5487-4FD4-81ED-E77F92A7F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descr="Image result for khronos logo">
              <a:extLst>
                <a:ext uri="{FF2B5EF4-FFF2-40B4-BE49-F238E27FC236}">
                  <a16:creationId xmlns:a16="http://schemas.microsoft.com/office/drawing/2014/main" id="{D8C41352-0FDB-4B6A-BBEB-5C987E7BEC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Slide Number Placeholder 3">
            <a:extLst>
              <a:ext uri="{FF2B5EF4-FFF2-40B4-BE49-F238E27FC236}">
                <a16:creationId xmlns:a16="http://schemas.microsoft.com/office/drawing/2014/main" id="{FC1506FE-18FF-4956-A79E-FC492736029B}"/>
              </a:ext>
            </a:extLst>
          </p:cNvPr>
          <p:cNvSpPr txBox="1">
            <a:spLocks/>
          </p:cNvSpPr>
          <p:nvPr/>
        </p:nvSpPr>
        <p:spPr>
          <a:xfrm>
            <a:off x="3301140" y="4434964"/>
            <a:ext cx="501398" cy="3190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D1FC35-8581-2540-BBFB-5CB35188AE81}" type="slidenum">
              <a:rPr lang="en-US" sz="1100" b="1" smtClean="0">
                <a:solidFill>
                  <a:schemeClr val="bg1"/>
                </a:solidFill>
              </a:rPr>
              <a:pPr/>
              <a:t>10</a:t>
            </a:fld>
            <a:endParaRPr lang="en-US" sz="1100" b="1" dirty="0">
              <a:solidFill>
                <a:schemeClr val="bg1"/>
              </a:solidFill>
            </a:endParaRPr>
          </a:p>
        </p:txBody>
      </p:sp>
      <p:sp>
        <p:nvSpPr>
          <p:cNvPr id="57" name="TextBox 56">
            <a:extLst>
              <a:ext uri="{FF2B5EF4-FFF2-40B4-BE49-F238E27FC236}">
                <a16:creationId xmlns:a16="http://schemas.microsoft.com/office/drawing/2014/main" id="{1F6FB0AD-0A73-4BC6-B562-566346B1A288}"/>
              </a:ext>
            </a:extLst>
          </p:cNvPr>
          <p:cNvSpPr txBox="1"/>
          <p:nvPr/>
        </p:nvSpPr>
        <p:spPr>
          <a:xfrm>
            <a:off x="1052392" y="2037674"/>
            <a:ext cx="1008509" cy="169277"/>
          </a:xfrm>
          <a:prstGeom prst="rect">
            <a:avLst/>
          </a:prstGeom>
          <a:noFill/>
        </p:spPr>
        <p:txBody>
          <a:bodyPr wrap="square" tIns="0" rIns="0" bIns="0" rtlCol="0" anchor="ctr">
            <a:spAutoFit/>
          </a:bodyPr>
          <a:lstStyle/>
          <a:p>
            <a:pPr marL="0" marR="0" lvl="0" indent="0" defTabSz="456287" eaLnBrk="1" fontAlgn="auto" latinLnBrk="0" hangingPunct="1">
              <a:lnSpc>
                <a:spcPct val="100000"/>
              </a:lnSpc>
              <a:spcBef>
                <a:spcPts val="0"/>
              </a:spcBef>
              <a:spcAft>
                <a:spcPts val="600"/>
              </a:spcAft>
              <a:buClr>
                <a:srgbClr val="000000"/>
              </a:buClr>
              <a:buSzTx/>
              <a:buFontTx/>
              <a:buNone/>
              <a:tabLst/>
              <a:defRPr/>
            </a:pPr>
            <a:r>
              <a:rPr lang="en-US" sz="1100" b="1" kern="0" dirty="0">
                <a:solidFill>
                  <a:schemeClr val="bg1"/>
                </a:solidFill>
                <a:cs typeface="Calibri" panose="020F0502020204030204" pitchFamily="34" charset="0"/>
              </a:rPr>
              <a:t>Frameworks</a:t>
            </a:r>
          </a:p>
        </p:txBody>
      </p:sp>
      <p:cxnSp>
        <p:nvCxnSpPr>
          <p:cNvPr id="58" name="Straight Connector 57">
            <a:extLst>
              <a:ext uri="{FF2B5EF4-FFF2-40B4-BE49-F238E27FC236}">
                <a16:creationId xmlns:a16="http://schemas.microsoft.com/office/drawing/2014/main" id="{3D785D1B-E4F4-47F2-9ED3-0B6DC9B65E65}"/>
              </a:ext>
            </a:extLst>
          </p:cNvPr>
          <p:cNvCxnSpPr>
            <a:cxnSpLocks/>
          </p:cNvCxnSpPr>
          <p:nvPr/>
        </p:nvCxnSpPr>
        <p:spPr>
          <a:xfrm>
            <a:off x="1052392" y="1894152"/>
            <a:ext cx="5066805" cy="31632"/>
          </a:xfrm>
          <a:prstGeom prst="line">
            <a:avLst/>
          </a:prstGeom>
          <a:noFill/>
          <a:ln w="12700" cap="flat" cmpd="sng" algn="ctr">
            <a:solidFill>
              <a:schemeClr val="tx1">
                <a:alpha val="27000"/>
              </a:schemeClr>
            </a:solidFill>
            <a:prstDash val="solid"/>
          </a:ln>
          <a:effectLst/>
        </p:spPr>
      </p:cxnSp>
      <p:sp>
        <p:nvSpPr>
          <p:cNvPr id="59" name="TextBox 58">
            <a:extLst>
              <a:ext uri="{FF2B5EF4-FFF2-40B4-BE49-F238E27FC236}">
                <a16:creationId xmlns:a16="http://schemas.microsoft.com/office/drawing/2014/main" id="{FA1656D0-6AB3-4718-881F-9DAF0BF3067A}"/>
              </a:ext>
            </a:extLst>
          </p:cNvPr>
          <p:cNvSpPr txBox="1"/>
          <p:nvPr/>
        </p:nvSpPr>
        <p:spPr>
          <a:xfrm>
            <a:off x="1052392" y="3137914"/>
            <a:ext cx="1164719" cy="338554"/>
          </a:xfrm>
          <a:prstGeom prst="rect">
            <a:avLst/>
          </a:prstGeom>
          <a:noFill/>
        </p:spPr>
        <p:txBody>
          <a:bodyPr wrap="square" tIns="0" rIns="0" bIns="0" rtlCol="0" anchor="ctr">
            <a:spAutoFit/>
          </a:bodyPr>
          <a:lstStyle/>
          <a:p>
            <a:pPr marL="0" marR="0" lvl="0" indent="0" defTabSz="456287" eaLnBrk="1" fontAlgn="auto" latinLnBrk="0" hangingPunct="1">
              <a:lnSpc>
                <a:spcPct val="100000"/>
              </a:lnSpc>
              <a:spcBef>
                <a:spcPts val="0"/>
              </a:spcBef>
              <a:spcAft>
                <a:spcPts val="0"/>
              </a:spcAft>
              <a:buClr>
                <a:srgbClr val="000000"/>
              </a:buClr>
              <a:buSzTx/>
              <a:buFontTx/>
              <a:buNone/>
              <a:tabLst/>
              <a:defRPr/>
            </a:pPr>
            <a:r>
              <a:rPr lang="en-US" sz="1100" b="1" kern="0" dirty="0">
                <a:solidFill>
                  <a:schemeClr val="bg1"/>
                </a:solidFill>
                <a:cs typeface="Calibri" panose="020F0502020204030204" pitchFamily="34" charset="0"/>
              </a:rPr>
              <a:t>Middleware</a:t>
            </a:r>
            <a:r>
              <a:rPr kumimoji="0" lang="en-US" sz="1100" b="1" i="0" u="none" strike="noStrike" kern="0" cap="none" spc="0" normalizeH="0" baseline="0" noProof="0" dirty="0">
                <a:ln>
                  <a:noFill/>
                </a:ln>
                <a:solidFill>
                  <a:schemeClr val="bg1"/>
                </a:solidFill>
                <a:effectLst/>
                <a:uLnTx/>
                <a:uFillTx/>
                <a:ea typeface="Avenir Roman" charset="0"/>
                <a:cs typeface="Calibri" panose="020F0502020204030204" pitchFamily="34" charset="0"/>
              </a:rPr>
              <a:t> and Libraries </a:t>
            </a:r>
          </a:p>
        </p:txBody>
      </p:sp>
      <p:sp>
        <p:nvSpPr>
          <p:cNvPr id="60" name="Rectangle 59">
            <a:extLst>
              <a:ext uri="{FF2B5EF4-FFF2-40B4-BE49-F238E27FC236}">
                <a16:creationId xmlns:a16="http://schemas.microsoft.com/office/drawing/2014/main" id="{89D332D5-8DDD-4E17-A46B-D2F462630C31}"/>
              </a:ext>
            </a:extLst>
          </p:cNvPr>
          <p:cNvSpPr/>
          <p:nvPr/>
        </p:nvSpPr>
        <p:spPr>
          <a:xfrm>
            <a:off x="5176166" y="3334947"/>
            <a:ext cx="943031" cy="324978"/>
          </a:xfrm>
          <a:prstGeom prst="rect">
            <a:avLst/>
          </a:prstGeom>
          <a:solidFill>
            <a:schemeClr val="accent1">
              <a:lumMod val="75000"/>
            </a:schemeClr>
          </a:solidFill>
          <a:ln w="381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6287"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Eigen</a:t>
            </a:r>
          </a:p>
        </p:txBody>
      </p:sp>
      <p:cxnSp>
        <p:nvCxnSpPr>
          <p:cNvPr id="61" name="Straight Connector 60">
            <a:extLst>
              <a:ext uri="{FF2B5EF4-FFF2-40B4-BE49-F238E27FC236}">
                <a16:creationId xmlns:a16="http://schemas.microsoft.com/office/drawing/2014/main" id="{B86628ED-D6B5-4A58-BEBC-F752B5541EDF}"/>
              </a:ext>
            </a:extLst>
          </p:cNvPr>
          <p:cNvCxnSpPr>
            <a:cxnSpLocks/>
          </p:cNvCxnSpPr>
          <p:nvPr/>
        </p:nvCxnSpPr>
        <p:spPr>
          <a:xfrm flipV="1">
            <a:off x="1069379" y="2395525"/>
            <a:ext cx="5066805" cy="28997"/>
          </a:xfrm>
          <a:prstGeom prst="line">
            <a:avLst/>
          </a:prstGeom>
          <a:noFill/>
          <a:ln w="12700" cap="flat" cmpd="sng" algn="ctr">
            <a:solidFill>
              <a:schemeClr val="tx1">
                <a:alpha val="27000"/>
              </a:schemeClr>
            </a:solidFill>
            <a:prstDash val="solid"/>
          </a:ln>
          <a:effectLst/>
        </p:spPr>
      </p:cxnSp>
      <p:sp>
        <p:nvSpPr>
          <p:cNvPr id="62" name="Rectangle 61">
            <a:extLst>
              <a:ext uri="{FF2B5EF4-FFF2-40B4-BE49-F238E27FC236}">
                <a16:creationId xmlns:a16="http://schemas.microsoft.com/office/drawing/2014/main" id="{4F44C2E8-0ACE-4C3B-B12F-1408781A2361}"/>
              </a:ext>
            </a:extLst>
          </p:cNvPr>
          <p:cNvSpPr/>
          <p:nvPr/>
        </p:nvSpPr>
        <p:spPr>
          <a:xfrm>
            <a:off x="2217112" y="1415420"/>
            <a:ext cx="2275574" cy="324977"/>
          </a:xfrm>
          <a:prstGeom prst="rect">
            <a:avLst/>
          </a:prstGeom>
          <a:solidFill>
            <a:schemeClr val="accent1">
              <a:lumMod val="40000"/>
              <a:lumOff val="60000"/>
              <a:alpha val="20000"/>
            </a:schemeClr>
          </a:solidFill>
          <a:ln w="38100" cap="flat" cmpd="sng" algn="ctr">
            <a:noFill/>
            <a:prstDash val="solid"/>
          </a:ln>
          <a:effectLst/>
        </p:spPr>
        <p:txBody>
          <a:bodyPr lIns="0" tIns="0" rIns="0" bIns="0" rtlCol="0" anchor="ctr"/>
          <a:lstStyle/>
          <a:p>
            <a:pPr marL="0" marR="0" lvl="0" indent="0" algn="ctr" defTabSz="456287"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 Machine Learning Apps</a:t>
            </a:r>
          </a:p>
        </p:txBody>
      </p:sp>
      <p:sp>
        <p:nvSpPr>
          <p:cNvPr id="63" name="TextBox 62">
            <a:extLst>
              <a:ext uri="{FF2B5EF4-FFF2-40B4-BE49-F238E27FC236}">
                <a16:creationId xmlns:a16="http://schemas.microsoft.com/office/drawing/2014/main" id="{399A4C67-456C-4C57-865A-3FD48E60EAF0}"/>
              </a:ext>
            </a:extLst>
          </p:cNvPr>
          <p:cNvSpPr txBox="1"/>
          <p:nvPr/>
        </p:nvSpPr>
        <p:spPr>
          <a:xfrm>
            <a:off x="1052392" y="1401176"/>
            <a:ext cx="1008509" cy="338553"/>
          </a:xfrm>
          <a:prstGeom prst="rect">
            <a:avLst/>
          </a:prstGeom>
          <a:noFill/>
        </p:spPr>
        <p:txBody>
          <a:bodyPr wrap="square" tIns="0" rIns="0" bIns="0" rtlCol="0" anchor="ctr">
            <a:spAutoFit/>
          </a:bodyPr>
          <a:lstStyle/>
          <a:p>
            <a:pPr marL="0" marR="0" lvl="0" indent="0" defTabSz="456287" eaLnBrk="1" fontAlgn="auto" latinLnBrk="0" hangingPunct="1">
              <a:lnSpc>
                <a:spcPct val="100000"/>
              </a:lnSpc>
              <a:spcBef>
                <a:spcPts val="0"/>
              </a:spcBef>
              <a:spcAft>
                <a:spcPts val="600"/>
              </a:spcAft>
              <a:buClr>
                <a:srgbClr val="000000"/>
              </a:buClr>
              <a:buSzTx/>
              <a:buFontTx/>
              <a:buNone/>
              <a:tabLst/>
              <a:defRPr/>
            </a:pPr>
            <a:r>
              <a:rPr lang="en-US" sz="1100" b="1" kern="0" dirty="0">
                <a:solidFill>
                  <a:schemeClr val="bg1"/>
                </a:solidFill>
                <a:ea typeface="Avenir Roman" charset="0"/>
                <a:cs typeface="Calibri" panose="020F0502020204030204" pitchFamily="34" charset="0"/>
              </a:rPr>
              <a:t>Data Platform Tools</a:t>
            </a:r>
            <a:endParaRPr kumimoji="0" lang="en-US" sz="1100" b="1" i="0" u="none" strike="noStrike" kern="0" cap="none" spc="0" normalizeH="0" baseline="0" noProof="0" dirty="0">
              <a:ln>
                <a:noFill/>
              </a:ln>
              <a:solidFill>
                <a:schemeClr val="bg1"/>
              </a:solidFill>
              <a:effectLst/>
              <a:uLnTx/>
              <a:uFillTx/>
              <a:ea typeface="Avenir Roman" charset="0"/>
              <a:cs typeface="Calibri" panose="020F0502020204030204" pitchFamily="34" charset="0"/>
            </a:endParaRPr>
          </a:p>
        </p:txBody>
      </p:sp>
      <p:grpSp>
        <p:nvGrpSpPr>
          <p:cNvPr id="64" name="Group 63">
            <a:extLst>
              <a:ext uri="{FF2B5EF4-FFF2-40B4-BE49-F238E27FC236}">
                <a16:creationId xmlns:a16="http://schemas.microsoft.com/office/drawing/2014/main" id="{3F6AD444-3AC0-4348-AED7-FD617788D311}"/>
              </a:ext>
            </a:extLst>
          </p:cNvPr>
          <p:cNvGrpSpPr/>
          <p:nvPr/>
        </p:nvGrpSpPr>
        <p:grpSpPr>
          <a:xfrm>
            <a:off x="1064551" y="3745623"/>
            <a:ext cx="5066805" cy="806998"/>
            <a:chOff x="1782492" y="3819983"/>
            <a:chExt cx="8595461" cy="850892"/>
          </a:xfrm>
        </p:grpSpPr>
        <p:grpSp>
          <p:nvGrpSpPr>
            <p:cNvPr id="65" name="Group 64">
              <a:extLst>
                <a:ext uri="{FF2B5EF4-FFF2-40B4-BE49-F238E27FC236}">
                  <a16:creationId xmlns:a16="http://schemas.microsoft.com/office/drawing/2014/main" id="{C3827C24-F37B-4557-9A7D-0CC72E346E96}"/>
                </a:ext>
              </a:extLst>
            </p:cNvPr>
            <p:cNvGrpSpPr/>
            <p:nvPr/>
          </p:nvGrpSpPr>
          <p:grpSpPr>
            <a:xfrm>
              <a:off x="1782492" y="3904362"/>
              <a:ext cx="8575489" cy="766513"/>
              <a:chOff x="1782492" y="3904362"/>
              <a:chExt cx="8575489" cy="766513"/>
            </a:xfrm>
          </p:grpSpPr>
          <p:sp>
            <p:nvSpPr>
              <p:cNvPr id="67" name="TextBox 66">
                <a:extLst>
                  <a:ext uri="{FF2B5EF4-FFF2-40B4-BE49-F238E27FC236}">
                    <a16:creationId xmlns:a16="http://schemas.microsoft.com/office/drawing/2014/main" id="{05901884-3DC3-4179-B0BD-BB3E2D4EBED3}"/>
                  </a:ext>
                </a:extLst>
              </p:cNvPr>
              <p:cNvSpPr txBox="1"/>
              <p:nvPr/>
            </p:nvSpPr>
            <p:spPr>
              <a:xfrm>
                <a:off x="1782492" y="4184239"/>
                <a:ext cx="1330544" cy="178484"/>
              </a:xfrm>
              <a:prstGeom prst="rect">
                <a:avLst/>
              </a:prstGeom>
              <a:noFill/>
            </p:spPr>
            <p:txBody>
              <a:bodyPr wrap="square" tIns="0" rIns="0" bIns="0" rtlCol="0" anchor="ctr">
                <a:spAutoFit/>
              </a:bodyPr>
              <a:lstStyle/>
              <a:p>
                <a:pPr marL="0" marR="0" lvl="0" indent="0" defTabSz="456287" eaLnBrk="1" fontAlgn="auto" latinLnBrk="0" hangingPunct="1">
                  <a:lnSpc>
                    <a:spcPct val="100000"/>
                  </a:lnSpc>
                  <a:spcBef>
                    <a:spcPts val="0"/>
                  </a:spcBef>
                  <a:spcAft>
                    <a:spcPts val="600"/>
                  </a:spcAft>
                  <a:buClr>
                    <a:srgbClr val="000000"/>
                  </a:buClr>
                  <a:buSzTx/>
                  <a:buFontTx/>
                  <a:buNone/>
                  <a:tabLst/>
                  <a:defRPr/>
                </a:pPr>
                <a:r>
                  <a:rPr lang="en-US" sz="1100" b="1" kern="0" dirty="0">
                    <a:solidFill>
                      <a:schemeClr val="bg1"/>
                    </a:solidFill>
                    <a:cs typeface="Calibri" panose="020F0502020204030204" pitchFamily="34" charset="0"/>
                  </a:rPr>
                  <a:t>ROCm</a:t>
                </a:r>
                <a:r>
                  <a:rPr kumimoji="0" lang="en-US" sz="1100" b="1" i="0" u="none" strike="noStrike" kern="0" cap="none" spc="0" normalizeH="0" baseline="0" noProof="0" dirty="0">
                    <a:ln>
                      <a:noFill/>
                    </a:ln>
                    <a:solidFill>
                      <a:schemeClr val="bg1"/>
                    </a:solidFill>
                    <a:effectLst/>
                    <a:uLnTx/>
                    <a:uFillTx/>
                    <a:ea typeface="Avenir Roman" charset="0"/>
                    <a:cs typeface="Calibri" panose="020F0502020204030204" pitchFamily="34" charset="0"/>
                  </a:rPr>
                  <a:t> </a:t>
                </a:r>
              </a:p>
            </p:txBody>
          </p:sp>
          <p:sp>
            <p:nvSpPr>
              <p:cNvPr id="68" name="Rectangle 67">
                <a:extLst>
                  <a:ext uri="{FF2B5EF4-FFF2-40B4-BE49-F238E27FC236}">
                    <a16:creationId xmlns:a16="http://schemas.microsoft.com/office/drawing/2014/main" id="{0CA9B7B3-95A9-4CF8-A8D2-F404E8B558EC}"/>
                  </a:ext>
                </a:extLst>
              </p:cNvPr>
              <p:cNvSpPr/>
              <p:nvPr/>
            </p:nvSpPr>
            <p:spPr>
              <a:xfrm>
                <a:off x="3737725" y="4328221"/>
                <a:ext cx="6620256"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Fully</a:t>
                </a:r>
                <a:r>
                  <a:rPr kumimoji="0" lang="en-US" sz="1100" b="1" i="0" u="none" strike="noStrike" kern="0" cap="none" spc="0" normalizeH="0" baseline="0" noProof="0" dirty="0">
                    <a:ln>
                      <a:noFill/>
                    </a:ln>
                    <a:solidFill>
                      <a:schemeClr val="bg1"/>
                    </a:solidFill>
                    <a:effectLst/>
                    <a:uLnTx/>
                    <a:uFillTx/>
                    <a:cs typeface="Calibri" panose="020F0502020204030204" pitchFamily="34" charset="0"/>
                  </a:rPr>
                  <a:t> </a:t>
                </a:r>
                <a:r>
                  <a:rPr lang="en-US" sz="1400" b="1" kern="0" dirty="0">
                    <a:solidFill>
                      <a:schemeClr val="bg1"/>
                    </a:solidFill>
                    <a:cs typeface="Calibri" panose="020F0502020204030204" pitchFamily="34" charset="0"/>
                  </a:rPr>
                  <a:t>Open</a:t>
                </a:r>
                <a:r>
                  <a:rPr kumimoji="0" lang="en-US" sz="1100" b="1" i="0" u="none" strike="noStrike" kern="0" cap="none" spc="0" normalizeH="0" baseline="0" noProof="0" dirty="0">
                    <a:ln>
                      <a:noFill/>
                    </a:ln>
                    <a:solidFill>
                      <a:schemeClr val="bg1"/>
                    </a:solidFill>
                    <a:effectLst/>
                    <a:uLnTx/>
                    <a:uFillTx/>
                    <a:cs typeface="Calibri" panose="020F0502020204030204" pitchFamily="34" charset="0"/>
                  </a:rPr>
                  <a:t> </a:t>
                </a:r>
                <a:r>
                  <a:rPr lang="en-US" sz="1400" b="1" kern="0" dirty="0">
                    <a:solidFill>
                      <a:schemeClr val="bg1"/>
                    </a:solidFill>
                    <a:cs typeface="Calibri" panose="020F0502020204030204" pitchFamily="34" charset="0"/>
                  </a:rPr>
                  <a:t>Source</a:t>
                </a:r>
                <a:r>
                  <a:rPr kumimoji="0" lang="en-US" sz="1100" b="1" i="0" u="none" strike="noStrike" kern="0" cap="none" spc="0" normalizeH="0" baseline="0" noProof="0" dirty="0">
                    <a:ln>
                      <a:noFill/>
                    </a:ln>
                    <a:solidFill>
                      <a:schemeClr val="bg1"/>
                    </a:solidFill>
                    <a:effectLst/>
                    <a:uLnTx/>
                    <a:uFillTx/>
                    <a:cs typeface="Calibri" panose="020F0502020204030204" pitchFamily="34" charset="0"/>
                  </a:rPr>
                  <a:t> </a:t>
                </a:r>
                <a:r>
                  <a:rPr lang="en-US" sz="1400" b="1" kern="0" dirty="0">
                    <a:solidFill>
                      <a:schemeClr val="bg1"/>
                    </a:solidFill>
                    <a:cs typeface="Calibri" panose="020F0502020204030204" pitchFamily="34" charset="0"/>
                  </a:rPr>
                  <a:t>ROCm</a:t>
                </a:r>
                <a:r>
                  <a:rPr kumimoji="0" lang="en-US" sz="1100" b="1" i="0" u="none" strike="noStrike" kern="0" cap="none" spc="0" normalizeH="0" baseline="0" noProof="0" dirty="0">
                    <a:ln>
                      <a:noFill/>
                    </a:ln>
                    <a:solidFill>
                      <a:schemeClr val="bg1"/>
                    </a:solidFill>
                    <a:effectLst/>
                    <a:uLnTx/>
                    <a:uFillTx/>
                    <a:cs typeface="Calibri" panose="020F0502020204030204" pitchFamily="34" charset="0"/>
                  </a:rPr>
                  <a:t> </a:t>
                </a:r>
                <a:r>
                  <a:rPr lang="en-US" sz="1400" b="1" kern="0" dirty="0">
                    <a:solidFill>
                      <a:schemeClr val="bg1"/>
                    </a:solidFill>
                    <a:cs typeface="Calibri" panose="020F0502020204030204" pitchFamily="34" charset="0"/>
                  </a:rPr>
                  <a:t>Platform</a:t>
                </a:r>
              </a:p>
            </p:txBody>
          </p:sp>
          <p:grpSp>
            <p:nvGrpSpPr>
              <p:cNvPr id="69" name="Group 68">
                <a:extLst>
                  <a:ext uri="{FF2B5EF4-FFF2-40B4-BE49-F238E27FC236}">
                    <a16:creationId xmlns:a16="http://schemas.microsoft.com/office/drawing/2014/main" id="{414828A6-D528-4D97-92A8-6FB22D1D6610}"/>
                  </a:ext>
                </a:extLst>
              </p:cNvPr>
              <p:cNvGrpSpPr/>
              <p:nvPr/>
            </p:nvGrpSpPr>
            <p:grpSpPr>
              <a:xfrm>
                <a:off x="3738379" y="3904362"/>
                <a:ext cx="6619602" cy="342667"/>
                <a:chOff x="3395479" y="4386155"/>
                <a:chExt cx="6619602" cy="342667"/>
              </a:xfrm>
              <a:gradFill>
                <a:gsLst>
                  <a:gs pos="0">
                    <a:srgbClr val="F26522">
                      <a:alpha val="79000"/>
                    </a:srgbClr>
                  </a:gs>
                  <a:gs pos="100000">
                    <a:srgbClr val="A30A13">
                      <a:alpha val="82000"/>
                    </a:srgbClr>
                  </a:gs>
                </a:gsLst>
                <a:lin ang="13800000" scaled="0"/>
              </a:gradFill>
            </p:grpSpPr>
            <p:sp>
              <p:nvSpPr>
                <p:cNvPr id="70" name="Rectangle 69">
                  <a:extLst>
                    <a:ext uri="{FF2B5EF4-FFF2-40B4-BE49-F238E27FC236}">
                      <a16:creationId xmlns:a16="http://schemas.microsoft.com/office/drawing/2014/main" id="{08B70F43-1585-44A7-B189-566174ADB74B}"/>
                    </a:ext>
                  </a:extLst>
                </p:cNvPr>
                <p:cNvSpPr/>
                <p:nvPr/>
              </p:nvSpPr>
              <p:spPr>
                <a:xfrm>
                  <a:off x="3395479" y="4386155"/>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OpenMP</a:t>
                  </a:r>
                  <a:endParaRPr kumimoji="0" lang="en-US" sz="1400" b="1" i="0" u="none" strike="noStrike" kern="0" cap="none" spc="0" normalizeH="0" baseline="0" noProof="0" dirty="0">
                    <a:ln>
                      <a:noFill/>
                    </a:ln>
                    <a:solidFill>
                      <a:schemeClr val="bg1"/>
                    </a:solidFill>
                    <a:effectLst/>
                    <a:uLnTx/>
                    <a:uFillTx/>
                    <a:cs typeface="Calibri" panose="020F0502020204030204" pitchFamily="34" charset="0"/>
                  </a:endParaRPr>
                </a:p>
              </p:txBody>
            </p:sp>
            <p:sp>
              <p:nvSpPr>
                <p:cNvPr id="71" name="Rectangle 70">
                  <a:extLst>
                    <a:ext uri="{FF2B5EF4-FFF2-40B4-BE49-F238E27FC236}">
                      <a16:creationId xmlns:a16="http://schemas.microsoft.com/office/drawing/2014/main" id="{6A21CB64-522A-4223-8AD8-5EB19308ACC4}"/>
                    </a:ext>
                  </a:extLst>
                </p:cNvPr>
                <p:cNvSpPr/>
                <p:nvPr/>
              </p:nvSpPr>
              <p:spPr>
                <a:xfrm>
                  <a:off x="5068752"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HIP</a:t>
                  </a:r>
                </a:p>
              </p:txBody>
            </p:sp>
            <p:sp>
              <p:nvSpPr>
                <p:cNvPr id="72" name="Rectangle 71">
                  <a:extLst>
                    <a:ext uri="{FF2B5EF4-FFF2-40B4-BE49-F238E27FC236}">
                      <a16:creationId xmlns:a16="http://schemas.microsoft.com/office/drawing/2014/main" id="{9E4B42FA-09F6-47E2-8769-CA748DD62A3D}"/>
                    </a:ext>
                  </a:extLst>
                </p:cNvPr>
                <p:cNvSpPr/>
                <p:nvPr/>
              </p:nvSpPr>
              <p:spPr>
                <a:xfrm>
                  <a:off x="6742025"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OpenCL</a:t>
                  </a:r>
                  <a:r>
                    <a:rPr kumimoji="0" lang="en-US" sz="1100" b="1" i="0" u="none" strike="noStrike" kern="0" cap="none" spc="0" normalizeH="0" baseline="0" noProof="0" dirty="0">
                      <a:ln>
                        <a:noFill/>
                      </a:ln>
                      <a:solidFill>
                        <a:schemeClr val="bg1"/>
                      </a:solidFill>
                      <a:effectLst/>
                      <a:uLnTx/>
                      <a:uFillTx/>
                      <a:cs typeface="Calibri" panose="020F0502020204030204" pitchFamily="34" charset="0"/>
                    </a:rPr>
                    <a:t>™</a:t>
                  </a:r>
                </a:p>
              </p:txBody>
            </p:sp>
            <p:sp>
              <p:nvSpPr>
                <p:cNvPr id="73" name="Rectangle 72">
                  <a:extLst>
                    <a:ext uri="{FF2B5EF4-FFF2-40B4-BE49-F238E27FC236}">
                      <a16:creationId xmlns:a16="http://schemas.microsoft.com/office/drawing/2014/main" id="{9F0A5A22-B542-4BA1-83C8-45AA20FDBE2A}"/>
                    </a:ext>
                  </a:extLst>
                </p:cNvPr>
                <p:cNvSpPr/>
                <p:nvPr/>
              </p:nvSpPr>
              <p:spPr>
                <a:xfrm>
                  <a:off x="8415298"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Python</a:t>
                  </a:r>
                </a:p>
              </p:txBody>
            </p:sp>
          </p:grpSp>
        </p:grpSp>
        <p:cxnSp>
          <p:nvCxnSpPr>
            <p:cNvPr id="66" name="Straight Connector 65">
              <a:extLst>
                <a:ext uri="{FF2B5EF4-FFF2-40B4-BE49-F238E27FC236}">
                  <a16:creationId xmlns:a16="http://schemas.microsoft.com/office/drawing/2014/main" id="{F77BFD23-B534-4F8E-A803-07C5AF290D86}"/>
                </a:ext>
              </a:extLst>
            </p:cNvPr>
            <p:cNvCxnSpPr>
              <a:cxnSpLocks/>
            </p:cNvCxnSpPr>
            <p:nvPr/>
          </p:nvCxnSpPr>
          <p:spPr>
            <a:xfrm>
              <a:off x="1782492" y="3819983"/>
              <a:ext cx="8595461" cy="0"/>
            </a:xfrm>
            <a:prstGeom prst="line">
              <a:avLst/>
            </a:prstGeom>
            <a:noFill/>
            <a:ln w="12700" cap="flat" cmpd="sng" algn="ctr">
              <a:solidFill>
                <a:schemeClr val="tx1">
                  <a:alpha val="27000"/>
                </a:schemeClr>
              </a:solidFill>
              <a:prstDash val="solid"/>
            </a:ln>
            <a:effectLst/>
          </p:spPr>
        </p:cxnSp>
      </p:grpSp>
      <p:cxnSp>
        <p:nvCxnSpPr>
          <p:cNvPr id="74" name="Straight Connector 73">
            <a:extLst>
              <a:ext uri="{FF2B5EF4-FFF2-40B4-BE49-F238E27FC236}">
                <a16:creationId xmlns:a16="http://schemas.microsoft.com/office/drawing/2014/main" id="{8D2D8A30-9349-45E4-B795-D9EF245C5E24}"/>
              </a:ext>
            </a:extLst>
          </p:cNvPr>
          <p:cNvCxnSpPr>
            <a:cxnSpLocks/>
          </p:cNvCxnSpPr>
          <p:nvPr/>
        </p:nvCxnSpPr>
        <p:spPr>
          <a:xfrm>
            <a:off x="1063574" y="4621689"/>
            <a:ext cx="5066805" cy="0"/>
          </a:xfrm>
          <a:prstGeom prst="line">
            <a:avLst/>
          </a:prstGeom>
          <a:noFill/>
          <a:ln w="12700" cap="flat" cmpd="sng" algn="ctr">
            <a:solidFill>
              <a:schemeClr val="tx1">
                <a:alpha val="27000"/>
              </a:schemeClr>
            </a:solidFill>
            <a:prstDash val="solid"/>
          </a:ln>
          <a:effectLst/>
        </p:spPr>
      </p:cxnSp>
      <p:sp>
        <p:nvSpPr>
          <p:cNvPr id="75" name="TextBox 74">
            <a:extLst>
              <a:ext uri="{FF2B5EF4-FFF2-40B4-BE49-F238E27FC236}">
                <a16:creationId xmlns:a16="http://schemas.microsoft.com/office/drawing/2014/main" id="{F99C1E01-57A4-474B-ADAA-885D09B56BD0}"/>
              </a:ext>
            </a:extLst>
          </p:cNvPr>
          <p:cNvSpPr txBox="1"/>
          <p:nvPr/>
        </p:nvSpPr>
        <p:spPr>
          <a:xfrm>
            <a:off x="1077435" y="4786269"/>
            <a:ext cx="1152175" cy="169277"/>
          </a:xfrm>
          <a:prstGeom prst="rect">
            <a:avLst/>
          </a:prstGeom>
          <a:noFill/>
        </p:spPr>
        <p:txBody>
          <a:bodyPr wrap="square" tIns="0" rIns="0" bIns="0" rtlCol="0" anchor="ctr">
            <a:spAutoFit/>
          </a:bodyPr>
          <a:lstStyle/>
          <a:p>
            <a:pPr marL="0" marR="0" lvl="0" indent="0" defTabSz="456287" eaLnBrk="1" fontAlgn="auto" latinLnBrk="0" hangingPunct="1">
              <a:lnSpc>
                <a:spcPct val="100000"/>
              </a:lnSpc>
              <a:spcBef>
                <a:spcPts val="0"/>
              </a:spcBef>
              <a:spcAft>
                <a:spcPts val="600"/>
              </a:spcAft>
              <a:buClr>
                <a:srgbClr val="000000"/>
              </a:buClr>
              <a:buSzTx/>
              <a:buFontTx/>
              <a:buNone/>
              <a:tabLst/>
              <a:defRPr/>
            </a:pPr>
            <a:r>
              <a:rPr lang="en-US" sz="1100" b="1" kern="0" dirty="0">
                <a:solidFill>
                  <a:schemeClr val="bg1"/>
                </a:solidFill>
                <a:cs typeface="Calibri" panose="020F0502020204030204" pitchFamily="34" charset="0"/>
              </a:rPr>
              <a:t>Devices</a:t>
            </a:r>
            <a:r>
              <a:rPr kumimoji="0" lang="en-US" sz="1100" b="1" i="0" u="none" strike="noStrike" kern="0" cap="none" spc="0" normalizeH="0" baseline="0" noProof="0" dirty="0">
                <a:ln>
                  <a:noFill/>
                </a:ln>
                <a:solidFill>
                  <a:schemeClr val="bg1"/>
                </a:solidFill>
                <a:effectLst/>
                <a:uLnTx/>
                <a:uFillTx/>
                <a:ea typeface="Avenir Roman" charset="0"/>
                <a:cs typeface="Calibri" panose="020F0502020204030204" pitchFamily="34" charset="0"/>
              </a:rPr>
              <a:t> </a:t>
            </a:r>
          </a:p>
        </p:txBody>
      </p:sp>
      <p:sp>
        <p:nvSpPr>
          <p:cNvPr id="76" name="Rectangle 75">
            <a:extLst>
              <a:ext uri="{FF2B5EF4-FFF2-40B4-BE49-F238E27FC236}">
                <a16:creationId xmlns:a16="http://schemas.microsoft.com/office/drawing/2014/main" id="{8A5267B9-3979-4B1F-A6D5-3C1856080455}"/>
              </a:ext>
            </a:extLst>
          </p:cNvPr>
          <p:cNvSpPr/>
          <p:nvPr/>
        </p:nvSpPr>
        <p:spPr>
          <a:xfrm>
            <a:off x="2216303" y="4702906"/>
            <a:ext cx="901946" cy="324978"/>
          </a:xfrm>
          <a:prstGeom prst="rect">
            <a:avLst/>
          </a:prstGeom>
          <a:solidFill>
            <a:schemeClr val="bg2">
              <a:lumMod val="25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GPU</a:t>
            </a:r>
            <a:endParaRPr kumimoji="0" lang="en-US" sz="1400" b="1" i="0" u="none" strike="noStrike" kern="0" cap="none" spc="0" normalizeH="0" baseline="0" noProof="0" dirty="0">
              <a:ln>
                <a:noFill/>
              </a:ln>
              <a:solidFill>
                <a:schemeClr val="bg1"/>
              </a:solidFill>
              <a:effectLst/>
              <a:uLnTx/>
              <a:uFillTx/>
              <a:cs typeface="Calibri" panose="020F0502020204030204" pitchFamily="34" charset="0"/>
            </a:endParaRPr>
          </a:p>
        </p:txBody>
      </p:sp>
      <p:sp>
        <p:nvSpPr>
          <p:cNvPr id="77" name="Rectangle 76">
            <a:extLst>
              <a:ext uri="{FF2B5EF4-FFF2-40B4-BE49-F238E27FC236}">
                <a16:creationId xmlns:a16="http://schemas.microsoft.com/office/drawing/2014/main" id="{6F332595-D201-4594-A705-3968345C30AB}"/>
              </a:ext>
            </a:extLst>
          </p:cNvPr>
          <p:cNvSpPr/>
          <p:nvPr/>
        </p:nvSpPr>
        <p:spPr>
          <a:xfrm>
            <a:off x="3215696" y="4702906"/>
            <a:ext cx="918097" cy="324978"/>
          </a:xfrm>
          <a:prstGeom prst="rect">
            <a:avLst/>
          </a:prstGeom>
          <a:solidFill>
            <a:schemeClr val="bg2">
              <a:lumMod val="25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CPU</a:t>
            </a:r>
          </a:p>
        </p:txBody>
      </p:sp>
      <p:sp>
        <p:nvSpPr>
          <p:cNvPr id="78" name="Rectangle 77">
            <a:extLst>
              <a:ext uri="{FF2B5EF4-FFF2-40B4-BE49-F238E27FC236}">
                <a16:creationId xmlns:a16="http://schemas.microsoft.com/office/drawing/2014/main" id="{1BF14BCF-FDBC-4CB4-A6BC-24E46F8DF3D7}"/>
              </a:ext>
            </a:extLst>
          </p:cNvPr>
          <p:cNvSpPr/>
          <p:nvPr/>
        </p:nvSpPr>
        <p:spPr>
          <a:xfrm>
            <a:off x="4191394" y="4702906"/>
            <a:ext cx="943031" cy="324978"/>
          </a:xfrm>
          <a:prstGeom prst="rect">
            <a:avLst/>
          </a:prstGeom>
          <a:solidFill>
            <a:schemeClr val="bg2">
              <a:lumMod val="25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APU</a:t>
            </a:r>
          </a:p>
        </p:txBody>
      </p:sp>
      <p:sp>
        <p:nvSpPr>
          <p:cNvPr id="79" name="Rectangle 78">
            <a:extLst>
              <a:ext uri="{FF2B5EF4-FFF2-40B4-BE49-F238E27FC236}">
                <a16:creationId xmlns:a16="http://schemas.microsoft.com/office/drawing/2014/main" id="{693ED747-18EB-402D-9B06-5DB1C676ADEE}"/>
              </a:ext>
            </a:extLst>
          </p:cNvPr>
          <p:cNvSpPr/>
          <p:nvPr/>
        </p:nvSpPr>
        <p:spPr>
          <a:xfrm>
            <a:off x="5176551" y="4702906"/>
            <a:ext cx="942646" cy="324978"/>
          </a:xfrm>
          <a:prstGeom prst="rect">
            <a:avLst/>
          </a:prstGeom>
          <a:solidFill>
            <a:schemeClr val="bg2">
              <a:lumMod val="25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eaLnBrk="1" fontAlgn="auto" latinLnBrk="0" hangingPunct="1">
              <a:lnSpc>
                <a:spcPct val="100000"/>
              </a:lnSpc>
              <a:spcBef>
                <a:spcPts val="0"/>
              </a:spcBef>
              <a:spcAft>
                <a:spcPts val="0"/>
              </a:spcAft>
              <a:buClrTx/>
              <a:buSzTx/>
              <a:buFontTx/>
              <a:buNone/>
              <a:tabLst/>
              <a:defRPr/>
            </a:pPr>
            <a:r>
              <a:rPr lang="en-US" sz="1100" b="1" kern="0" dirty="0">
                <a:solidFill>
                  <a:schemeClr val="bg1"/>
                </a:solidFill>
                <a:cs typeface="Calibri" panose="020F0502020204030204" pitchFamily="34" charset="0"/>
              </a:rPr>
              <a:t>Future Accelerators</a:t>
            </a:r>
            <a:endParaRPr kumimoji="0" lang="en-US" sz="1100" b="1" i="0" u="none" strike="noStrike" kern="0" cap="none" spc="0" normalizeH="0" baseline="0" noProof="0" dirty="0">
              <a:ln>
                <a:noFill/>
              </a:ln>
              <a:solidFill>
                <a:schemeClr val="bg1"/>
              </a:solidFill>
              <a:effectLst/>
              <a:uLnTx/>
              <a:uFillTx/>
              <a:cs typeface="Calibri" panose="020F0502020204030204" pitchFamily="34" charset="0"/>
            </a:endParaRPr>
          </a:p>
        </p:txBody>
      </p:sp>
      <p:sp>
        <p:nvSpPr>
          <p:cNvPr id="81" name="Rectangle 80">
            <a:extLst>
              <a:ext uri="{FF2B5EF4-FFF2-40B4-BE49-F238E27FC236}">
                <a16:creationId xmlns:a16="http://schemas.microsoft.com/office/drawing/2014/main" id="{00EBEC46-7F0E-4041-AD5B-6D7AE1C2F706}"/>
              </a:ext>
            </a:extLst>
          </p:cNvPr>
          <p:cNvSpPr/>
          <p:nvPr/>
        </p:nvSpPr>
        <p:spPr>
          <a:xfrm>
            <a:off x="4198299" y="3333300"/>
            <a:ext cx="943031" cy="324978"/>
          </a:xfrm>
          <a:prstGeom prst="rect">
            <a:avLst/>
          </a:prstGeom>
          <a:solidFill>
            <a:schemeClr val="accent1">
              <a:lumMod val="75000"/>
            </a:schemeClr>
          </a:solidFill>
          <a:ln w="381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6287" eaLnBrk="1" fontAlgn="auto" latinLnBrk="0" hangingPunct="1">
              <a:lnSpc>
                <a:spcPct val="100000"/>
              </a:lnSpc>
              <a:spcBef>
                <a:spcPts val="0"/>
              </a:spcBef>
              <a:spcAft>
                <a:spcPts val="0"/>
              </a:spcAft>
              <a:buClrTx/>
              <a:buSzTx/>
              <a:buFontTx/>
              <a:buNone/>
              <a:tabLst/>
              <a:defRPr/>
            </a:pPr>
            <a:r>
              <a:rPr lang="en-US" sz="1400" b="1" kern="0" dirty="0">
                <a:solidFill>
                  <a:schemeClr val="bg1"/>
                </a:solidFill>
                <a:cs typeface="Calibri" panose="020F0502020204030204" pitchFamily="34" charset="0"/>
              </a:rPr>
              <a:t>RCCL</a:t>
            </a:r>
          </a:p>
        </p:txBody>
      </p:sp>
      <p:sp>
        <p:nvSpPr>
          <p:cNvPr id="82" name="Rectangle 81">
            <a:extLst>
              <a:ext uri="{FF2B5EF4-FFF2-40B4-BE49-F238E27FC236}">
                <a16:creationId xmlns:a16="http://schemas.microsoft.com/office/drawing/2014/main" id="{5C5BADA5-1746-4BFC-865B-DD5DA2236B34}"/>
              </a:ext>
            </a:extLst>
          </p:cNvPr>
          <p:cNvSpPr/>
          <p:nvPr/>
        </p:nvSpPr>
        <p:spPr>
          <a:xfrm>
            <a:off x="3216063" y="3337093"/>
            <a:ext cx="943031" cy="324978"/>
          </a:xfrm>
          <a:prstGeom prst="rect">
            <a:avLst/>
          </a:prstGeom>
          <a:solidFill>
            <a:schemeClr val="accent1">
              <a:lumMod val="75000"/>
            </a:schemeClr>
          </a:solidFill>
          <a:ln w="381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6287" eaLnBrk="1" fontAlgn="auto" latinLnBrk="0" hangingPunct="1">
              <a:lnSpc>
                <a:spcPct val="100000"/>
              </a:lnSpc>
              <a:spcBef>
                <a:spcPts val="0"/>
              </a:spcBef>
              <a:spcAft>
                <a:spcPts val="0"/>
              </a:spcAft>
              <a:buClrTx/>
              <a:buSzTx/>
              <a:buFontTx/>
              <a:buNone/>
              <a:tabLst/>
              <a:defRPr/>
            </a:pPr>
            <a:r>
              <a:rPr lang="en-US" sz="1100" b="1" kern="0" dirty="0">
                <a:solidFill>
                  <a:schemeClr val="bg1"/>
                </a:solidFill>
                <a:cs typeface="Calibri" panose="020F0502020204030204" pitchFamily="34" charset="0"/>
              </a:rPr>
              <a:t>BLAS</a:t>
            </a:r>
            <a:r>
              <a:rPr kumimoji="0" lang="en-US" sz="1100" b="1" i="0" u="none" strike="noStrike" kern="0" cap="none" spc="0" normalizeH="0" baseline="0" noProof="0" dirty="0">
                <a:ln>
                  <a:noFill/>
                </a:ln>
                <a:solidFill>
                  <a:schemeClr val="bg1"/>
                </a:solidFill>
                <a:effectLst/>
                <a:uLnTx/>
                <a:uFillTx/>
                <a:ea typeface="Avenir Heavy" charset="0"/>
                <a:cs typeface="Calibri" panose="020F0502020204030204" pitchFamily="34" charset="0"/>
              </a:rPr>
              <a:t>, </a:t>
            </a:r>
            <a:r>
              <a:rPr lang="en-US" sz="1100" b="1" kern="0" dirty="0">
                <a:solidFill>
                  <a:schemeClr val="bg1"/>
                </a:solidFill>
                <a:cs typeface="Calibri" panose="020F0502020204030204" pitchFamily="34" charset="0"/>
              </a:rPr>
              <a:t>FFT</a:t>
            </a:r>
            <a:r>
              <a:rPr kumimoji="0" lang="en-US" sz="1100" b="1" i="0" u="none" strike="noStrike" kern="0" cap="none" spc="0" normalizeH="0" baseline="0" noProof="0" dirty="0">
                <a:ln>
                  <a:noFill/>
                </a:ln>
                <a:solidFill>
                  <a:schemeClr val="bg1"/>
                </a:solidFill>
                <a:effectLst/>
                <a:uLnTx/>
                <a:uFillTx/>
                <a:ea typeface="Avenir Heavy" charset="0"/>
                <a:cs typeface="Calibri" panose="020F0502020204030204" pitchFamily="34" charset="0"/>
              </a:rPr>
              <a:t>, </a:t>
            </a:r>
            <a:r>
              <a:rPr lang="en-US" sz="1100" b="1" kern="0" dirty="0">
                <a:solidFill>
                  <a:schemeClr val="bg1"/>
                </a:solidFill>
                <a:cs typeface="Calibri" panose="020F0502020204030204" pitchFamily="34" charset="0"/>
              </a:rPr>
              <a:t>RNG</a:t>
            </a:r>
          </a:p>
        </p:txBody>
      </p:sp>
      <p:sp>
        <p:nvSpPr>
          <p:cNvPr id="83" name="Rectangle 82">
            <a:extLst>
              <a:ext uri="{FF2B5EF4-FFF2-40B4-BE49-F238E27FC236}">
                <a16:creationId xmlns:a16="http://schemas.microsoft.com/office/drawing/2014/main" id="{17EF026E-D33E-48D4-B1F4-1F383603B522}"/>
              </a:ext>
            </a:extLst>
          </p:cNvPr>
          <p:cNvSpPr/>
          <p:nvPr/>
        </p:nvSpPr>
        <p:spPr>
          <a:xfrm>
            <a:off x="2220080" y="3332534"/>
            <a:ext cx="943031" cy="324978"/>
          </a:xfrm>
          <a:prstGeom prst="rect">
            <a:avLst/>
          </a:prstGeom>
          <a:solidFill>
            <a:schemeClr val="accent1">
              <a:lumMod val="75000"/>
            </a:schemeClr>
          </a:solidFill>
          <a:ln w="381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628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Avenir Heavy" charset="0"/>
                <a:cs typeface="Calibri" panose="020F0502020204030204" pitchFamily="34" charset="0"/>
              </a:rPr>
              <a:t>MIOpen</a:t>
            </a:r>
          </a:p>
        </p:txBody>
      </p:sp>
      <p:pic>
        <p:nvPicPr>
          <p:cNvPr id="84" name="Picture 83">
            <a:extLst>
              <a:ext uri="{FF2B5EF4-FFF2-40B4-BE49-F238E27FC236}">
                <a16:creationId xmlns:a16="http://schemas.microsoft.com/office/drawing/2014/main" id="{3AE3A588-C628-45C3-A977-F3EFDD21FBDA}"/>
              </a:ext>
            </a:extLst>
          </p:cNvPr>
          <p:cNvPicPr>
            <a:picLocks noChangeAspect="1"/>
          </p:cNvPicPr>
          <p:nvPr/>
        </p:nvPicPr>
        <p:blipFill>
          <a:blip r:embed="rId6"/>
          <a:stretch>
            <a:fillRect/>
          </a:stretch>
        </p:blipFill>
        <p:spPr>
          <a:xfrm>
            <a:off x="3551839" y="2022524"/>
            <a:ext cx="1015545" cy="274158"/>
          </a:xfrm>
          <a:prstGeom prst="rect">
            <a:avLst/>
          </a:prstGeom>
        </p:spPr>
      </p:pic>
      <p:pic>
        <p:nvPicPr>
          <p:cNvPr id="85" name="Picture 84">
            <a:extLst>
              <a:ext uri="{FF2B5EF4-FFF2-40B4-BE49-F238E27FC236}">
                <a16:creationId xmlns:a16="http://schemas.microsoft.com/office/drawing/2014/main" id="{998EA99A-E212-4A47-B64A-BE4D70BD24EB}"/>
              </a:ext>
            </a:extLst>
          </p:cNvPr>
          <p:cNvPicPr>
            <a:picLocks noChangeAspect="1"/>
          </p:cNvPicPr>
          <p:nvPr/>
        </p:nvPicPr>
        <p:blipFill>
          <a:blip r:embed="rId7"/>
          <a:stretch>
            <a:fillRect/>
          </a:stretch>
        </p:blipFill>
        <p:spPr>
          <a:xfrm>
            <a:off x="2297709" y="2017249"/>
            <a:ext cx="862818" cy="285491"/>
          </a:xfrm>
          <a:prstGeom prst="rect">
            <a:avLst/>
          </a:prstGeom>
        </p:spPr>
      </p:pic>
      <p:pic>
        <p:nvPicPr>
          <p:cNvPr id="86" name="Picture 85">
            <a:extLst>
              <a:ext uri="{FF2B5EF4-FFF2-40B4-BE49-F238E27FC236}">
                <a16:creationId xmlns:a16="http://schemas.microsoft.com/office/drawing/2014/main" id="{78AED7AF-F264-4028-B84E-B284FE9C5023}"/>
              </a:ext>
            </a:extLst>
          </p:cNvPr>
          <p:cNvPicPr>
            <a:picLocks noChangeAspect="1"/>
          </p:cNvPicPr>
          <p:nvPr/>
        </p:nvPicPr>
        <p:blipFill>
          <a:blip r:embed="rId8"/>
          <a:stretch>
            <a:fillRect/>
          </a:stretch>
        </p:blipFill>
        <p:spPr>
          <a:xfrm>
            <a:off x="4936936" y="2007910"/>
            <a:ext cx="1030259" cy="290875"/>
          </a:xfrm>
          <a:prstGeom prst="rect">
            <a:avLst/>
          </a:prstGeom>
        </p:spPr>
      </p:pic>
      <p:grpSp>
        <p:nvGrpSpPr>
          <p:cNvPr id="107" name="Group 106">
            <a:extLst>
              <a:ext uri="{FF2B5EF4-FFF2-40B4-BE49-F238E27FC236}">
                <a16:creationId xmlns:a16="http://schemas.microsoft.com/office/drawing/2014/main" id="{874216FE-8890-44DB-8B41-052578710E84}"/>
              </a:ext>
            </a:extLst>
          </p:cNvPr>
          <p:cNvGrpSpPr/>
          <p:nvPr/>
        </p:nvGrpSpPr>
        <p:grpSpPr>
          <a:xfrm>
            <a:off x="1035405" y="2452000"/>
            <a:ext cx="5083792" cy="412227"/>
            <a:chOff x="1130702" y="5637968"/>
            <a:chExt cx="5083792" cy="512775"/>
          </a:xfrm>
        </p:grpSpPr>
        <p:sp>
          <p:nvSpPr>
            <p:cNvPr id="100" name="TextBox 99">
              <a:extLst>
                <a:ext uri="{FF2B5EF4-FFF2-40B4-BE49-F238E27FC236}">
                  <a16:creationId xmlns:a16="http://schemas.microsoft.com/office/drawing/2014/main" id="{7CBE0E82-0147-409B-97C6-F630EE8CECD7}"/>
                </a:ext>
              </a:extLst>
            </p:cNvPr>
            <p:cNvSpPr txBox="1"/>
            <p:nvPr/>
          </p:nvSpPr>
          <p:spPr>
            <a:xfrm>
              <a:off x="1130702" y="5637968"/>
              <a:ext cx="1008509" cy="421132"/>
            </a:xfrm>
            <a:prstGeom prst="rect">
              <a:avLst/>
            </a:prstGeom>
            <a:noFill/>
          </p:spPr>
          <p:txBody>
            <a:bodyPr wrap="square" tIns="0" rIns="0" bIns="0" rtlCol="0" anchor="ctr">
              <a:spAutoFit/>
            </a:bodyPr>
            <a:lstStyle/>
            <a:p>
              <a:pPr marL="0" marR="0" lvl="0" indent="0" defTabSz="456287" eaLnBrk="1" fontAlgn="auto" latinLnBrk="0" hangingPunct="1">
                <a:lnSpc>
                  <a:spcPct val="100000"/>
                </a:lnSpc>
                <a:spcBef>
                  <a:spcPts val="0"/>
                </a:spcBef>
                <a:spcAft>
                  <a:spcPts val="600"/>
                </a:spcAft>
                <a:buClr>
                  <a:srgbClr val="000000"/>
                </a:buClr>
                <a:buSzTx/>
                <a:buFontTx/>
                <a:buNone/>
                <a:tabLst/>
                <a:defRPr/>
              </a:pPr>
              <a:r>
                <a:rPr lang="en-US" sz="1100" b="1" kern="0" dirty="0">
                  <a:solidFill>
                    <a:schemeClr val="bg1"/>
                  </a:solidFill>
                  <a:cs typeface="Calibri" panose="020F0502020204030204" pitchFamily="34" charset="0"/>
                </a:rPr>
                <a:t>Exchange</a:t>
              </a:r>
              <a:r>
                <a:rPr kumimoji="0" lang="en-US" sz="1100" b="1" i="0" u="none" strike="noStrike" kern="0" cap="none" spc="0" normalizeH="0" baseline="0" noProof="0" dirty="0">
                  <a:ln>
                    <a:noFill/>
                  </a:ln>
                  <a:solidFill>
                    <a:schemeClr val="bg1"/>
                  </a:solidFill>
                  <a:effectLst/>
                  <a:uLnTx/>
                  <a:uFillTx/>
                  <a:ea typeface="Avenir Roman" charset="0"/>
                  <a:cs typeface="Calibri" panose="020F0502020204030204" pitchFamily="34" charset="0"/>
                </a:rPr>
                <a:t> formats</a:t>
              </a:r>
            </a:p>
          </p:txBody>
        </p:sp>
        <p:cxnSp>
          <p:nvCxnSpPr>
            <p:cNvPr id="102" name="Straight Connector 101">
              <a:extLst>
                <a:ext uri="{FF2B5EF4-FFF2-40B4-BE49-F238E27FC236}">
                  <a16:creationId xmlns:a16="http://schemas.microsoft.com/office/drawing/2014/main" id="{1F431ED3-93CD-4FF7-AB67-2D4C1233E885}"/>
                </a:ext>
              </a:extLst>
            </p:cNvPr>
            <p:cNvCxnSpPr>
              <a:cxnSpLocks/>
            </p:cNvCxnSpPr>
            <p:nvPr/>
          </p:nvCxnSpPr>
          <p:spPr>
            <a:xfrm flipV="1">
              <a:off x="1147689" y="6121746"/>
              <a:ext cx="5066805" cy="28997"/>
            </a:xfrm>
            <a:prstGeom prst="line">
              <a:avLst/>
            </a:prstGeom>
            <a:noFill/>
            <a:ln w="12700" cap="flat" cmpd="sng" algn="ctr">
              <a:solidFill>
                <a:schemeClr val="tx1">
                  <a:alpha val="27000"/>
                </a:schemeClr>
              </a:solidFill>
              <a:prstDash val="solid"/>
            </a:ln>
            <a:effectLst/>
          </p:spPr>
        </p:cxnSp>
        <p:pic>
          <p:nvPicPr>
            <p:cNvPr id="106" name="Picture 105">
              <a:extLst>
                <a:ext uri="{FF2B5EF4-FFF2-40B4-BE49-F238E27FC236}">
                  <a16:creationId xmlns:a16="http://schemas.microsoft.com/office/drawing/2014/main" id="{5299BF47-B983-4544-BDEB-72200681A9E1}"/>
                </a:ext>
              </a:extLst>
            </p:cNvPr>
            <p:cNvPicPr>
              <a:picLocks noChangeAspect="1"/>
            </p:cNvPicPr>
            <p:nvPr/>
          </p:nvPicPr>
          <p:blipFill>
            <a:blip r:embed="rId9"/>
            <a:stretch>
              <a:fillRect/>
            </a:stretch>
          </p:blipFill>
          <p:spPr>
            <a:xfrm>
              <a:off x="3647136" y="5681689"/>
              <a:ext cx="1015545" cy="380468"/>
            </a:xfrm>
            <a:prstGeom prst="rect">
              <a:avLst/>
            </a:prstGeom>
          </p:spPr>
        </p:pic>
      </p:grpSp>
      <p:pic>
        <p:nvPicPr>
          <p:cNvPr id="109" name="Picture 108">
            <a:extLst>
              <a:ext uri="{FF2B5EF4-FFF2-40B4-BE49-F238E27FC236}">
                <a16:creationId xmlns:a16="http://schemas.microsoft.com/office/drawing/2014/main" id="{1BE3D242-993F-4964-9503-3A130D4308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7709" y="2471404"/>
            <a:ext cx="837075" cy="330445"/>
          </a:xfrm>
          <a:prstGeom prst="rect">
            <a:avLst/>
          </a:prstGeom>
        </p:spPr>
      </p:pic>
      <p:sp>
        <p:nvSpPr>
          <p:cNvPr id="94" name="Rectangle 93">
            <a:extLst>
              <a:ext uri="{FF2B5EF4-FFF2-40B4-BE49-F238E27FC236}">
                <a16:creationId xmlns:a16="http://schemas.microsoft.com/office/drawing/2014/main" id="{C43DEDFF-BD94-4B77-8A2A-5491B715C095}"/>
              </a:ext>
            </a:extLst>
          </p:cNvPr>
          <p:cNvSpPr/>
          <p:nvPr/>
        </p:nvSpPr>
        <p:spPr>
          <a:xfrm>
            <a:off x="2232267" y="2943047"/>
            <a:ext cx="1914612" cy="324978"/>
          </a:xfrm>
          <a:prstGeom prst="rect">
            <a:avLst/>
          </a:prstGeom>
          <a:solidFill>
            <a:schemeClr val="accent1">
              <a:lumMod val="75000"/>
            </a:schemeClr>
          </a:solidFill>
          <a:ln w="38100" cap="flat" cmpd="sng" algn="ctr">
            <a:solidFill>
              <a:schemeClr val="bg1"/>
            </a:solid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628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Avenir Heavy" charset="0"/>
                <a:cs typeface="Calibri" panose="020F0502020204030204" pitchFamily="34" charset="0"/>
              </a:rPr>
              <a:t>MIVisionX</a:t>
            </a:r>
          </a:p>
        </p:txBody>
      </p:sp>
      <p:sp>
        <p:nvSpPr>
          <p:cNvPr id="3" name="Slide Number Placeholder 2">
            <a:extLst>
              <a:ext uri="{FF2B5EF4-FFF2-40B4-BE49-F238E27FC236}">
                <a16:creationId xmlns:a16="http://schemas.microsoft.com/office/drawing/2014/main" id="{428CD74C-0A04-49FF-9524-3704604DA555}"/>
              </a:ext>
            </a:extLst>
          </p:cNvPr>
          <p:cNvSpPr>
            <a:spLocks noGrp="1"/>
          </p:cNvSpPr>
          <p:nvPr>
            <p:ph type="sldNum" sz="quarter" idx="12"/>
          </p:nvPr>
        </p:nvSpPr>
        <p:spPr/>
        <p:txBody>
          <a:bodyPr/>
          <a:lstStyle/>
          <a:p>
            <a:fld id="{BCAF1A5B-EC4C-4638-9EEE-B9D9DA1291B7}" type="slidenum">
              <a:rPr lang="en-US" smtClean="0"/>
              <a:t>10</a:t>
            </a:fld>
            <a:endParaRPr lang="en-US" dirty="0"/>
          </a:p>
        </p:txBody>
      </p:sp>
      <p:sp>
        <p:nvSpPr>
          <p:cNvPr id="4" name="Footer Placeholder 3">
            <a:extLst>
              <a:ext uri="{FF2B5EF4-FFF2-40B4-BE49-F238E27FC236}">
                <a16:creationId xmlns:a16="http://schemas.microsoft.com/office/drawing/2014/main" id="{B855CA71-868A-421D-A05C-92BFCA58D97C}"/>
              </a:ext>
            </a:extLst>
          </p:cNvPr>
          <p:cNvSpPr>
            <a:spLocks noGrp="1"/>
          </p:cNvSpPr>
          <p:nvPr>
            <p:ph type="ftr" sz="quarter" idx="11"/>
          </p:nvPr>
        </p:nvSpPr>
        <p:spPr/>
        <p:txBody>
          <a:bodyPr/>
          <a:lstStyle/>
          <a:p>
            <a:endParaRPr lang="en-US" dirty="0"/>
          </a:p>
        </p:txBody>
      </p:sp>
      <p:sp>
        <p:nvSpPr>
          <p:cNvPr id="95" name="Rectangle 94">
            <a:extLst>
              <a:ext uri="{FF2B5EF4-FFF2-40B4-BE49-F238E27FC236}">
                <a16:creationId xmlns:a16="http://schemas.microsoft.com/office/drawing/2014/main" id="{452E0219-F118-44B6-B717-613C4174F1E0}"/>
              </a:ext>
            </a:extLst>
          </p:cNvPr>
          <p:cNvSpPr/>
          <p:nvPr/>
        </p:nvSpPr>
        <p:spPr>
          <a:xfrm>
            <a:off x="4739951" y="1415419"/>
            <a:ext cx="1303563" cy="324978"/>
          </a:xfrm>
          <a:prstGeom prst="rect">
            <a:avLst/>
          </a:prstGeom>
          <a:solidFill>
            <a:schemeClr val="accent1">
              <a:lumMod val="40000"/>
              <a:lumOff val="60000"/>
              <a:alpha val="20000"/>
            </a:schemeClr>
          </a:solidFill>
          <a:ln w="38100" cap="flat" cmpd="sng" algn="ctr">
            <a:solidFill>
              <a:schemeClr val="bg1"/>
            </a:solidFill>
            <a:prstDash val="solid"/>
          </a:ln>
          <a:effectLst/>
        </p:spPr>
        <p:txBody>
          <a:bodyPr lIns="0" tIns="0" rIns="0" bIns="0" rtlCol="0" anchor="ctr"/>
          <a:lstStyle/>
          <a:p>
            <a:pPr algn="ctr" defTabSz="456287"/>
            <a:r>
              <a:rPr lang="en-US" sz="1400" b="1" kern="0" dirty="0">
                <a:solidFill>
                  <a:schemeClr val="bg1"/>
                </a:solidFill>
                <a:cs typeface="Calibri" panose="020F0502020204030204" pitchFamily="34" charset="0"/>
              </a:rPr>
              <a:t>MIVisionX</a:t>
            </a:r>
            <a:r>
              <a:rPr lang="en-US" sz="1100" b="1" kern="0" dirty="0">
                <a:solidFill>
                  <a:schemeClr val="bg1"/>
                </a:solidFill>
                <a:cs typeface="Calibri" panose="020F0502020204030204" pitchFamily="34" charset="0"/>
              </a:rPr>
              <a:t> Apps</a:t>
            </a:r>
          </a:p>
        </p:txBody>
      </p:sp>
      <p:sp>
        <p:nvSpPr>
          <p:cNvPr id="2" name="TextBox 1">
            <a:extLst>
              <a:ext uri="{FF2B5EF4-FFF2-40B4-BE49-F238E27FC236}">
                <a16:creationId xmlns:a16="http://schemas.microsoft.com/office/drawing/2014/main" id="{DC5ED1D6-B38F-410F-8867-82EA1047F3C6}"/>
              </a:ext>
            </a:extLst>
          </p:cNvPr>
          <p:cNvSpPr txBox="1"/>
          <p:nvPr/>
        </p:nvSpPr>
        <p:spPr>
          <a:xfrm>
            <a:off x="953311" y="5252936"/>
            <a:ext cx="5768502" cy="646331"/>
          </a:xfrm>
          <a:prstGeom prst="rect">
            <a:avLst/>
          </a:prstGeom>
          <a:noFill/>
        </p:spPr>
        <p:txBody>
          <a:bodyPr wrap="square" rtlCol="0">
            <a:spAutoFit/>
          </a:bodyPr>
          <a:lstStyle/>
          <a:p>
            <a:r>
              <a:rPr lang="en-US" dirty="0">
                <a:solidFill>
                  <a:schemeClr val="bg1"/>
                </a:solidFill>
              </a:rPr>
              <a:t>ROCm = Radeon Open Compute platform</a:t>
            </a:r>
          </a:p>
          <a:p>
            <a:r>
              <a:rPr lang="en-US" dirty="0">
                <a:solidFill>
                  <a:schemeClr val="bg1"/>
                </a:solidFill>
              </a:rPr>
              <a:t>HIP = Heterogeneous-compute Interface for  Portability</a:t>
            </a:r>
          </a:p>
        </p:txBody>
      </p:sp>
    </p:spTree>
    <p:extLst>
      <p:ext uri="{BB962C8B-B14F-4D97-AF65-F5344CB8AC3E}">
        <p14:creationId xmlns:p14="http://schemas.microsoft.com/office/powerpoint/2010/main" val="240084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7200"/>
            <a:ext cx="10512861" cy="673725"/>
          </a:xfrm>
        </p:spPr>
        <p:txBody>
          <a:bodyPr>
            <a:normAutofit fontScale="90000"/>
          </a:bodyPr>
          <a:lstStyle/>
          <a:p>
            <a:r>
              <a:rPr lang="en-US" sz="4400" b="1" cap="none" dirty="0"/>
              <a:t>Tutorial</a:t>
            </a:r>
            <a:r>
              <a:rPr lang="en-US" b="1" cap="none" dirty="0"/>
              <a:t> </a:t>
            </a:r>
            <a:r>
              <a:rPr lang="en-US" sz="4400" b="1" cap="none" dirty="0"/>
              <a:t>Examples</a:t>
            </a:r>
            <a:endParaRPr lang="en-US" b="1" cap="none" dirty="0"/>
          </a:p>
        </p:txBody>
      </p:sp>
      <p:sp>
        <p:nvSpPr>
          <p:cNvPr id="8" name="Content Placeholder 2"/>
          <p:cNvSpPr>
            <a:spLocks noGrp="1"/>
          </p:cNvSpPr>
          <p:nvPr>
            <p:ph idx="1"/>
          </p:nvPr>
        </p:nvSpPr>
        <p:spPr>
          <a:xfrm>
            <a:off x="716476" y="1515130"/>
            <a:ext cx="10512861" cy="4058819"/>
          </a:xfrm>
        </p:spPr>
        <p:txBody>
          <a:bodyPr>
            <a:normAutofit lnSpcReduction="10000"/>
          </a:bodyPr>
          <a:lstStyle/>
          <a:p>
            <a:r>
              <a:rPr lang="en-US" dirty="0"/>
              <a:t>Tutorial #1: Image Classification with ONNX</a:t>
            </a:r>
          </a:p>
          <a:p>
            <a:r>
              <a:rPr lang="en-US" dirty="0"/>
              <a:t>Tutorial #2: Object Detection with Caffe</a:t>
            </a:r>
          </a:p>
          <a:p>
            <a:r>
              <a:rPr lang="en-US" dirty="0"/>
              <a:t>Tutorial #3: Image Classification with NNEF</a:t>
            </a:r>
          </a:p>
          <a:p>
            <a:r>
              <a:rPr lang="en-US" dirty="0"/>
              <a:t>Tutorial #4: Object Detection with multi-stream HW video decode</a:t>
            </a:r>
          </a:p>
          <a:p>
            <a:endParaRPr lang="en-US" dirty="0"/>
          </a:p>
          <a:p>
            <a:pPr marL="0" indent="0" algn="ctr">
              <a:buNone/>
            </a:pPr>
            <a:r>
              <a:rPr lang="en-US" dirty="0"/>
              <a:t>Not all Tutorials may be presented based on time available</a:t>
            </a:r>
          </a:p>
          <a:p>
            <a:pPr marL="0" indent="0">
              <a:buNone/>
            </a:pPr>
            <a:r>
              <a:rPr lang="en-US" dirty="0"/>
              <a:t>Links:</a:t>
            </a:r>
          </a:p>
          <a:p>
            <a:pPr marL="0" indent="0">
              <a:buNone/>
            </a:pPr>
            <a:r>
              <a:rPr lang="en-US" sz="2200" dirty="0">
                <a:highlight>
                  <a:srgbClr val="FF0000"/>
                </a:highlight>
              </a:rPr>
              <a:t>https://github.com/kiritigowda/MIVisionX-Inference-Tutorial#mivisionx-inference-tutorial</a:t>
            </a:r>
          </a:p>
          <a:p>
            <a:pPr marL="0" indent="0">
              <a:buNone/>
            </a:pPr>
            <a:r>
              <a:rPr lang="en-US" sz="2200" dirty="0">
                <a:highlight>
                  <a:srgbClr val="FF0000"/>
                </a:highlight>
              </a:rPr>
              <a:t>https://github.com/rrawther/MIVisionX-OpenVX-Tutorial</a:t>
            </a:r>
          </a:p>
          <a:p>
            <a:pPr marL="0" indent="0">
              <a:buNone/>
            </a:pPr>
            <a:endParaRPr lang="en-US" dirty="0"/>
          </a:p>
        </p:txBody>
      </p:sp>
      <p:grpSp>
        <p:nvGrpSpPr>
          <p:cNvPr id="6" name="Group 5">
            <a:extLst>
              <a:ext uri="{FF2B5EF4-FFF2-40B4-BE49-F238E27FC236}">
                <a16:creationId xmlns:a16="http://schemas.microsoft.com/office/drawing/2014/main" id="{49A3B3F5-15D9-489D-88FD-82F3CE8919A9}"/>
              </a:ext>
            </a:extLst>
          </p:cNvPr>
          <p:cNvGrpSpPr/>
          <p:nvPr/>
        </p:nvGrpSpPr>
        <p:grpSpPr>
          <a:xfrm>
            <a:off x="8344010" y="6259484"/>
            <a:ext cx="3597828" cy="477676"/>
            <a:chOff x="8344010" y="6259484"/>
            <a:chExt cx="3597828" cy="477676"/>
          </a:xfrm>
        </p:grpSpPr>
        <p:pic>
          <p:nvPicPr>
            <p:cNvPr id="7" name="Picture 2" descr="Image result for khronos logo">
              <a:extLst>
                <a:ext uri="{FF2B5EF4-FFF2-40B4-BE49-F238E27FC236}">
                  <a16:creationId xmlns:a16="http://schemas.microsoft.com/office/drawing/2014/main" id="{62F71DAC-A3DE-445A-BCD6-6543B6D56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khronos logo">
              <a:extLst>
                <a:ext uri="{FF2B5EF4-FFF2-40B4-BE49-F238E27FC236}">
                  <a16:creationId xmlns:a16="http://schemas.microsoft.com/office/drawing/2014/main" id="{BCA4909D-3033-4B17-BC3D-DD6AE0ABC0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a:extLst>
              <a:ext uri="{FF2B5EF4-FFF2-40B4-BE49-F238E27FC236}">
                <a16:creationId xmlns:a16="http://schemas.microsoft.com/office/drawing/2014/main" id="{E0E7CB86-DAD7-4993-8190-02E7A453F8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A51E4D-088D-48C8-ACDE-A94C70E6D788}"/>
              </a:ext>
            </a:extLst>
          </p:cNvPr>
          <p:cNvSpPr>
            <a:spLocks noGrp="1"/>
          </p:cNvSpPr>
          <p:nvPr>
            <p:ph type="sldNum" sz="quarter" idx="12"/>
          </p:nvPr>
        </p:nvSpPr>
        <p:spPr/>
        <p:txBody>
          <a:bodyPr/>
          <a:lstStyle/>
          <a:p>
            <a:fld id="{BCAF1A5B-EC4C-4638-9EEE-B9D9DA1291B7}" type="slidenum">
              <a:rPr lang="en-US" smtClean="0"/>
              <a:pPr/>
              <a:t>11</a:t>
            </a:fld>
            <a:endParaRPr lang="en-US" dirty="0"/>
          </a:p>
        </p:txBody>
      </p:sp>
    </p:spTree>
    <p:extLst>
      <p:ext uri="{BB962C8B-B14F-4D97-AF65-F5344CB8AC3E}">
        <p14:creationId xmlns:p14="http://schemas.microsoft.com/office/powerpoint/2010/main" val="373283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0B909C-2DF3-43E2-A596-9086CBC2E6B4}"/>
              </a:ext>
            </a:extLst>
          </p:cNvPr>
          <p:cNvSpPr/>
          <p:nvPr/>
        </p:nvSpPr>
        <p:spPr>
          <a:xfrm>
            <a:off x="9309749" y="1091103"/>
            <a:ext cx="2370858" cy="910498"/>
          </a:xfrm>
          <a:prstGeom prst="rect">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4" name="Rectangle 33">
            <a:extLst>
              <a:ext uri="{FF2B5EF4-FFF2-40B4-BE49-F238E27FC236}">
                <a16:creationId xmlns:a16="http://schemas.microsoft.com/office/drawing/2014/main" id="{38889509-45C1-40C4-838E-47D546DB777C}"/>
              </a:ext>
            </a:extLst>
          </p:cNvPr>
          <p:cNvSpPr/>
          <p:nvPr/>
        </p:nvSpPr>
        <p:spPr>
          <a:xfrm>
            <a:off x="9178839" y="1233533"/>
            <a:ext cx="2370858" cy="910498"/>
          </a:xfrm>
          <a:prstGeom prst="rect">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1" name="Rectangle 30">
            <a:extLst>
              <a:ext uri="{FF2B5EF4-FFF2-40B4-BE49-F238E27FC236}">
                <a16:creationId xmlns:a16="http://schemas.microsoft.com/office/drawing/2014/main" id="{9C782B09-DBE1-4F6A-BEAA-09A0D1886B4F}"/>
              </a:ext>
            </a:extLst>
          </p:cNvPr>
          <p:cNvSpPr/>
          <p:nvPr/>
        </p:nvSpPr>
        <p:spPr>
          <a:xfrm>
            <a:off x="9025451" y="1374041"/>
            <a:ext cx="2370858" cy="910498"/>
          </a:xfrm>
          <a:prstGeom prst="rect">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2" name="Title 1"/>
          <p:cNvSpPr>
            <a:spLocks noGrp="1"/>
          </p:cNvSpPr>
          <p:nvPr>
            <p:ph type="title"/>
          </p:nvPr>
        </p:nvSpPr>
        <p:spPr>
          <a:xfrm>
            <a:off x="731520" y="457199"/>
            <a:ext cx="10512861" cy="640080"/>
          </a:xfrm>
        </p:spPr>
        <p:txBody>
          <a:bodyPr>
            <a:noAutofit/>
          </a:bodyPr>
          <a:lstStyle/>
          <a:p>
            <a:r>
              <a:rPr lang="en-US" b="1" cap="none" dirty="0"/>
              <a:t>Tutorial Systems and Room Setup</a:t>
            </a:r>
          </a:p>
        </p:txBody>
      </p:sp>
      <p:grpSp>
        <p:nvGrpSpPr>
          <p:cNvPr id="6" name="Group 5">
            <a:extLst>
              <a:ext uri="{FF2B5EF4-FFF2-40B4-BE49-F238E27FC236}">
                <a16:creationId xmlns:a16="http://schemas.microsoft.com/office/drawing/2014/main" id="{49A3B3F5-15D9-489D-88FD-82F3CE8919A9}"/>
              </a:ext>
            </a:extLst>
          </p:cNvPr>
          <p:cNvGrpSpPr/>
          <p:nvPr/>
        </p:nvGrpSpPr>
        <p:grpSpPr>
          <a:xfrm>
            <a:off x="8344010" y="6259484"/>
            <a:ext cx="3597828" cy="477676"/>
            <a:chOff x="8344010" y="6259484"/>
            <a:chExt cx="3597828" cy="477676"/>
          </a:xfrm>
        </p:grpSpPr>
        <p:pic>
          <p:nvPicPr>
            <p:cNvPr id="7" name="Picture 2" descr="Image result for khronos logo">
              <a:extLst>
                <a:ext uri="{FF2B5EF4-FFF2-40B4-BE49-F238E27FC236}">
                  <a16:creationId xmlns:a16="http://schemas.microsoft.com/office/drawing/2014/main" id="{62F71DAC-A3DE-445A-BCD6-6543B6D56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khronos logo">
              <a:extLst>
                <a:ext uri="{FF2B5EF4-FFF2-40B4-BE49-F238E27FC236}">
                  <a16:creationId xmlns:a16="http://schemas.microsoft.com/office/drawing/2014/main" id="{BCA4909D-3033-4B17-BC3D-DD6AE0ABC0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AA9CCB12-7260-4D37-97E7-EB97499018B7}"/>
              </a:ext>
            </a:extLst>
          </p:cNvPr>
          <p:cNvSpPr/>
          <p:nvPr/>
        </p:nvSpPr>
        <p:spPr>
          <a:xfrm>
            <a:off x="3387617" y="3136807"/>
            <a:ext cx="2121574" cy="401981"/>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WiFi router</a:t>
            </a:r>
          </a:p>
          <a:p>
            <a:pPr algn="ctr"/>
            <a:endParaRPr lang="en-US" dirty="0"/>
          </a:p>
        </p:txBody>
      </p:sp>
      <p:sp>
        <p:nvSpPr>
          <p:cNvPr id="11" name="Rectangle 10">
            <a:extLst>
              <a:ext uri="{FF2B5EF4-FFF2-40B4-BE49-F238E27FC236}">
                <a16:creationId xmlns:a16="http://schemas.microsoft.com/office/drawing/2014/main" id="{95277A26-2919-49C2-BFE9-40B59C5C6E50}"/>
              </a:ext>
            </a:extLst>
          </p:cNvPr>
          <p:cNvSpPr/>
          <p:nvPr/>
        </p:nvSpPr>
        <p:spPr>
          <a:xfrm>
            <a:off x="575760" y="1764673"/>
            <a:ext cx="2121574" cy="401981"/>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Laptop</a:t>
            </a:r>
          </a:p>
        </p:txBody>
      </p:sp>
      <p:sp>
        <p:nvSpPr>
          <p:cNvPr id="3" name="Lightning Bolt 2">
            <a:extLst>
              <a:ext uri="{FF2B5EF4-FFF2-40B4-BE49-F238E27FC236}">
                <a16:creationId xmlns:a16="http://schemas.microsoft.com/office/drawing/2014/main" id="{6E7BF24D-DF46-4576-82D4-3ECB9401AC8D}"/>
              </a:ext>
            </a:extLst>
          </p:cNvPr>
          <p:cNvSpPr/>
          <p:nvPr/>
        </p:nvSpPr>
        <p:spPr>
          <a:xfrm>
            <a:off x="2688551" y="1920324"/>
            <a:ext cx="515096" cy="40198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DE1D141-0E9A-4A2F-B018-60D7463995BE}"/>
              </a:ext>
            </a:extLst>
          </p:cNvPr>
          <p:cNvSpPr/>
          <p:nvPr/>
        </p:nvSpPr>
        <p:spPr>
          <a:xfrm>
            <a:off x="575760" y="2289048"/>
            <a:ext cx="2121574" cy="401981"/>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Laptop</a:t>
            </a:r>
          </a:p>
        </p:txBody>
      </p:sp>
      <p:sp>
        <p:nvSpPr>
          <p:cNvPr id="13" name="Rectangle 12">
            <a:extLst>
              <a:ext uri="{FF2B5EF4-FFF2-40B4-BE49-F238E27FC236}">
                <a16:creationId xmlns:a16="http://schemas.microsoft.com/office/drawing/2014/main" id="{EC012BB9-2541-49CC-A8EE-6D0A57FDEB9E}"/>
              </a:ext>
            </a:extLst>
          </p:cNvPr>
          <p:cNvSpPr/>
          <p:nvPr/>
        </p:nvSpPr>
        <p:spPr>
          <a:xfrm>
            <a:off x="575760" y="2813423"/>
            <a:ext cx="2121574" cy="401981"/>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Laptop</a:t>
            </a:r>
          </a:p>
        </p:txBody>
      </p:sp>
      <p:sp>
        <p:nvSpPr>
          <p:cNvPr id="14" name="Rectangle 13">
            <a:extLst>
              <a:ext uri="{FF2B5EF4-FFF2-40B4-BE49-F238E27FC236}">
                <a16:creationId xmlns:a16="http://schemas.microsoft.com/office/drawing/2014/main" id="{1FB5C56D-8925-462A-829B-29897044F261}"/>
              </a:ext>
            </a:extLst>
          </p:cNvPr>
          <p:cNvSpPr/>
          <p:nvPr/>
        </p:nvSpPr>
        <p:spPr>
          <a:xfrm>
            <a:off x="575760" y="3337798"/>
            <a:ext cx="2121574" cy="401981"/>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Laptop</a:t>
            </a:r>
          </a:p>
        </p:txBody>
      </p:sp>
      <p:sp>
        <p:nvSpPr>
          <p:cNvPr id="15" name="Rectangle 14">
            <a:extLst>
              <a:ext uri="{FF2B5EF4-FFF2-40B4-BE49-F238E27FC236}">
                <a16:creationId xmlns:a16="http://schemas.microsoft.com/office/drawing/2014/main" id="{C47A4DCA-815D-4710-BFA6-CF2D02D16E64}"/>
              </a:ext>
            </a:extLst>
          </p:cNvPr>
          <p:cNvSpPr/>
          <p:nvPr/>
        </p:nvSpPr>
        <p:spPr>
          <a:xfrm>
            <a:off x="575760" y="3862173"/>
            <a:ext cx="2121574" cy="401981"/>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Laptop</a:t>
            </a:r>
          </a:p>
        </p:txBody>
      </p:sp>
      <p:sp>
        <p:nvSpPr>
          <p:cNvPr id="16" name="Rectangle 15">
            <a:extLst>
              <a:ext uri="{FF2B5EF4-FFF2-40B4-BE49-F238E27FC236}">
                <a16:creationId xmlns:a16="http://schemas.microsoft.com/office/drawing/2014/main" id="{25742A6C-B77D-4702-A10B-08131C72F7F3}"/>
              </a:ext>
            </a:extLst>
          </p:cNvPr>
          <p:cNvSpPr/>
          <p:nvPr/>
        </p:nvSpPr>
        <p:spPr>
          <a:xfrm>
            <a:off x="575760" y="4386547"/>
            <a:ext cx="2121574" cy="401981"/>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Laptop</a:t>
            </a:r>
          </a:p>
        </p:txBody>
      </p:sp>
      <p:sp>
        <p:nvSpPr>
          <p:cNvPr id="17" name="Lightning Bolt 16">
            <a:extLst>
              <a:ext uri="{FF2B5EF4-FFF2-40B4-BE49-F238E27FC236}">
                <a16:creationId xmlns:a16="http://schemas.microsoft.com/office/drawing/2014/main" id="{B5D5A64B-3514-4F60-885C-1DA62B4A0F55}"/>
              </a:ext>
            </a:extLst>
          </p:cNvPr>
          <p:cNvSpPr/>
          <p:nvPr/>
        </p:nvSpPr>
        <p:spPr>
          <a:xfrm>
            <a:off x="2697334" y="2428841"/>
            <a:ext cx="515096" cy="40198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ghtning Bolt 17">
            <a:extLst>
              <a:ext uri="{FF2B5EF4-FFF2-40B4-BE49-F238E27FC236}">
                <a16:creationId xmlns:a16="http://schemas.microsoft.com/office/drawing/2014/main" id="{315A3F6D-4529-46E4-B249-EA9D9D4E54B2}"/>
              </a:ext>
            </a:extLst>
          </p:cNvPr>
          <p:cNvSpPr/>
          <p:nvPr/>
        </p:nvSpPr>
        <p:spPr>
          <a:xfrm>
            <a:off x="2769927" y="2890713"/>
            <a:ext cx="515096" cy="40198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ightning Bolt 18">
            <a:extLst>
              <a:ext uri="{FF2B5EF4-FFF2-40B4-BE49-F238E27FC236}">
                <a16:creationId xmlns:a16="http://schemas.microsoft.com/office/drawing/2014/main" id="{94027244-2A58-429B-878F-75249474AEF6}"/>
              </a:ext>
            </a:extLst>
          </p:cNvPr>
          <p:cNvSpPr/>
          <p:nvPr/>
        </p:nvSpPr>
        <p:spPr>
          <a:xfrm flipV="1">
            <a:off x="2685278" y="3398185"/>
            <a:ext cx="578240" cy="30062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ightning Bolt 19">
            <a:extLst>
              <a:ext uri="{FF2B5EF4-FFF2-40B4-BE49-F238E27FC236}">
                <a16:creationId xmlns:a16="http://schemas.microsoft.com/office/drawing/2014/main" id="{D087618E-BDC3-4A23-826E-6FC8C259C675}"/>
              </a:ext>
            </a:extLst>
          </p:cNvPr>
          <p:cNvSpPr/>
          <p:nvPr/>
        </p:nvSpPr>
        <p:spPr>
          <a:xfrm flipV="1">
            <a:off x="2769927" y="3862173"/>
            <a:ext cx="578240" cy="30062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ightning Bolt 20">
            <a:extLst>
              <a:ext uri="{FF2B5EF4-FFF2-40B4-BE49-F238E27FC236}">
                <a16:creationId xmlns:a16="http://schemas.microsoft.com/office/drawing/2014/main" id="{BBD85366-FC53-418A-B122-F6AF28A92F9A}"/>
              </a:ext>
            </a:extLst>
          </p:cNvPr>
          <p:cNvSpPr/>
          <p:nvPr/>
        </p:nvSpPr>
        <p:spPr>
          <a:xfrm flipV="1">
            <a:off x="2784029" y="4301356"/>
            <a:ext cx="578240" cy="30062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loud 3">
            <a:extLst>
              <a:ext uri="{FF2B5EF4-FFF2-40B4-BE49-F238E27FC236}">
                <a16:creationId xmlns:a16="http://schemas.microsoft.com/office/drawing/2014/main" id="{AC4BAC90-B649-442D-AC9D-5DA45254298B}"/>
              </a:ext>
            </a:extLst>
          </p:cNvPr>
          <p:cNvSpPr/>
          <p:nvPr/>
        </p:nvSpPr>
        <p:spPr>
          <a:xfrm>
            <a:off x="6418555" y="1370082"/>
            <a:ext cx="2731538" cy="119116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29424FA-0AB0-44C8-AEB0-B4CC68D302FD}"/>
              </a:ext>
            </a:extLst>
          </p:cNvPr>
          <p:cNvSpPr/>
          <p:nvPr/>
        </p:nvSpPr>
        <p:spPr>
          <a:xfrm>
            <a:off x="8900809" y="1518343"/>
            <a:ext cx="2370858" cy="1161786"/>
          </a:xfrm>
          <a:prstGeom prst="rect">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AMD Developer Cloud Server</a:t>
            </a:r>
          </a:p>
          <a:p>
            <a:pPr algn="ctr"/>
            <a:r>
              <a:rPr lang="en-US" dirty="0"/>
              <a:t>AMD Epyc</a:t>
            </a:r>
            <a:r>
              <a:rPr lang="en-US" baseline="30000" dirty="0"/>
              <a:t>TM </a:t>
            </a:r>
            <a:r>
              <a:rPr lang="en-US" dirty="0"/>
              <a:t>+ Radeon Instinct</a:t>
            </a:r>
            <a:r>
              <a:rPr lang="en-US" baseline="30000" dirty="0"/>
              <a:t>TM</a:t>
            </a:r>
            <a:r>
              <a:rPr lang="en-US" dirty="0"/>
              <a:t> MI25</a:t>
            </a:r>
          </a:p>
        </p:txBody>
      </p:sp>
      <p:cxnSp>
        <p:nvCxnSpPr>
          <p:cNvPr id="26" name="Straight Arrow Connector 25">
            <a:extLst>
              <a:ext uri="{FF2B5EF4-FFF2-40B4-BE49-F238E27FC236}">
                <a16:creationId xmlns:a16="http://schemas.microsoft.com/office/drawing/2014/main" id="{72761B97-A8F6-495B-A000-9AB3D50926CF}"/>
              </a:ext>
            </a:extLst>
          </p:cNvPr>
          <p:cNvCxnSpPr/>
          <p:nvPr/>
        </p:nvCxnSpPr>
        <p:spPr>
          <a:xfrm flipV="1">
            <a:off x="5621512" y="2567328"/>
            <a:ext cx="1163983" cy="5243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7018693-6597-442C-83D8-316A638ABB6C}"/>
              </a:ext>
            </a:extLst>
          </p:cNvPr>
          <p:cNvCxnSpPr>
            <a:cxnSpLocks/>
          </p:cNvCxnSpPr>
          <p:nvPr/>
        </p:nvCxnSpPr>
        <p:spPr>
          <a:xfrm>
            <a:off x="5621512" y="3326813"/>
            <a:ext cx="1274302" cy="109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3E1884B-0F9A-4966-83B2-946407165B48}"/>
              </a:ext>
            </a:extLst>
          </p:cNvPr>
          <p:cNvSpPr/>
          <p:nvPr/>
        </p:nvSpPr>
        <p:spPr>
          <a:xfrm>
            <a:off x="7019913" y="2946894"/>
            <a:ext cx="2826912" cy="671858"/>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AMD Ryzen</a:t>
            </a:r>
            <a:r>
              <a:rPr lang="en-US" baseline="30000" dirty="0"/>
              <a:t>TM</a:t>
            </a:r>
            <a:r>
              <a:rPr lang="en-US" dirty="0"/>
              <a:t> 7</a:t>
            </a:r>
            <a:endParaRPr lang="en-US" baseline="30000" dirty="0"/>
          </a:p>
          <a:p>
            <a:pPr algn="ctr"/>
            <a:r>
              <a:rPr lang="en-US" dirty="0"/>
              <a:t>+ Radeon</a:t>
            </a:r>
            <a:r>
              <a:rPr lang="en-US" baseline="30000" dirty="0"/>
              <a:t>TM</a:t>
            </a:r>
            <a:r>
              <a:rPr lang="en-US" dirty="0"/>
              <a:t> Vega VII</a:t>
            </a:r>
          </a:p>
          <a:p>
            <a:pPr algn="ctr"/>
            <a:endParaRPr lang="en-US" dirty="0"/>
          </a:p>
        </p:txBody>
      </p:sp>
      <p:sp>
        <p:nvSpPr>
          <p:cNvPr id="32" name="Rectangle 31">
            <a:extLst>
              <a:ext uri="{FF2B5EF4-FFF2-40B4-BE49-F238E27FC236}">
                <a16:creationId xmlns:a16="http://schemas.microsoft.com/office/drawing/2014/main" id="{F651D317-6D6A-403E-8156-8EF155BD6F09}"/>
              </a:ext>
            </a:extLst>
          </p:cNvPr>
          <p:cNvSpPr/>
          <p:nvPr/>
        </p:nvSpPr>
        <p:spPr>
          <a:xfrm>
            <a:off x="7019913" y="3737637"/>
            <a:ext cx="2826912" cy="671858"/>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AMD Ryzen Threadripper</a:t>
            </a:r>
            <a:r>
              <a:rPr lang="en-US" baseline="30000" dirty="0"/>
              <a:t>TM</a:t>
            </a:r>
          </a:p>
          <a:p>
            <a:pPr algn="ctr"/>
            <a:r>
              <a:rPr lang="en-US" dirty="0"/>
              <a:t>+ Radeon</a:t>
            </a:r>
            <a:r>
              <a:rPr lang="en-US" baseline="30000" dirty="0"/>
              <a:t>TM</a:t>
            </a:r>
            <a:r>
              <a:rPr lang="en-US" dirty="0"/>
              <a:t> Vega 10</a:t>
            </a:r>
          </a:p>
          <a:p>
            <a:pPr algn="ctr"/>
            <a:endParaRPr lang="en-US" dirty="0"/>
          </a:p>
        </p:txBody>
      </p:sp>
      <p:cxnSp>
        <p:nvCxnSpPr>
          <p:cNvPr id="33" name="Straight Arrow Connector 32">
            <a:extLst>
              <a:ext uri="{FF2B5EF4-FFF2-40B4-BE49-F238E27FC236}">
                <a16:creationId xmlns:a16="http://schemas.microsoft.com/office/drawing/2014/main" id="{D2C0526B-161A-4A57-A65B-900D5ADB8EE9}"/>
              </a:ext>
            </a:extLst>
          </p:cNvPr>
          <p:cNvCxnSpPr>
            <a:cxnSpLocks/>
            <a:endCxn id="32" idx="1"/>
          </p:cNvCxnSpPr>
          <p:nvPr/>
        </p:nvCxnSpPr>
        <p:spPr>
          <a:xfrm>
            <a:off x="5633290" y="3609756"/>
            <a:ext cx="1386623" cy="4638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998E9984-17F0-42AE-AE9B-0E9A707DC009}"/>
              </a:ext>
            </a:extLst>
          </p:cNvPr>
          <p:cNvSpPr>
            <a:spLocks noGrp="1"/>
          </p:cNvSpPr>
          <p:nvPr>
            <p:ph idx="1"/>
          </p:nvPr>
        </p:nvSpPr>
        <p:spPr>
          <a:xfrm>
            <a:off x="1217786" y="5224475"/>
            <a:ext cx="6229073" cy="474345"/>
          </a:xfrm>
          <a:solidFill>
            <a:srgbClr val="FFFF00"/>
          </a:solidFill>
        </p:spPr>
        <p:txBody>
          <a:bodyPr>
            <a:normAutofit/>
          </a:bodyPr>
          <a:lstStyle/>
          <a:p>
            <a:pPr marL="0" indent="0">
              <a:buNone/>
            </a:pPr>
            <a:r>
              <a:rPr lang="en-US" dirty="0">
                <a:solidFill>
                  <a:schemeClr val="tx1"/>
                </a:solidFill>
              </a:rPr>
              <a:t>See printed instructions to get connected now</a:t>
            </a:r>
          </a:p>
        </p:txBody>
      </p:sp>
      <p:sp>
        <p:nvSpPr>
          <p:cNvPr id="5" name="Footer Placeholder 4">
            <a:extLst>
              <a:ext uri="{FF2B5EF4-FFF2-40B4-BE49-F238E27FC236}">
                <a16:creationId xmlns:a16="http://schemas.microsoft.com/office/drawing/2014/main" id="{6CCE7328-0CF5-4E9F-968F-EE5AE534E8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44C5F8E7-960E-45B1-8C1F-2A9D104A1ACE}"/>
              </a:ext>
            </a:extLst>
          </p:cNvPr>
          <p:cNvSpPr>
            <a:spLocks noGrp="1"/>
          </p:cNvSpPr>
          <p:nvPr>
            <p:ph type="sldNum" sz="quarter" idx="12"/>
          </p:nvPr>
        </p:nvSpPr>
        <p:spPr/>
        <p:txBody>
          <a:bodyPr/>
          <a:lstStyle/>
          <a:p>
            <a:fld id="{BCAF1A5B-EC4C-4638-9EEE-B9D9DA1291B7}" type="slidenum">
              <a:rPr lang="en-US" smtClean="0"/>
              <a:pPr/>
              <a:t>12</a:t>
            </a:fld>
            <a:endParaRPr lang="en-US" dirty="0"/>
          </a:p>
        </p:txBody>
      </p:sp>
    </p:spTree>
    <p:extLst>
      <p:ext uri="{BB962C8B-B14F-4D97-AF65-F5344CB8AC3E}">
        <p14:creationId xmlns:p14="http://schemas.microsoft.com/office/powerpoint/2010/main" val="283785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7200"/>
            <a:ext cx="9489314" cy="640080"/>
          </a:xfrm>
        </p:spPr>
        <p:txBody>
          <a:bodyPr>
            <a:normAutofit/>
          </a:bodyPr>
          <a:lstStyle/>
          <a:p>
            <a:r>
              <a:rPr lang="en-US" b="1" cap="none" dirty="0"/>
              <a:t>Tutorial Example 1: Image Classification </a:t>
            </a:r>
          </a:p>
        </p:txBody>
      </p:sp>
      <p:sp>
        <p:nvSpPr>
          <p:cNvPr id="11" name="Rectangle 10">
            <a:extLst>
              <a:ext uri="{FF2B5EF4-FFF2-40B4-BE49-F238E27FC236}">
                <a16:creationId xmlns:a16="http://schemas.microsoft.com/office/drawing/2014/main" id="{EFAAA99C-584E-45F0-AE5F-BD55125C7175}"/>
              </a:ext>
            </a:extLst>
          </p:cNvPr>
          <p:cNvSpPr/>
          <p:nvPr/>
        </p:nvSpPr>
        <p:spPr>
          <a:xfrm>
            <a:off x="1677880" y="1233996"/>
            <a:ext cx="5791522" cy="584775"/>
          </a:xfrm>
          <a:prstGeom prst="rect">
            <a:avLst/>
          </a:prstGeom>
        </p:spPr>
        <p:txBody>
          <a:bodyPr wrap="none">
            <a:spAutoFit/>
          </a:bodyPr>
          <a:lstStyle/>
          <a:p>
            <a:pPr marL="457200" indent="-457200">
              <a:buFont typeface="Arial" panose="020B0604020202020204" pitchFamily="34" charset="0"/>
              <a:buChar char="•"/>
            </a:pPr>
            <a:r>
              <a:rPr lang="en-US" sz="3200" b="1" dirty="0">
                <a:solidFill>
                  <a:schemeClr val="bg1"/>
                </a:solidFill>
              </a:rPr>
              <a:t>Using pretrained ONNX model</a:t>
            </a:r>
          </a:p>
        </p:txBody>
      </p:sp>
      <p:grpSp>
        <p:nvGrpSpPr>
          <p:cNvPr id="13" name="Group 12">
            <a:extLst>
              <a:ext uri="{FF2B5EF4-FFF2-40B4-BE49-F238E27FC236}">
                <a16:creationId xmlns:a16="http://schemas.microsoft.com/office/drawing/2014/main" id="{6D886B9E-05A2-4208-8B28-63860A971833}"/>
              </a:ext>
            </a:extLst>
          </p:cNvPr>
          <p:cNvGrpSpPr/>
          <p:nvPr/>
        </p:nvGrpSpPr>
        <p:grpSpPr>
          <a:xfrm>
            <a:off x="8344010" y="6259484"/>
            <a:ext cx="3597828" cy="477676"/>
            <a:chOff x="8344010" y="6259484"/>
            <a:chExt cx="3597828" cy="477676"/>
          </a:xfrm>
        </p:grpSpPr>
        <p:pic>
          <p:nvPicPr>
            <p:cNvPr id="14" name="Picture 2" descr="Image result for khronos logo">
              <a:extLst>
                <a:ext uri="{FF2B5EF4-FFF2-40B4-BE49-F238E27FC236}">
                  <a16:creationId xmlns:a16="http://schemas.microsoft.com/office/drawing/2014/main" id="{6E656556-CF19-41C8-8E6C-F19A9C143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khronos logo">
              <a:extLst>
                <a:ext uri="{FF2B5EF4-FFF2-40B4-BE49-F238E27FC236}">
                  <a16:creationId xmlns:a16="http://schemas.microsoft.com/office/drawing/2014/main" id="{9A8AD09E-5DDF-4473-8B88-38D203C46D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ooter Placeholder 3">
            <a:extLst>
              <a:ext uri="{FF2B5EF4-FFF2-40B4-BE49-F238E27FC236}">
                <a16:creationId xmlns:a16="http://schemas.microsoft.com/office/drawing/2014/main" id="{D1C8A2B2-3851-47AF-96E0-E8D998F2DB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64CA2F-8BDE-46BD-9211-53F3B2810250}"/>
              </a:ext>
            </a:extLst>
          </p:cNvPr>
          <p:cNvSpPr>
            <a:spLocks noGrp="1"/>
          </p:cNvSpPr>
          <p:nvPr>
            <p:ph type="sldNum" sz="quarter" idx="12"/>
          </p:nvPr>
        </p:nvSpPr>
        <p:spPr/>
        <p:txBody>
          <a:bodyPr/>
          <a:lstStyle/>
          <a:p>
            <a:fld id="{BCAF1A5B-EC4C-4638-9EEE-B9D9DA1291B7}" type="slidenum">
              <a:rPr lang="en-US" smtClean="0"/>
              <a:pPr/>
              <a:t>13</a:t>
            </a:fld>
            <a:endParaRPr lang="en-US" dirty="0"/>
          </a:p>
        </p:txBody>
      </p:sp>
      <p:grpSp>
        <p:nvGrpSpPr>
          <p:cNvPr id="16" name="Group 15">
            <a:extLst>
              <a:ext uri="{FF2B5EF4-FFF2-40B4-BE49-F238E27FC236}">
                <a16:creationId xmlns:a16="http://schemas.microsoft.com/office/drawing/2014/main" id="{DE04C372-9A4B-4F25-B73D-AEB2E07DF715}"/>
              </a:ext>
            </a:extLst>
          </p:cNvPr>
          <p:cNvGrpSpPr/>
          <p:nvPr/>
        </p:nvGrpSpPr>
        <p:grpSpPr>
          <a:xfrm>
            <a:off x="731520" y="2239269"/>
            <a:ext cx="10907783" cy="3306215"/>
            <a:chOff x="731520" y="2239269"/>
            <a:chExt cx="10907783" cy="3306215"/>
          </a:xfrm>
        </p:grpSpPr>
        <p:pic>
          <p:nvPicPr>
            <p:cNvPr id="7" name="Picture 6" descr="A picture containing indoor, wall, sitting, white&#10;&#10;Description automatically generated">
              <a:extLst>
                <a:ext uri="{FF2B5EF4-FFF2-40B4-BE49-F238E27FC236}">
                  <a16:creationId xmlns:a16="http://schemas.microsoft.com/office/drawing/2014/main" id="{02742946-B9A5-45F1-B90B-80C927394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25" y="2239269"/>
              <a:ext cx="5190978" cy="330621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ABF497F-3258-48A3-BCC8-FA37F01AA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 y="2483751"/>
              <a:ext cx="5516983" cy="2949498"/>
            </a:xfrm>
            <a:prstGeom prst="rect">
              <a:avLst/>
            </a:prstGeom>
          </p:spPr>
        </p:pic>
      </p:grpSp>
    </p:spTree>
    <p:extLst>
      <p:ext uri="{BB962C8B-B14F-4D97-AF65-F5344CB8AC3E}">
        <p14:creationId xmlns:p14="http://schemas.microsoft.com/office/powerpoint/2010/main" val="209097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18D414-CA12-4905-9DFA-FF9295C27A5B}"/>
              </a:ext>
            </a:extLst>
          </p:cNvPr>
          <p:cNvSpPr>
            <a:spLocks noGrp="1"/>
          </p:cNvSpPr>
          <p:nvPr>
            <p:ph type="title"/>
          </p:nvPr>
        </p:nvSpPr>
        <p:spPr>
          <a:xfrm>
            <a:off x="731520" y="457200"/>
            <a:ext cx="9111104" cy="640080"/>
          </a:xfrm>
        </p:spPr>
        <p:txBody>
          <a:bodyPr>
            <a:normAutofit/>
          </a:bodyPr>
          <a:lstStyle/>
          <a:p>
            <a:r>
              <a:rPr lang="en-US" b="1" cap="none" dirty="0"/>
              <a:t>Tutorial Example 2: Object Detection</a:t>
            </a:r>
          </a:p>
        </p:txBody>
      </p:sp>
      <p:sp>
        <p:nvSpPr>
          <p:cNvPr id="7" name="Rectangle 6">
            <a:extLst>
              <a:ext uri="{FF2B5EF4-FFF2-40B4-BE49-F238E27FC236}">
                <a16:creationId xmlns:a16="http://schemas.microsoft.com/office/drawing/2014/main" id="{1DB54BD9-B79F-4A41-8B4A-5C13708A0705}"/>
              </a:ext>
            </a:extLst>
          </p:cNvPr>
          <p:cNvSpPr/>
          <p:nvPr/>
        </p:nvSpPr>
        <p:spPr>
          <a:xfrm>
            <a:off x="1861697" y="1473693"/>
            <a:ext cx="5789534" cy="584775"/>
          </a:xfrm>
          <a:prstGeom prst="rect">
            <a:avLst/>
          </a:prstGeom>
        </p:spPr>
        <p:txBody>
          <a:bodyPr wrap="none">
            <a:spAutoFit/>
          </a:bodyPr>
          <a:lstStyle/>
          <a:p>
            <a:pPr marL="457200" indent="-457200">
              <a:buFont typeface="Arial" panose="020B0604020202020204" pitchFamily="34" charset="0"/>
              <a:buChar char="•"/>
            </a:pPr>
            <a:r>
              <a:rPr lang="en-US" sz="3200" b="1" dirty="0">
                <a:solidFill>
                  <a:schemeClr val="bg1"/>
                </a:solidFill>
              </a:rPr>
              <a:t>Using Pre-Trained Caffe model</a:t>
            </a:r>
          </a:p>
        </p:txBody>
      </p:sp>
      <p:grpSp>
        <p:nvGrpSpPr>
          <p:cNvPr id="8" name="Group 7">
            <a:extLst>
              <a:ext uri="{FF2B5EF4-FFF2-40B4-BE49-F238E27FC236}">
                <a16:creationId xmlns:a16="http://schemas.microsoft.com/office/drawing/2014/main" id="{521C2956-BE3C-405B-8F14-D71E0396FF93}"/>
              </a:ext>
            </a:extLst>
          </p:cNvPr>
          <p:cNvGrpSpPr/>
          <p:nvPr/>
        </p:nvGrpSpPr>
        <p:grpSpPr>
          <a:xfrm>
            <a:off x="8344010" y="6259484"/>
            <a:ext cx="3597828" cy="477676"/>
            <a:chOff x="8344010" y="6259484"/>
            <a:chExt cx="3597828" cy="477676"/>
          </a:xfrm>
        </p:grpSpPr>
        <p:pic>
          <p:nvPicPr>
            <p:cNvPr id="9" name="Picture 2" descr="Image result for khronos logo">
              <a:extLst>
                <a:ext uri="{FF2B5EF4-FFF2-40B4-BE49-F238E27FC236}">
                  <a16:creationId xmlns:a16="http://schemas.microsoft.com/office/drawing/2014/main" id="{70438797-31F8-4B5D-91F2-388921B31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khronos logo">
              <a:extLst>
                <a:ext uri="{FF2B5EF4-FFF2-40B4-BE49-F238E27FC236}">
                  <a16:creationId xmlns:a16="http://schemas.microsoft.com/office/drawing/2014/main" id="{E6F06667-CECA-4EC4-ABE1-3CD03F7CE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48B90E4-3491-4389-9CEA-36EB564B3FA1}"/>
              </a:ext>
            </a:extLst>
          </p:cNvPr>
          <p:cNvGrpSpPr/>
          <p:nvPr/>
        </p:nvGrpSpPr>
        <p:grpSpPr>
          <a:xfrm>
            <a:off x="1560902" y="2232736"/>
            <a:ext cx="8169027" cy="3900815"/>
            <a:chOff x="1560902" y="2232736"/>
            <a:chExt cx="8169027" cy="3900815"/>
          </a:xfrm>
        </p:grpSpPr>
        <p:pic>
          <p:nvPicPr>
            <p:cNvPr id="11" name="Picture 10" descr="A car parked on the side of a road&#10;&#10;Description automatically generated">
              <a:extLst>
                <a:ext uri="{FF2B5EF4-FFF2-40B4-BE49-F238E27FC236}">
                  <a16:creationId xmlns:a16="http://schemas.microsoft.com/office/drawing/2014/main" id="{215D1AFE-6E01-4AAE-A2A1-2C7279596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772" y="2232736"/>
              <a:ext cx="5726157" cy="390081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92CA0975-B2D0-45F3-8957-37F546F1F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902" y="2232736"/>
              <a:ext cx="1472094" cy="3900815"/>
            </a:xfrm>
            <a:prstGeom prst="rect">
              <a:avLst/>
            </a:prstGeom>
          </p:spPr>
        </p:pic>
      </p:grpSp>
      <p:sp>
        <p:nvSpPr>
          <p:cNvPr id="2" name="Footer Placeholder 1">
            <a:extLst>
              <a:ext uri="{FF2B5EF4-FFF2-40B4-BE49-F238E27FC236}">
                <a16:creationId xmlns:a16="http://schemas.microsoft.com/office/drawing/2014/main" id="{B38AA973-99BE-4619-A84B-0F93EA9582D0}"/>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3921CC1-8963-485F-9D8E-F0D7169CED8C}"/>
              </a:ext>
            </a:extLst>
          </p:cNvPr>
          <p:cNvSpPr>
            <a:spLocks noGrp="1"/>
          </p:cNvSpPr>
          <p:nvPr>
            <p:ph type="sldNum" sz="quarter" idx="12"/>
          </p:nvPr>
        </p:nvSpPr>
        <p:spPr/>
        <p:txBody>
          <a:bodyPr/>
          <a:lstStyle/>
          <a:p>
            <a:fld id="{BCAF1A5B-EC4C-4638-9EEE-B9D9DA1291B7}" type="slidenum">
              <a:rPr lang="en-US" smtClean="0"/>
              <a:pPr/>
              <a:t>14</a:t>
            </a:fld>
            <a:endParaRPr lang="en-US" dirty="0"/>
          </a:p>
        </p:txBody>
      </p:sp>
    </p:spTree>
    <p:extLst>
      <p:ext uri="{BB962C8B-B14F-4D97-AF65-F5344CB8AC3E}">
        <p14:creationId xmlns:p14="http://schemas.microsoft.com/office/powerpoint/2010/main" val="127590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216F23-484E-4E11-9729-E342AA24EB7C}"/>
              </a:ext>
            </a:extLst>
          </p:cNvPr>
          <p:cNvSpPr>
            <a:spLocks noGrp="1"/>
          </p:cNvSpPr>
          <p:nvPr>
            <p:ph type="title"/>
          </p:nvPr>
        </p:nvSpPr>
        <p:spPr>
          <a:xfrm>
            <a:off x="731520" y="457200"/>
            <a:ext cx="9560336" cy="656947"/>
          </a:xfrm>
        </p:spPr>
        <p:txBody>
          <a:bodyPr>
            <a:normAutofit/>
          </a:bodyPr>
          <a:lstStyle/>
          <a:p>
            <a:r>
              <a:rPr lang="en-US" b="1" cap="none" dirty="0"/>
              <a:t>Tutorial Example 3: Image Classification </a:t>
            </a:r>
          </a:p>
        </p:txBody>
      </p:sp>
      <p:sp>
        <p:nvSpPr>
          <p:cNvPr id="10" name="Rectangle 9">
            <a:extLst>
              <a:ext uri="{FF2B5EF4-FFF2-40B4-BE49-F238E27FC236}">
                <a16:creationId xmlns:a16="http://schemas.microsoft.com/office/drawing/2014/main" id="{B9247EF9-212E-4460-8778-3C2E167D89D8}"/>
              </a:ext>
            </a:extLst>
          </p:cNvPr>
          <p:cNvSpPr/>
          <p:nvPr/>
        </p:nvSpPr>
        <p:spPr>
          <a:xfrm>
            <a:off x="1393794" y="1518082"/>
            <a:ext cx="5843844" cy="584775"/>
          </a:xfrm>
          <a:prstGeom prst="rect">
            <a:avLst/>
          </a:prstGeom>
        </p:spPr>
        <p:txBody>
          <a:bodyPr wrap="none">
            <a:spAutoFit/>
          </a:bodyPr>
          <a:lstStyle/>
          <a:p>
            <a:pPr marL="457200" indent="-457200">
              <a:buFont typeface="Arial" panose="020B0604020202020204" pitchFamily="34" charset="0"/>
              <a:buChar char="•"/>
            </a:pPr>
            <a:r>
              <a:rPr lang="en-US" sz="3200" b="1" dirty="0">
                <a:solidFill>
                  <a:schemeClr val="bg1"/>
                </a:solidFill>
              </a:rPr>
              <a:t>Using Pre-Trained NNEF model</a:t>
            </a:r>
          </a:p>
        </p:txBody>
      </p:sp>
      <p:grpSp>
        <p:nvGrpSpPr>
          <p:cNvPr id="7" name="Group 6">
            <a:extLst>
              <a:ext uri="{FF2B5EF4-FFF2-40B4-BE49-F238E27FC236}">
                <a16:creationId xmlns:a16="http://schemas.microsoft.com/office/drawing/2014/main" id="{9E92BEF4-12C3-4EDF-8015-0737B21867AC}"/>
              </a:ext>
            </a:extLst>
          </p:cNvPr>
          <p:cNvGrpSpPr/>
          <p:nvPr/>
        </p:nvGrpSpPr>
        <p:grpSpPr>
          <a:xfrm>
            <a:off x="8344010" y="6259484"/>
            <a:ext cx="3597828" cy="477676"/>
            <a:chOff x="8344010" y="6259484"/>
            <a:chExt cx="3597828" cy="477676"/>
          </a:xfrm>
        </p:grpSpPr>
        <p:pic>
          <p:nvPicPr>
            <p:cNvPr id="8" name="Picture 2" descr="Image result for khronos logo">
              <a:extLst>
                <a:ext uri="{FF2B5EF4-FFF2-40B4-BE49-F238E27FC236}">
                  <a16:creationId xmlns:a16="http://schemas.microsoft.com/office/drawing/2014/main" id="{36FE465D-C5B6-44A5-95CF-61F455A19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khronos logo">
              <a:extLst>
                <a:ext uri="{FF2B5EF4-FFF2-40B4-BE49-F238E27FC236}">
                  <a16:creationId xmlns:a16="http://schemas.microsoft.com/office/drawing/2014/main" id="{A33919D9-5FB6-411B-A616-8D9379061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ooter Placeholder 1">
            <a:extLst>
              <a:ext uri="{FF2B5EF4-FFF2-40B4-BE49-F238E27FC236}">
                <a16:creationId xmlns:a16="http://schemas.microsoft.com/office/drawing/2014/main" id="{45C19070-5300-4A99-AE0A-257E8CE39B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C4FC83-D433-476C-80C0-D18B9FA8F95D}"/>
              </a:ext>
            </a:extLst>
          </p:cNvPr>
          <p:cNvSpPr>
            <a:spLocks noGrp="1"/>
          </p:cNvSpPr>
          <p:nvPr>
            <p:ph type="sldNum" sz="quarter" idx="12"/>
          </p:nvPr>
        </p:nvSpPr>
        <p:spPr/>
        <p:txBody>
          <a:bodyPr/>
          <a:lstStyle/>
          <a:p>
            <a:fld id="{BCAF1A5B-EC4C-4638-9EEE-B9D9DA1291B7}" type="slidenum">
              <a:rPr lang="en-US" smtClean="0"/>
              <a:pPr/>
              <a:t>15</a:t>
            </a:fld>
            <a:endParaRPr lang="en-US" dirty="0"/>
          </a:p>
        </p:txBody>
      </p:sp>
      <p:grpSp>
        <p:nvGrpSpPr>
          <p:cNvPr id="12" name="Group 11">
            <a:extLst>
              <a:ext uri="{FF2B5EF4-FFF2-40B4-BE49-F238E27FC236}">
                <a16:creationId xmlns:a16="http://schemas.microsoft.com/office/drawing/2014/main" id="{D17DCB4B-26C9-4D33-B437-76EB94F62C7A}"/>
              </a:ext>
            </a:extLst>
          </p:cNvPr>
          <p:cNvGrpSpPr/>
          <p:nvPr/>
        </p:nvGrpSpPr>
        <p:grpSpPr>
          <a:xfrm>
            <a:off x="1207364" y="2421364"/>
            <a:ext cx="9923471" cy="3244788"/>
            <a:chOff x="1553592" y="2678817"/>
            <a:chExt cx="9923471" cy="3244788"/>
          </a:xfrm>
        </p:grpSpPr>
        <p:pic>
          <p:nvPicPr>
            <p:cNvPr id="13" name="Picture 12">
              <a:extLst>
                <a:ext uri="{FF2B5EF4-FFF2-40B4-BE49-F238E27FC236}">
                  <a16:creationId xmlns:a16="http://schemas.microsoft.com/office/drawing/2014/main" id="{BF3BFE11-EC5B-4D85-85D1-0F9E75097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526" y="2678817"/>
              <a:ext cx="5107537" cy="3244788"/>
            </a:xfrm>
            <a:prstGeom prst="rect">
              <a:avLst/>
            </a:prstGeom>
          </p:spPr>
        </p:pic>
        <p:pic>
          <p:nvPicPr>
            <p:cNvPr id="14" name="Picture 13">
              <a:extLst>
                <a:ext uri="{FF2B5EF4-FFF2-40B4-BE49-F238E27FC236}">
                  <a16:creationId xmlns:a16="http://schemas.microsoft.com/office/drawing/2014/main" id="{69BAD2F1-66BA-48F0-BF38-61A4F9656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592" y="2678817"/>
              <a:ext cx="4427688" cy="3244787"/>
            </a:xfrm>
            <a:prstGeom prst="rect">
              <a:avLst/>
            </a:prstGeom>
          </p:spPr>
        </p:pic>
      </p:grpSp>
    </p:spTree>
    <p:extLst>
      <p:ext uri="{BB962C8B-B14F-4D97-AF65-F5344CB8AC3E}">
        <p14:creationId xmlns:p14="http://schemas.microsoft.com/office/powerpoint/2010/main" val="270632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C3B1-9281-41E7-A7C3-0F2F75685340}"/>
              </a:ext>
            </a:extLst>
          </p:cNvPr>
          <p:cNvSpPr>
            <a:spLocks noGrp="1"/>
          </p:cNvSpPr>
          <p:nvPr>
            <p:ph type="title"/>
          </p:nvPr>
        </p:nvSpPr>
        <p:spPr>
          <a:xfrm>
            <a:off x="731520" y="457200"/>
            <a:ext cx="11620902" cy="673725"/>
          </a:xfrm>
        </p:spPr>
        <p:txBody>
          <a:bodyPr/>
          <a:lstStyle/>
          <a:p>
            <a:r>
              <a:rPr lang="en-US" b="1" dirty="0"/>
              <a:t>Mv_objdetect using 4 video streams</a:t>
            </a:r>
          </a:p>
        </p:txBody>
      </p:sp>
      <p:pic>
        <p:nvPicPr>
          <p:cNvPr id="5" name="Content Placeholder 4" descr="A view of a city street filled with lots of traffic&#10;&#10;Description automatically generated">
            <a:extLst>
              <a:ext uri="{FF2B5EF4-FFF2-40B4-BE49-F238E27FC236}">
                <a16:creationId xmlns:a16="http://schemas.microsoft.com/office/drawing/2014/main" id="{BD3008FE-B20C-4E68-878D-50D4858377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889" y="1329919"/>
            <a:ext cx="5476569" cy="5280978"/>
          </a:xfrm>
        </p:spPr>
      </p:pic>
      <p:sp>
        <p:nvSpPr>
          <p:cNvPr id="6" name="TextBox 5">
            <a:extLst>
              <a:ext uri="{FF2B5EF4-FFF2-40B4-BE49-F238E27FC236}">
                <a16:creationId xmlns:a16="http://schemas.microsoft.com/office/drawing/2014/main" id="{2D5ECBEB-71DB-450C-832A-2A07D7C01546}"/>
              </a:ext>
            </a:extLst>
          </p:cNvPr>
          <p:cNvSpPr txBox="1"/>
          <p:nvPr/>
        </p:nvSpPr>
        <p:spPr>
          <a:xfrm>
            <a:off x="6808879" y="1934598"/>
            <a:ext cx="4248785" cy="1477328"/>
          </a:xfrm>
          <a:prstGeom prst="rect">
            <a:avLst/>
          </a:prstGeom>
          <a:noFill/>
        </p:spPr>
        <p:txBody>
          <a:bodyPr wrap="square" rtlCol="0">
            <a:spAutoFit/>
          </a:bodyPr>
          <a:lstStyle/>
          <a:p>
            <a:r>
              <a:rPr lang="en-US" dirty="0">
                <a:solidFill>
                  <a:srgbClr val="FFFF00"/>
                </a:solidFill>
              </a:rPr>
              <a:t>Example shows decoding 4 video streams simultaneously using amd_media_decoder OpenVX node and running the inference on 4 streams and visualizing the results using OpenCV.</a:t>
            </a:r>
          </a:p>
        </p:txBody>
      </p:sp>
      <p:grpSp>
        <p:nvGrpSpPr>
          <p:cNvPr id="7" name="Group 6">
            <a:extLst>
              <a:ext uri="{FF2B5EF4-FFF2-40B4-BE49-F238E27FC236}">
                <a16:creationId xmlns:a16="http://schemas.microsoft.com/office/drawing/2014/main" id="{9B73366E-2B4D-48CE-B037-8555BD3325E2}"/>
              </a:ext>
            </a:extLst>
          </p:cNvPr>
          <p:cNvGrpSpPr/>
          <p:nvPr/>
        </p:nvGrpSpPr>
        <p:grpSpPr>
          <a:xfrm>
            <a:off x="8344010" y="6259484"/>
            <a:ext cx="3597828" cy="477676"/>
            <a:chOff x="8344010" y="6259484"/>
            <a:chExt cx="3597828" cy="477676"/>
          </a:xfrm>
        </p:grpSpPr>
        <p:pic>
          <p:nvPicPr>
            <p:cNvPr id="8" name="Picture 2" descr="Image result for khronos logo">
              <a:extLst>
                <a:ext uri="{FF2B5EF4-FFF2-40B4-BE49-F238E27FC236}">
                  <a16:creationId xmlns:a16="http://schemas.microsoft.com/office/drawing/2014/main" id="{EB0AC8AD-04C6-4203-A05C-569205B42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khronos logo">
              <a:extLst>
                <a:ext uri="{FF2B5EF4-FFF2-40B4-BE49-F238E27FC236}">
                  <a16:creationId xmlns:a16="http://schemas.microsoft.com/office/drawing/2014/main" id="{28585E04-D476-4D30-A66D-CC77C44F96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a:extLst>
              <a:ext uri="{FF2B5EF4-FFF2-40B4-BE49-F238E27FC236}">
                <a16:creationId xmlns:a16="http://schemas.microsoft.com/office/drawing/2014/main" id="{84D1654F-84A8-4270-B829-291E49DF67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845ABB-3DF9-4F98-80C3-2C3759580E47}"/>
              </a:ext>
            </a:extLst>
          </p:cNvPr>
          <p:cNvSpPr>
            <a:spLocks noGrp="1"/>
          </p:cNvSpPr>
          <p:nvPr>
            <p:ph type="sldNum" sz="quarter" idx="12"/>
          </p:nvPr>
        </p:nvSpPr>
        <p:spPr/>
        <p:txBody>
          <a:bodyPr/>
          <a:lstStyle/>
          <a:p>
            <a:fld id="{BCAF1A5B-EC4C-4638-9EEE-B9D9DA1291B7}" type="slidenum">
              <a:rPr lang="en-US" smtClean="0"/>
              <a:pPr/>
              <a:t>16</a:t>
            </a:fld>
            <a:endParaRPr lang="en-US" dirty="0"/>
          </a:p>
        </p:txBody>
      </p:sp>
    </p:spTree>
    <p:extLst>
      <p:ext uri="{BB962C8B-B14F-4D97-AF65-F5344CB8AC3E}">
        <p14:creationId xmlns:p14="http://schemas.microsoft.com/office/powerpoint/2010/main" val="288921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216F23-484E-4E11-9729-E342AA24EB7C}"/>
              </a:ext>
            </a:extLst>
          </p:cNvPr>
          <p:cNvSpPr>
            <a:spLocks noGrp="1"/>
          </p:cNvSpPr>
          <p:nvPr>
            <p:ph type="title"/>
          </p:nvPr>
        </p:nvSpPr>
        <p:spPr>
          <a:xfrm>
            <a:off x="731520" y="457200"/>
            <a:ext cx="9560336" cy="656947"/>
          </a:xfrm>
        </p:spPr>
        <p:txBody>
          <a:bodyPr>
            <a:normAutofit/>
          </a:bodyPr>
          <a:lstStyle/>
          <a:p>
            <a:r>
              <a:rPr lang="en-US" b="1" dirty="0"/>
              <a:t>Inference server demo</a:t>
            </a:r>
            <a:endParaRPr lang="en-US" b="1" cap="none" dirty="0"/>
          </a:p>
        </p:txBody>
      </p:sp>
      <p:grpSp>
        <p:nvGrpSpPr>
          <p:cNvPr id="7" name="Group 6">
            <a:extLst>
              <a:ext uri="{FF2B5EF4-FFF2-40B4-BE49-F238E27FC236}">
                <a16:creationId xmlns:a16="http://schemas.microsoft.com/office/drawing/2014/main" id="{9E92BEF4-12C3-4EDF-8015-0737B21867AC}"/>
              </a:ext>
            </a:extLst>
          </p:cNvPr>
          <p:cNvGrpSpPr/>
          <p:nvPr/>
        </p:nvGrpSpPr>
        <p:grpSpPr>
          <a:xfrm>
            <a:off x="8344010" y="6259484"/>
            <a:ext cx="3597828" cy="477676"/>
            <a:chOff x="8344010" y="6259484"/>
            <a:chExt cx="3597828" cy="477676"/>
          </a:xfrm>
        </p:grpSpPr>
        <p:pic>
          <p:nvPicPr>
            <p:cNvPr id="8" name="Picture 2" descr="Image result for khronos logo">
              <a:extLst>
                <a:ext uri="{FF2B5EF4-FFF2-40B4-BE49-F238E27FC236}">
                  <a16:creationId xmlns:a16="http://schemas.microsoft.com/office/drawing/2014/main" id="{36FE465D-C5B6-44A5-95CF-61F455A19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khronos logo">
              <a:extLst>
                <a:ext uri="{FF2B5EF4-FFF2-40B4-BE49-F238E27FC236}">
                  <a16:creationId xmlns:a16="http://schemas.microsoft.com/office/drawing/2014/main" id="{A33919D9-5FB6-411B-A616-8D9379061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ooter Placeholder 1">
            <a:extLst>
              <a:ext uri="{FF2B5EF4-FFF2-40B4-BE49-F238E27FC236}">
                <a16:creationId xmlns:a16="http://schemas.microsoft.com/office/drawing/2014/main" id="{45C19070-5300-4A99-AE0A-257E8CE39B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C4FC83-D433-476C-80C0-D18B9FA8F95D}"/>
              </a:ext>
            </a:extLst>
          </p:cNvPr>
          <p:cNvSpPr>
            <a:spLocks noGrp="1"/>
          </p:cNvSpPr>
          <p:nvPr>
            <p:ph type="sldNum" sz="quarter" idx="12"/>
          </p:nvPr>
        </p:nvSpPr>
        <p:spPr/>
        <p:txBody>
          <a:bodyPr/>
          <a:lstStyle/>
          <a:p>
            <a:fld id="{BCAF1A5B-EC4C-4638-9EEE-B9D9DA1291B7}" type="slidenum">
              <a:rPr lang="en-US" smtClean="0"/>
              <a:pPr/>
              <a:t>17</a:t>
            </a:fld>
            <a:endParaRPr lang="en-US" dirty="0"/>
          </a:p>
        </p:txBody>
      </p:sp>
      <p:sp>
        <p:nvSpPr>
          <p:cNvPr id="12" name="Rectangle: Rounded Corners 11">
            <a:extLst>
              <a:ext uri="{FF2B5EF4-FFF2-40B4-BE49-F238E27FC236}">
                <a16:creationId xmlns:a16="http://schemas.microsoft.com/office/drawing/2014/main" id="{946BA997-5445-4850-B909-46CDA8CC9BD3}"/>
              </a:ext>
            </a:extLst>
          </p:cNvPr>
          <p:cNvSpPr/>
          <p:nvPr/>
        </p:nvSpPr>
        <p:spPr>
          <a:xfrm>
            <a:off x="2348315" y="1749952"/>
            <a:ext cx="2218021" cy="29874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B7DB754-D060-482F-BF30-86AD08C6BC9B}"/>
              </a:ext>
            </a:extLst>
          </p:cNvPr>
          <p:cNvSpPr/>
          <p:nvPr/>
        </p:nvSpPr>
        <p:spPr>
          <a:xfrm>
            <a:off x="7821227" y="1749952"/>
            <a:ext cx="4085224" cy="286093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gnetic Disk 13">
            <a:extLst>
              <a:ext uri="{FF2B5EF4-FFF2-40B4-BE49-F238E27FC236}">
                <a16:creationId xmlns:a16="http://schemas.microsoft.com/office/drawing/2014/main" id="{1B48FEA0-7BDF-46BC-AD97-E0E88CA0698B}"/>
              </a:ext>
            </a:extLst>
          </p:cNvPr>
          <p:cNvSpPr/>
          <p:nvPr/>
        </p:nvSpPr>
        <p:spPr>
          <a:xfrm>
            <a:off x="554396" y="2675344"/>
            <a:ext cx="1097872" cy="992038"/>
          </a:xfrm>
          <a:prstGeom prst="flowChartMagneticDisk">
            <a:avLst/>
          </a:prstGeom>
          <a:solidFill>
            <a:schemeClr val="bg1">
              <a:lumMod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database</a:t>
            </a:r>
          </a:p>
        </p:txBody>
      </p:sp>
      <p:sp>
        <p:nvSpPr>
          <p:cNvPr id="15" name="Right Arrow 3">
            <a:extLst>
              <a:ext uri="{FF2B5EF4-FFF2-40B4-BE49-F238E27FC236}">
                <a16:creationId xmlns:a16="http://schemas.microsoft.com/office/drawing/2014/main" id="{C2741622-9D15-4A45-8483-FAFA8CCB8EDA}"/>
              </a:ext>
            </a:extLst>
          </p:cNvPr>
          <p:cNvSpPr/>
          <p:nvPr/>
        </p:nvSpPr>
        <p:spPr>
          <a:xfrm>
            <a:off x="1678600" y="3291398"/>
            <a:ext cx="683882" cy="283942"/>
          </a:xfrm>
          <a:prstGeom prst="right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Arrow 12">
            <a:extLst>
              <a:ext uri="{FF2B5EF4-FFF2-40B4-BE49-F238E27FC236}">
                <a16:creationId xmlns:a16="http://schemas.microsoft.com/office/drawing/2014/main" id="{82B4DFF4-6AF6-404D-B072-1AADEE497151}"/>
              </a:ext>
            </a:extLst>
          </p:cNvPr>
          <p:cNvSpPr/>
          <p:nvPr/>
        </p:nvSpPr>
        <p:spPr>
          <a:xfrm>
            <a:off x="4797324" y="1604383"/>
            <a:ext cx="2710342" cy="283942"/>
          </a:xfrm>
          <a:prstGeom prst="right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ight Arrow 13">
            <a:extLst>
              <a:ext uri="{FF2B5EF4-FFF2-40B4-BE49-F238E27FC236}">
                <a16:creationId xmlns:a16="http://schemas.microsoft.com/office/drawing/2014/main" id="{8C194FAB-CC2D-4F30-94E3-6AA8F798A0BE}"/>
              </a:ext>
            </a:extLst>
          </p:cNvPr>
          <p:cNvSpPr/>
          <p:nvPr/>
        </p:nvSpPr>
        <p:spPr>
          <a:xfrm>
            <a:off x="4797324" y="2015772"/>
            <a:ext cx="2710342" cy="186286"/>
          </a:xfrm>
          <a:prstGeom prst="right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3EECB6C2-87CD-4C30-BB9C-0CEEC304D6B9}"/>
              </a:ext>
            </a:extLst>
          </p:cNvPr>
          <p:cNvSpPr txBox="1"/>
          <p:nvPr/>
        </p:nvSpPr>
        <p:spPr>
          <a:xfrm>
            <a:off x="5115459" y="1396742"/>
            <a:ext cx="862642" cy="369332"/>
          </a:xfrm>
          <a:prstGeom prst="rect">
            <a:avLst/>
          </a:prstGeom>
          <a:noFill/>
        </p:spPr>
        <p:txBody>
          <a:bodyPr wrap="square" rtlCol="0">
            <a:spAutoFit/>
          </a:bodyPr>
          <a:lstStyle/>
          <a:p>
            <a:pPr>
              <a:spcAft>
                <a:spcPts val="600"/>
              </a:spcAft>
              <a:buClr>
                <a:schemeClr val="bg2"/>
              </a:buClr>
            </a:pPr>
            <a:r>
              <a:rPr lang="en-US" dirty="0">
                <a:solidFill>
                  <a:schemeClr val="bg1"/>
                </a:solidFill>
              </a:rPr>
              <a:t>Model</a:t>
            </a:r>
          </a:p>
        </p:txBody>
      </p:sp>
      <p:sp>
        <p:nvSpPr>
          <p:cNvPr id="19" name="TextBox 18">
            <a:extLst>
              <a:ext uri="{FF2B5EF4-FFF2-40B4-BE49-F238E27FC236}">
                <a16:creationId xmlns:a16="http://schemas.microsoft.com/office/drawing/2014/main" id="{6C36B664-8C40-4ABA-92AB-4D249586142F}"/>
              </a:ext>
            </a:extLst>
          </p:cNvPr>
          <p:cNvSpPr txBox="1"/>
          <p:nvPr/>
        </p:nvSpPr>
        <p:spPr>
          <a:xfrm>
            <a:off x="5095644" y="1749952"/>
            <a:ext cx="1796856" cy="369332"/>
          </a:xfrm>
          <a:prstGeom prst="rect">
            <a:avLst/>
          </a:prstGeom>
          <a:noFill/>
        </p:spPr>
        <p:txBody>
          <a:bodyPr wrap="square" rtlCol="0">
            <a:spAutoFit/>
          </a:bodyPr>
          <a:lstStyle/>
          <a:p>
            <a:pPr>
              <a:spcAft>
                <a:spcPts val="600"/>
              </a:spcAft>
              <a:buClr>
                <a:schemeClr val="bg2"/>
              </a:buClr>
            </a:pPr>
            <a:r>
              <a:rPr lang="en-US" dirty="0">
                <a:solidFill>
                  <a:schemeClr val="bg1"/>
                </a:solidFill>
              </a:rPr>
              <a:t>Parameters</a:t>
            </a:r>
          </a:p>
        </p:txBody>
      </p:sp>
      <p:sp>
        <p:nvSpPr>
          <p:cNvPr id="20" name="TextBox 19">
            <a:extLst>
              <a:ext uri="{FF2B5EF4-FFF2-40B4-BE49-F238E27FC236}">
                <a16:creationId xmlns:a16="http://schemas.microsoft.com/office/drawing/2014/main" id="{B49D3167-DD43-4914-AF21-10B022E8BDBE}"/>
              </a:ext>
            </a:extLst>
          </p:cNvPr>
          <p:cNvSpPr txBox="1"/>
          <p:nvPr/>
        </p:nvSpPr>
        <p:spPr>
          <a:xfrm>
            <a:off x="5414821" y="979327"/>
            <a:ext cx="1598448" cy="369332"/>
          </a:xfrm>
          <a:prstGeom prst="rect">
            <a:avLst/>
          </a:prstGeom>
          <a:solidFill>
            <a:schemeClr val="accent2">
              <a:lumMod val="60000"/>
              <a:lumOff val="40000"/>
            </a:schemeClr>
          </a:solidFill>
        </p:spPr>
        <p:txBody>
          <a:bodyPr wrap="square" rtlCol="0">
            <a:spAutoFit/>
          </a:bodyPr>
          <a:lstStyle/>
          <a:p>
            <a:pPr algn="ctr">
              <a:spcAft>
                <a:spcPts val="600"/>
              </a:spcAft>
              <a:buClr>
                <a:schemeClr val="bg2"/>
              </a:buClr>
            </a:pPr>
            <a:r>
              <a:rPr lang="en-US" dirty="0"/>
              <a:t>Setup phase</a:t>
            </a:r>
          </a:p>
        </p:txBody>
      </p:sp>
      <p:cxnSp>
        <p:nvCxnSpPr>
          <p:cNvPr id="21" name="Straight Arrow Connector 20">
            <a:extLst>
              <a:ext uri="{FF2B5EF4-FFF2-40B4-BE49-F238E27FC236}">
                <a16:creationId xmlns:a16="http://schemas.microsoft.com/office/drawing/2014/main" id="{D66ECDE5-F10D-46C4-8058-9DBBD8A67F24}"/>
              </a:ext>
            </a:extLst>
          </p:cNvPr>
          <p:cNvCxnSpPr/>
          <p:nvPr/>
        </p:nvCxnSpPr>
        <p:spPr>
          <a:xfrm flipH="1">
            <a:off x="4797324" y="2604914"/>
            <a:ext cx="2630014"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34B4B37-C65A-491B-94F2-2DAC4E7556BA}"/>
              </a:ext>
            </a:extLst>
          </p:cNvPr>
          <p:cNvSpPr txBox="1"/>
          <p:nvPr/>
        </p:nvSpPr>
        <p:spPr>
          <a:xfrm>
            <a:off x="5115459" y="2235582"/>
            <a:ext cx="1796856" cy="369332"/>
          </a:xfrm>
          <a:prstGeom prst="rect">
            <a:avLst/>
          </a:prstGeom>
          <a:noFill/>
        </p:spPr>
        <p:txBody>
          <a:bodyPr wrap="square" rtlCol="0">
            <a:spAutoFit/>
          </a:bodyPr>
          <a:lstStyle/>
          <a:p>
            <a:pPr>
              <a:spcAft>
                <a:spcPts val="600"/>
              </a:spcAft>
              <a:buClr>
                <a:schemeClr val="bg2"/>
              </a:buClr>
            </a:pPr>
            <a:r>
              <a:rPr lang="en-US" dirty="0">
                <a:solidFill>
                  <a:schemeClr val="bg1"/>
                </a:solidFill>
              </a:rPr>
              <a:t>Status</a:t>
            </a:r>
          </a:p>
        </p:txBody>
      </p:sp>
      <p:sp>
        <p:nvSpPr>
          <p:cNvPr id="23" name="Rectangle 22">
            <a:extLst>
              <a:ext uri="{FF2B5EF4-FFF2-40B4-BE49-F238E27FC236}">
                <a16:creationId xmlns:a16="http://schemas.microsoft.com/office/drawing/2014/main" id="{37A583E2-57A5-475F-B42C-ECE383182189}"/>
              </a:ext>
            </a:extLst>
          </p:cNvPr>
          <p:cNvSpPr/>
          <p:nvPr/>
        </p:nvSpPr>
        <p:spPr>
          <a:xfrm>
            <a:off x="10709611" y="2028529"/>
            <a:ext cx="936497" cy="514843"/>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9" dirty="0"/>
              <a:t>GPU #0</a:t>
            </a:r>
          </a:p>
        </p:txBody>
      </p:sp>
      <p:sp>
        <p:nvSpPr>
          <p:cNvPr id="24" name="Rectangle 23">
            <a:extLst>
              <a:ext uri="{FF2B5EF4-FFF2-40B4-BE49-F238E27FC236}">
                <a16:creationId xmlns:a16="http://schemas.microsoft.com/office/drawing/2014/main" id="{69CB502B-33EA-4EAB-9BED-3D97C1E9F7E6}"/>
              </a:ext>
            </a:extLst>
          </p:cNvPr>
          <p:cNvSpPr/>
          <p:nvPr/>
        </p:nvSpPr>
        <p:spPr>
          <a:xfrm>
            <a:off x="10709611" y="2596166"/>
            <a:ext cx="936497" cy="514843"/>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9" dirty="0"/>
              <a:t>GPU #1</a:t>
            </a:r>
          </a:p>
        </p:txBody>
      </p:sp>
      <p:sp>
        <p:nvSpPr>
          <p:cNvPr id="25" name="Rectangle 24">
            <a:extLst>
              <a:ext uri="{FF2B5EF4-FFF2-40B4-BE49-F238E27FC236}">
                <a16:creationId xmlns:a16="http://schemas.microsoft.com/office/drawing/2014/main" id="{7FDE2098-B20A-4108-9456-4A67176FB394}"/>
              </a:ext>
            </a:extLst>
          </p:cNvPr>
          <p:cNvSpPr/>
          <p:nvPr/>
        </p:nvSpPr>
        <p:spPr>
          <a:xfrm>
            <a:off x="10709611" y="3163803"/>
            <a:ext cx="936497" cy="514843"/>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9" dirty="0"/>
              <a:t>GPU #2</a:t>
            </a:r>
          </a:p>
        </p:txBody>
      </p:sp>
      <p:sp>
        <p:nvSpPr>
          <p:cNvPr id="26" name="Rectangle 25">
            <a:extLst>
              <a:ext uri="{FF2B5EF4-FFF2-40B4-BE49-F238E27FC236}">
                <a16:creationId xmlns:a16="http://schemas.microsoft.com/office/drawing/2014/main" id="{92C6F352-5063-44CD-BF87-D6FDA61C5792}"/>
              </a:ext>
            </a:extLst>
          </p:cNvPr>
          <p:cNvSpPr/>
          <p:nvPr/>
        </p:nvSpPr>
        <p:spPr>
          <a:xfrm>
            <a:off x="10709611" y="3731440"/>
            <a:ext cx="936497" cy="514843"/>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9" dirty="0"/>
              <a:t>GPU #3</a:t>
            </a:r>
          </a:p>
        </p:txBody>
      </p:sp>
      <p:sp>
        <p:nvSpPr>
          <p:cNvPr id="27" name="Right Arrow 24">
            <a:extLst>
              <a:ext uri="{FF2B5EF4-FFF2-40B4-BE49-F238E27FC236}">
                <a16:creationId xmlns:a16="http://schemas.microsoft.com/office/drawing/2014/main" id="{CF727014-05D9-4623-8848-7288C210F3E9}"/>
              </a:ext>
            </a:extLst>
          </p:cNvPr>
          <p:cNvSpPr/>
          <p:nvPr/>
        </p:nvSpPr>
        <p:spPr>
          <a:xfrm>
            <a:off x="4822090" y="3700519"/>
            <a:ext cx="2679510" cy="283942"/>
          </a:xfrm>
          <a:prstGeom prst="right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679BADF5-0740-4625-AF1B-1E4223BC78FD}"/>
              </a:ext>
            </a:extLst>
          </p:cNvPr>
          <p:cNvSpPr/>
          <p:nvPr/>
        </p:nvSpPr>
        <p:spPr>
          <a:xfrm>
            <a:off x="4606500" y="905774"/>
            <a:ext cx="3045124" cy="2000639"/>
          </a:xfrm>
          <a:prstGeom prst="rect">
            <a:avLst/>
          </a:prstGeom>
          <a:noFill/>
          <a:ln w="50800" cap="rnd">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9" name="Straight Arrow Connector 28">
            <a:extLst>
              <a:ext uri="{FF2B5EF4-FFF2-40B4-BE49-F238E27FC236}">
                <a16:creationId xmlns:a16="http://schemas.microsoft.com/office/drawing/2014/main" id="{7A79C0A3-3B92-4C7F-917F-444480164F38}"/>
              </a:ext>
            </a:extLst>
          </p:cNvPr>
          <p:cNvCxnSpPr/>
          <p:nvPr/>
        </p:nvCxnSpPr>
        <p:spPr>
          <a:xfrm flipH="1">
            <a:off x="4797324" y="4241058"/>
            <a:ext cx="2630014"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743A50-8D93-47B8-922F-D8C3EBA724B4}"/>
              </a:ext>
            </a:extLst>
          </p:cNvPr>
          <p:cNvSpPr txBox="1"/>
          <p:nvPr/>
        </p:nvSpPr>
        <p:spPr>
          <a:xfrm>
            <a:off x="5670646" y="3871726"/>
            <a:ext cx="1796856" cy="369332"/>
          </a:xfrm>
          <a:prstGeom prst="rect">
            <a:avLst/>
          </a:prstGeom>
          <a:noFill/>
        </p:spPr>
        <p:txBody>
          <a:bodyPr wrap="square" rtlCol="0">
            <a:spAutoFit/>
          </a:bodyPr>
          <a:lstStyle/>
          <a:p>
            <a:pPr>
              <a:spcAft>
                <a:spcPts val="600"/>
              </a:spcAft>
              <a:buClr>
                <a:schemeClr val="bg2"/>
              </a:buClr>
            </a:pPr>
            <a:r>
              <a:rPr lang="en-US" dirty="0">
                <a:solidFill>
                  <a:schemeClr val="bg1"/>
                </a:solidFill>
              </a:rPr>
              <a:t>Results</a:t>
            </a:r>
          </a:p>
        </p:txBody>
      </p:sp>
      <p:sp>
        <p:nvSpPr>
          <p:cNvPr id="31" name="TextBox 30">
            <a:extLst>
              <a:ext uri="{FF2B5EF4-FFF2-40B4-BE49-F238E27FC236}">
                <a16:creationId xmlns:a16="http://schemas.microsoft.com/office/drawing/2014/main" id="{369EA3AE-2248-4071-B5D5-DFD3F423F3FE}"/>
              </a:ext>
            </a:extLst>
          </p:cNvPr>
          <p:cNvSpPr txBox="1"/>
          <p:nvPr/>
        </p:nvSpPr>
        <p:spPr>
          <a:xfrm>
            <a:off x="5699180" y="3412988"/>
            <a:ext cx="862642" cy="369332"/>
          </a:xfrm>
          <a:prstGeom prst="rect">
            <a:avLst/>
          </a:prstGeom>
          <a:noFill/>
        </p:spPr>
        <p:txBody>
          <a:bodyPr wrap="square" rtlCol="0">
            <a:spAutoFit/>
          </a:bodyPr>
          <a:lstStyle/>
          <a:p>
            <a:pPr>
              <a:spcAft>
                <a:spcPts val="600"/>
              </a:spcAft>
              <a:buClr>
                <a:schemeClr val="bg2"/>
              </a:buClr>
            </a:pPr>
            <a:r>
              <a:rPr lang="en-US" dirty="0">
                <a:solidFill>
                  <a:schemeClr val="bg1"/>
                </a:solidFill>
              </a:rPr>
              <a:t>Images</a:t>
            </a:r>
          </a:p>
        </p:txBody>
      </p:sp>
      <p:sp>
        <p:nvSpPr>
          <p:cNvPr id="32" name="Rectangle 31">
            <a:extLst>
              <a:ext uri="{FF2B5EF4-FFF2-40B4-BE49-F238E27FC236}">
                <a16:creationId xmlns:a16="http://schemas.microsoft.com/office/drawing/2014/main" id="{5C156092-D05C-4703-82C8-B8FC8B6C580E}"/>
              </a:ext>
            </a:extLst>
          </p:cNvPr>
          <p:cNvSpPr/>
          <p:nvPr/>
        </p:nvSpPr>
        <p:spPr>
          <a:xfrm>
            <a:off x="4648303" y="3394716"/>
            <a:ext cx="3045124" cy="2000639"/>
          </a:xfrm>
          <a:prstGeom prst="rect">
            <a:avLst/>
          </a:prstGeom>
          <a:noFill/>
          <a:ln w="50800" cap="rnd">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a:extLst>
              <a:ext uri="{FF2B5EF4-FFF2-40B4-BE49-F238E27FC236}">
                <a16:creationId xmlns:a16="http://schemas.microsoft.com/office/drawing/2014/main" id="{4C88D099-B2E0-43F2-81E6-439C07B5364F}"/>
              </a:ext>
            </a:extLst>
          </p:cNvPr>
          <p:cNvSpPr txBox="1"/>
          <p:nvPr/>
        </p:nvSpPr>
        <p:spPr>
          <a:xfrm>
            <a:off x="5454752" y="4659253"/>
            <a:ext cx="1598448" cy="646331"/>
          </a:xfrm>
          <a:prstGeom prst="rect">
            <a:avLst/>
          </a:prstGeom>
          <a:solidFill>
            <a:schemeClr val="accent2">
              <a:lumMod val="60000"/>
              <a:lumOff val="40000"/>
            </a:schemeClr>
          </a:solidFill>
        </p:spPr>
        <p:txBody>
          <a:bodyPr wrap="square" rtlCol="0">
            <a:spAutoFit/>
          </a:bodyPr>
          <a:lstStyle/>
          <a:p>
            <a:pPr algn="ctr">
              <a:spcAft>
                <a:spcPts val="600"/>
              </a:spcAft>
              <a:buClr>
                <a:schemeClr val="bg2"/>
              </a:buClr>
            </a:pPr>
            <a:r>
              <a:rPr lang="en-US" dirty="0"/>
              <a:t>Inference execution</a:t>
            </a:r>
          </a:p>
        </p:txBody>
      </p:sp>
      <p:sp>
        <p:nvSpPr>
          <p:cNvPr id="34" name="TextBox 33">
            <a:extLst>
              <a:ext uri="{FF2B5EF4-FFF2-40B4-BE49-F238E27FC236}">
                <a16:creationId xmlns:a16="http://schemas.microsoft.com/office/drawing/2014/main" id="{6E5334B6-9ACA-4384-9E99-9AEA373E2C44}"/>
              </a:ext>
            </a:extLst>
          </p:cNvPr>
          <p:cNvSpPr txBox="1"/>
          <p:nvPr/>
        </p:nvSpPr>
        <p:spPr>
          <a:xfrm>
            <a:off x="2403604" y="2217644"/>
            <a:ext cx="1835545" cy="646331"/>
          </a:xfrm>
          <a:prstGeom prst="rect">
            <a:avLst/>
          </a:prstGeom>
          <a:noFill/>
        </p:spPr>
        <p:txBody>
          <a:bodyPr wrap="square" rtlCol="0">
            <a:spAutoFit/>
          </a:bodyPr>
          <a:lstStyle/>
          <a:p>
            <a:pPr>
              <a:spcAft>
                <a:spcPts val="600"/>
              </a:spcAft>
              <a:buClr>
                <a:schemeClr val="bg2"/>
              </a:buClr>
            </a:pPr>
            <a:r>
              <a:rPr lang="en-US" b="1" dirty="0"/>
              <a:t>1. Choose model &amp; parameters</a:t>
            </a:r>
            <a:endParaRPr lang="en-US" sz="2400" b="1" dirty="0"/>
          </a:p>
        </p:txBody>
      </p:sp>
      <p:sp>
        <p:nvSpPr>
          <p:cNvPr id="35" name="TextBox 34">
            <a:extLst>
              <a:ext uri="{FF2B5EF4-FFF2-40B4-BE49-F238E27FC236}">
                <a16:creationId xmlns:a16="http://schemas.microsoft.com/office/drawing/2014/main" id="{437E91A7-4B24-4C7A-AD6D-BEC1DEDA048E}"/>
              </a:ext>
            </a:extLst>
          </p:cNvPr>
          <p:cNvSpPr txBox="1"/>
          <p:nvPr/>
        </p:nvSpPr>
        <p:spPr>
          <a:xfrm>
            <a:off x="2366170" y="3288328"/>
            <a:ext cx="2172188" cy="1261884"/>
          </a:xfrm>
          <a:prstGeom prst="rect">
            <a:avLst/>
          </a:prstGeom>
          <a:noFill/>
        </p:spPr>
        <p:txBody>
          <a:bodyPr wrap="square" rtlCol="0">
            <a:spAutoFit/>
          </a:bodyPr>
          <a:lstStyle/>
          <a:p>
            <a:pPr>
              <a:spcAft>
                <a:spcPts val="600"/>
              </a:spcAft>
              <a:buClr>
                <a:schemeClr val="bg2"/>
              </a:buClr>
            </a:pPr>
            <a:r>
              <a:rPr lang="en-US" b="1" dirty="0"/>
              <a:t>2. Choose dataset</a:t>
            </a:r>
          </a:p>
          <a:p>
            <a:pPr>
              <a:spcAft>
                <a:spcPts val="600"/>
              </a:spcAft>
              <a:buClr>
                <a:schemeClr val="bg2"/>
              </a:buClr>
            </a:pPr>
            <a:endParaRPr lang="en-US" sz="2400" b="1" dirty="0"/>
          </a:p>
          <a:p>
            <a:pPr>
              <a:spcAft>
                <a:spcPts val="600"/>
              </a:spcAft>
              <a:buClr>
                <a:schemeClr val="bg2"/>
              </a:buClr>
            </a:pPr>
            <a:endParaRPr lang="en-US" sz="2400" b="1" dirty="0"/>
          </a:p>
        </p:txBody>
      </p:sp>
      <p:sp>
        <p:nvSpPr>
          <p:cNvPr id="36" name="TextBox 35">
            <a:extLst>
              <a:ext uri="{FF2B5EF4-FFF2-40B4-BE49-F238E27FC236}">
                <a16:creationId xmlns:a16="http://schemas.microsoft.com/office/drawing/2014/main" id="{0EBA111A-2919-47AC-8D0B-A66621F5F650}"/>
              </a:ext>
            </a:extLst>
          </p:cNvPr>
          <p:cNvSpPr txBox="1"/>
          <p:nvPr/>
        </p:nvSpPr>
        <p:spPr>
          <a:xfrm>
            <a:off x="2354513" y="4138284"/>
            <a:ext cx="1894879" cy="369332"/>
          </a:xfrm>
          <a:prstGeom prst="rect">
            <a:avLst/>
          </a:prstGeom>
          <a:noFill/>
        </p:spPr>
        <p:txBody>
          <a:bodyPr wrap="square" rtlCol="0">
            <a:spAutoFit/>
          </a:bodyPr>
          <a:lstStyle/>
          <a:p>
            <a:pPr>
              <a:spcAft>
                <a:spcPts val="600"/>
              </a:spcAft>
              <a:buClr>
                <a:schemeClr val="bg2"/>
              </a:buClr>
            </a:pPr>
            <a:r>
              <a:rPr lang="en-US" b="1" dirty="0"/>
              <a:t>3. View results</a:t>
            </a:r>
            <a:endParaRPr lang="en-US" sz="2400" b="1" dirty="0"/>
          </a:p>
        </p:txBody>
      </p:sp>
      <p:sp>
        <p:nvSpPr>
          <p:cNvPr id="37" name="Flowchart: Alternate Process 36">
            <a:extLst>
              <a:ext uri="{FF2B5EF4-FFF2-40B4-BE49-F238E27FC236}">
                <a16:creationId xmlns:a16="http://schemas.microsoft.com/office/drawing/2014/main" id="{38AEBB4A-DA0B-477D-959E-C1BDF9100938}"/>
              </a:ext>
            </a:extLst>
          </p:cNvPr>
          <p:cNvSpPr/>
          <p:nvPr/>
        </p:nvSpPr>
        <p:spPr>
          <a:xfrm>
            <a:off x="453798" y="3969110"/>
            <a:ext cx="1216325" cy="880107"/>
          </a:xfrm>
          <a:prstGeom prst="flowChartAlternateProcess">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TextBox 37">
            <a:extLst>
              <a:ext uri="{FF2B5EF4-FFF2-40B4-BE49-F238E27FC236}">
                <a16:creationId xmlns:a16="http://schemas.microsoft.com/office/drawing/2014/main" id="{5C61D989-5110-42AA-8E3A-3F6294F65529}"/>
              </a:ext>
            </a:extLst>
          </p:cNvPr>
          <p:cNvSpPr txBox="1"/>
          <p:nvPr/>
        </p:nvSpPr>
        <p:spPr>
          <a:xfrm>
            <a:off x="611847" y="4243950"/>
            <a:ext cx="1046503" cy="369332"/>
          </a:xfrm>
          <a:prstGeom prst="rect">
            <a:avLst/>
          </a:prstGeom>
          <a:noFill/>
        </p:spPr>
        <p:txBody>
          <a:bodyPr wrap="square" rtlCol="0">
            <a:spAutoFit/>
          </a:bodyPr>
          <a:lstStyle/>
          <a:p>
            <a:pPr>
              <a:spcAft>
                <a:spcPts val="600"/>
              </a:spcAft>
              <a:buClr>
                <a:schemeClr val="bg2"/>
              </a:buClr>
            </a:pPr>
            <a:r>
              <a:rPr lang="en-US" b="1" dirty="0"/>
              <a:t>Results</a:t>
            </a:r>
          </a:p>
        </p:txBody>
      </p:sp>
      <p:sp>
        <p:nvSpPr>
          <p:cNvPr id="39" name="Right Arrow 35">
            <a:extLst>
              <a:ext uri="{FF2B5EF4-FFF2-40B4-BE49-F238E27FC236}">
                <a16:creationId xmlns:a16="http://schemas.microsoft.com/office/drawing/2014/main" id="{431E8509-06DF-4EF1-B381-F0CF4E3A95BB}"/>
              </a:ext>
            </a:extLst>
          </p:cNvPr>
          <p:cNvSpPr/>
          <p:nvPr/>
        </p:nvSpPr>
        <p:spPr>
          <a:xfrm rot="10800000">
            <a:off x="1664433" y="4291584"/>
            <a:ext cx="683882" cy="283942"/>
          </a:xfrm>
          <a:prstGeom prst="rightArrow">
            <a:avLst>
              <a:gd name="adj1" fmla="val 50000"/>
              <a:gd name="adj2" fmla="val 80381"/>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a:extLst>
              <a:ext uri="{FF2B5EF4-FFF2-40B4-BE49-F238E27FC236}">
                <a16:creationId xmlns:a16="http://schemas.microsoft.com/office/drawing/2014/main" id="{1476F4AA-E2DE-40B3-A352-2DD5C46A2FE6}"/>
              </a:ext>
            </a:extLst>
          </p:cNvPr>
          <p:cNvSpPr txBox="1"/>
          <p:nvPr/>
        </p:nvSpPr>
        <p:spPr>
          <a:xfrm>
            <a:off x="8004877" y="2160416"/>
            <a:ext cx="2280373" cy="369332"/>
          </a:xfrm>
          <a:prstGeom prst="rect">
            <a:avLst/>
          </a:prstGeom>
          <a:noFill/>
        </p:spPr>
        <p:txBody>
          <a:bodyPr wrap="square" rtlCol="0">
            <a:spAutoFit/>
          </a:bodyPr>
          <a:lstStyle/>
          <a:p>
            <a:pPr>
              <a:spcAft>
                <a:spcPts val="600"/>
              </a:spcAft>
              <a:buClr>
                <a:schemeClr val="bg2"/>
              </a:buClr>
            </a:pPr>
            <a:r>
              <a:rPr lang="en-US" b="1" dirty="0"/>
              <a:t>1. Model compilation</a:t>
            </a:r>
            <a:endParaRPr lang="en-US" sz="2400" b="1" dirty="0"/>
          </a:p>
        </p:txBody>
      </p:sp>
      <p:sp>
        <p:nvSpPr>
          <p:cNvPr id="41" name="TextBox 40">
            <a:extLst>
              <a:ext uri="{FF2B5EF4-FFF2-40B4-BE49-F238E27FC236}">
                <a16:creationId xmlns:a16="http://schemas.microsoft.com/office/drawing/2014/main" id="{0C2283DC-F8EE-44D6-B216-6FAC2B5159AE}"/>
              </a:ext>
            </a:extLst>
          </p:cNvPr>
          <p:cNvSpPr txBox="1"/>
          <p:nvPr/>
        </p:nvSpPr>
        <p:spPr>
          <a:xfrm>
            <a:off x="8044260" y="2940212"/>
            <a:ext cx="2294098" cy="1292662"/>
          </a:xfrm>
          <a:prstGeom prst="rect">
            <a:avLst/>
          </a:prstGeom>
          <a:noFill/>
        </p:spPr>
        <p:txBody>
          <a:bodyPr wrap="square" rtlCol="0">
            <a:spAutoFit/>
          </a:bodyPr>
          <a:lstStyle/>
          <a:p>
            <a:pPr>
              <a:spcAft>
                <a:spcPts val="600"/>
              </a:spcAft>
              <a:buClr>
                <a:schemeClr val="bg2"/>
              </a:buClr>
            </a:pPr>
            <a:r>
              <a:rPr lang="en-US" b="1" dirty="0"/>
              <a:t>2a. Image decode</a:t>
            </a:r>
          </a:p>
          <a:p>
            <a:pPr>
              <a:spcAft>
                <a:spcPts val="600"/>
              </a:spcAft>
              <a:buClr>
                <a:schemeClr val="bg2"/>
              </a:buClr>
            </a:pPr>
            <a:endParaRPr lang="en-US" sz="1400" dirty="0"/>
          </a:p>
          <a:p>
            <a:pPr>
              <a:spcAft>
                <a:spcPts val="600"/>
              </a:spcAft>
              <a:buClr>
                <a:schemeClr val="bg2"/>
              </a:buClr>
            </a:pPr>
            <a:r>
              <a:rPr lang="en-US" b="1" dirty="0"/>
              <a:t>2b. Multiple GPU execution</a:t>
            </a:r>
            <a:endParaRPr lang="en-US" sz="2400" b="1" dirty="0"/>
          </a:p>
        </p:txBody>
      </p:sp>
      <p:sp>
        <p:nvSpPr>
          <p:cNvPr id="42" name="Rectangle: Rounded Corners 41">
            <a:extLst>
              <a:ext uri="{FF2B5EF4-FFF2-40B4-BE49-F238E27FC236}">
                <a16:creationId xmlns:a16="http://schemas.microsoft.com/office/drawing/2014/main" id="{48FA79F1-B7C1-48EA-A733-3C065151D52E}"/>
              </a:ext>
            </a:extLst>
          </p:cNvPr>
          <p:cNvSpPr/>
          <p:nvPr/>
        </p:nvSpPr>
        <p:spPr>
          <a:xfrm>
            <a:off x="8707030" y="4678689"/>
            <a:ext cx="2939078" cy="488203"/>
          </a:xfrm>
          <a:prstGeom prst="roundRect">
            <a:avLst/>
          </a:prstGeom>
          <a:solidFill>
            <a:srgbClr val="D7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chemeClr val="bg2"/>
              </a:buClr>
            </a:pPr>
            <a:r>
              <a:rPr lang="en-US" b="1" dirty="0">
                <a:solidFill>
                  <a:schemeClr val="tx1"/>
                </a:solidFill>
              </a:rPr>
              <a:t>up to 8 MI25 or MI60 GPUs</a:t>
            </a:r>
          </a:p>
        </p:txBody>
      </p:sp>
      <p:pic>
        <p:nvPicPr>
          <p:cNvPr id="43" name="Picture 42">
            <a:extLst>
              <a:ext uri="{FF2B5EF4-FFF2-40B4-BE49-F238E27FC236}">
                <a16:creationId xmlns:a16="http://schemas.microsoft.com/office/drawing/2014/main" id="{1AC45CB9-1A43-4582-A0FB-00E3DB908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893" y="1105056"/>
            <a:ext cx="1598448" cy="901138"/>
          </a:xfrm>
          <a:prstGeom prst="rect">
            <a:avLst/>
          </a:prstGeom>
        </p:spPr>
      </p:pic>
      <p:sp>
        <p:nvSpPr>
          <p:cNvPr id="44" name="TextBox 43">
            <a:extLst>
              <a:ext uri="{FF2B5EF4-FFF2-40B4-BE49-F238E27FC236}">
                <a16:creationId xmlns:a16="http://schemas.microsoft.com/office/drawing/2014/main" id="{AFABE951-9FC2-45FF-9A9F-67809EF51C3D}"/>
              </a:ext>
            </a:extLst>
          </p:cNvPr>
          <p:cNvSpPr txBox="1"/>
          <p:nvPr/>
        </p:nvSpPr>
        <p:spPr>
          <a:xfrm>
            <a:off x="10722393" y="4022319"/>
            <a:ext cx="649241" cy="646331"/>
          </a:xfrm>
          <a:prstGeom prst="rect">
            <a:avLst/>
          </a:prstGeom>
          <a:noFill/>
        </p:spPr>
        <p:txBody>
          <a:bodyPr wrap="square" rtlCol="0">
            <a:spAutoFit/>
          </a:bodyPr>
          <a:lstStyle/>
          <a:p>
            <a:r>
              <a:rPr lang="en-US" sz="3600" b="1" dirty="0"/>
              <a:t>…</a:t>
            </a:r>
            <a:endParaRPr lang="en-US" b="1" dirty="0"/>
          </a:p>
        </p:txBody>
      </p:sp>
      <p:sp>
        <p:nvSpPr>
          <p:cNvPr id="45" name="TextBox 44">
            <a:extLst>
              <a:ext uri="{FF2B5EF4-FFF2-40B4-BE49-F238E27FC236}">
                <a16:creationId xmlns:a16="http://schemas.microsoft.com/office/drawing/2014/main" id="{D03F786B-0093-49CC-BACB-8EF69CA8C857}"/>
              </a:ext>
            </a:extLst>
          </p:cNvPr>
          <p:cNvSpPr txBox="1"/>
          <p:nvPr/>
        </p:nvSpPr>
        <p:spPr>
          <a:xfrm>
            <a:off x="11000702" y="1600229"/>
            <a:ext cx="258057" cy="488273"/>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lgn="ctr">
              <a:buClr>
                <a:schemeClr val="bg1"/>
              </a:buClr>
              <a:buSzPct val="50000"/>
              <a:buNone/>
            </a:pPr>
            <a:endParaRPr lang="en-US" sz="1800" dirty="0">
              <a:solidFill>
                <a:schemeClr val="accent2"/>
              </a:solidFill>
            </a:endParaRPr>
          </a:p>
        </p:txBody>
      </p:sp>
      <p:sp>
        <p:nvSpPr>
          <p:cNvPr id="46" name="Right Arrow 24">
            <a:extLst>
              <a:ext uri="{FF2B5EF4-FFF2-40B4-BE49-F238E27FC236}">
                <a16:creationId xmlns:a16="http://schemas.microsoft.com/office/drawing/2014/main" id="{ABC3279C-CC2B-4B88-87CC-0257B3837D30}"/>
              </a:ext>
            </a:extLst>
          </p:cNvPr>
          <p:cNvSpPr/>
          <p:nvPr/>
        </p:nvSpPr>
        <p:spPr>
          <a:xfrm>
            <a:off x="10043723" y="3043385"/>
            <a:ext cx="480262" cy="150706"/>
          </a:xfrm>
          <a:prstGeom prst="right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Rectangle 46">
            <a:extLst>
              <a:ext uri="{FF2B5EF4-FFF2-40B4-BE49-F238E27FC236}">
                <a16:creationId xmlns:a16="http://schemas.microsoft.com/office/drawing/2014/main" id="{9824B297-CE00-460B-9561-EB7BA741477F}"/>
              </a:ext>
            </a:extLst>
          </p:cNvPr>
          <p:cNvSpPr/>
          <p:nvPr/>
        </p:nvSpPr>
        <p:spPr>
          <a:xfrm>
            <a:off x="8051844" y="2946105"/>
            <a:ext cx="1816955" cy="3839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6D1CB05-8394-4F7D-AD16-6F9100E378A9}"/>
              </a:ext>
            </a:extLst>
          </p:cNvPr>
          <p:cNvSpPr/>
          <p:nvPr/>
        </p:nvSpPr>
        <p:spPr>
          <a:xfrm>
            <a:off x="1754659" y="2840917"/>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9" name="Oval 48">
            <a:extLst>
              <a:ext uri="{FF2B5EF4-FFF2-40B4-BE49-F238E27FC236}">
                <a16:creationId xmlns:a16="http://schemas.microsoft.com/office/drawing/2014/main" id="{9A322559-5E6C-409E-9149-3C74568578D7}"/>
              </a:ext>
            </a:extLst>
          </p:cNvPr>
          <p:cNvSpPr/>
          <p:nvPr/>
        </p:nvSpPr>
        <p:spPr>
          <a:xfrm>
            <a:off x="1836947" y="381678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50" name="Oval 49">
            <a:extLst>
              <a:ext uri="{FF2B5EF4-FFF2-40B4-BE49-F238E27FC236}">
                <a16:creationId xmlns:a16="http://schemas.microsoft.com/office/drawing/2014/main" id="{0EC00275-5B21-4C82-8633-5CA2F25B38E0}"/>
              </a:ext>
            </a:extLst>
          </p:cNvPr>
          <p:cNvSpPr/>
          <p:nvPr/>
        </p:nvSpPr>
        <p:spPr>
          <a:xfrm>
            <a:off x="4909244" y="331355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1" name="Oval 50">
            <a:extLst>
              <a:ext uri="{FF2B5EF4-FFF2-40B4-BE49-F238E27FC236}">
                <a16:creationId xmlns:a16="http://schemas.microsoft.com/office/drawing/2014/main" id="{17AA3737-8569-4402-9294-C71E7B8A4B56}"/>
              </a:ext>
            </a:extLst>
          </p:cNvPr>
          <p:cNvSpPr/>
          <p:nvPr/>
        </p:nvSpPr>
        <p:spPr>
          <a:xfrm>
            <a:off x="5015928" y="403856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52" name="Oval 51">
            <a:extLst>
              <a:ext uri="{FF2B5EF4-FFF2-40B4-BE49-F238E27FC236}">
                <a16:creationId xmlns:a16="http://schemas.microsoft.com/office/drawing/2014/main" id="{F3F39631-0989-4776-BFC3-9CF1EC66E959}"/>
              </a:ext>
            </a:extLst>
          </p:cNvPr>
          <p:cNvSpPr/>
          <p:nvPr/>
        </p:nvSpPr>
        <p:spPr>
          <a:xfrm>
            <a:off x="8086158" y="254080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53" name="Oval 52">
            <a:extLst>
              <a:ext uri="{FF2B5EF4-FFF2-40B4-BE49-F238E27FC236}">
                <a16:creationId xmlns:a16="http://schemas.microsoft.com/office/drawing/2014/main" id="{7E90BDEA-2D6A-4207-8F94-8B0726410313}"/>
              </a:ext>
            </a:extLst>
          </p:cNvPr>
          <p:cNvSpPr/>
          <p:nvPr/>
        </p:nvSpPr>
        <p:spPr>
          <a:xfrm>
            <a:off x="10055254" y="2552345"/>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4" name="Oval 53">
            <a:extLst>
              <a:ext uri="{FF2B5EF4-FFF2-40B4-BE49-F238E27FC236}">
                <a16:creationId xmlns:a16="http://schemas.microsoft.com/office/drawing/2014/main" id="{A0155B81-77EE-47A1-B9EA-ADF0DB557B6C}"/>
              </a:ext>
            </a:extLst>
          </p:cNvPr>
          <p:cNvSpPr/>
          <p:nvPr/>
        </p:nvSpPr>
        <p:spPr>
          <a:xfrm>
            <a:off x="10945586" y="155857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55" name="Oval 54">
            <a:extLst>
              <a:ext uri="{FF2B5EF4-FFF2-40B4-BE49-F238E27FC236}">
                <a16:creationId xmlns:a16="http://schemas.microsoft.com/office/drawing/2014/main" id="{4A95D6CD-F246-4D29-A7F3-BF79F3E3F313}"/>
              </a:ext>
            </a:extLst>
          </p:cNvPr>
          <p:cNvSpPr/>
          <p:nvPr/>
        </p:nvSpPr>
        <p:spPr>
          <a:xfrm>
            <a:off x="1435833" y="5379624"/>
            <a:ext cx="640080" cy="6400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A-G</a:t>
            </a:r>
            <a:endParaRPr lang="en-US" dirty="0"/>
          </a:p>
        </p:txBody>
      </p:sp>
      <p:sp>
        <p:nvSpPr>
          <p:cNvPr id="56" name="TextBox 55">
            <a:extLst>
              <a:ext uri="{FF2B5EF4-FFF2-40B4-BE49-F238E27FC236}">
                <a16:creationId xmlns:a16="http://schemas.microsoft.com/office/drawing/2014/main" id="{89C4D0FD-0301-4289-A2E3-00BDDA1BFB8C}"/>
              </a:ext>
            </a:extLst>
          </p:cNvPr>
          <p:cNvSpPr txBox="1"/>
          <p:nvPr/>
        </p:nvSpPr>
        <p:spPr>
          <a:xfrm>
            <a:off x="2229713" y="5535040"/>
            <a:ext cx="2009435" cy="369332"/>
          </a:xfrm>
          <a:prstGeom prst="rect">
            <a:avLst/>
          </a:prstGeom>
          <a:noFill/>
        </p:spPr>
        <p:txBody>
          <a:bodyPr wrap="square" rtlCol="0">
            <a:spAutoFit/>
          </a:bodyPr>
          <a:lstStyle/>
          <a:p>
            <a:r>
              <a:rPr lang="en-US" dirty="0">
                <a:solidFill>
                  <a:schemeClr val="bg1"/>
                </a:solidFill>
              </a:rPr>
              <a:t>Critical path flow</a:t>
            </a:r>
          </a:p>
        </p:txBody>
      </p:sp>
      <p:sp>
        <p:nvSpPr>
          <p:cNvPr id="57" name="TextBox 56">
            <a:extLst>
              <a:ext uri="{FF2B5EF4-FFF2-40B4-BE49-F238E27FC236}">
                <a16:creationId xmlns:a16="http://schemas.microsoft.com/office/drawing/2014/main" id="{FA4B3390-435A-43F9-B8EE-C1DA840FFA94}"/>
              </a:ext>
            </a:extLst>
          </p:cNvPr>
          <p:cNvSpPr txBox="1"/>
          <p:nvPr/>
        </p:nvSpPr>
        <p:spPr>
          <a:xfrm>
            <a:off x="4736214" y="5551252"/>
            <a:ext cx="4855258" cy="369332"/>
          </a:xfrm>
          <a:prstGeom prst="rect">
            <a:avLst/>
          </a:prstGeom>
          <a:noFill/>
        </p:spPr>
        <p:txBody>
          <a:bodyPr wrap="square" rtlCol="0">
            <a:spAutoFit/>
          </a:bodyPr>
          <a:lstStyle/>
          <a:p>
            <a:r>
              <a:rPr lang="en-US" dirty="0">
                <a:solidFill>
                  <a:schemeClr val="bg1"/>
                </a:solidFill>
              </a:rPr>
              <a:t>Numbers show the complete setup and inference</a:t>
            </a:r>
          </a:p>
        </p:txBody>
      </p:sp>
    </p:spTree>
    <p:extLst>
      <p:ext uri="{BB962C8B-B14F-4D97-AF65-F5344CB8AC3E}">
        <p14:creationId xmlns:p14="http://schemas.microsoft.com/office/powerpoint/2010/main" val="122049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216F23-484E-4E11-9729-E342AA24EB7C}"/>
              </a:ext>
            </a:extLst>
          </p:cNvPr>
          <p:cNvSpPr>
            <a:spLocks noGrp="1"/>
          </p:cNvSpPr>
          <p:nvPr>
            <p:ph type="title"/>
          </p:nvPr>
        </p:nvSpPr>
        <p:spPr>
          <a:xfrm>
            <a:off x="731520" y="457200"/>
            <a:ext cx="9560336" cy="548640"/>
          </a:xfrm>
        </p:spPr>
        <p:txBody>
          <a:bodyPr>
            <a:normAutofit fontScale="90000"/>
          </a:bodyPr>
          <a:lstStyle/>
          <a:p>
            <a:r>
              <a:rPr lang="en-US" b="1" dirty="0"/>
              <a:t>Bytes processed (per 1000 images)</a:t>
            </a:r>
            <a:endParaRPr lang="en-US" b="1" cap="none" dirty="0"/>
          </a:p>
        </p:txBody>
      </p:sp>
      <p:grpSp>
        <p:nvGrpSpPr>
          <p:cNvPr id="7" name="Group 6">
            <a:extLst>
              <a:ext uri="{FF2B5EF4-FFF2-40B4-BE49-F238E27FC236}">
                <a16:creationId xmlns:a16="http://schemas.microsoft.com/office/drawing/2014/main" id="{9E92BEF4-12C3-4EDF-8015-0737B21867AC}"/>
              </a:ext>
            </a:extLst>
          </p:cNvPr>
          <p:cNvGrpSpPr/>
          <p:nvPr/>
        </p:nvGrpSpPr>
        <p:grpSpPr>
          <a:xfrm>
            <a:off x="8344010" y="6259484"/>
            <a:ext cx="3597828" cy="477676"/>
            <a:chOff x="8344010" y="6259484"/>
            <a:chExt cx="3597828" cy="477676"/>
          </a:xfrm>
        </p:grpSpPr>
        <p:pic>
          <p:nvPicPr>
            <p:cNvPr id="8" name="Picture 2" descr="Image result for khronos logo">
              <a:extLst>
                <a:ext uri="{FF2B5EF4-FFF2-40B4-BE49-F238E27FC236}">
                  <a16:creationId xmlns:a16="http://schemas.microsoft.com/office/drawing/2014/main" id="{36FE465D-C5B6-44A5-95CF-61F455A19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khronos logo">
              <a:extLst>
                <a:ext uri="{FF2B5EF4-FFF2-40B4-BE49-F238E27FC236}">
                  <a16:creationId xmlns:a16="http://schemas.microsoft.com/office/drawing/2014/main" id="{A33919D9-5FB6-411B-A616-8D9379061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ooter Placeholder 1">
            <a:extLst>
              <a:ext uri="{FF2B5EF4-FFF2-40B4-BE49-F238E27FC236}">
                <a16:creationId xmlns:a16="http://schemas.microsoft.com/office/drawing/2014/main" id="{45C19070-5300-4A99-AE0A-257E8CE39B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C4FC83-D433-476C-80C0-D18B9FA8F95D}"/>
              </a:ext>
            </a:extLst>
          </p:cNvPr>
          <p:cNvSpPr>
            <a:spLocks noGrp="1"/>
          </p:cNvSpPr>
          <p:nvPr>
            <p:ph type="sldNum" sz="quarter" idx="12"/>
          </p:nvPr>
        </p:nvSpPr>
        <p:spPr/>
        <p:txBody>
          <a:bodyPr/>
          <a:lstStyle/>
          <a:p>
            <a:fld id="{BCAF1A5B-EC4C-4638-9EEE-B9D9DA1291B7}" type="slidenum">
              <a:rPr lang="en-US" smtClean="0"/>
              <a:pPr/>
              <a:t>18</a:t>
            </a:fld>
            <a:endParaRPr lang="en-US" dirty="0"/>
          </a:p>
        </p:txBody>
      </p:sp>
      <p:sp>
        <p:nvSpPr>
          <p:cNvPr id="34" name="TextBox 33">
            <a:extLst>
              <a:ext uri="{FF2B5EF4-FFF2-40B4-BE49-F238E27FC236}">
                <a16:creationId xmlns:a16="http://schemas.microsoft.com/office/drawing/2014/main" id="{9BC5BA7B-BF29-48EA-AE6C-FD8946DC7F47}"/>
              </a:ext>
            </a:extLst>
          </p:cNvPr>
          <p:cNvSpPr txBox="1"/>
          <p:nvPr/>
        </p:nvSpPr>
        <p:spPr>
          <a:xfrm>
            <a:off x="1982835" y="2692017"/>
            <a:ext cx="1563747" cy="1580957"/>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15 MB/sec</a:t>
            </a:r>
          </a:p>
        </p:txBody>
      </p:sp>
      <p:sp>
        <p:nvSpPr>
          <p:cNvPr id="35" name="TextBox 34">
            <a:extLst>
              <a:ext uri="{FF2B5EF4-FFF2-40B4-BE49-F238E27FC236}">
                <a16:creationId xmlns:a16="http://schemas.microsoft.com/office/drawing/2014/main" id="{77319E09-E44B-483A-A958-1DA1FF8B48D3}"/>
              </a:ext>
            </a:extLst>
          </p:cNvPr>
          <p:cNvSpPr txBox="1"/>
          <p:nvPr/>
        </p:nvSpPr>
        <p:spPr>
          <a:xfrm>
            <a:off x="3683684" y="2672858"/>
            <a:ext cx="1679157" cy="1549926"/>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150MB/sec &amp;</a:t>
            </a:r>
          </a:p>
          <a:p>
            <a:pPr marL="0" indent="0">
              <a:buClr>
                <a:schemeClr val="bg1"/>
              </a:buClr>
              <a:buSzPct val="50000"/>
              <a:buNone/>
            </a:pPr>
            <a:r>
              <a:rPr lang="en-US" sz="1800" dirty="0"/>
              <a:t>600 MB/sec</a:t>
            </a:r>
          </a:p>
          <a:p>
            <a:pPr marL="0" indent="0">
              <a:buClr>
                <a:schemeClr val="bg1"/>
              </a:buClr>
              <a:buSzPct val="50000"/>
              <a:buNone/>
            </a:pPr>
            <a:r>
              <a:rPr lang="en-US" sz="1800" dirty="0"/>
              <a:t>(best case w/ no resize)</a:t>
            </a:r>
          </a:p>
        </p:txBody>
      </p:sp>
      <p:sp>
        <p:nvSpPr>
          <p:cNvPr id="36" name="TextBox 35">
            <a:extLst>
              <a:ext uri="{FF2B5EF4-FFF2-40B4-BE49-F238E27FC236}">
                <a16:creationId xmlns:a16="http://schemas.microsoft.com/office/drawing/2014/main" id="{86C63365-703C-44A7-9C98-E4ED7A66A003}"/>
              </a:ext>
            </a:extLst>
          </p:cNvPr>
          <p:cNvSpPr txBox="1"/>
          <p:nvPr/>
        </p:nvSpPr>
        <p:spPr>
          <a:xfrm>
            <a:off x="6968971" y="2653695"/>
            <a:ext cx="1486960" cy="1580957"/>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1000 images</a:t>
            </a:r>
          </a:p>
        </p:txBody>
      </p:sp>
      <p:sp>
        <p:nvSpPr>
          <p:cNvPr id="37" name="TextBox 36">
            <a:extLst>
              <a:ext uri="{FF2B5EF4-FFF2-40B4-BE49-F238E27FC236}">
                <a16:creationId xmlns:a16="http://schemas.microsoft.com/office/drawing/2014/main" id="{C3C74A03-58DD-44E4-B4F0-E8989CDC2B18}"/>
              </a:ext>
            </a:extLst>
          </p:cNvPr>
          <p:cNvSpPr txBox="1"/>
          <p:nvPr/>
        </p:nvSpPr>
        <p:spPr>
          <a:xfrm>
            <a:off x="8593033" y="2653695"/>
            <a:ext cx="1679157" cy="1580957"/>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1000 * 64</a:t>
            </a:r>
          </a:p>
        </p:txBody>
      </p:sp>
      <p:sp>
        <p:nvSpPr>
          <p:cNvPr id="38" name="TextBox 37">
            <a:extLst>
              <a:ext uri="{FF2B5EF4-FFF2-40B4-BE49-F238E27FC236}">
                <a16:creationId xmlns:a16="http://schemas.microsoft.com/office/drawing/2014/main" id="{32F46197-DF38-4122-AEEE-B1B3BF15AC14}"/>
              </a:ext>
            </a:extLst>
          </p:cNvPr>
          <p:cNvSpPr txBox="1"/>
          <p:nvPr/>
        </p:nvSpPr>
        <p:spPr>
          <a:xfrm>
            <a:off x="256175" y="2672857"/>
            <a:ext cx="1563747" cy="1580957"/>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15 MB/sec</a:t>
            </a:r>
          </a:p>
          <a:p>
            <a:pPr marL="0" indent="0">
              <a:buClr>
                <a:schemeClr val="bg1"/>
              </a:buClr>
              <a:buSzPct val="50000"/>
              <a:buNone/>
            </a:pPr>
            <a:r>
              <a:rPr lang="en-US" sz="1800" dirty="0"/>
              <a:t>(assume 10:1  compression)</a:t>
            </a:r>
          </a:p>
        </p:txBody>
      </p:sp>
      <p:sp>
        <p:nvSpPr>
          <p:cNvPr id="39" name="TextBox 38">
            <a:extLst>
              <a:ext uri="{FF2B5EF4-FFF2-40B4-BE49-F238E27FC236}">
                <a16:creationId xmlns:a16="http://schemas.microsoft.com/office/drawing/2014/main" id="{BE4C6F35-0AE4-496E-A2A7-AAF3BF27A4C7}"/>
              </a:ext>
            </a:extLst>
          </p:cNvPr>
          <p:cNvSpPr txBox="1"/>
          <p:nvPr/>
        </p:nvSpPr>
        <p:spPr>
          <a:xfrm>
            <a:off x="10364097" y="2634535"/>
            <a:ext cx="1754658" cy="1580957"/>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partial results shown;</a:t>
            </a:r>
          </a:p>
          <a:p>
            <a:pPr marL="0" indent="0">
              <a:buClr>
                <a:schemeClr val="bg1"/>
              </a:buClr>
              <a:buSzPct val="50000"/>
              <a:buNone/>
            </a:pPr>
            <a:r>
              <a:rPr lang="en-US" sz="1800" dirty="0"/>
              <a:t>Full results reported</a:t>
            </a:r>
          </a:p>
        </p:txBody>
      </p:sp>
      <p:sp>
        <p:nvSpPr>
          <p:cNvPr id="40" name="TextBox 39">
            <a:extLst>
              <a:ext uri="{FF2B5EF4-FFF2-40B4-BE49-F238E27FC236}">
                <a16:creationId xmlns:a16="http://schemas.microsoft.com/office/drawing/2014/main" id="{055E4203-D4B5-401B-B493-58048A11450D}"/>
              </a:ext>
            </a:extLst>
          </p:cNvPr>
          <p:cNvSpPr txBox="1"/>
          <p:nvPr/>
        </p:nvSpPr>
        <p:spPr>
          <a:xfrm>
            <a:off x="5443492" y="2655175"/>
            <a:ext cx="1486960" cy="1580957"/>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600 MB/sec</a:t>
            </a:r>
          </a:p>
        </p:txBody>
      </p:sp>
      <p:sp>
        <p:nvSpPr>
          <p:cNvPr id="41" name="TextBox 40">
            <a:extLst>
              <a:ext uri="{FF2B5EF4-FFF2-40B4-BE49-F238E27FC236}">
                <a16:creationId xmlns:a16="http://schemas.microsoft.com/office/drawing/2014/main" id="{140753FB-89C8-44B5-949A-AF601E0727B8}"/>
              </a:ext>
            </a:extLst>
          </p:cNvPr>
          <p:cNvSpPr txBox="1"/>
          <p:nvPr/>
        </p:nvSpPr>
        <p:spPr>
          <a:xfrm>
            <a:off x="2002065" y="4624612"/>
            <a:ext cx="1563747" cy="1483225"/>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 Gbps</a:t>
            </a:r>
          </a:p>
          <a:p>
            <a:pPr marL="0" indent="0">
              <a:buClr>
                <a:schemeClr val="bg1"/>
              </a:buClr>
              <a:buSzPct val="50000"/>
              <a:buNone/>
            </a:pPr>
            <a:r>
              <a:rPr lang="en-US" sz="1800" dirty="0"/>
              <a:t>(125 MB/sec)</a:t>
            </a:r>
          </a:p>
          <a:p>
            <a:pPr marL="0" indent="0">
              <a:buClr>
                <a:schemeClr val="bg1"/>
              </a:buClr>
              <a:buSzPct val="50000"/>
              <a:buNone/>
            </a:pPr>
            <a:r>
              <a:rPr lang="en-US" sz="1800" dirty="0"/>
              <a:t>…</a:t>
            </a:r>
          </a:p>
          <a:p>
            <a:pPr marL="0" indent="0">
              <a:buClr>
                <a:schemeClr val="bg1"/>
              </a:buClr>
              <a:buSzPct val="50000"/>
              <a:buNone/>
            </a:pPr>
            <a:r>
              <a:rPr lang="en-US" sz="1800" dirty="0"/>
              <a:t>100 Gbps</a:t>
            </a:r>
          </a:p>
        </p:txBody>
      </p:sp>
      <p:sp>
        <p:nvSpPr>
          <p:cNvPr id="42" name="TextBox 41">
            <a:extLst>
              <a:ext uri="{FF2B5EF4-FFF2-40B4-BE49-F238E27FC236}">
                <a16:creationId xmlns:a16="http://schemas.microsoft.com/office/drawing/2014/main" id="{446C0DB6-FDCA-4497-A4BD-6C12E3D04F6F}"/>
              </a:ext>
            </a:extLst>
          </p:cNvPr>
          <p:cNvSpPr txBox="1"/>
          <p:nvPr/>
        </p:nvSpPr>
        <p:spPr>
          <a:xfrm>
            <a:off x="3702914" y="4624613"/>
            <a:ext cx="1679157" cy="1454112"/>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32 cores</a:t>
            </a:r>
          </a:p>
          <a:p>
            <a:pPr marL="0" indent="0">
              <a:buClr>
                <a:schemeClr val="bg1"/>
              </a:buClr>
              <a:buSzPct val="50000"/>
              <a:buNone/>
            </a:pPr>
            <a:r>
              <a:rPr lang="en-US" sz="1800" dirty="0"/>
              <a:t>64 threads</a:t>
            </a:r>
          </a:p>
        </p:txBody>
      </p:sp>
      <p:sp>
        <p:nvSpPr>
          <p:cNvPr id="43" name="TextBox 42">
            <a:extLst>
              <a:ext uri="{FF2B5EF4-FFF2-40B4-BE49-F238E27FC236}">
                <a16:creationId xmlns:a16="http://schemas.microsoft.com/office/drawing/2014/main" id="{26BE0CA4-1D1C-41C3-A84F-292C3D964A9E}"/>
              </a:ext>
            </a:extLst>
          </p:cNvPr>
          <p:cNvSpPr txBox="1"/>
          <p:nvPr/>
        </p:nvSpPr>
        <p:spPr>
          <a:xfrm>
            <a:off x="6988201" y="4624612"/>
            <a:ext cx="1486960" cy="1483225"/>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600 – 900 images/sec per GPU for Resnet-50 FP32</a:t>
            </a:r>
          </a:p>
        </p:txBody>
      </p:sp>
      <p:sp>
        <p:nvSpPr>
          <p:cNvPr id="44" name="TextBox 43">
            <a:extLst>
              <a:ext uri="{FF2B5EF4-FFF2-40B4-BE49-F238E27FC236}">
                <a16:creationId xmlns:a16="http://schemas.microsoft.com/office/drawing/2014/main" id="{280532B5-CFF8-4E30-956C-2A3F90C51CD1}"/>
              </a:ext>
            </a:extLst>
          </p:cNvPr>
          <p:cNvSpPr txBox="1"/>
          <p:nvPr/>
        </p:nvSpPr>
        <p:spPr>
          <a:xfrm>
            <a:off x="8612263" y="4624612"/>
            <a:ext cx="1679157" cy="1483225"/>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1 Gbps</a:t>
            </a:r>
          </a:p>
          <a:p>
            <a:pPr marL="0" indent="0">
              <a:buClr>
                <a:schemeClr val="bg1"/>
              </a:buClr>
              <a:buSzPct val="50000"/>
              <a:buNone/>
            </a:pPr>
            <a:r>
              <a:rPr lang="en-US" sz="1800" dirty="0"/>
              <a:t>(125 MB/sec)</a:t>
            </a:r>
          </a:p>
          <a:p>
            <a:pPr marL="0" indent="0">
              <a:buClr>
                <a:schemeClr val="bg1"/>
              </a:buClr>
              <a:buSzPct val="50000"/>
              <a:buNone/>
            </a:pPr>
            <a:r>
              <a:rPr lang="en-US" sz="1800" dirty="0"/>
              <a:t>…</a:t>
            </a:r>
          </a:p>
          <a:p>
            <a:pPr marL="0" indent="0">
              <a:buClr>
                <a:schemeClr val="bg1"/>
              </a:buClr>
              <a:buSzPct val="50000"/>
              <a:buNone/>
            </a:pPr>
            <a:r>
              <a:rPr lang="en-US" sz="1800" dirty="0"/>
              <a:t>100 Gbps</a:t>
            </a:r>
          </a:p>
          <a:p>
            <a:pPr marL="0" indent="0">
              <a:buClr>
                <a:schemeClr val="bg1"/>
              </a:buClr>
              <a:buSzPct val="50000"/>
              <a:buNone/>
            </a:pPr>
            <a:endParaRPr lang="en-US" sz="1800" dirty="0"/>
          </a:p>
          <a:p>
            <a:pPr marL="0" indent="0">
              <a:buClr>
                <a:schemeClr val="bg1"/>
              </a:buClr>
              <a:buSzPct val="50000"/>
              <a:buNone/>
            </a:pPr>
            <a:endParaRPr lang="en-US" sz="1800" dirty="0"/>
          </a:p>
        </p:txBody>
      </p:sp>
      <p:sp>
        <p:nvSpPr>
          <p:cNvPr id="45" name="TextBox 44">
            <a:extLst>
              <a:ext uri="{FF2B5EF4-FFF2-40B4-BE49-F238E27FC236}">
                <a16:creationId xmlns:a16="http://schemas.microsoft.com/office/drawing/2014/main" id="{69AB33A3-8576-459F-AB5C-31869471015A}"/>
              </a:ext>
            </a:extLst>
          </p:cNvPr>
          <p:cNvSpPr txBox="1"/>
          <p:nvPr/>
        </p:nvSpPr>
        <p:spPr>
          <a:xfrm>
            <a:off x="275405" y="4624612"/>
            <a:ext cx="1563747" cy="1483225"/>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dirty="0"/>
              <a:t>Examples</a:t>
            </a:r>
          </a:p>
          <a:p>
            <a:pPr marL="0" indent="0">
              <a:buClr>
                <a:schemeClr val="bg1"/>
              </a:buClr>
              <a:buSzPct val="50000"/>
              <a:buNone/>
            </a:pPr>
            <a:r>
              <a:rPr lang="en-US" dirty="0"/>
              <a:t>HDD = 100-200 MB/sec</a:t>
            </a:r>
          </a:p>
          <a:p>
            <a:pPr marL="0" indent="0">
              <a:buClr>
                <a:schemeClr val="bg1"/>
              </a:buClr>
              <a:buSzPct val="50000"/>
              <a:buNone/>
            </a:pPr>
            <a:r>
              <a:rPr lang="en-US" dirty="0"/>
              <a:t>SATA III SSD = 550 MB/sec</a:t>
            </a:r>
          </a:p>
          <a:p>
            <a:pPr marL="0" indent="0">
              <a:buClr>
                <a:schemeClr val="bg1"/>
              </a:buClr>
              <a:buSzPct val="50000"/>
              <a:buNone/>
            </a:pPr>
            <a:r>
              <a:rPr lang="en-US" dirty="0"/>
              <a:t>NVMe  = ~2GB/sec</a:t>
            </a:r>
          </a:p>
        </p:txBody>
      </p:sp>
      <p:sp>
        <p:nvSpPr>
          <p:cNvPr id="46" name="TextBox 45">
            <a:extLst>
              <a:ext uri="{FF2B5EF4-FFF2-40B4-BE49-F238E27FC236}">
                <a16:creationId xmlns:a16="http://schemas.microsoft.com/office/drawing/2014/main" id="{248557DB-829E-4FE7-A1F5-496A7133098F}"/>
              </a:ext>
            </a:extLst>
          </p:cNvPr>
          <p:cNvSpPr txBox="1"/>
          <p:nvPr/>
        </p:nvSpPr>
        <p:spPr>
          <a:xfrm>
            <a:off x="10383327" y="4624612"/>
            <a:ext cx="1754658" cy="1483225"/>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NA</a:t>
            </a:r>
          </a:p>
        </p:txBody>
      </p:sp>
      <p:sp>
        <p:nvSpPr>
          <p:cNvPr id="47" name="TextBox 46">
            <a:extLst>
              <a:ext uri="{FF2B5EF4-FFF2-40B4-BE49-F238E27FC236}">
                <a16:creationId xmlns:a16="http://schemas.microsoft.com/office/drawing/2014/main" id="{0B8E4215-8FC0-49D1-83E6-2BC4DB7611E1}"/>
              </a:ext>
            </a:extLst>
          </p:cNvPr>
          <p:cNvSpPr txBox="1"/>
          <p:nvPr/>
        </p:nvSpPr>
        <p:spPr>
          <a:xfrm>
            <a:off x="5462722" y="4624612"/>
            <a:ext cx="1486960" cy="1483225"/>
          </a:xfrm>
          <a:prstGeom prst="rect">
            <a:avLst/>
          </a:prstGeom>
          <a:solidFill>
            <a:schemeClr val="bg1">
              <a:alpha val="5000"/>
            </a:schemeClr>
          </a:solidFill>
        </p:spPr>
        <p:txBody>
          <a:bodyPr wrap="square" lIns="108000" tIns="144000" rIns="108000" bIns="144000" rtlCol="0">
            <a:noAutofit/>
          </a:bodyPr>
          <a:lstStyle>
            <a:defPPr>
              <a:defRPr lang="en-US"/>
            </a:defPPr>
            <a:lvl1pPr marL="174625" indent="-174625">
              <a:spcAft>
                <a:spcPts val="600"/>
              </a:spcAft>
              <a:buClr>
                <a:schemeClr val="bg2"/>
              </a:buClr>
              <a:buFont typeface="Wingdings 3" pitchFamily="18" charset="2"/>
              <a:buChar char="}"/>
              <a:defRPr sz="1200">
                <a:solidFill>
                  <a:schemeClr val="bg1"/>
                </a:solidFill>
                <a:effectLst>
                  <a:outerShdw blurRad="38100" dist="38100" dir="2700000" algn="tl">
                    <a:srgbClr val="000000">
                      <a:alpha val="43137"/>
                    </a:srgbClr>
                  </a:outerShdw>
                </a:effectLst>
              </a:defRPr>
            </a:lvl1pPr>
          </a:lstStyle>
          <a:p>
            <a:pPr marL="0" indent="0">
              <a:buClr>
                <a:schemeClr val="bg1"/>
              </a:buClr>
              <a:buSzPct val="50000"/>
              <a:buNone/>
            </a:pPr>
            <a:r>
              <a:rPr lang="en-US" sz="1800" dirty="0"/>
              <a:t>PCIe 3.0</a:t>
            </a:r>
          </a:p>
          <a:p>
            <a:pPr marL="0" indent="0">
              <a:buClr>
                <a:schemeClr val="bg1"/>
              </a:buClr>
              <a:buSzPct val="50000"/>
              <a:buNone/>
            </a:pPr>
            <a:r>
              <a:rPr lang="en-US" sz="1800" dirty="0"/>
              <a:t>16 GB/sec for x16</a:t>
            </a:r>
          </a:p>
        </p:txBody>
      </p:sp>
      <p:sp>
        <p:nvSpPr>
          <p:cNvPr id="48" name="TextBox 47">
            <a:extLst>
              <a:ext uri="{FF2B5EF4-FFF2-40B4-BE49-F238E27FC236}">
                <a16:creationId xmlns:a16="http://schemas.microsoft.com/office/drawing/2014/main" id="{9231B5D7-C56F-4285-9EC2-5803E350B1E4}"/>
              </a:ext>
            </a:extLst>
          </p:cNvPr>
          <p:cNvSpPr txBox="1"/>
          <p:nvPr/>
        </p:nvSpPr>
        <p:spPr>
          <a:xfrm>
            <a:off x="285549" y="4323425"/>
            <a:ext cx="2271220" cy="369332"/>
          </a:xfrm>
          <a:prstGeom prst="rect">
            <a:avLst/>
          </a:prstGeom>
          <a:solidFill>
            <a:schemeClr val="accent4"/>
          </a:solidFill>
        </p:spPr>
        <p:txBody>
          <a:bodyPr wrap="square" rtlCol="0">
            <a:spAutoFit/>
          </a:bodyPr>
          <a:lstStyle/>
          <a:p>
            <a:r>
              <a:rPr lang="en-US" dirty="0">
                <a:solidFill>
                  <a:schemeClr val="bg1"/>
                </a:solidFill>
              </a:rPr>
              <a:t>Example Capacities:</a:t>
            </a:r>
          </a:p>
        </p:txBody>
      </p:sp>
      <p:sp>
        <p:nvSpPr>
          <p:cNvPr id="49" name="Oval 48">
            <a:extLst>
              <a:ext uri="{FF2B5EF4-FFF2-40B4-BE49-F238E27FC236}">
                <a16:creationId xmlns:a16="http://schemas.microsoft.com/office/drawing/2014/main" id="{8D020B5E-A56E-4DFE-A257-FD333CFDD5A8}"/>
              </a:ext>
            </a:extLst>
          </p:cNvPr>
          <p:cNvSpPr/>
          <p:nvPr/>
        </p:nvSpPr>
        <p:spPr>
          <a:xfrm>
            <a:off x="888898"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0" name="Oval 49">
            <a:extLst>
              <a:ext uri="{FF2B5EF4-FFF2-40B4-BE49-F238E27FC236}">
                <a16:creationId xmlns:a16="http://schemas.microsoft.com/office/drawing/2014/main" id="{FA49BE38-53AE-472E-927C-1AD8B59684A7}"/>
              </a:ext>
            </a:extLst>
          </p:cNvPr>
          <p:cNvSpPr/>
          <p:nvPr/>
        </p:nvSpPr>
        <p:spPr>
          <a:xfrm>
            <a:off x="2575028"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1" name="Oval 50">
            <a:extLst>
              <a:ext uri="{FF2B5EF4-FFF2-40B4-BE49-F238E27FC236}">
                <a16:creationId xmlns:a16="http://schemas.microsoft.com/office/drawing/2014/main" id="{F55B101D-7831-401F-9951-9B2804D6A1A2}"/>
              </a:ext>
            </a:extLst>
          </p:cNvPr>
          <p:cNvSpPr/>
          <p:nvPr/>
        </p:nvSpPr>
        <p:spPr>
          <a:xfrm>
            <a:off x="4261158"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52" name="Oval 51">
            <a:extLst>
              <a:ext uri="{FF2B5EF4-FFF2-40B4-BE49-F238E27FC236}">
                <a16:creationId xmlns:a16="http://schemas.microsoft.com/office/drawing/2014/main" id="{E0E9BB01-A4D3-4E70-9F63-D1F22CA32B66}"/>
              </a:ext>
            </a:extLst>
          </p:cNvPr>
          <p:cNvSpPr/>
          <p:nvPr/>
        </p:nvSpPr>
        <p:spPr>
          <a:xfrm>
            <a:off x="5947288"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3" name="Oval 52">
            <a:extLst>
              <a:ext uri="{FF2B5EF4-FFF2-40B4-BE49-F238E27FC236}">
                <a16:creationId xmlns:a16="http://schemas.microsoft.com/office/drawing/2014/main" id="{1ECEA0D1-3E8D-4F62-A0A2-327EDC52DBEB}"/>
              </a:ext>
            </a:extLst>
          </p:cNvPr>
          <p:cNvSpPr/>
          <p:nvPr/>
        </p:nvSpPr>
        <p:spPr>
          <a:xfrm>
            <a:off x="7633418"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54" name="Oval 53">
            <a:extLst>
              <a:ext uri="{FF2B5EF4-FFF2-40B4-BE49-F238E27FC236}">
                <a16:creationId xmlns:a16="http://schemas.microsoft.com/office/drawing/2014/main" id="{987C71ED-BF4E-478B-B365-B972617086E6}"/>
              </a:ext>
            </a:extLst>
          </p:cNvPr>
          <p:cNvSpPr/>
          <p:nvPr/>
        </p:nvSpPr>
        <p:spPr>
          <a:xfrm>
            <a:off x="9319548"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55" name="Oval 54">
            <a:extLst>
              <a:ext uri="{FF2B5EF4-FFF2-40B4-BE49-F238E27FC236}">
                <a16:creationId xmlns:a16="http://schemas.microsoft.com/office/drawing/2014/main" id="{B7E29F1C-7A8A-4BD5-9DE3-877F8680B9A1}"/>
              </a:ext>
            </a:extLst>
          </p:cNvPr>
          <p:cNvSpPr/>
          <p:nvPr/>
        </p:nvSpPr>
        <p:spPr>
          <a:xfrm>
            <a:off x="11005677" y="22506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grpSp>
        <p:nvGrpSpPr>
          <p:cNvPr id="56" name="Group 55">
            <a:extLst>
              <a:ext uri="{FF2B5EF4-FFF2-40B4-BE49-F238E27FC236}">
                <a16:creationId xmlns:a16="http://schemas.microsoft.com/office/drawing/2014/main" id="{6E0F0FA3-FDE1-4288-A213-C8312481A9B3}"/>
              </a:ext>
            </a:extLst>
          </p:cNvPr>
          <p:cNvGrpSpPr/>
          <p:nvPr/>
        </p:nvGrpSpPr>
        <p:grpSpPr>
          <a:xfrm>
            <a:off x="128088" y="1466894"/>
            <a:ext cx="1864972" cy="745989"/>
            <a:chOff x="0" y="877750"/>
            <a:chExt cx="1864972" cy="745989"/>
          </a:xfrm>
        </p:grpSpPr>
        <p:sp>
          <p:nvSpPr>
            <p:cNvPr id="75" name="Arrow: Chevron 74">
              <a:extLst>
                <a:ext uri="{FF2B5EF4-FFF2-40B4-BE49-F238E27FC236}">
                  <a16:creationId xmlns:a16="http://schemas.microsoft.com/office/drawing/2014/main" id="{87AC0703-0030-4003-866A-7BCF43F86839}"/>
                </a:ext>
              </a:extLst>
            </p:cNvPr>
            <p:cNvSpPr/>
            <p:nvPr/>
          </p:nvSpPr>
          <p:spPr>
            <a:xfrm>
              <a:off x="0" y="877750"/>
              <a:ext cx="1864972" cy="745989"/>
            </a:xfrm>
            <a:prstGeom prst="chevron">
              <a:avLst/>
            </a:prstGeom>
            <a:solidFill>
              <a:srgbClr val="8DB9CA">
                <a:alpha val="75000"/>
              </a:srgbClr>
            </a:solidFill>
            <a:ln w="12700">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6" name="Arrow: Chevron 4">
              <a:extLst>
                <a:ext uri="{FF2B5EF4-FFF2-40B4-BE49-F238E27FC236}">
                  <a16:creationId xmlns:a16="http://schemas.microsoft.com/office/drawing/2014/main" id="{D3BDDD75-65E0-4E3B-8CA3-6CF90226D59A}"/>
                </a:ext>
              </a:extLst>
            </p:cNvPr>
            <p:cNvSpPr txBox="1"/>
            <p:nvPr/>
          </p:nvSpPr>
          <p:spPr>
            <a:xfrm>
              <a:off x="372995"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l" defTabSz="800100" rtl="0" eaLnBrk="0" fontAlgn="base" hangingPunct="0">
                <a:lnSpc>
                  <a:spcPct val="90000"/>
                </a:lnSpc>
                <a:spcBef>
                  <a:spcPct val="0"/>
                </a:spcBef>
                <a:spcAft>
                  <a:spcPts val="600"/>
                </a:spcAft>
                <a:buClr>
                  <a:schemeClr val="bg2"/>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Client: Read HDD</a:t>
              </a:r>
            </a:p>
          </p:txBody>
        </p:sp>
      </p:grpSp>
      <p:grpSp>
        <p:nvGrpSpPr>
          <p:cNvPr id="57" name="Group 56">
            <a:extLst>
              <a:ext uri="{FF2B5EF4-FFF2-40B4-BE49-F238E27FC236}">
                <a16:creationId xmlns:a16="http://schemas.microsoft.com/office/drawing/2014/main" id="{2DE63F9C-277F-49A4-8F81-5ED17134DA70}"/>
              </a:ext>
            </a:extLst>
          </p:cNvPr>
          <p:cNvGrpSpPr/>
          <p:nvPr/>
        </p:nvGrpSpPr>
        <p:grpSpPr>
          <a:xfrm>
            <a:off x="1806563" y="1466894"/>
            <a:ext cx="1864972" cy="745989"/>
            <a:chOff x="1678475" y="877750"/>
            <a:chExt cx="1864972" cy="745989"/>
          </a:xfrm>
        </p:grpSpPr>
        <p:sp>
          <p:nvSpPr>
            <p:cNvPr id="73" name="Arrow: Chevron 72">
              <a:extLst>
                <a:ext uri="{FF2B5EF4-FFF2-40B4-BE49-F238E27FC236}">
                  <a16:creationId xmlns:a16="http://schemas.microsoft.com/office/drawing/2014/main" id="{40BC9FAD-E5CE-4DCC-8914-5276269A47DF}"/>
                </a:ext>
              </a:extLst>
            </p:cNvPr>
            <p:cNvSpPr/>
            <p:nvPr/>
          </p:nvSpPr>
          <p:spPr>
            <a:xfrm>
              <a:off x="1678475" y="877750"/>
              <a:ext cx="1864972" cy="745989"/>
            </a:xfrm>
            <a:prstGeom prst="chevron">
              <a:avLst/>
            </a:prstGeom>
            <a:solidFill>
              <a:srgbClr val="8DB9CA">
                <a:alpha val="75000"/>
              </a:srgbClr>
            </a:solidFill>
            <a:ln w="12700">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4" name="Arrow: Chevron 6">
              <a:extLst>
                <a:ext uri="{FF2B5EF4-FFF2-40B4-BE49-F238E27FC236}">
                  <a16:creationId xmlns:a16="http://schemas.microsoft.com/office/drawing/2014/main" id="{B8FF717D-F8C8-4710-B5E2-63CE33B650BB}"/>
                </a:ext>
              </a:extLst>
            </p:cNvPr>
            <p:cNvSpPr txBox="1"/>
            <p:nvPr/>
          </p:nvSpPr>
          <p:spPr>
            <a:xfrm>
              <a:off x="2051470"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l" defTabSz="800100" rtl="0" eaLnBrk="0" fontAlgn="base" hangingPunct="0">
                <a:lnSpc>
                  <a:spcPct val="90000"/>
                </a:lnSpc>
                <a:spcBef>
                  <a:spcPct val="0"/>
                </a:spcBef>
                <a:spcAft>
                  <a:spcPts val="600"/>
                </a:spcAft>
                <a:buClr>
                  <a:schemeClr val="bg2"/>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Client: Xmit</a:t>
              </a:r>
            </a:p>
          </p:txBody>
        </p:sp>
      </p:grpSp>
      <p:grpSp>
        <p:nvGrpSpPr>
          <p:cNvPr id="58" name="Group 57">
            <a:extLst>
              <a:ext uri="{FF2B5EF4-FFF2-40B4-BE49-F238E27FC236}">
                <a16:creationId xmlns:a16="http://schemas.microsoft.com/office/drawing/2014/main" id="{96B1F872-A3D1-4C92-BC37-7718770DC554}"/>
              </a:ext>
            </a:extLst>
          </p:cNvPr>
          <p:cNvGrpSpPr/>
          <p:nvPr/>
        </p:nvGrpSpPr>
        <p:grpSpPr>
          <a:xfrm>
            <a:off x="3485038" y="1466894"/>
            <a:ext cx="1864972" cy="745989"/>
            <a:chOff x="3356950" y="877750"/>
            <a:chExt cx="1864972" cy="745989"/>
          </a:xfrm>
        </p:grpSpPr>
        <p:sp>
          <p:nvSpPr>
            <p:cNvPr id="71" name="Arrow: Chevron 70">
              <a:extLst>
                <a:ext uri="{FF2B5EF4-FFF2-40B4-BE49-F238E27FC236}">
                  <a16:creationId xmlns:a16="http://schemas.microsoft.com/office/drawing/2014/main" id="{11C67C4C-FBC5-4186-A779-F4DA2EFF7834}"/>
                </a:ext>
              </a:extLst>
            </p:cNvPr>
            <p:cNvSpPr/>
            <p:nvPr/>
          </p:nvSpPr>
          <p:spPr>
            <a:xfrm>
              <a:off x="3356950" y="877750"/>
              <a:ext cx="1864972" cy="745989"/>
            </a:xfrm>
            <a:prstGeom prst="chevron">
              <a:avLst/>
            </a:prstGeom>
            <a:solidFill>
              <a:srgbClr val="8DB9CA">
                <a:alpha val="75000"/>
              </a:srgbClr>
            </a:solidFill>
            <a:ln w="12700">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2" name="Arrow: Chevron 8">
              <a:extLst>
                <a:ext uri="{FF2B5EF4-FFF2-40B4-BE49-F238E27FC236}">
                  <a16:creationId xmlns:a16="http://schemas.microsoft.com/office/drawing/2014/main" id="{4D45C0B8-6C38-4A0E-8FE0-B956E01A4716}"/>
                </a:ext>
              </a:extLst>
            </p:cNvPr>
            <p:cNvSpPr txBox="1"/>
            <p:nvPr/>
          </p:nvSpPr>
          <p:spPr>
            <a:xfrm>
              <a:off x="3729945"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l" defTabSz="800100" rtl="0" eaLnBrk="0" fontAlgn="base" hangingPunct="0">
                <a:lnSpc>
                  <a:spcPct val="90000"/>
                </a:lnSpc>
                <a:spcBef>
                  <a:spcPct val="0"/>
                </a:spcBef>
                <a:spcAft>
                  <a:spcPts val="600"/>
                </a:spcAft>
                <a:buClr>
                  <a:schemeClr val="bg2"/>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Server: JPEG Decode</a:t>
              </a:r>
            </a:p>
          </p:txBody>
        </p:sp>
      </p:grpSp>
      <p:grpSp>
        <p:nvGrpSpPr>
          <p:cNvPr id="59" name="Group 58">
            <a:extLst>
              <a:ext uri="{FF2B5EF4-FFF2-40B4-BE49-F238E27FC236}">
                <a16:creationId xmlns:a16="http://schemas.microsoft.com/office/drawing/2014/main" id="{5DAE6A08-0CA0-4B7F-86AF-789D7572FE1A}"/>
              </a:ext>
            </a:extLst>
          </p:cNvPr>
          <p:cNvGrpSpPr/>
          <p:nvPr/>
        </p:nvGrpSpPr>
        <p:grpSpPr>
          <a:xfrm>
            <a:off x="5163514" y="1466894"/>
            <a:ext cx="1864972" cy="745989"/>
            <a:chOff x="5035426" y="877750"/>
            <a:chExt cx="1864972" cy="745989"/>
          </a:xfrm>
        </p:grpSpPr>
        <p:sp>
          <p:nvSpPr>
            <p:cNvPr id="69" name="Arrow: Chevron 68">
              <a:extLst>
                <a:ext uri="{FF2B5EF4-FFF2-40B4-BE49-F238E27FC236}">
                  <a16:creationId xmlns:a16="http://schemas.microsoft.com/office/drawing/2014/main" id="{47CCB559-015C-425B-B41A-FDEB259AF7CB}"/>
                </a:ext>
              </a:extLst>
            </p:cNvPr>
            <p:cNvSpPr/>
            <p:nvPr/>
          </p:nvSpPr>
          <p:spPr>
            <a:xfrm>
              <a:off x="5035426" y="877750"/>
              <a:ext cx="1864972" cy="745989"/>
            </a:xfrm>
            <a:prstGeom prst="chevron">
              <a:avLst/>
            </a:prstGeom>
            <a:solidFill>
              <a:srgbClr val="8DB9CA">
                <a:alpha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70" name="Arrow: Chevron 10">
              <a:extLst>
                <a:ext uri="{FF2B5EF4-FFF2-40B4-BE49-F238E27FC236}">
                  <a16:creationId xmlns:a16="http://schemas.microsoft.com/office/drawing/2014/main" id="{B54DEAB0-4FDD-4FF2-9298-B31947799FFD}"/>
                </a:ext>
              </a:extLst>
            </p:cNvPr>
            <p:cNvSpPr txBox="1"/>
            <p:nvPr/>
          </p:nvSpPr>
          <p:spPr>
            <a:xfrm>
              <a:off x="5408421"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l" defTabSz="466725" rtl="0" eaLnBrk="0" fontAlgn="base" hangingPunct="0">
                <a:lnSpc>
                  <a:spcPct val="90000"/>
                </a:lnSpc>
                <a:spcBef>
                  <a:spcPct val="0"/>
                </a:spcBef>
                <a:spcAft>
                  <a:spcPts val="600"/>
                </a:spcAft>
                <a:buClr>
                  <a:srgbClr val="E7E6E6"/>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Copy: PCIe to GPU</a:t>
              </a:r>
            </a:p>
          </p:txBody>
        </p:sp>
      </p:grpSp>
      <p:grpSp>
        <p:nvGrpSpPr>
          <p:cNvPr id="60" name="Group 59">
            <a:extLst>
              <a:ext uri="{FF2B5EF4-FFF2-40B4-BE49-F238E27FC236}">
                <a16:creationId xmlns:a16="http://schemas.microsoft.com/office/drawing/2014/main" id="{BC0296B3-E5E6-4E75-A47F-4A09FCD18A0B}"/>
              </a:ext>
            </a:extLst>
          </p:cNvPr>
          <p:cNvGrpSpPr/>
          <p:nvPr/>
        </p:nvGrpSpPr>
        <p:grpSpPr>
          <a:xfrm>
            <a:off x="6841989" y="1466894"/>
            <a:ext cx="1864972" cy="745989"/>
            <a:chOff x="6713901" y="877750"/>
            <a:chExt cx="1864972" cy="745989"/>
          </a:xfrm>
        </p:grpSpPr>
        <p:sp>
          <p:nvSpPr>
            <p:cNvPr id="67" name="Arrow: Chevron 66">
              <a:extLst>
                <a:ext uri="{FF2B5EF4-FFF2-40B4-BE49-F238E27FC236}">
                  <a16:creationId xmlns:a16="http://schemas.microsoft.com/office/drawing/2014/main" id="{5DD15B82-90BC-4188-B0FD-356FC3BAB7EF}"/>
                </a:ext>
              </a:extLst>
            </p:cNvPr>
            <p:cNvSpPr/>
            <p:nvPr/>
          </p:nvSpPr>
          <p:spPr>
            <a:xfrm>
              <a:off x="6713901" y="877750"/>
              <a:ext cx="1864972" cy="745989"/>
            </a:xfrm>
            <a:prstGeom prst="chevron">
              <a:avLst/>
            </a:prstGeom>
            <a:solidFill>
              <a:srgbClr val="8DB9CA">
                <a:alpha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68" name="Arrow: Chevron 12">
              <a:extLst>
                <a:ext uri="{FF2B5EF4-FFF2-40B4-BE49-F238E27FC236}">
                  <a16:creationId xmlns:a16="http://schemas.microsoft.com/office/drawing/2014/main" id="{3993E2CC-8DAA-4C66-993E-DB0903C4B1D2}"/>
                </a:ext>
              </a:extLst>
            </p:cNvPr>
            <p:cNvSpPr txBox="1"/>
            <p:nvPr/>
          </p:nvSpPr>
          <p:spPr>
            <a:xfrm>
              <a:off x="7086896"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l" defTabSz="466725" rtl="0" eaLnBrk="0" fontAlgn="base" hangingPunct="0">
                <a:lnSpc>
                  <a:spcPct val="90000"/>
                </a:lnSpc>
                <a:spcBef>
                  <a:spcPct val="0"/>
                </a:spcBef>
                <a:spcAft>
                  <a:spcPts val="600"/>
                </a:spcAft>
                <a:buClr>
                  <a:srgbClr val="E7E6E6"/>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GPU: inference</a:t>
              </a:r>
            </a:p>
          </p:txBody>
        </p:sp>
      </p:grpSp>
      <p:grpSp>
        <p:nvGrpSpPr>
          <p:cNvPr id="61" name="Group 60">
            <a:extLst>
              <a:ext uri="{FF2B5EF4-FFF2-40B4-BE49-F238E27FC236}">
                <a16:creationId xmlns:a16="http://schemas.microsoft.com/office/drawing/2014/main" id="{05FAF0BD-B583-4FF7-B721-9C28C80D7437}"/>
              </a:ext>
            </a:extLst>
          </p:cNvPr>
          <p:cNvGrpSpPr/>
          <p:nvPr/>
        </p:nvGrpSpPr>
        <p:grpSpPr>
          <a:xfrm>
            <a:off x="8520464" y="1466894"/>
            <a:ext cx="1864972" cy="745989"/>
            <a:chOff x="8392376" y="877750"/>
            <a:chExt cx="1864972" cy="745989"/>
          </a:xfrm>
        </p:grpSpPr>
        <p:sp>
          <p:nvSpPr>
            <p:cNvPr id="65" name="Arrow: Chevron 64">
              <a:extLst>
                <a:ext uri="{FF2B5EF4-FFF2-40B4-BE49-F238E27FC236}">
                  <a16:creationId xmlns:a16="http://schemas.microsoft.com/office/drawing/2014/main" id="{9431989A-7B8B-40AA-BA76-D20B07519174}"/>
                </a:ext>
              </a:extLst>
            </p:cNvPr>
            <p:cNvSpPr/>
            <p:nvPr/>
          </p:nvSpPr>
          <p:spPr>
            <a:xfrm>
              <a:off x="8392376" y="877750"/>
              <a:ext cx="1864972" cy="745989"/>
            </a:xfrm>
            <a:prstGeom prst="chevron">
              <a:avLst/>
            </a:prstGeom>
            <a:solidFill>
              <a:srgbClr val="8DB9CA">
                <a:alpha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66" name="Arrow: Chevron 14">
              <a:extLst>
                <a:ext uri="{FF2B5EF4-FFF2-40B4-BE49-F238E27FC236}">
                  <a16:creationId xmlns:a16="http://schemas.microsoft.com/office/drawing/2014/main" id="{AAA6E659-53E9-4397-81A8-81EE12BBCDA8}"/>
                </a:ext>
              </a:extLst>
            </p:cNvPr>
            <p:cNvSpPr txBox="1"/>
            <p:nvPr/>
          </p:nvSpPr>
          <p:spPr>
            <a:xfrm>
              <a:off x="8765371"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000" tIns="14669" rIns="0" bIns="14669" numCol="1" spcCol="1270" anchor="ctr" anchorCtr="0">
              <a:noAutofit/>
            </a:bodyPr>
            <a:lstStyle/>
            <a:p>
              <a:pPr marL="0" lvl="0" indent="0" algn="l" defTabSz="466725" rtl="0" eaLnBrk="0" fontAlgn="base" hangingPunct="0">
                <a:lnSpc>
                  <a:spcPct val="90000"/>
                </a:lnSpc>
                <a:spcBef>
                  <a:spcPct val="0"/>
                </a:spcBef>
                <a:spcAft>
                  <a:spcPts val="600"/>
                </a:spcAft>
                <a:buClr>
                  <a:srgbClr val="E7E6E6"/>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Server: send results</a:t>
              </a:r>
            </a:p>
          </p:txBody>
        </p:sp>
      </p:grpSp>
      <p:grpSp>
        <p:nvGrpSpPr>
          <p:cNvPr id="62" name="Group 61">
            <a:extLst>
              <a:ext uri="{FF2B5EF4-FFF2-40B4-BE49-F238E27FC236}">
                <a16:creationId xmlns:a16="http://schemas.microsoft.com/office/drawing/2014/main" id="{FEC8F6C3-907F-4AE1-B0A0-48B83B106682}"/>
              </a:ext>
            </a:extLst>
          </p:cNvPr>
          <p:cNvGrpSpPr/>
          <p:nvPr/>
        </p:nvGrpSpPr>
        <p:grpSpPr>
          <a:xfrm>
            <a:off x="10198940" y="1466894"/>
            <a:ext cx="1864972" cy="745989"/>
            <a:chOff x="10070852" y="877750"/>
            <a:chExt cx="1864972" cy="745989"/>
          </a:xfrm>
        </p:grpSpPr>
        <p:sp>
          <p:nvSpPr>
            <p:cNvPr id="63" name="Arrow: Chevron 62">
              <a:extLst>
                <a:ext uri="{FF2B5EF4-FFF2-40B4-BE49-F238E27FC236}">
                  <a16:creationId xmlns:a16="http://schemas.microsoft.com/office/drawing/2014/main" id="{FD4FBF62-9D14-41F5-958B-6EFF4563E9B8}"/>
                </a:ext>
              </a:extLst>
            </p:cNvPr>
            <p:cNvSpPr/>
            <p:nvPr/>
          </p:nvSpPr>
          <p:spPr>
            <a:xfrm>
              <a:off x="10070852" y="877750"/>
              <a:ext cx="1864972" cy="745989"/>
            </a:xfrm>
            <a:prstGeom prst="chevron">
              <a:avLst/>
            </a:prstGeom>
            <a:solidFill>
              <a:srgbClr val="8DB9CA">
                <a:alpha val="75000"/>
              </a:srgbClr>
            </a:solidFill>
            <a:ln w="127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64" name="Arrow: Chevron 16">
              <a:extLst>
                <a:ext uri="{FF2B5EF4-FFF2-40B4-BE49-F238E27FC236}">
                  <a16:creationId xmlns:a16="http://schemas.microsoft.com/office/drawing/2014/main" id="{2656DCF3-3474-45AD-97AC-B6A4C8461CB7}"/>
                </a:ext>
              </a:extLst>
            </p:cNvPr>
            <p:cNvSpPr txBox="1"/>
            <p:nvPr/>
          </p:nvSpPr>
          <p:spPr>
            <a:xfrm>
              <a:off x="10443847" y="877750"/>
              <a:ext cx="1118983" cy="745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000" tIns="14669" rIns="0" bIns="14669" numCol="1" spcCol="1270" anchor="ctr" anchorCtr="0">
              <a:noAutofit/>
            </a:bodyPr>
            <a:lstStyle/>
            <a:p>
              <a:pPr marL="0" lvl="0" indent="0" algn="l" defTabSz="466725" rtl="0" eaLnBrk="0" fontAlgn="base" hangingPunct="0">
                <a:lnSpc>
                  <a:spcPct val="90000"/>
                </a:lnSpc>
                <a:spcBef>
                  <a:spcPct val="0"/>
                </a:spcBef>
                <a:spcAft>
                  <a:spcPts val="600"/>
                </a:spcAft>
                <a:buClr>
                  <a:srgbClr val="E7E6E6"/>
                </a:buClr>
                <a:buNone/>
              </a:pPr>
              <a:r>
                <a:rPr lang="en-US" sz="1800" b="1" kern="1200" cap="all"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Client: Display results</a:t>
              </a:r>
            </a:p>
          </p:txBody>
        </p:sp>
      </p:grpSp>
    </p:spTree>
    <p:extLst>
      <p:ext uri="{BB962C8B-B14F-4D97-AF65-F5344CB8AC3E}">
        <p14:creationId xmlns:p14="http://schemas.microsoft.com/office/powerpoint/2010/main" val="16393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1B97-97E6-4A7E-8E9D-FFE94D64A95E}"/>
              </a:ext>
            </a:extLst>
          </p:cNvPr>
          <p:cNvSpPr>
            <a:spLocks noGrp="1"/>
          </p:cNvSpPr>
          <p:nvPr>
            <p:ph type="title"/>
          </p:nvPr>
        </p:nvSpPr>
        <p:spPr/>
        <p:txBody>
          <a:bodyPr/>
          <a:lstStyle/>
          <a:p>
            <a:r>
              <a:rPr lang="en-US" b="1" dirty="0"/>
              <a:t>Disclaimers and attributions</a:t>
            </a:r>
          </a:p>
        </p:txBody>
      </p:sp>
      <p:sp>
        <p:nvSpPr>
          <p:cNvPr id="3" name="Content Placeholder 3">
            <a:extLst>
              <a:ext uri="{FF2B5EF4-FFF2-40B4-BE49-F238E27FC236}">
                <a16:creationId xmlns:a16="http://schemas.microsoft.com/office/drawing/2014/main" id="{604B2C93-0171-44DA-B2F9-C175602D3EFD}"/>
              </a:ext>
            </a:extLst>
          </p:cNvPr>
          <p:cNvSpPr txBox="1">
            <a:spLocks/>
          </p:cNvSpPr>
          <p:nvPr/>
        </p:nvSpPr>
        <p:spPr>
          <a:xfrm>
            <a:off x="365760" y="1096963"/>
            <a:ext cx="11549880" cy="5208588"/>
          </a:xfrm>
          <a:prstGeom prst="rect">
            <a:avLst/>
          </a:prstGeom>
        </p:spPr>
        <p:txBody>
          <a:bodyPr anchor="b" anchorCtr="0"/>
          <a:lstStyle>
            <a:lvl1pPr marL="228600" indent="-228600" algn="l" defTabSz="914400" rtl="0" eaLnBrk="1" latinLnBrk="0" hangingPunct="1">
              <a:lnSpc>
                <a:spcPct val="90000"/>
              </a:lnSpc>
              <a:spcBef>
                <a:spcPts val="10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2pPr>
            <a:lvl3pPr marL="11430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3pPr>
            <a:lvl4pPr marL="16002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4pPr>
            <a:lvl5pPr marL="2057400" indent="-228600" algn="l" defTabSz="914400" rtl="0" eaLnBrk="1" latinLnBrk="0" hangingPunct="1">
              <a:lnSpc>
                <a:spcPct val="90000"/>
              </a:lnSpc>
              <a:spcBef>
                <a:spcPts val="500"/>
              </a:spcBef>
              <a:buClr>
                <a:schemeClr val="accent3"/>
              </a:buClr>
              <a:buSzPct val="50000"/>
              <a:buFont typeface="Wingdings 3" panose="05040102010807070707" pitchFamily="18" charset="2"/>
              <a:buChar char=""/>
              <a:defRPr sz="2500" kern="1200">
                <a:solidFill>
                  <a:schemeClr val="bg1"/>
                </a:solidFill>
                <a:latin typeface="Klavika Bold Condensed"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1200" dirty="0">
                <a:latin typeface="+mn-lt"/>
              </a:rPr>
              <a:t>The information contained herein is for informational purposes only, and is subject to change without notice. Timelines, roadmaps, and/or product release dates  shown in these slides are plans only and subject to change.  “Polaris”, “Vega”, “Radeon Vega”, “Navi”, “Zen” and “Naples” are codenames for AMD architectures, and are not product names.</a:t>
            </a:r>
          </a:p>
          <a:p>
            <a:pPr marL="0" indent="0">
              <a:buFont typeface="Wingdings 3" panose="05040102010807070707" pitchFamily="18" charset="2"/>
              <a:buNone/>
            </a:pPr>
            <a:r>
              <a:rPr lang="en-US" sz="1200" dirty="0">
                <a:latin typeface="+mn-lt"/>
              </a:rPr>
              <a:t>While every precaution has been taken in the preparation of this document, it may contain technical inaccuracies, omissions and typographical errors, and AMD is under no obligation to update or otherwise correct this information.  Advanced Micro Devices, Inc. makes no representations or warranties with respect to the accuracy or completeness of the contents of this document, and assumes no liability of any kind, including the implied warranties of noninfringement, merchantability or fitness for particular purposes, with respect to the operation or use of AMD hardware, software or other products described herein.  No license, including implied or arising by estoppel, to any intellectual property rights is granted by this document.  Terms and limitations applicable to the purchase or use of AMD’s products are as set forth in a signed agreement between the parties or in AMD's Standard Terms and Conditions of Sale. </a:t>
            </a:r>
          </a:p>
          <a:p>
            <a:pPr marL="0" indent="0">
              <a:buFont typeface="Wingdings 3" panose="05040102010807070707" pitchFamily="18" charset="2"/>
              <a:buNone/>
            </a:pPr>
            <a:r>
              <a:rPr lang="en-US" sz="1200" dirty="0">
                <a:latin typeface="+mn-lt"/>
              </a:rPr>
              <a:t>The information contained herein is for informational purposes only, and is subject to change without notice. While every precaution has been taken in the preparation of this document, it may contain technical inaccuracies, omissions and typographical errors, and AMD is under no obligation to update or otherwise correct this information.  Advanced Micro Devices, Inc. makes no representations or warranties with respect to the accuracy or completeness of the contents of this document, and assumes no liability of any kind, including the implied warranties of noninfringement, merchantability or fitness for particular purposes, with respect to the operation or use of AMD hardware, software or other products described herein.  No license, including implied or arising by estoppel, to any intellectual property rights is granted by this document.  Terms and limitations applicable to the purchase or use of AMD’s products are as set forth in a signed agreement between the parties or in AMD's Standard Terms and Conditions of Sale. GD-18</a:t>
            </a:r>
          </a:p>
          <a:p>
            <a:pPr marL="0" indent="0">
              <a:buFont typeface="Wingdings 3" panose="05040102010807070707" pitchFamily="18" charset="2"/>
              <a:buNone/>
            </a:pPr>
            <a:endParaRPr lang="en-US" sz="1200" dirty="0">
              <a:latin typeface="+mn-lt"/>
            </a:endParaRPr>
          </a:p>
          <a:p>
            <a:pPr marL="0" indent="0">
              <a:buFont typeface="Wingdings 3" panose="05040102010807070707" pitchFamily="18" charset="2"/>
              <a:buNone/>
            </a:pPr>
            <a:r>
              <a:rPr lang="en-US" sz="1200" dirty="0">
                <a:latin typeface="+mn-lt"/>
              </a:rPr>
              <a:t>©2019 Advanced Micro Devices, Inc.  All rights reserved. AMD, the AMD Arrow logo, Ryzen, Threadripper, EPYC, and combinations thereof are trademarks of Advanced Micro Devices, Inc. Other product names used in this publication are for identification purposes only and may be trademarks of their respective companies.</a:t>
            </a:r>
          </a:p>
        </p:txBody>
      </p:sp>
      <p:sp>
        <p:nvSpPr>
          <p:cNvPr id="4" name="Slide Number Placeholder 3">
            <a:extLst>
              <a:ext uri="{FF2B5EF4-FFF2-40B4-BE49-F238E27FC236}">
                <a16:creationId xmlns:a16="http://schemas.microsoft.com/office/drawing/2014/main" id="{69C12069-26A7-4058-976D-EDDF0F4F555E}"/>
              </a:ext>
            </a:extLst>
          </p:cNvPr>
          <p:cNvSpPr>
            <a:spLocks noGrp="1"/>
          </p:cNvSpPr>
          <p:nvPr>
            <p:ph type="sldNum" sz="quarter" idx="12"/>
          </p:nvPr>
        </p:nvSpPr>
        <p:spPr/>
        <p:txBody>
          <a:bodyPr/>
          <a:lstStyle/>
          <a:p>
            <a:fld id="{CFA28EAC-03EF-453C-B0DA-6BC419E199A1}" type="slidenum">
              <a:rPr lang="en-US" smtClean="0"/>
              <a:t>19</a:t>
            </a:fld>
            <a:endParaRPr lang="en-US" dirty="0"/>
          </a:p>
        </p:txBody>
      </p:sp>
      <p:sp>
        <p:nvSpPr>
          <p:cNvPr id="5" name="Footer Placeholder 4">
            <a:extLst>
              <a:ext uri="{FF2B5EF4-FFF2-40B4-BE49-F238E27FC236}">
                <a16:creationId xmlns:a16="http://schemas.microsoft.com/office/drawing/2014/main" id="{60AC71FC-28FF-4B9E-8029-73A7F1BF81D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050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5D5F24-103B-CD40-917B-4469C86E9AF3}"/>
              </a:ext>
            </a:extLst>
          </p:cNvPr>
          <p:cNvSpPr>
            <a:spLocks noGrp="1"/>
          </p:cNvSpPr>
          <p:nvPr>
            <p:ph type="title"/>
          </p:nvPr>
        </p:nvSpPr>
        <p:spPr>
          <a:xfrm>
            <a:off x="206427" y="151341"/>
            <a:ext cx="8811450" cy="1325563"/>
          </a:xfrm>
        </p:spPr>
        <p:txBody>
          <a:bodyPr>
            <a:noAutofit/>
          </a:bodyPr>
          <a:lstStyle/>
          <a:p>
            <a:r>
              <a:rPr lang="en-US" sz="3200" spc="400" dirty="0">
                <a:latin typeface="+mn-lt"/>
                <a:cs typeface="Arial" panose="020B0604020202020204" pitchFamily="34" charset="0"/>
              </a:rPr>
              <a:t>open source Foundation for  Machine learning</a:t>
            </a:r>
            <a:endParaRPr lang="en-US" sz="2400" spc="400" dirty="0">
              <a:latin typeface="+mn-lt"/>
            </a:endParaRPr>
          </a:p>
        </p:txBody>
      </p:sp>
      <p:grpSp>
        <p:nvGrpSpPr>
          <p:cNvPr id="3" name="Group 39">
            <a:extLst>
              <a:ext uri="{FF2B5EF4-FFF2-40B4-BE49-F238E27FC236}">
                <a16:creationId xmlns:a16="http://schemas.microsoft.com/office/drawing/2014/main" id="{EE84BA86-34BD-4C3D-B0A7-62E89AB404DD}"/>
              </a:ext>
            </a:extLst>
          </p:cNvPr>
          <p:cNvGrpSpPr/>
          <p:nvPr/>
        </p:nvGrpSpPr>
        <p:grpSpPr>
          <a:xfrm>
            <a:off x="363939" y="1778685"/>
            <a:ext cx="6687405" cy="3831282"/>
            <a:chOff x="28809789" y="1220463"/>
            <a:chExt cx="21529424" cy="9439606"/>
          </a:xfrm>
        </p:grpSpPr>
        <p:grpSp>
          <p:nvGrpSpPr>
            <p:cNvPr id="4" name="Group 40">
              <a:extLst>
                <a:ext uri="{FF2B5EF4-FFF2-40B4-BE49-F238E27FC236}">
                  <a16:creationId xmlns:a16="http://schemas.microsoft.com/office/drawing/2014/main" id="{18B12CD4-5886-4B64-B7FE-86C94A004FBB}"/>
                </a:ext>
              </a:extLst>
            </p:cNvPr>
            <p:cNvGrpSpPr/>
            <p:nvPr/>
          </p:nvGrpSpPr>
          <p:grpSpPr>
            <a:xfrm>
              <a:off x="28809789" y="1220463"/>
              <a:ext cx="21529424" cy="7834904"/>
              <a:chOff x="1761866" y="2224226"/>
              <a:chExt cx="8624278" cy="2446649"/>
            </a:xfrm>
          </p:grpSpPr>
          <p:sp>
            <p:nvSpPr>
              <p:cNvPr id="15" name="Rectangle 61">
                <a:extLst>
                  <a:ext uri="{FF2B5EF4-FFF2-40B4-BE49-F238E27FC236}">
                    <a16:creationId xmlns:a16="http://schemas.microsoft.com/office/drawing/2014/main" id="{6BFE3359-19EE-4DC4-9575-99D59CEB48F7}"/>
                  </a:ext>
                </a:extLst>
              </p:cNvPr>
              <p:cNvSpPr/>
              <p:nvPr/>
            </p:nvSpPr>
            <p:spPr>
              <a:xfrm>
                <a:off x="8776513" y="2776672"/>
                <a:ext cx="1599783" cy="381036"/>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a:solidFill>
                      <a:prstClr val="white"/>
                    </a:solidFill>
                    <a:latin typeface="Klavika Light" panose="020B0506040000020004" pitchFamily="34" charset="0"/>
                    <a:ea typeface="Avenir Heavy" charset="0"/>
                    <a:cs typeface="Calibri" panose="020F0502020204030204" pitchFamily="34" charset="0"/>
                  </a:rPr>
                  <a:t>ONNX</a:t>
                </a:r>
              </a:p>
            </p:txBody>
          </p:sp>
          <p:sp>
            <p:nvSpPr>
              <p:cNvPr id="16" name="TextBox 62">
                <a:extLst>
                  <a:ext uri="{FF2B5EF4-FFF2-40B4-BE49-F238E27FC236}">
                    <a16:creationId xmlns:a16="http://schemas.microsoft.com/office/drawing/2014/main" id="{6F04BC0C-1620-44C5-9223-9A98545210D2}"/>
                  </a:ext>
                </a:extLst>
              </p:cNvPr>
              <p:cNvSpPr txBox="1"/>
              <p:nvPr/>
            </p:nvSpPr>
            <p:spPr>
              <a:xfrm>
                <a:off x="1761866" y="2874843"/>
                <a:ext cx="1710861" cy="189440"/>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Frameworks</a:t>
                </a:r>
              </a:p>
            </p:txBody>
          </p:sp>
          <p:cxnSp>
            <p:nvCxnSpPr>
              <p:cNvPr id="17" name="Straight Connector 63">
                <a:extLst>
                  <a:ext uri="{FF2B5EF4-FFF2-40B4-BE49-F238E27FC236}">
                    <a16:creationId xmlns:a16="http://schemas.microsoft.com/office/drawing/2014/main" id="{DDB82EAB-2A41-4155-A57F-A5D32E6D4918}"/>
                  </a:ext>
                </a:extLst>
              </p:cNvPr>
              <p:cNvCxnSpPr>
                <a:cxnSpLocks/>
              </p:cNvCxnSpPr>
              <p:nvPr/>
            </p:nvCxnSpPr>
            <p:spPr>
              <a:xfrm>
                <a:off x="1761866" y="2646349"/>
                <a:ext cx="8595461" cy="33353"/>
              </a:xfrm>
              <a:prstGeom prst="line">
                <a:avLst/>
              </a:prstGeom>
              <a:noFill/>
              <a:ln w="12700" cap="flat" cmpd="sng" algn="ctr">
                <a:solidFill>
                  <a:srgbClr val="FFFFFF">
                    <a:alpha val="27000"/>
                  </a:srgbClr>
                </a:solidFill>
                <a:prstDash val="solid"/>
              </a:ln>
              <a:effectLst/>
            </p:spPr>
          </p:cxnSp>
          <p:grpSp>
            <p:nvGrpSpPr>
              <p:cNvPr id="18" name="Group 64">
                <a:extLst>
                  <a:ext uri="{FF2B5EF4-FFF2-40B4-BE49-F238E27FC236}">
                    <a16:creationId xmlns:a16="http://schemas.microsoft.com/office/drawing/2014/main" id="{9E3811F0-E7FC-481A-B5AC-FA6679E84A0A}"/>
                  </a:ext>
                </a:extLst>
              </p:cNvPr>
              <p:cNvGrpSpPr/>
              <p:nvPr/>
            </p:nvGrpSpPr>
            <p:grpSpPr>
              <a:xfrm>
                <a:off x="1761866" y="3257636"/>
                <a:ext cx="8624278" cy="504802"/>
                <a:chOff x="1761866" y="3257636"/>
                <a:chExt cx="8624278" cy="504802"/>
              </a:xfrm>
            </p:grpSpPr>
            <p:grpSp>
              <p:nvGrpSpPr>
                <p:cNvPr id="32" name="Group 78">
                  <a:extLst>
                    <a:ext uri="{FF2B5EF4-FFF2-40B4-BE49-F238E27FC236}">
                      <a16:creationId xmlns:a16="http://schemas.microsoft.com/office/drawing/2014/main" id="{2139E681-6ED6-44C8-A097-5B00D8197B13}"/>
                    </a:ext>
                  </a:extLst>
                </p:cNvPr>
                <p:cNvGrpSpPr/>
                <p:nvPr/>
              </p:nvGrpSpPr>
              <p:grpSpPr>
                <a:xfrm>
                  <a:off x="1761866" y="3383556"/>
                  <a:ext cx="8595461" cy="378882"/>
                  <a:chOff x="1761866" y="3383556"/>
                  <a:chExt cx="8595461" cy="378882"/>
                </a:xfrm>
              </p:grpSpPr>
              <p:sp>
                <p:nvSpPr>
                  <p:cNvPr id="34" name="TextBox 80">
                    <a:extLst>
                      <a:ext uri="{FF2B5EF4-FFF2-40B4-BE49-F238E27FC236}">
                        <a16:creationId xmlns:a16="http://schemas.microsoft.com/office/drawing/2014/main" id="{D2DA34C2-E393-42A3-83C1-FCF94CDC147D}"/>
                      </a:ext>
                    </a:extLst>
                  </p:cNvPr>
                  <p:cNvSpPr txBox="1"/>
                  <p:nvPr/>
                </p:nvSpPr>
                <p:spPr>
                  <a:xfrm>
                    <a:off x="1761866" y="3383556"/>
                    <a:ext cx="1975859" cy="378882"/>
                  </a:xfrm>
                  <a:prstGeom prst="rect">
                    <a:avLst/>
                  </a:prstGeom>
                  <a:noFill/>
                </p:spPr>
                <p:txBody>
                  <a:bodyPr wrap="square" tIns="0" rIns="0" bIns="0" rtlCol="0" anchor="ctr">
                    <a:spAutoFit/>
                  </a:bodyPr>
                  <a:lstStyle/>
                  <a:p>
                    <a:pPr defTabSz="608367">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Middleware and Libraries </a:t>
                    </a:r>
                  </a:p>
                </p:txBody>
              </p:sp>
              <p:sp>
                <p:nvSpPr>
                  <p:cNvPr id="35" name="Rectangle 81">
                    <a:extLst>
                      <a:ext uri="{FF2B5EF4-FFF2-40B4-BE49-F238E27FC236}">
                        <a16:creationId xmlns:a16="http://schemas.microsoft.com/office/drawing/2014/main" id="{D4AA60D4-475F-4CE3-A0F3-22D3C05D3D51}"/>
                      </a:ext>
                    </a:extLst>
                  </p:cNvPr>
                  <p:cNvSpPr/>
                  <p:nvPr/>
                </p:nvSpPr>
                <p:spPr>
                  <a:xfrm>
                    <a:off x="3737725" y="3386970"/>
                    <a:ext cx="1487375"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dirty="0" err="1">
                        <a:solidFill>
                          <a:prstClr val="white"/>
                        </a:solidFill>
                        <a:latin typeface="Klavika Light" panose="020B0506040000020004" pitchFamily="34" charset="0"/>
                        <a:ea typeface="Avenir Heavy" charset="0"/>
                        <a:cs typeface="Calibri" panose="020F0502020204030204" pitchFamily="34" charset="0"/>
                      </a:rPr>
                      <a:t>MIOpen</a:t>
                    </a:r>
                    <a:endParaRPr lang="en-US" sz="1600" kern="0" dirty="0">
                      <a:solidFill>
                        <a:prstClr val="white"/>
                      </a:solidFill>
                      <a:latin typeface="Klavika Light" panose="020B0506040000020004" pitchFamily="34" charset="0"/>
                      <a:ea typeface="Avenir Heavy" charset="0"/>
                      <a:cs typeface="Calibri" panose="020F0502020204030204" pitchFamily="34" charset="0"/>
                    </a:endParaRPr>
                  </a:p>
                </p:txBody>
              </p:sp>
              <p:sp>
                <p:nvSpPr>
                  <p:cNvPr id="36" name="Rectangle 82">
                    <a:extLst>
                      <a:ext uri="{FF2B5EF4-FFF2-40B4-BE49-F238E27FC236}">
                        <a16:creationId xmlns:a16="http://schemas.microsoft.com/office/drawing/2014/main" id="{15AF8CF9-D741-462F-9FB6-BEA356735984}"/>
                      </a:ext>
                    </a:extLst>
                  </p:cNvPr>
                  <p:cNvSpPr/>
                  <p:nvPr/>
                </p:nvSpPr>
                <p:spPr>
                  <a:xfrm>
                    <a:off x="6564585"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BLAS,FFT,RNG</a:t>
                    </a:r>
                  </a:p>
                </p:txBody>
              </p:sp>
              <p:sp>
                <p:nvSpPr>
                  <p:cNvPr id="37" name="Rectangle 83">
                    <a:extLst>
                      <a:ext uri="{FF2B5EF4-FFF2-40B4-BE49-F238E27FC236}">
                        <a16:creationId xmlns:a16="http://schemas.microsoft.com/office/drawing/2014/main" id="{0D568D97-58B6-44F6-8ECD-C7612F5BE7A8}"/>
                      </a:ext>
                    </a:extLst>
                  </p:cNvPr>
                  <p:cNvSpPr/>
                  <p:nvPr/>
                </p:nvSpPr>
                <p:spPr>
                  <a:xfrm>
                    <a:off x="8237858" y="3386970"/>
                    <a:ext cx="1013605"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RCCL</a:t>
                    </a:r>
                  </a:p>
                </p:txBody>
              </p:sp>
              <p:sp>
                <p:nvSpPr>
                  <p:cNvPr id="38" name="Rectangle 84">
                    <a:extLst>
                      <a:ext uri="{FF2B5EF4-FFF2-40B4-BE49-F238E27FC236}">
                        <a16:creationId xmlns:a16="http://schemas.microsoft.com/office/drawing/2014/main" id="{77740384-9A7A-4A80-9721-FDCBB061B37F}"/>
                      </a:ext>
                    </a:extLst>
                  </p:cNvPr>
                  <p:cNvSpPr/>
                  <p:nvPr/>
                </p:nvSpPr>
                <p:spPr>
                  <a:xfrm>
                    <a:off x="9331212" y="3386970"/>
                    <a:ext cx="1026115"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Eigen</a:t>
                    </a:r>
                  </a:p>
                </p:txBody>
              </p:sp>
            </p:grpSp>
            <p:cxnSp>
              <p:nvCxnSpPr>
                <p:cNvPr id="33" name="Straight Connector 79">
                  <a:extLst>
                    <a:ext uri="{FF2B5EF4-FFF2-40B4-BE49-F238E27FC236}">
                      <a16:creationId xmlns:a16="http://schemas.microsoft.com/office/drawing/2014/main" id="{37DFC12D-1BB4-4BA5-B4AC-2BC63596784C}"/>
                    </a:ext>
                  </a:extLst>
                </p:cNvPr>
                <p:cNvCxnSpPr>
                  <a:cxnSpLocks/>
                </p:cNvCxnSpPr>
                <p:nvPr/>
              </p:nvCxnSpPr>
              <p:spPr>
                <a:xfrm flipV="1">
                  <a:off x="1790684" y="3257636"/>
                  <a:ext cx="8595460" cy="30574"/>
                </a:xfrm>
                <a:prstGeom prst="line">
                  <a:avLst/>
                </a:prstGeom>
                <a:noFill/>
                <a:ln w="12700" cap="flat" cmpd="sng" algn="ctr">
                  <a:solidFill>
                    <a:srgbClr val="FFFFFF">
                      <a:alpha val="27000"/>
                    </a:srgbClr>
                  </a:solidFill>
                  <a:prstDash val="solid"/>
                </a:ln>
                <a:effectLst/>
              </p:spPr>
            </p:cxnSp>
          </p:grpSp>
          <p:grpSp>
            <p:nvGrpSpPr>
              <p:cNvPr id="19" name="Group 65">
                <a:extLst>
                  <a:ext uri="{FF2B5EF4-FFF2-40B4-BE49-F238E27FC236}">
                    <a16:creationId xmlns:a16="http://schemas.microsoft.com/office/drawing/2014/main" id="{CB595E3A-5465-48E6-8D72-55EAD79B8447}"/>
                  </a:ext>
                </a:extLst>
              </p:cNvPr>
              <p:cNvGrpSpPr/>
              <p:nvPr/>
            </p:nvGrpSpPr>
            <p:grpSpPr>
              <a:xfrm>
                <a:off x="1761866" y="2224226"/>
                <a:ext cx="8596115" cy="342654"/>
                <a:chOff x="1761866" y="2224226"/>
                <a:chExt cx="8596115" cy="342654"/>
              </a:xfrm>
            </p:grpSpPr>
            <p:sp>
              <p:nvSpPr>
                <p:cNvPr id="30" name="Rectangle 76">
                  <a:extLst>
                    <a:ext uri="{FF2B5EF4-FFF2-40B4-BE49-F238E27FC236}">
                      <a16:creationId xmlns:a16="http://schemas.microsoft.com/office/drawing/2014/main" id="{E3F914AF-1ABB-4F4B-887F-52CE4794458A}"/>
                    </a:ext>
                  </a:extLst>
                </p:cNvPr>
                <p:cNvSpPr/>
                <p:nvPr/>
              </p:nvSpPr>
              <p:spPr>
                <a:xfrm>
                  <a:off x="3737725" y="2224226"/>
                  <a:ext cx="6620256"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Machine Learning Apps</a:t>
                  </a:r>
                </a:p>
              </p:txBody>
            </p:sp>
            <p:sp>
              <p:nvSpPr>
                <p:cNvPr id="31" name="TextBox 77">
                  <a:extLst>
                    <a:ext uri="{FF2B5EF4-FFF2-40B4-BE49-F238E27FC236}">
                      <a16:creationId xmlns:a16="http://schemas.microsoft.com/office/drawing/2014/main" id="{AF57E369-C19A-4D9C-A2C7-1EBE3FE88266}"/>
                    </a:ext>
                  </a:extLst>
                </p:cNvPr>
                <p:cNvSpPr txBox="1"/>
                <p:nvPr/>
              </p:nvSpPr>
              <p:spPr>
                <a:xfrm>
                  <a:off x="1761866" y="2292971"/>
                  <a:ext cx="1710861" cy="189440"/>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Applications</a:t>
                  </a:r>
                </a:p>
              </p:txBody>
            </p:sp>
          </p:grpSp>
          <p:grpSp>
            <p:nvGrpSpPr>
              <p:cNvPr id="20" name="Group 66">
                <a:extLst>
                  <a:ext uri="{FF2B5EF4-FFF2-40B4-BE49-F238E27FC236}">
                    <a16:creationId xmlns:a16="http://schemas.microsoft.com/office/drawing/2014/main" id="{805C396D-B704-4C43-BC00-6559BAB8AA5D}"/>
                  </a:ext>
                </a:extLst>
              </p:cNvPr>
              <p:cNvGrpSpPr/>
              <p:nvPr/>
            </p:nvGrpSpPr>
            <p:grpSpPr>
              <a:xfrm>
                <a:off x="1782492" y="3819983"/>
                <a:ext cx="8595461" cy="850892"/>
                <a:chOff x="1782492" y="3819983"/>
                <a:chExt cx="8595461" cy="850892"/>
              </a:xfrm>
            </p:grpSpPr>
            <p:grpSp>
              <p:nvGrpSpPr>
                <p:cNvPr id="21" name="Group 67">
                  <a:extLst>
                    <a:ext uri="{FF2B5EF4-FFF2-40B4-BE49-F238E27FC236}">
                      <a16:creationId xmlns:a16="http://schemas.microsoft.com/office/drawing/2014/main" id="{61A3BCBE-36D4-4A7C-BB20-CA00CCB5E8BF}"/>
                    </a:ext>
                  </a:extLst>
                </p:cNvPr>
                <p:cNvGrpSpPr/>
                <p:nvPr/>
              </p:nvGrpSpPr>
              <p:grpSpPr>
                <a:xfrm>
                  <a:off x="1782492" y="3904362"/>
                  <a:ext cx="8575489" cy="766513"/>
                  <a:chOff x="1782492" y="3904362"/>
                  <a:chExt cx="8575489" cy="766513"/>
                </a:xfrm>
              </p:grpSpPr>
              <p:sp>
                <p:nvSpPr>
                  <p:cNvPr id="23" name="TextBox 69">
                    <a:extLst>
                      <a:ext uri="{FF2B5EF4-FFF2-40B4-BE49-F238E27FC236}">
                        <a16:creationId xmlns:a16="http://schemas.microsoft.com/office/drawing/2014/main" id="{A10771CE-16F0-46F9-8BC7-FA599211ED4A}"/>
                      </a:ext>
                    </a:extLst>
                  </p:cNvPr>
                  <p:cNvSpPr txBox="1"/>
                  <p:nvPr/>
                </p:nvSpPr>
                <p:spPr>
                  <a:xfrm>
                    <a:off x="1782492" y="4178762"/>
                    <a:ext cx="1330542" cy="189440"/>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ROCm </a:t>
                    </a:r>
                  </a:p>
                </p:txBody>
              </p:sp>
              <p:sp>
                <p:nvSpPr>
                  <p:cNvPr id="24" name="Rectangle 70">
                    <a:extLst>
                      <a:ext uri="{FF2B5EF4-FFF2-40B4-BE49-F238E27FC236}">
                        <a16:creationId xmlns:a16="http://schemas.microsoft.com/office/drawing/2014/main" id="{7439C2B9-5DDE-4038-AEF4-A64E12E3E338}"/>
                      </a:ext>
                    </a:extLst>
                  </p:cNvPr>
                  <p:cNvSpPr/>
                  <p:nvPr/>
                </p:nvSpPr>
                <p:spPr>
                  <a:xfrm>
                    <a:off x="3737725" y="4328221"/>
                    <a:ext cx="6620256"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Fully Open Source ROCm Platform</a:t>
                    </a:r>
                  </a:p>
                </p:txBody>
              </p:sp>
              <p:grpSp>
                <p:nvGrpSpPr>
                  <p:cNvPr id="25" name="Group 71">
                    <a:extLst>
                      <a:ext uri="{FF2B5EF4-FFF2-40B4-BE49-F238E27FC236}">
                        <a16:creationId xmlns:a16="http://schemas.microsoft.com/office/drawing/2014/main" id="{E2609975-5EA3-4175-8F7A-B85EFE9A8D89}"/>
                      </a:ext>
                    </a:extLst>
                  </p:cNvPr>
                  <p:cNvGrpSpPr/>
                  <p:nvPr/>
                </p:nvGrpSpPr>
                <p:grpSpPr>
                  <a:xfrm>
                    <a:off x="3738379" y="3904362"/>
                    <a:ext cx="6619602" cy="342667"/>
                    <a:chOff x="3395479" y="4386155"/>
                    <a:chExt cx="6619602" cy="342667"/>
                  </a:xfrm>
                  <a:gradFill>
                    <a:gsLst>
                      <a:gs pos="0">
                        <a:srgbClr val="F26522">
                          <a:alpha val="79000"/>
                        </a:srgbClr>
                      </a:gs>
                      <a:gs pos="100000">
                        <a:srgbClr val="A30A13">
                          <a:alpha val="82000"/>
                        </a:srgbClr>
                      </a:gs>
                    </a:gsLst>
                    <a:lin ang="13800000" scaled="0"/>
                  </a:gradFill>
                </p:grpSpPr>
                <p:sp>
                  <p:nvSpPr>
                    <p:cNvPr id="26" name="Rectangle 72">
                      <a:extLst>
                        <a:ext uri="{FF2B5EF4-FFF2-40B4-BE49-F238E27FC236}">
                          <a16:creationId xmlns:a16="http://schemas.microsoft.com/office/drawing/2014/main" id="{5127A474-8165-4956-8ECC-9E3E337F9C52}"/>
                        </a:ext>
                      </a:extLst>
                    </p:cNvPr>
                    <p:cNvSpPr/>
                    <p:nvPr/>
                  </p:nvSpPr>
                  <p:spPr>
                    <a:xfrm>
                      <a:off x="3395479" y="4386155"/>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OpenMP</a:t>
                      </a:r>
                    </a:p>
                  </p:txBody>
                </p:sp>
                <p:sp>
                  <p:nvSpPr>
                    <p:cNvPr id="27" name="Rectangle 73">
                      <a:extLst>
                        <a:ext uri="{FF2B5EF4-FFF2-40B4-BE49-F238E27FC236}">
                          <a16:creationId xmlns:a16="http://schemas.microsoft.com/office/drawing/2014/main" id="{17BA7550-4DD3-46CD-AB24-C6BE4E020193}"/>
                        </a:ext>
                      </a:extLst>
                    </p:cNvPr>
                    <p:cNvSpPr/>
                    <p:nvPr/>
                  </p:nvSpPr>
                  <p:spPr>
                    <a:xfrm>
                      <a:off x="5068752"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HIP</a:t>
                      </a:r>
                    </a:p>
                  </p:txBody>
                </p:sp>
                <p:sp>
                  <p:nvSpPr>
                    <p:cNvPr id="28" name="Rectangle 74">
                      <a:extLst>
                        <a:ext uri="{FF2B5EF4-FFF2-40B4-BE49-F238E27FC236}">
                          <a16:creationId xmlns:a16="http://schemas.microsoft.com/office/drawing/2014/main" id="{C0A7DF3D-EBB6-4AE7-945B-E04FEBBC3F55}"/>
                        </a:ext>
                      </a:extLst>
                    </p:cNvPr>
                    <p:cNvSpPr/>
                    <p:nvPr/>
                  </p:nvSpPr>
                  <p:spPr>
                    <a:xfrm>
                      <a:off x="6742025"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OpenCL™</a:t>
                      </a:r>
                    </a:p>
                  </p:txBody>
                </p:sp>
                <p:sp>
                  <p:nvSpPr>
                    <p:cNvPr id="29" name="Rectangle 75">
                      <a:extLst>
                        <a:ext uri="{FF2B5EF4-FFF2-40B4-BE49-F238E27FC236}">
                          <a16:creationId xmlns:a16="http://schemas.microsoft.com/office/drawing/2014/main" id="{E661570D-89BF-4A6D-893F-7CA073EE6438}"/>
                        </a:ext>
                      </a:extLst>
                    </p:cNvPr>
                    <p:cNvSpPr/>
                    <p:nvPr/>
                  </p:nvSpPr>
                  <p:spPr>
                    <a:xfrm>
                      <a:off x="8415298"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Python</a:t>
                      </a:r>
                    </a:p>
                  </p:txBody>
                </p:sp>
              </p:grpSp>
            </p:grpSp>
            <p:cxnSp>
              <p:nvCxnSpPr>
                <p:cNvPr id="22" name="Straight Connector 68">
                  <a:extLst>
                    <a:ext uri="{FF2B5EF4-FFF2-40B4-BE49-F238E27FC236}">
                      <a16:creationId xmlns:a16="http://schemas.microsoft.com/office/drawing/2014/main" id="{8BD4007D-806A-43AA-9E96-97CF1385E4DA}"/>
                    </a:ext>
                  </a:extLst>
                </p:cNvPr>
                <p:cNvCxnSpPr>
                  <a:cxnSpLocks/>
                </p:cNvCxnSpPr>
                <p:nvPr/>
              </p:nvCxnSpPr>
              <p:spPr>
                <a:xfrm>
                  <a:off x="1782492" y="3819983"/>
                  <a:ext cx="8595461" cy="0"/>
                </a:xfrm>
                <a:prstGeom prst="line">
                  <a:avLst/>
                </a:prstGeom>
                <a:noFill/>
                <a:ln w="12700" cap="flat" cmpd="sng" algn="ctr">
                  <a:solidFill>
                    <a:srgbClr val="FFFFFF">
                      <a:alpha val="27000"/>
                    </a:srgbClr>
                  </a:solidFill>
                  <a:prstDash val="solid"/>
                </a:ln>
                <a:effectLst/>
              </p:spPr>
            </p:cxnSp>
          </p:grpSp>
        </p:grpSp>
        <p:cxnSp>
          <p:nvCxnSpPr>
            <p:cNvPr id="5" name="Straight Connector 41">
              <a:extLst>
                <a:ext uri="{FF2B5EF4-FFF2-40B4-BE49-F238E27FC236}">
                  <a16:creationId xmlns:a16="http://schemas.microsoft.com/office/drawing/2014/main" id="{04F33AB0-89BF-442C-BEBB-25BD458CF5F7}"/>
                </a:ext>
              </a:extLst>
            </p:cNvPr>
            <p:cNvCxnSpPr>
              <a:cxnSpLocks/>
            </p:cNvCxnSpPr>
            <p:nvPr/>
          </p:nvCxnSpPr>
          <p:spPr>
            <a:xfrm>
              <a:off x="28857142" y="9288563"/>
              <a:ext cx="21457486" cy="0"/>
            </a:xfrm>
            <a:prstGeom prst="line">
              <a:avLst/>
            </a:prstGeom>
            <a:noFill/>
            <a:ln w="12700" cap="flat" cmpd="sng" algn="ctr">
              <a:solidFill>
                <a:srgbClr val="FFFFFF">
                  <a:alpha val="27000"/>
                </a:srgbClr>
              </a:solidFill>
              <a:prstDash val="solid"/>
            </a:ln>
            <a:effectLst/>
          </p:spPr>
        </p:cxnSp>
        <p:sp>
          <p:nvSpPr>
            <p:cNvPr id="7" name="TextBox 42">
              <a:extLst>
                <a:ext uri="{FF2B5EF4-FFF2-40B4-BE49-F238E27FC236}">
                  <a16:creationId xmlns:a16="http://schemas.microsoft.com/office/drawing/2014/main" id="{2E01684B-D719-43EB-9423-E811C9DC79B1}"/>
                </a:ext>
              </a:extLst>
            </p:cNvPr>
            <p:cNvSpPr txBox="1"/>
            <p:nvPr/>
          </p:nvSpPr>
          <p:spPr>
            <a:xfrm>
              <a:off x="28915849" y="9826725"/>
              <a:ext cx="4879363" cy="606645"/>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Devices </a:t>
              </a:r>
            </a:p>
          </p:txBody>
        </p:sp>
        <p:sp>
          <p:nvSpPr>
            <p:cNvPr id="8" name="Rectangle 43">
              <a:extLst>
                <a:ext uri="{FF2B5EF4-FFF2-40B4-BE49-F238E27FC236}">
                  <a16:creationId xmlns:a16="http://schemas.microsoft.com/office/drawing/2014/main" id="{996C97E8-55AE-4DC3-B3CE-B9DD820A1759}"/>
                </a:ext>
              </a:extLst>
            </p:cNvPr>
            <p:cNvSpPr/>
            <p:nvPr/>
          </p:nvSpPr>
          <p:spPr>
            <a:xfrm>
              <a:off x="33738847" y="9562788"/>
              <a:ext cx="3993656"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GPU</a:t>
              </a:r>
            </a:p>
          </p:txBody>
        </p:sp>
        <p:sp>
          <p:nvSpPr>
            <p:cNvPr id="9" name="Rectangle 46">
              <a:extLst>
                <a:ext uri="{FF2B5EF4-FFF2-40B4-BE49-F238E27FC236}">
                  <a16:creationId xmlns:a16="http://schemas.microsoft.com/office/drawing/2014/main" id="{022C4F67-5C07-471D-BA3C-684872A37D2D}"/>
                </a:ext>
              </a:extLst>
            </p:cNvPr>
            <p:cNvSpPr/>
            <p:nvPr/>
          </p:nvSpPr>
          <p:spPr>
            <a:xfrm>
              <a:off x="37971195" y="9562788"/>
              <a:ext cx="3888062"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CPU</a:t>
              </a:r>
            </a:p>
          </p:txBody>
        </p:sp>
        <p:sp>
          <p:nvSpPr>
            <p:cNvPr id="10" name="Rectangle 56">
              <a:extLst>
                <a:ext uri="{FF2B5EF4-FFF2-40B4-BE49-F238E27FC236}">
                  <a16:creationId xmlns:a16="http://schemas.microsoft.com/office/drawing/2014/main" id="{ECE4F15A-DBAA-4F07-871F-DA215C13B0C3}"/>
                </a:ext>
              </a:extLst>
            </p:cNvPr>
            <p:cNvSpPr/>
            <p:nvPr/>
          </p:nvSpPr>
          <p:spPr>
            <a:xfrm>
              <a:off x="42103194" y="9562788"/>
              <a:ext cx="3993657"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APU</a:t>
              </a:r>
            </a:p>
          </p:txBody>
        </p:sp>
        <p:sp>
          <p:nvSpPr>
            <p:cNvPr id="11" name="Rectangle 57">
              <a:extLst>
                <a:ext uri="{FF2B5EF4-FFF2-40B4-BE49-F238E27FC236}">
                  <a16:creationId xmlns:a16="http://schemas.microsoft.com/office/drawing/2014/main" id="{0B64EE99-3F7A-481B-9CCA-19C83F8728C6}"/>
                </a:ext>
              </a:extLst>
            </p:cNvPr>
            <p:cNvSpPr/>
            <p:nvPr/>
          </p:nvSpPr>
          <p:spPr>
            <a:xfrm>
              <a:off x="46275249" y="9562788"/>
              <a:ext cx="3992025"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DLA</a:t>
              </a:r>
            </a:p>
          </p:txBody>
        </p:sp>
        <p:sp>
          <p:nvSpPr>
            <p:cNvPr id="12" name="Rectangle 58">
              <a:extLst>
                <a:ext uri="{FF2B5EF4-FFF2-40B4-BE49-F238E27FC236}">
                  <a16:creationId xmlns:a16="http://schemas.microsoft.com/office/drawing/2014/main" id="{497A4F72-F806-4660-A4A7-30453A02C10B}"/>
                </a:ext>
              </a:extLst>
            </p:cNvPr>
            <p:cNvSpPr/>
            <p:nvPr/>
          </p:nvSpPr>
          <p:spPr>
            <a:xfrm>
              <a:off x="33738846" y="2990998"/>
              <a:ext cx="4008227" cy="1224641"/>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a:solidFill>
                    <a:prstClr val="white"/>
                  </a:solidFill>
                  <a:latin typeface="Klavika Light" panose="020B0506040000020004" pitchFamily="34" charset="0"/>
                  <a:ea typeface="Avenir Heavy" charset="0"/>
                  <a:cs typeface="Calibri" panose="020F0502020204030204" pitchFamily="34" charset="0"/>
                </a:rPr>
                <a:t>Caffe 2</a:t>
              </a:r>
            </a:p>
          </p:txBody>
        </p:sp>
        <p:sp>
          <p:nvSpPr>
            <p:cNvPr id="13" name="Rectangle 59">
              <a:extLst>
                <a:ext uri="{FF2B5EF4-FFF2-40B4-BE49-F238E27FC236}">
                  <a16:creationId xmlns:a16="http://schemas.microsoft.com/office/drawing/2014/main" id="{B924B526-61C1-48B4-B336-D5C8C5240BC0}"/>
                </a:ext>
              </a:extLst>
            </p:cNvPr>
            <p:cNvSpPr/>
            <p:nvPr/>
          </p:nvSpPr>
          <p:spPr>
            <a:xfrm>
              <a:off x="37921020" y="2989560"/>
              <a:ext cx="4005072" cy="1220192"/>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err="1">
                  <a:solidFill>
                    <a:prstClr val="white"/>
                  </a:solidFill>
                  <a:latin typeface="Klavika Light" panose="020B0506040000020004" pitchFamily="34" charset="0"/>
                  <a:ea typeface="Avenir Heavy" charset="0"/>
                  <a:cs typeface="Calibri" panose="020F0502020204030204" pitchFamily="34" charset="0"/>
                </a:rPr>
                <a:t>PyTorch</a:t>
              </a:r>
              <a:endParaRPr lang="en-US" sz="1600" b="1" kern="0">
                <a:solidFill>
                  <a:prstClr val="white"/>
                </a:solidFill>
                <a:latin typeface="Klavika Light" panose="020B0506040000020004" pitchFamily="34" charset="0"/>
                <a:ea typeface="Avenir Heavy" charset="0"/>
                <a:cs typeface="Calibri" panose="020F0502020204030204" pitchFamily="34" charset="0"/>
              </a:endParaRPr>
            </a:p>
          </p:txBody>
        </p:sp>
        <p:sp>
          <p:nvSpPr>
            <p:cNvPr id="14" name="Rectangle 60">
              <a:extLst>
                <a:ext uri="{FF2B5EF4-FFF2-40B4-BE49-F238E27FC236}">
                  <a16:creationId xmlns:a16="http://schemas.microsoft.com/office/drawing/2014/main" id="{8C6638BA-998B-4A22-97B1-73C39D13A89D}"/>
                </a:ext>
              </a:extLst>
            </p:cNvPr>
            <p:cNvSpPr/>
            <p:nvPr/>
          </p:nvSpPr>
          <p:spPr>
            <a:xfrm>
              <a:off x="42085088" y="2990998"/>
              <a:ext cx="4005072" cy="1220192"/>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a:solidFill>
                    <a:prstClr val="white"/>
                  </a:solidFill>
                  <a:latin typeface="Klavika Light" panose="020B0506040000020004" pitchFamily="34" charset="0"/>
                  <a:ea typeface="Avenir Heavy" charset="0"/>
                  <a:cs typeface="Calibri" panose="020F0502020204030204" pitchFamily="34" charset="0"/>
                </a:rPr>
                <a:t>TensorFlow</a:t>
              </a:r>
            </a:p>
          </p:txBody>
        </p:sp>
      </p:grpSp>
      <p:pic>
        <p:nvPicPr>
          <p:cNvPr id="48" name="Picture 120">
            <a:extLst>
              <a:ext uri="{FF2B5EF4-FFF2-40B4-BE49-F238E27FC236}">
                <a16:creationId xmlns:a16="http://schemas.microsoft.com/office/drawing/2014/main" id="{4102A16C-4502-441C-BFCB-775DD77C8270}"/>
              </a:ext>
            </a:extLst>
          </p:cNvPr>
          <p:cNvPicPr>
            <a:picLocks noChangeAspect="1"/>
          </p:cNvPicPr>
          <p:nvPr/>
        </p:nvPicPr>
        <p:blipFill>
          <a:blip r:embed="rId3" cstate="email">
            <a:alphaModFix amt="87000"/>
            <a:extLst>
              <a:ext uri="{28A0092B-C50C-407E-A947-70E740481C1C}">
                <a14:useLocalDpi xmlns:a14="http://schemas.microsoft.com/office/drawing/2010/main"/>
              </a:ext>
            </a:extLst>
          </a:blip>
          <a:stretch>
            <a:fillRect/>
          </a:stretch>
        </p:blipFill>
        <p:spPr>
          <a:xfrm>
            <a:off x="9598739" y="976826"/>
            <a:ext cx="1133436" cy="1571264"/>
          </a:xfrm>
          <a:prstGeom prst="rect">
            <a:avLst/>
          </a:prstGeom>
          <a:effectLst>
            <a:outerShdw blurRad="50800" dist="76200" dir="18900000" algn="bl" rotWithShape="0">
              <a:prstClr val="black">
                <a:alpha val="40000"/>
              </a:prstClr>
            </a:outerShdw>
          </a:effectLst>
        </p:spPr>
      </p:pic>
      <p:sp>
        <p:nvSpPr>
          <p:cNvPr id="49" name="Rectangle 48">
            <a:extLst>
              <a:ext uri="{FF2B5EF4-FFF2-40B4-BE49-F238E27FC236}">
                <a16:creationId xmlns:a16="http://schemas.microsoft.com/office/drawing/2014/main" id="{7357560C-C9DE-47A6-9A33-4CCCAC58AEC1}"/>
              </a:ext>
            </a:extLst>
          </p:cNvPr>
          <p:cNvSpPr/>
          <p:nvPr/>
        </p:nvSpPr>
        <p:spPr>
          <a:xfrm>
            <a:off x="8373767" y="2712366"/>
            <a:ext cx="3583381" cy="958405"/>
          </a:xfrm>
          <a:prstGeom prst="rect">
            <a:avLst/>
          </a:prstGeom>
          <a:noFill/>
        </p:spPr>
        <p:txBody>
          <a:bodyPr wrap="square" lIns="0">
            <a:noAutofit/>
          </a:bodyPr>
          <a:lstStyle/>
          <a:p>
            <a:pPr algn="ctr" defTabSz="2105455">
              <a:lnSpc>
                <a:spcPct val="90000"/>
              </a:lnSpc>
              <a:spcAft>
                <a:spcPts val="2667"/>
              </a:spcAft>
              <a:buClr>
                <a:srgbClr val="231E1F">
                  <a:lumMod val="50000"/>
                  <a:lumOff val="50000"/>
                </a:srgbClr>
              </a:buClr>
              <a:buSzPct val="90000"/>
              <a:defRPr/>
            </a:pPr>
            <a:r>
              <a:rPr lang="en-US" sz="2133" dirty="0">
                <a:solidFill>
                  <a:schemeClr val="bg1"/>
                </a:solidFill>
                <a:cs typeface="Calibri"/>
              </a:rPr>
              <a:t>Latest Machine Learning Frameworks</a:t>
            </a:r>
          </a:p>
          <a:p>
            <a:pPr algn="ctr" defTabSz="2105455">
              <a:lnSpc>
                <a:spcPct val="90000"/>
              </a:lnSpc>
              <a:spcAft>
                <a:spcPts val="2667"/>
              </a:spcAft>
              <a:buClr>
                <a:srgbClr val="231E1F">
                  <a:lumMod val="50000"/>
                  <a:lumOff val="50000"/>
                </a:srgbClr>
              </a:buClr>
              <a:buSzPct val="90000"/>
              <a:defRPr/>
            </a:pPr>
            <a:endParaRPr lang="en-US" sz="2133" dirty="0">
              <a:solidFill>
                <a:schemeClr val="bg1"/>
              </a:solidFill>
              <a:cs typeface="Calibri"/>
            </a:endParaRPr>
          </a:p>
        </p:txBody>
      </p:sp>
      <p:sp>
        <p:nvSpPr>
          <p:cNvPr id="50" name="Rectangle 49">
            <a:extLst>
              <a:ext uri="{FF2B5EF4-FFF2-40B4-BE49-F238E27FC236}">
                <a16:creationId xmlns:a16="http://schemas.microsoft.com/office/drawing/2014/main" id="{0530AD71-A217-4F8A-91B2-56B474F75CC8}"/>
              </a:ext>
            </a:extLst>
          </p:cNvPr>
          <p:cNvSpPr/>
          <p:nvPr/>
        </p:nvSpPr>
        <p:spPr>
          <a:xfrm>
            <a:off x="8709504" y="5363441"/>
            <a:ext cx="3052900" cy="796267"/>
          </a:xfrm>
          <a:prstGeom prst="rect">
            <a:avLst/>
          </a:prstGeom>
          <a:noFill/>
        </p:spPr>
        <p:txBody>
          <a:bodyPr wrap="square" lIns="0">
            <a:noAutofit/>
          </a:bodyPr>
          <a:lstStyle/>
          <a:p>
            <a:pPr algn="ctr" defTabSz="2105455">
              <a:lnSpc>
                <a:spcPct val="90000"/>
              </a:lnSpc>
              <a:spcAft>
                <a:spcPts val="2667"/>
              </a:spcAft>
              <a:buClr>
                <a:srgbClr val="231E1F">
                  <a:lumMod val="50000"/>
                  <a:lumOff val="50000"/>
                </a:srgbClr>
              </a:buClr>
              <a:buSzPct val="90000"/>
              <a:defRPr/>
            </a:pPr>
            <a:r>
              <a:rPr lang="en-US" sz="2133">
                <a:solidFill>
                  <a:schemeClr val="bg1"/>
                </a:solidFill>
                <a:cs typeface="Calibri"/>
              </a:rPr>
              <a:t>Up-Streamed for Linux Kernel Distributions</a:t>
            </a:r>
          </a:p>
        </p:txBody>
      </p:sp>
      <p:sp>
        <p:nvSpPr>
          <p:cNvPr id="51" name="Rectangle 50">
            <a:extLst>
              <a:ext uri="{FF2B5EF4-FFF2-40B4-BE49-F238E27FC236}">
                <a16:creationId xmlns:a16="http://schemas.microsoft.com/office/drawing/2014/main" id="{F6CF4277-37E3-406F-9BD1-CCBBA0331DAB}"/>
              </a:ext>
            </a:extLst>
          </p:cNvPr>
          <p:cNvSpPr/>
          <p:nvPr/>
        </p:nvSpPr>
        <p:spPr>
          <a:xfrm>
            <a:off x="8244680" y="3692075"/>
            <a:ext cx="3583381" cy="512055"/>
          </a:xfrm>
          <a:prstGeom prst="rect">
            <a:avLst/>
          </a:prstGeom>
          <a:noFill/>
        </p:spPr>
        <p:txBody>
          <a:bodyPr wrap="square" lIns="0">
            <a:noAutofit/>
          </a:bodyPr>
          <a:lstStyle/>
          <a:p>
            <a:pPr algn="ctr" defTabSz="2105455">
              <a:lnSpc>
                <a:spcPct val="90000"/>
              </a:lnSpc>
              <a:spcAft>
                <a:spcPts val="2667"/>
              </a:spcAft>
              <a:buClr>
                <a:srgbClr val="231E1F">
                  <a:lumMod val="50000"/>
                  <a:lumOff val="50000"/>
                </a:srgbClr>
              </a:buClr>
              <a:buSzPct val="90000"/>
              <a:defRPr/>
            </a:pPr>
            <a:r>
              <a:rPr lang="en-US" sz="2133">
                <a:solidFill>
                  <a:schemeClr val="bg1"/>
                </a:solidFill>
                <a:cs typeface="Calibri"/>
              </a:rPr>
              <a:t>Optimized Math Libraries</a:t>
            </a:r>
          </a:p>
        </p:txBody>
      </p:sp>
      <p:sp>
        <p:nvSpPr>
          <p:cNvPr id="52" name="Rectangle 51">
            <a:extLst>
              <a:ext uri="{FF2B5EF4-FFF2-40B4-BE49-F238E27FC236}">
                <a16:creationId xmlns:a16="http://schemas.microsoft.com/office/drawing/2014/main" id="{97D1E084-8DEB-4A36-BCCE-9DEC23421410}"/>
              </a:ext>
            </a:extLst>
          </p:cNvPr>
          <p:cNvSpPr/>
          <p:nvPr/>
        </p:nvSpPr>
        <p:spPr>
          <a:xfrm>
            <a:off x="8568512" y="4506402"/>
            <a:ext cx="3193892" cy="688293"/>
          </a:xfrm>
          <a:prstGeom prst="rect">
            <a:avLst/>
          </a:prstGeom>
          <a:noFill/>
        </p:spPr>
        <p:txBody>
          <a:bodyPr wrap="square" lIns="0">
            <a:noAutofit/>
          </a:bodyPr>
          <a:lstStyle/>
          <a:p>
            <a:pPr algn="ctr" defTabSz="2105455">
              <a:lnSpc>
                <a:spcPct val="90000"/>
              </a:lnSpc>
              <a:spcAft>
                <a:spcPts val="2667"/>
              </a:spcAft>
              <a:buClr>
                <a:srgbClr val="231E1F">
                  <a:lumMod val="50000"/>
                  <a:lumOff val="50000"/>
                </a:srgbClr>
              </a:buClr>
              <a:buSzPct val="90000"/>
              <a:defRPr/>
            </a:pPr>
            <a:r>
              <a:rPr lang="en-US" sz="2133">
                <a:solidFill>
                  <a:schemeClr val="bg1"/>
                </a:solidFill>
                <a:cs typeface="Calibri"/>
              </a:rPr>
              <a:t>Dockers and Kubernetes Support</a:t>
            </a:r>
          </a:p>
          <a:p>
            <a:pPr algn="ctr" defTabSz="2105455">
              <a:lnSpc>
                <a:spcPct val="90000"/>
              </a:lnSpc>
              <a:spcAft>
                <a:spcPts val="2667"/>
              </a:spcAft>
              <a:buClr>
                <a:srgbClr val="231E1F">
                  <a:lumMod val="50000"/>
                  <a:lumOff val="50000"/>
                </a:srgbClr>
              </a:buClr>
              <a:buSzPct val="90000"/>
              <a:defRPr/>
            </a:pPr>
            <a:endParaRPr lang="en-US" sz="2133">
              <a:solidFill>
                <a:schemeClr val="bg1"/>
              </a:solidFill>
              <a:cs typeface="Calibri"/>
            </a:endParaRPr>
          </a:p>
        </p:txBody>
      </p:sp>
      <p:cxnSp>
        <p:nvCxnSpPr>
          <p:cNvPr id="54" name="Straight Connector 53">
            <a:extLst>
              <a:ext uri="{FF2B5EF4-FFF2-40B4-BE49-F238E27FC236}">
                <a16:creationId xmlns:a16="http://schemas.microsoft.com/office/drawing/2014/main" id="{63763931-E9F4-471D-97E7-B8D8562DA4FC}"/>
              </a:ext>
            </a:extLst>
          </p:cNvPr>
          <p:cNvCxnSpPr>
            <a:cxnSpLocks/>
          </p:cNvCxnSpPr>
          <p:nvPr/>
        </p:nvCxnSpPr>
        <p:spPr>
          <a:xfrm flipH="1">
            <a:off x="8686009" y="4412660"/>
            <a:ext cx="2798259"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50632C3-B3E6-4684-9E23-33E1B3F9F393}"/>
              </a:ext>
            </a:extLst>
          </p:cNvPr>
          <p:cNvCxnSpPr>
            <a:cxnSpLocks/>
          </p:cNvCxnSpPr>
          <p:nvPr/>
        </p:nvCxnSpPr>
        <p:spPr>
          <a:xfrm flipH="1">
            <a:off x="8647372" y="3568566"/>
            <a:ext cx="2798259"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6A9D62C-B183-4989-94C8-257FA138950C}"/>
              </a:ext>
            </a:extLst>
          </p:cNvPr>
          <p:cNvCxnSpPr>
            <a:cxnSpLocks/>
          </p:cNvCxnSpPr>
          <p:nvPr/>
        </p:nvCxnSpPr>
        <p:spPr>
          <a:xfrm flipH="1">
            <a:off x="8683746" y="5259090"/>
            <a:ext cx="2798259"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52749A-B5D5-3340-9BB1-80408F399516}"/>
              </a:ext>
            </a:extLst>
          </p:cNvPr>
          <p:cNvCxnSpPr>
            <a:cxnSpLocks/>
          </p:cNvCxnSpPr>
          <p:nvPr/>
        </p:nvCxnSpPr>
        <p:spPr>
          <a:xfrm flipH="1">
            <a:off x="8637240" y="2649039"/>
            <a:ext cx="2798259"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81">
            <a:extLst>
              <a:ext uri="{FF2B5EF4-FFF2-40B4-BE49-F238E27FC236}">
                <a16:creationId xmlns:a16="http://schemas.microsoft.com/office/drawing/2014/main" id="{306FA993-06C3-3F4F-830B-FC9881E5D149}"/>
              </a:ext>
            </a:extLst>
          </p:cNvPr>
          <p:cNvSpPr/>
          <p:nvPr/>
        </p:nvSpPr>
        <p:spPr>
          <a:xfrm>
            <a:off x="3111226" y="3304377"/>
            <a:ext cx="929534" cy="445357"/>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dirty="0" err="1">
                <a:solidFill>
                  <a:prstClr val="white"/>
                </a:solidFill>
                <a:latin typeface="Klavika Light" panose="020B0506040000020004" pitchFamily="34" charset="0"/>
                <a:ea typeface="Avenir Heavy" charset="0"/>
                <a:cs typeface="Calibri" panose="020F0502020204030204" pitchFamily="34" charset="0"/>
              </a:rPr>
              <a:t>MIVisionX</a:t>
            </a:r>
            <a:endParaRPr lang="en-US" sz="1600" kern="0" dirty="0">
              <a:solidFill>
                <a:prstClr val="white"/>
              </a:solidFill>
              <a:latin typeface="Klavika Light" panose="020B0506040000020004" pitchFamily="34" charset="0"/>
              <a:ea typeface="Avenir Heavy" charset="0"/>
              <a:cs typeface="Calibri" panose="020F0502020204030204" pitchFamily="34" charset="0"/>
            </a:endParaRPr>
          </a:p>
        </p:txBody>
      </p:sp>
    </p:spTree>
    <p:extLst>
      <p:ext uri="{BB962C8B-B14F-4D97-AF65-F5344CB8AC3E}">
        <p14:creationId xmlns:p14="http://schemas.microsoft.com/office/powerpoint/2010/main" val="256131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99A9-E8F8-4C55-8006-8DDCAA13894F}"/>
              </a:ext>
            </a:extLst>
          </p:cNvPr>
          <p:cNvSpPr>
            <a:spLocks noGrp="1"/>
          </p:cNvSpPr>
          <p:nvPr>
            <p:ph type="title"/>
          </p:nvPr>
        </p:nvSpPr>
        <p:spPr/>
        <p:txBody>
          <a:bodyPr/>
          <a:lstStyle/>
          <a:p>
            <a:r>
              <a:rPr lang="en-US" dirty="0"/>
              <a:t>BACK UP</a:t>
            </a:r>
          </a:p>
        </p:txBody>
      </p:sp>
      <p:sp>
        <p:nvSpPr>
          <p:cNvPr id="3" name="Footer Placeholder 2">
            <a:extLst>
              <a:ext uri="{FF2B5EF4-FFF2-40B4-BE49-F238E27FC236}">
                <a16:creationId xmlns:a16="http://schemas.microsoft.com/office/drawing/2014/main" id="{6796FF17-7C01-4059-88AA-CBB84CFB29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CAE0C5-478D-47F0-B694-8121D102142D}"/>
              </a:ext>
            </a:extLst>
          </p:cNvPr>
          <p:cNvSpPr>
            <a:spLocks noGrp="1"/>
          </p:cNvSpPr>
          <p:nvPr>
            <p:ph type="sldNum" sz="quarter" idx="12"/>
          </p:nvPr>
        </p:nvSpPr>
        <p:spPr/>
        <p:txBody>
          <a:bodyPr/>
          <a:lstStyle/>
          <a:p>
            <a:fld id="{CFA28EAC-03EF-453C-B0DA-6BC419E199A1}" type="slidenum">
              <a:rPr lang="en-US" smtClean="0"/>
              <a:t>20</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4617EEF1-6D9A-4BB3-ADD0-14025DB46D2C}"/>
              </a:ext>
            </a:extLst>
          </p:cNvPr>
          <p:cNvPicPr>
            <a:picLocks noChangeAspect="1"/>
          </p:cNvPicPr>
          <p:nvPr/>
        </p:nvPicPr>
        <p:blipFill rotWithShape="1">
          <a:blip r:embed="rId2">
            <a:extLst>
              <a:ext uri="{28A0092B-C50C-407E-A947-70E740481C1C}">
                <a14:useLocalDpi xmlns:a14="http://schemas.microsoft.com/office/drawing/2010/main" val="0"/>
              </a:ext>
            </a:extLst>
          </a:blip>
          <a:srcRect t="-342" r="1" b="21876"/>
          <a:stretch/>
        </p:blipFill>
        <p:spPr>
          <a:xfrm>
            <a:off x="643467" y="2104008"/>
            <a:ext cx="10905066" cy="3379898"/>
          </a:xfrm>
          <a:prstGeom prst="rect">
            <a:avLst/>
          </a:prstGeom>
        </p:spPr>
      </p:pic>
    </p:spTree>
    <p:extLst>
      <p:ext uri="{BB962C8B-B14F-4D97-AF65-F5344CB8AC3E}">
        <p14:creationId xmlns:p14="http://schemas.microsoft.com/office/powerpoint/2010/main" val="20424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EE84BA86-34BD-4C3D-B0A7-62E89AB404DD}"/>
              </a:ext>
            </a:extLst>
          </p:cNvPr>
          <p:cNvGrpSpPr/>
          <p:nvPr/>
        </p:nvGrpSpPr>
        <p:grpSpPr>
          <a:xfrm>
            <a:off x="363939" y="1778685"/>
            <a:ext cx="6687405" cy="3831282"/>
            <a:chOff x="28809789" y="1220463"/>
            <a:chExt cx="21529424" cy="9439606"/>
          </a:xfrm>
        </p:grpSpPr>
        <p:grpSp>
          <p:nvGrpSpPr>
            <p:cNvPr id="4" name="Group 44">
              <a:extLst>
                <a:ext uri="{FF2B5EF4-FFF2-40B4-BE49-F238E27FC236}">
                  <a16:creationId xmlns:a16="http://schemas.microsoft.com/office/drawing/2014/main" id="{18B12CD4-5886-4B64-B7FE-86C94A004FBB}"/>
                </a:ext>
              </a:extLst>
            </p:cNvPr>
            <p:cNvGrpSpPr/>
            <p:nvPr/>
          </p:nvGrpSpPr>
          <p:grpSpPr>
            <a:xfrm>
              <a:off x="28809789" y="1220463"/>
              <a:ext cx="21529424" cy="7834904"/>
              <a:chOff x="1761866" y="2224226"/>
              <a:chExt cx="8624278" cy="2446649"/>
            </a:xfrm>
          </p:grpSpPr>
          <p:sp>
            <p:nvSpPr>
              <p:cNvPr id="15" name="Rectangle 55">
                <a:extLst>
                  <a:ext uri="{FF2B5EF4-FFF2-40B4-BE49-F238E27FC236}">
                    <a16:creationId xmlns:a16="http://schemas.microsoft.com/office/drawing/2014/main" id="{6BFE3359-19EE-4DC4-9575-99D59CEB48F7}"/>
                  </a:ext>
                </a:extLst>
              </p:cNvPr>
              <p:cNvSpPr/>
              <p:nvPr/>
            </p:nvSpPr>
            <p:spPr>
              <a:xfrm>
                <a:off x="8776513" y="2776672"/>
                <a:ext cx="1599783" cy="381036"/>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a:solidFill>
                      <a:prstClr val="white"/>
                    </a:solidFill>
                    <a:latin typeface="Klavika Light" panose="020B0506040000020004" pitchFamily="34" charset="0"/>
                    <a:ea typeface="Avenir Heavy" charset="0"/>
                    <a:cs typeface="Calibri" panose="020F0502020204030204" pitchFamily="34" charset="0"/>
                  </a:rPr>
                  <a:t>ONNX</a:t>
                </a:r>
              </a:p>
            </p:txBody>
          </p:sp>
          <p:sp>
            <p:nvSpPr>
              <p:cNvPr id="16" name="TextBox 56">
                <a:extLst>
                  <a:ext uri="{FF2B5EF4-FFF2-40B4-BE49-F238E27FC236}">
                    <a16:creationId xmlns:a16="http://schemas.microsoft.com/office/drawing/2014/main" id="{6F04BC0C-1620-44C5-9223-9A98545210D2}"/>
                  </a:ext>
                </a:extLst>
              </p:cNvPr>
              <p:cNvSpPr txBox="1"/>
              <p:nvPr/>
            </p:nvSpPr>
            <p:spPr>
              <a:xfrm>
                <a:off x="1761866" y="2874843"/>
                <a:ext cx="1710861" cy="189440"/>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Frameworks</a:t>
                </a:r>
              </a:p>
            </p:txBody>
          </p:sp>
          <p:cxnSp>
            <p:nvCxnSpPr>
              <p:cNvPr id="17" name="Straight Connector 57">
                <a:extLst>
                  <a:ext uri="{FF2B5EF4-FFF2-40B4-BE49-F238E27FC236}">
                    <a16:creationId xmlns:a16="http://schemas.microsoft.com/office/drawing/2014/main" id="{DDB82EAB-2A41-4155-A57F-A5D32E6D4918}"/>
                  </a:ext>
                </a:extLst>
              </p:cNvPr>
              <p:cNvCxnSpPr>
                <a:cxnSpLocks/>
              </p:cNvCxnSpPr>
              <p:nvPr/>
            </p:nvCxnSpPr>
            <p:spPr>
              <a:xfrm>
                <a:off x="1761866" y="2646349"/>
                <a:ext cx="8595461" cy="33353"/>
              </a:xfrm>
              <a:prstGeom prst="line">
                <a:avLst/>
              </a:prstGeom>
              <a:noFill/>
              <a:ln w="12700" cap="flat" cmpd="sng" algn="ctr">
                <a:solidFill>
                  <a:srgbClr val="FFFFFF">
                    <a:alpha val="27000"/>
                  </a:srgbClr>
                </a:solidFill>
                <a:prstDash val="solid"/>
              </a:ln>
              <a:effectLst/>
            </p:spPr>
          </p:cxnSp>
          <p:grpSp>
            <p:nvGrpSpPr>
              <p:cNvPr id="18" name="Group 58">
                <a:extLst>
                  <a:ext uri="{FF2B5EF4-FFF2-40B4-BE49-F238E27FC236}">
                    <a16:creationId xmlns:a16="http://schemas.microsoft.com/office/drawing/2014/main" id="{9E3811F0-E7FC-481A-B5AC-FA6679E84A0A}"/>
                  </a:ext>
                </a:extLst>
              </p:cNvPr>
              <p:cNvGrpSpPr/>
              <p:nvPr/>
            </p:nvGrpSpPr>
            <p:grpSpPr>
              <a:xfrm>
                <a:off x="1761866" y="3257636"/>
                <a:ext cx="8624278" cy="504802"/>
                <a:chOff x="1761866" y="3257636"/>
                <a:chExt cx="8624278" cy="504802"/>
              </a:xfrm>
            </p:grpSpPr>
            <p:grpSp>
              <p:nvGrpSpPr>
                <p:cNvPr id="32" name="Group 72">
                  <a:extLst>
                    <a:ext uri="{FF2B5EF4-FFF2-40B4-BE49-F238E27FC236}">
                      <a16:creationId xmlns:a16="http://schemas.microsoft.com/office/drawing/2014/main" id="{2139E681-6ED6-44C8-A097-5B00D8197B13}"/>
                    </a:ext>
                  </a:extLst>
                </p:cNvPr>
                <p:cNvGrpSpPr/>
                <p:nvPr/>
              </p:nvGrpSpPr>
              <p:grpSpPr>
                <a:xfrm>
                  <a:off x="1761866" y="3383556"/>
                  <a:ext cx="8595461" cy="378882"/>
                  <a:chOff x="1761866" y="3383556"/>
                  <a:chExt cx="8595461" cy="378882"/>
                </a:xfrm>
              </p:grpSpPr>
              <p:sp>
                <p:nvSpPr>
                  <p:cNvPr id="34" name="TextBox 74">
                    <a:extLst>
                      <a:ext uri="{FF2B5EF4-FFF2-40B4-BE49-F238E27FC236}">
                        <a16:creationId xmlns:a16="http://schemas.microsoft.com/office/drawing/2014/main" id="{D2DA34C2-E393-42A3-83C1-FCF94CDC147D}"/>
                      </a:ext>
                    </a:extLst>
                  </p:cNvPr>
                  <p:cNvSpPr txBox="1"/>
                  <p:nvPr/>
                </p:nvSpPr>
                <p:spPr>
                  <a:xfrm>
                    <a:off x="1761866" y="3383556"/>
                    <a:ext cx="1975859" cy="378882"/>
                  </a:xfrm>
                  <a:prstGeom prst="rect">
                    <a:avLst/>
                  </a:prstGeom>
                  <a:noFill/>
                </p:spPr>
                <p:txBody>
                  <a:bodyPr wrap="square" tIns="0" rIns="0" bIns="0" rtlCol="0" anchor="ctr">
                    <a:spAutoFit/>
                  </a:bodyPr>
                  <a:lstStyle/>
                  <a:p>
                    <a:pPr defTabSz="608367">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Middleware and Libraries </a:t>
                    </a:r>
                  </a:p>
                </p:txBody>
              </p:sp>
              <p:sp>
                <p:nvSpPr>
                  <p:cNvPr id="35" name="Rectangle 75">
                    <a:extLst>
                      <a:ext uri="{FF2B5EF4-FFF2-40B4-BE49-F238E27FC236}">
                        <a16:creationId xmlns:a16="http://schemas.microsoft.com/office/drawing/2014/main" id="{D4AA60D4-475F-4CE3-A0F3-22D3C05D3D51}"/>
                      </a:ext>
                    </a:extLst>
                  </p:cNvPr>
                  <p:cNvSpPr/>
                  <p:nvPr/>
                </p:nvSpPr>
                <p:spPr>
                  <a:xfrm>
                    <a:off x="3737725" y="3386970"/>
                    <a:ext cx="133972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MIOpen</a:t>
                    </a:r>
                  </a:p>
                </p:txBody>
              </p:sp>
              <p:sp>
                <p:nvSpPr>
                  <p:cNvPr id="36" name="Rectangle 76">
                    <a:extLst>
                      <a:ext uri="{FF2B5EF4-FFF2-40B4-BE49-F238E27FC236}">
                        <a16:creationId xmlns:a16="http://schemas.microsoft.com/office/drawing/2014/main" id="{15AF8CF9-D741-462F-9FB6-BEA356735984}"/>
                      </a:ext>
                    </a:extLst>
                  </p:cNvPr>
                  <p:cNvSpPr/>
                  <p:nvPr/>
                </p:nvSpPr>
                <p:spPr>
                  <a:xfrm>
                    <a:off x="6586342"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dirty="0">
                        <a:solidFill>
                          <a:prstClr val="white"/>
                        </a:solidFill>
                        <a:latin typeface="Klavika Light" panose="020B0506040000020004" pitchFamily="34" charset="0"/>
                        <a:ea typeface="Avenir Heavy" charset="0"/>
                        <a:cs typeface="Calibri" panose="020F0502020204030204" pitchFamily="34" charset="0"/>
                      </a:rPr>
                      <a:t>BLAS,FFT,RNG</a:t>
                    </a:r>
                  </a:p>
                </p:txBody>
              </p:sp>
              <p:sp>
                <p:nvSpPr>
                  <p:cNvPr id="37" name="Rectangle 77">
                    <a:extLst>
                      <a:ext uri="{FF2B5EF4-FFF2-40B4-BE49-F238E27FC236}">
                        <a16:creationId xmlns:a16="http://schemas.microsoft.com/office/drawing/2014/main" id="{0D568D97-58B6-44F6-8ECD-C7612F5BE7A8}"/>
                      </a:ext>
                    </a:extLst>
                  </p:cNvPr>
                  <p:cNvSpPr/>
                  <p:nvPr/>
                </p:nvSpPr>
                <p:spPr>
                  <a:xfrm>
                    <a:off x="8260269" y="3394538"/>
                    <a:ext cx="867275"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RCCL</a:t>
                    </a:r>
                  </a:p>
                </p:txBody>
              </p:sp>
              <p:sp>
                <p:nvSpPr>
                  <p:cNvPr id="38" name="Rectangle 78">
                    <a:extLst>
                      <a:ext uri="{FF2B5EF4-FFF2-40B4-BE49-F238E27FC236}">
                        <a16:creationId xmlns:a16="http://schemas.microsoft.com/office/drawing/2014/main" id="{77740384-9A7A-4A80-9721-FDCBB061B37F}"/>
                      </a:ext>
                    </a:extLst>
                  </p:cNvPr>
                  <p:cNvSpPr/>
                  <p:nvPr/>
                </p:nvSpPr>
                <p:spPr>
                  <a:xfrm>
                    <a:off x="9201687" y="3386970"/>
                    <a:ext cx="1155640"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Eigen</a:t>
                    </a:r>
                  </a:p>
                </p:txBody>
              </p:sp>
            </p:grpSp>
            <p:cxnSp>
              <p:nvCxnSpPr>
                <p:cNvPr id="33" name="Straight Connector 73">
                  <a:extLst>
                    <a:ext uri="{FF2B5EF4-FFF2-40B4-BE49-F238E27FC236}">
                      <a16:creationId xmlns:a16="http://schemas.microsoft.com/office/drawing/2014/main" id="{37DFC12D-1BB4-4BA5-B4AC-2BC63596784C}"/>
                    </a:ext>
                  </a:extLst>
                </p:cNvPr>
                <p:cNvCxnSpPr>
                  <a:cxnSpLocks/>
                </p:cNvCxnSpPr>
                <p:nvPr/>
              </p:nvCxnSpPr>
              <p:spPr>
                <a:xfrm flipV="1">
                  <a:off x="1790684" y="3257636"/>
                  <a:ext cx="8595460" cy="30574"/>
                </a:xfrm>
                <a:prstGeom prst="line">
                  <a:avLst/>
                </a:prstGeom>
                <a:noFill/>
                <a:ln w="12700" cap="flat" cmpd="sng" algn="ctr">
                  <a:solidFill>
                    <a:srgbClr val="FFFFFF">
                      <a:alpha val="27000"/>
                    </a:srgbClr>
                  </a:solidFill>
                  <a:prstDash val="solid"/>
                </a:ln>
                <a:effectLst/>
              </p:spPr>
            </p:cxnSp>
          </p:grpSp>
          <p:grpSp>
            <p:nvGrpSpPr>
              <p:cNvPr id="19" name="Group 59">
                <a:extLst>
                  <a:ext uri="{FF2B5EF4-FFF2-40B4-BE49-F238E27FC236}">
                    <a16:creationId xmlns:a16="http://schemas.microsoft.com/office/drawing/2014/main" id="{CB595E3A-5465-48E6-8D72-55EAD79B8447}"/>
                  </a:ext>
                </a:extLst>
              </p:cNvPr>
              <p:cNvGrpSpPr/>
              <p:nvPr/>
            </p:nvGrpSpPr>
            <p:grpSpPr>
              <a:xfrm>
                <a:off x="1761866" y="2224226"/>
                <a:ext cx="8596115" cy="342654"/>
                <a:chOff x="1761866" y="2224226"/>
                <a:chExt cx="8596115" cy="342654"/>
              </a:xfrm>
            </p:grpSpPr>
            <p:sp>
              <p:nvSpPr>
                <p:cNvPr id="30" name="Rectangle 70">
                  <a:extLst>
                    <a:ext uri="{FF2B5EF4-FFF2-40B4-BE49-F238E27FC236}">
                      <a16:creationId xmlns:a16="http://schemas.microsoft.com/office/drawing/2014/main" id="{E3F914AF-1ABB-4F4B-887F-52CE4794458A}"/>
                    </a:ext>
                  </a:extLst>
                </p:cNvPr>
                <p:cNvSpPr/>
                <p:nvPr/>
              </p:nvSpPr>
              <p:spPr>
                <a:xfrm>
                  <a:off x="3737725" y="2224226"/>
                  <a:ext cx="6620256"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a:solidFill>
                        <a:prstClr val="white"/>
                      </a:solidFill>
                      <a:latin typeface="Klavika Light" panose="020B0506040000020004" pitchFamily="34" charset="0"/>
                      <a:ea typeface="Avenir Heavy" charset="0"/>
                      <a:cs typeface="Calibri" panose="020F0502020204030204" pitchFamily="34" charset="0"/>
                    </a:rPr>
                    <a:t>Machine Learning Apps</a:t>
                  </a:r>
                </a:p>
              </p:txBody>
            </p:sp>
            <p:sp>
              <p:nvSpPr>
                <p:cNvPr id="31" name="TextBox 71">
                  <a:extLst>
                    <a:ext uri="{FF2B5EF4-FFF2-40B4-BE49-F238E27FC236}">
                      <a16:creationId xmlns:a16="http://schemas.microsoft.com/office/drawing/2014/main" id="{AF57E369-C19A-4D9C-A2C7-1EBE3FE88266}"/>
                    </a:ext>
                  </a:extLst>
                </p:cNvPr>
                <p:cNvSpPr txBox="1"/>
                <p:nvPr/>
              </p:nvSpPr>
              <p:spPr>
                <a:xfrm>
                  <a:off x="1761866" y="2292971"/>
                  <a:ext cx="1710861" cy="189440"/>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Applications</a:t>
                  </a:r>
                </a:p>
              </p:txBody>
            </p:sp>
          </p:grpSp>
          <p:grpSp>
            <p:nvGrpSpPr>
              <p:cNvPr id="20" name="Group 60">
                <a:extLst>
                  <a:ext uri="{FF2B5EF4-FFF2-40B4-BE49-F238E27FC236}">
                    <a16:creationId xmlns:a16="http://schemas.microsoft.com/office/drawing/2014/main" id="{805C396D-B704-4C43-BC00-6559BAB8AA5D}"/>
                  </a:ext>
                </a:extLst>
              </p:cNvPr>
              <p:cNvGrpSpPr/>
              <p:nvPr/>
            </p:nvGrpSpPr>
            <p:grpSpPr>
              <a:xfrm>
                <a:off x="1782492" y="3819983"/>
                <a:ext cx="8595461" cy="850892"/>
                <a:chOff x="1782492" y="3819983"/>
                <a:chExt cx="8595461" cy="850892"/>
              </a:xfrm>
            </p:grpSpPr>
            <p:grpSp>
              <p:nvGrpSpPr>
                <p:cNvPr id="21" name="Group 61">
                  <a:extLst>
                    <a:ext uri="{FF2B5EF4-FFF2-40B4-BE49-F238E27FC236}">
                      <a16:creationId xmlns:a16="http://schemas.microsoft.com/office/drawing/2014/main" id="{61A3BCBE-36D4-4A7C-BB20-CA00CCB5E8BF}"/>
                    </a:ext>
                  </a:extLst>
                </p:cNvPr>
                <p:cNvGrpSpPr/>
                <p:nvPr/>
              </p:nvGrpSpPr>
              <p:grpSpPr>
                <a:xfrm>
                  <a:off x="1782492" y="3904362"/>
                  <a:ext cx="8575489" cy="766513"/>
                  <a:chOff x="1782492" y="3904362"/>
                  <a:chExt cx="8575489" cy="766513"/>
                </a:xfrm>
              </p:grpSpPr>
              <p:sp>
                <p:nvSpPr>
                  <p:cNvPr id="23" name="TextBox 63">
                    <a:extLst>
                      <a:ext uri="{FF2B5EF4-FFF2-40B4-BE49-F238E27FC236}">
                        <a16:creationId xmlns:a16="http://schemas.microsoft.com/office/drawing/2014/main" id="{A10771CE-16F0-46F9-8BC7-FA599211ED4A}"/>
                      </a:ext>
                    </a:extLst>
                  </p:cNvPr>
                  <p:cNvSpPr txBox="1"/>
                  <p:nvPr/>
                </p:nvSpPr>
                <p:spPr>
                  <a:xfrm>
                    <a:off x="1782492" y="4178762"/>
                    <a:ext cx="1330542" cy="189440"/>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ROCm </a:t>
                    </a:r>
                  </a:p>
                </p:txBody>
              </p:sp>
              <p:sp>
                <p:nvSpPr>
                  <p:cNvPr id="24" name="Rectangle 64">
                    <a:extLst>
                      <a:ext uri="{FF2B5EF4-FFF2-40B4-BE49-F238E27FC236}">
                        <a16:creationId xmlns:a16="http://schemas.microsoft.com/office/drawing/2014/main" id="{7439C2B9-5DDE-4038-AEF4-A64E12E3E338}"/>
                      </a:ext>
                    </a:extLst>
                  </p:cNvPr>
                  <p:cNvSpPr/>
                  <p:nvPr/>
                </p:nvSpPr>
                <p:spPr>
                  <a:xfrm>
                    <a:off x="3737725" y="4328221"/>
                    <a:ext cx="6620256"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Fully Open Source ROCm Platform</a:t>
                    </a:r>
                  </a:p>
                </p:txBody>
              </p:sp>
              <p:grpSp>
                <p:nvGrpSpPr>
                  <p:cNvPr id="25" name="Group 65">
                    <a:extLst>
                      <a:ext uri="{FF2B5EF4-FFF2-40B4-BE49-F238E27FC236}">
                        <a16:creationId xmlns:a16="http://schemas.microsoft.com/office/drawing/2014/main" id="{E2609975-5EA3-4175-8F7A-B85EFE9A8D89}"/>
                      </a:ext>
                    </a:extLst>
                  </p:cNvPr>
                  <p:cNvGrpSpPr/>
                  <p:nvPr/>
                </p:nvGrpSpPr>
                <p:grpSpPr>
                  <a:xfrm>
                    <a:off x="3738379" y="3904362"/>
                    <a:ext cx="6619602" cy="342667"/>
                    <a:chOff x="3395479" y="4386155"/>
                    <a:chExt cx="6619602" cy="342667"/>
                  </a:xfrm>
                  <a:gradFill>
                    <a:gsLst>
                      <a:gs pos="0">
                        <a:srgbClr val="F26522">
                          <a:alpha val="79000"/>
                        </a:srgbClr>
                      </a:gs>
                      <a:gs pos="100000">
                        <a:srgbClr val="A30A13">
                          <a:alpha val="82000"/>
                        </a:srgbClr>
                      </a:gs>
                    </a:gsLst>
                    <a:lin ang="13800000" scaled="0"/>
                  </a:gradFill>
                </p:grpSpPr>
                <p:sp>
                  <p:nvSpPr>
                    <p:cNvPr id="26" name="Rectangle 66">
                      <a:extLst>
                        <a:ext uri="{FF2B5EF4-FFF2-40B4-BE49-F238E27FC236}">
                          <a16:creationId xmlns:a16="http://schemas.microsoft.com/office/drawing/2014/main" id="{5127A474-8165-4956-8ECC-9E3E337F9C52}"/>
                        </a:ext>
                      </a:extLst>
                    </p:cNvPr>
                    <p:cNvSpPr/>
                    <p:nvPr/>
                  </p:nvSpPr>
                  <p:spPr>
                    <a:xfrm>
                      <a:off x="3395479" y="4386155"/>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OpenMP</a:t>
                      </a:r>
                    </a:p>
                  </p:txBody>
                </p:sp>
                <p:sp>
                  <p:nvSpPr>
                    <p:cNvPr id="27" name="Rectangle 67">
                      <a:extLst>
                        <a:ext uri="{FF2B5EF4-FFF2-40B4-BE49-F238E27FC236}">
                          <a16:creationId xmlns:a16="http://schemas.microsoft.com/office/drawing/2014/main" id="{17BA7550-4DD3-46CD-AB24-C6BE4E020193}"/>
                        </a:ext>
                      </a:extLst>
                    </p:cNvPr>
                    <p:cNvSpPr/>
                    <p:nvPr/>
                  </p:nvSpPr>
                  <p:spPr>
                    <a:xfrm>
                      <a:off x="5068752"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HIP</a:t>
                      </a:r>
                    </a:p>
                  </p:txBody>
                </p:sp>
                <p:sp>
                  <p:nvSpPr>
                    <p:cNvPr id="28" name="Rectangle 68">
                      <a:extLst>
                        <a:ext uri="{FF2B5EF4-FFF2-40B4-BE49-F238E27FC236}">
                          <a16:creationId xmlns:a16="http://schemas.microsoft.com/office/drawing/2014/main" id="{C0A7DF3D-EBB6-4AE7-945B-E04FEBBC3F55}"/>
                        </a:ext>
                      </a:extLst>
                    </p:cNvPr>
                    <p:cNvSpPr/>
                    <p:nvPr/>
                  </p:nvSpPr>
                  <p:spPr>
                    <a:xfrm>
                      <a:off x="6742025"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OpenCL™</a:t>
                      </a:r>
                    </a:p>
                  </p:txBody>
                </p:sp>
                <p:sp>
                  <p:nvSpPr>
                    <p:cNvPr id="29" name="Rectangle 69">
                      <a:extLst>
                        <a:ext uri="{FF2B5EF4-FFF2-40B4-BE49-F238E27FC236}">
                          <a16:creationId xmlns:a16="http://schemas.microsoft.com/office/drawing/2014/main" id="{E661570D-89BF-4A6D-893F-7CA073EE6438}"/>
                        </a:ext>
                      </a:extLst>
                    </p:cNvPr>
                    <p:cNvSpPr/>
                    <p:nvPr/>
                  </p:nvSpPr>
                  <p:spPr>
                    <a:xfrm>
                      <a:off x="8415298"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Python</a:t>
                      </a:r>
                    </a:p>
                  </p:txBody>
                </p:sp>
              </p:grpSp>
            </p:grpSp>
            <p:cxnSp>
              <p:nvCxnSpPr>
                <p:cNvPr id="22" name="Straight Connector 62">
                  <a:extLst>
                    <a:ext uri="{FF2B5EF4-FFF2-40B4-BE49-F238E27FC236}">
                      <a16:creationId xmlns:a16="http://schemas.microsoft.com/office/drawing/2014/main" id="{8BD4007D-806A-43AA-9E96-97CF1385E4DA}"/>
                    </a:ext>
                  </a:extLst>
                </p:cNvPr>
                <p:cNvCxnSpPr>
                  <a:cxnSpLocks/>
                </p:cNvCxnSpPr>
                <p:nvPr/>
              </p:nvCxnSpPr>
              <p:spPr>
                <a:xfrm>
                  <a:off x="1782492" y="3819983"/>
                  <a:ext cx="8595461" cy="0"/>
                </a:xfrm>
                <a:prstGeom prst="line">
                  <a:avLst/>
                </a:prstGeom>
                <a:noFill/>
                <a:ln w="12700" cap="flat" cmpd="sng" algn="ctr">
                  <a:solidFill>
                    <a:srgbClr val="FFFFFF">
                      <a:alpha val="27000"/>
                    </a:srgbClr>
                  </a:solidFill>
                  <a:prstDash val="solid"/>
                </a:ln>
                <a:effectLst/>
              </p:spPr>
            </p:cxnSp>
          </p:grpSp>
        </p:grpSp>
        <p:cxnSp>
          <p:nvCxnSpPr>
            <p:cNvPr id="5" name="Straight Connector 45">
              <a:extLst>
                <a:ext uri="{FF2B5EF4-FFF2-40B4-BE49-F238E27FC236}">
                  <a16:creationId xmlns:a16="http://schemas.microsoft.com/office/drawing/2014/main" id="{04F33AB0-89BF-442C-BEBB-25BD458CF5F7}"/>
                </a:ext>
              </a:extLst>
            </p:cNvPr>
            <p:cNvCxnSpPr>
              <a:cxnSpLocks/>
            </p:cNvCxnSpPr>
            <p:nvPr/>
          </p:nvCxnSpPr>
          <p:spPr>
            <a:xfrm>
              <a:off x="28857142" y="9288563"/>
              <a:ext cx="21457486" cy="0"/>
            </a:xfrm>
            <a:prstGeom prst="line">
              <a:avLst/>
            </a:prstGeom>
            <a:noFill/>
            <a:ln w="12700" cap="flat" cmpd="sng" algn="ctr">
              <a:solidFill>
                <a:srgbClr val="FFFFFF">
                  <a:alpha val="27000"/>
                </a:srgbClr>
              </a:solidFill>
              <a:prstDash val="solid"/>
            </a:ln>
            <a:effectLst/>
          </p:spPr>
        </p:cxnSp>
        <p:sp>
          <p:nvSpPr>
            <p:cNvPr id="7" name="TextBox 47">
              <a:extLst>
                <a:ext uri="{FF2B5EF4-FFF2-40B4-BE49-F238E27FC236}">
                  <a16:creationId xmlns:a16="http://schemas.microsoft.com/office/drawing/2014/main" id="{2E01684B-D719-43EB-9423-E811C9DC79B1}"/>
                </a:ext>
              </a:extLst>
            </p:cNvPr>
            <p:cNvSpPr txBox="1"/>
            <p:nvPr/>
          </p:nvSpPr>
          <p:spPr>
            <a:xfrm>
              <a:off x="28915849" y="9826725"/>
              <a:ext cx="4879363" cy="606645"/>
            </a:xfrm>
            <a:prstGeom prst="rect">
              <a:avLst/>
            </a:prstGeom>
            <a:noFill/>
          </p:spPr>
          <p:txBody>
            <a:bodyPr wrap="square" tIns="0" rIns="0" bIns="0" rtlCol="0" anchor="ctr">
              <a:spAutoFit/>
            </a:bodyPr>
            <a:lstStyle/>
            <a:p>
              <a:pPr defTabSz="608367">
                <a:spcAft>
                  <a:spcPts val="800"/>
                </a:spcAft>
                <a:buClr>
                  <a:srgbClr val="000000"/>
                </a:buClr>
                <a:defRPr/>
              </a:pPr>
              <a:r>
                <a:rPr lang="en-US" sz="1600" kern="0">
                  <a:solidFill>
                    <a:prstClr val="white"/>
                  </a:solidFill>
                  <a:latin typeface="Klavika Light" panose="020B0506040000020004" pitchFamily="34" charset="0"/>
                  <a:ea typeface="Avenir Roman" charset="0"/>
                  <a:cs typeface="Calibri" panose="020F0502020204030204" pitchFamily="34" charset="0"/>
                </a:rPr>
                <a:t>Devices </a:t>
              </a:r>
            </a:p>
          </p:txBody>
        </p:sp>
        <p:sp>
          <p:nvSpPr>
            <p:cNvPr id="8" name="Rectangle 48">
              <a:extLst>
                <a:ext uri="{FF2B5EF4-FFF2-40B4-BE49-F238E27FC236}">
                  <a16:creationId xmlns:a16="http://schemas.microsoft.com/office/drawing/2014/main" id="{996C97E8-55AE-4DC3-B3CE-B9DD820A1759}"/>
                </a:ext>
              </a:extLst>
            </p:cNvPr>
            <p:cNvSpPr/>
            <p:nvPr/>
          </p:nvSpPr>
          <p:spPr>
            <a:xfrm>
              <a:off x="33738847" y="9562788"/>
              <a:ext cx="3993656"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GPU</a:t>
              </a:r>
            </a:p>
          </p:txBody>
        </p:sp>
        <p:sp>
          <p:nvSpPr>
            <p:cNvPr id="9" name="Rectangle 49">
              <a:extLst>
                <a:ext uri="{FF2B5EF4-FFF2-40B4-BE49-F238E27FC236}">
                  <a16:creationId xmlns:a16="http://schemas.microsoft.com/office/drawing/2014/main" id="{022C4F67-5C07-471D-BA3C-684872A37D2D}"/>
                </a:ext>
              </a:extLst>
            </p:cNvPr>
            <p:cNvSpPr/>
            <p:nvPr/>
          </p:nvSpPr>
          <p:spPr>
            <a:xfrm>
              <a:off x="37971195" y="9562788"/>
              <a:ext cx="3888062"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CPU</a:t>
              </a:r>
            </a:p>
          </p:txBody>
        </p:sp>
        <p:sp>
          <p:nvSpPr>
            <p:cNvPr id="10" name="Rectangle 50">
              <a:extLst>
                <a:ext uri="{FF2B5EF4-FFF2-40B4-BE49-F238E27FC236}">
                  <a16:creationId xmlns:a16="http://schemas.microsoft.com/office/drawing/2014/main" id="{ECE4F15A-DBAA-4F07-871F-DA215C13B0C3}"/>
                </a:ext>
              </a:extLst>
            </p:cNvPr>
            <p:cNvSpPr/>
            <p:nvPr/>
          </p:nvSpPr>
          <p:spPr>
            <a:xfrm>
              <a:off x="42103194" y="9562788"/>
              <a:ext cx="3993657"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APU</a:t>
              </a:r>
            </a:p>
          </p:txBody>
        </p:sp>
        <p:sp>
          <p:nvSpPr>
            <p:cNvPr id="11" name="Rectangle 51">
              <a:extLst>
                <a:ext uri="{FF2B5EF4-FFF2-40B4-BE49-F238E27FC236}">
                  <a16:creationId xmlns:a16="http://schemas.microsoft.com/office/drawing/2014/main" id="{0B64EE99-3F7A-481B-9CCA-19C83F8728C6}"/>
                </a:ext>
              </a:extLst>
            </p:cNvPr>
            <p:cNvSpPr/>
            <p:nvPr/>
          </p:nvSpPr>
          <p:spPr>
            <a:xfrm>
              <a:off x="46275249" y="9562788"/>
              <a:ext cx="3992025" cy="1097281"/>
            </a:xfrm>
            <a:prstGeom prst="rect">
              <a:avLst/>
            </a:prstGeom>
            <a:solidFill>
              <a:srgbClr val="FFFFFF">
                <a:lumMod val="50000"/>
              </a:srgb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algn="ctr" defTabSz="1218439">
                <a:defRPr/>
              </a:pPr>
              <a:r>
                <a:rPr lang="en-US" sz="1600" kern="0">
                  <a:solidFill>
                    <a:prstClr val="white"/>
                  </a:solidFill>
                  <a:latin typeface="Klavika Light" panose="020B0506040000020004" pitchFamily="34" charset="0"/>
                  <a:cs typeface="Calibri" panose="020F0502020204030204" pitchFamily="34" charset="0"/>
                </a:rPr>
                <a:t>DLA</a:t>
              </a:r>
            </a:p>
          </p:txBody>
        </p:sp>
        <p:sp>
          <p:nvSpPr>
            <p:cNvPr id="12" name="Rectangle 52">
              <a:extLst>
                <a:ext uri="{FF2B5EF4-FFF2-40B4-BE49-F238E27FC236}">
                  <a16:creationId xmlns:a16="http://schemas.microsoft.com/office/drawing/2014/main" id="{497A4F72-F806-4660-A4A7-30453A02C10B}"/>
                </a:ext>
              </a:extLst>
            </p:cNvPr>
            <p:cNvSpPr/>
            <p:nvPr/>
          </p:nvSpPr>
          <p:spPr>
            <a:xfrm>
              <a:off x="33738846" y="2990998"/>
              <a:ext cx="4008227" cy="1224641"/>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a:solidFill>
                    <a:prstClr val="white"/>
                  </a:solidFill>
                  <a:latin typeface="Klavika Light" panose="020B0506040000020004" pitchFamily="34" charset="0"/>
                  <a:ea typeface="Avenir Heavy" charset="0"/>
                  <a:cs typeface="Calibri" panose="020F0502020204030204" pitchFamily="34" charset="0"/>
                </a:rPr>
                <a:t>Caffe 2</a:t>
              </a:r>
            </a:p>
          </p:txBody>
        </p:sp>
        <p:sp>
          <p:nvSpPr>
            <p:cNvPr id="13" name="Rectangle 53">
              <a:extLst>
                <a:ext uri="{FF2B5EF4-FFF2-40B4-BE49-F238E27FC236}">
                  <a16:creationId xmlns:a16="http://schemas.microsoft.com/office/drawing/2014/main" id="{B924B526-61C1-48B4-B336-D5C8C5240BC0}"/>
                </a:ext>
              </a:extLst>
            </p:cNvPr>
            <p:cNvSpPr/>
            <p:nvPr/>
          </p:nvSpPr>
          <p:spPr>
            <a:xfrm>
              <a:off x="37921020" y="2989560"/>
              <a:ext cx="4005072" cy="1220192"/>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err="1">
                  <a:solidFill>
                    <a:prstClr val="white"/>
                  </a:solidFill>
                  <a:latin typeface="Klavika Light" panose="020B0506040000020004" pitchFamily="34" charset="0"/>
                  <a:ea typeface="Avenir Heavy" charset="0"/>
                  <a:cs typeface="Calibri" panose="020F0502020204030204" pitchFamily="34" charset="0"/>
                </a:rPr>
                <a:t>PyTorch</a:t>
              </a:r>
              <a:endParaRPr lang="en-US" sz="1600" b="1" kern="0">
                <a:solidFill>
                  <a:prstClr val="white"/>
                </a:solidFill>
                <a:latin typeface="Klavika Light" panose="020B0506040000020004" pitchFamily="34" charset="0"/>
                <a:ea typeface="Avenir Heavy" charset="0"/>
                <a:cs typeface="Calibri" panose="020F0502020204030204" pitchFamily="34" charset="0"/>
              </a:endParaRPr>
            </a:p>
          </p:txBody>
        </p:sp>
        <p:sp>
          <p:nvSpPr>
            <p:cNvPr id="14" name="Rectangle 54">
              <a:extLst>
                <a:ext uri="{FF2B5EF4-FFF2-40B4-BE49-F238E27FC236}">
                  <a16:creationId xmlns:a16="http://schemas.microsoft.com/office/drawing/2014/main" id="{8C6638BA-998B-4A22-97B1-73C39D13A89D}"/>
                </a:ext>
              </a:extLst>
            </p:cNvPr>
            <p:cNvSpPr/>
            <p:nvPr/>
          </p:nvSpPr>
          <p:spPr>
            <a:xfrm>
              <a:off x="42085088" y="2990998"/>
              <a:ext cx="4005072" cy="1220192"/>
            </a:xfrm>
            <a:prstGeom prst="rect">
              <a:avLst/>
            </a:prstGeom>
            <a:solidFill>
              <a:srgbClr val="231E1F">
                <a:lumMod val="65000"/>
                <a:lumOff val="35000"/>
                <a:alpha val="20000"/>
              </a:srgbClr>
            </a:solidFill>
            <a:ln w="38100" cap="flat" cmpd="sng" algn="ctr">
              <a:noFill/>
              <a:prstDash val="solid"/>
            </a:ln>
            <a:effectLst/>
          </p:spPr>
          <p:txBody>
            <a:bodyPr lIns="0" tIns="0" rIns="0" bIns="0" rtlCol="0" anchor="ctr"/>
            <a:lstStyle/>
            <a:p>
              <a:pPr algn="ctr" defTabSz="608367">
                <a:defRPr/>
              </a:pPr>
              <a:r>
                <a:rPr lang="en-US" sz="1600" b="1" kern="0">
                  <a:solidFill>
                    <a:prstClr val="white"/>
                  </a:solidFill>
                  <a:latin typeface="Klavika Light" panose="020B0506040000020004" pitchFamily="34" charset="0"/>
                  <a:ea typeface="Avenir Heavy" charset="0"/>
                  <a:cs typeface="Calibri" panose="020F0502020204030204" pitchFamily="34" charset="0"/>
                </a:rPr>
                <a:t>TensorFlow</a:t>
              </a:r>
            </a:p>
          </p:txBody>
        </p:sp>
      </p:grpSp>
      <p:sp>
        <p:nvSpPr>
          <p:cNvPr id="2" name="Rectangle 1">
            <a:extLst>
              <a:ext uri="{FF2B5EF4-FFF2-40B4-BE49-F238E27FC236}">
                <a16:creationId xmlns:a16="http://schemas.microsoft.com/office/drawing/2014/main" id="{B3A5FFAF-866E-451B-BF75-0373BAB8077B}"/>
              </a:ext>
            </a:extLst>
          </p:cNvPr>
          <p:cNvSpPr/>
          <p:nvPr/>
        </p:nvSpPr>
        <p:spPr>
          <a:xfrm>
            <a:off x="8670878" y="1914954"/>
            <a:ext cx="3042807" cy="1672253"/>
          </a:xfrm>
          <a:prstGeom prst="rect">
            <a:avLst/>
          </a:prstGeom>
          <a:solidFill>
            <a:schemeClr val="bg1">
              <a:lumMod val="95000"/>
              <a:alpha val="30000"/>
            </a:schemeClr>
          </a:solidFill>
        </p:spPr>
        <p:txBody>
          <a:bodyPr wrap="square">
            <a:spAutoFit/>
          </a:bodyPr>
          <a:lstStyle/>
          <a:p>
            <a:pPr marL="380990" indent="-380990">
              <a:spcAft>
                <a:spcPts val="800"/>
              </a:spcAft>
              <a:buFont typeface="Arial" panose="020B0604020202020204" pitchFamily="34" charset="0"/>
              <a:buChar char="•"/>
            </a:pPr>
            <a:r>
              <a:rPr lang="en-US" sz="1600" dirty="0">
                <a:solidFill>
                  <a:schemeClr val="bg1"/>
                </a:solidFill>
              </a:rPr>
              <a:t>ML APPS use open source machine learning frameworks </a:t>
            </a:r>
          </a:p>
          <a:p>
            <a:pPr marL="380990" indent="-380990">
              <a:spcAft>
                <a:spcPts val="800"/>
              </a:spcAft>
              <a:buFont typeface="Arial" panose="020B0604020202020204" pitchFamily="34" charset="0"/>
              <a:buChar char="•"/>
            </a:pPr>
            <a:r>
              <a:rPr lang="en-US" sz="1600" dirty="0">
                <a:solidFill>
                  <a:schemeClr val="bg1"/>
                </a:solidFill>
              </a:rPr>
              <a:t>Low level software components are abstracted  - therefore CUDA is not a factor</a:t>
            </a:r>
          </a:p>
        </p:txBody>
      </p:sp>
      <p:sp>
        <p:nvSpPr>
          <p:cNvPr id="40" name="Rectangle 39">
            <a:extLst>
              <a:ext uri="{FF2B5EF4-FFF2-40B4-BE49-F238E27FC236}">
                <a16:creationId xmlns:a16="http://schemas.microsoft.com/office/drawing/2014/main" id="{F04D11FA-7831-462E-B22A-85C529ED9075}"/>
              </a:ext>
            </a:extLst>
          </p:cNvPr>
          <p:cNvSpPr/>
          <p:nvPr/>
        </p:nvSpPr>
        <p:spPr>
          <a:xfrm>
            <a:off x="8092494" y="2454762"/>
            <a:ext cx="118385"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2" name="Straight Connector 41">
            <a:extLst>
              <a:ext uri="{FF2B5EF4-FFF2-40B4-BE49-F238E27FC236}">
                <a16:creationId xmlns:a16="http://schemas.microsoft.com/office/drawing/2014/main" id="{D049BE07-D1D0-4DA5-BC05-E91342798981}"/>
              </a:ext>
            </a:extLst>
          </p:cNvPr>
          <p:cNvCxnSpPr>
            <a:cxnSpLocks/>
            <a:stCxn id="40" idx="3"/>
          </p:cNvCxnSpPr>
          <p:nvPr/>
        </p:nvCxnSpPr>
        <p:spPr>
          <a:xfrm>
            <a:off x="8210879" y="2866242"/>
            <a:ext cx="4513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CDB1C94-27E9-4850-BDE4-7B84F0CE9621}"/>
              </a:ext>
            </a:extLst>
          </p:cNvPr>
          <p:cNvSpPr/>
          <p:nvPr/>
        </p:nvSpPr>
        <p:spPr>
          <a:xfrm>
            <a:off x="8083836" y="3412969"/>
            <a:ext cx="118385"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a:extLst>
              <a:ext uri="{FF2B5EF4-FFF2-40B4-BE49-F238E27FC236}">
                <a16:creationId xmlns:a16="http://schemas.microsoft.com/office/drawing/2014/main" id="{E49B9891-EEB4-4F82-A0C6-061CDFB3B9DB}"/>
              </a:ext>
            </a:extLst>
          </p:cNvPr>
          <p:cNvSpPr/>
          <p:nvPr/>
        </p:nvSpPr>
        <p:spPr>
          <a:xfrm>
            <a:off x="8670878" y="4070991"/>
            <a:ext cx="3042807" cy="830997"/>
          </a:xfrm>
          <a:prstGeom prst="rect">
            <a:avLst/>
          </a:prstGeom>
          <a:solidFill>
            <a:schemeClr val="bg1">
              <a:lumMod val="95000"/>
              <a:alpha val="30000"/>
            </a:schemeClr>
          </a:solidFill>
        </p:spPr>
        <p:txBody>
          <a:bodyPr wrap="square">
            <a:spAutoFit/>
          </a:bodyPr>
          <a:lstStyle/>
          <a:p>
            <a:pPr marL="380990" indent="-380990">
              <a:spcAft>
                <a:spcPts val="800"/>
              </a:spcAft>
              <a:buFont typeface="Arial" panose="020B0604020202020204" pitchFamily="34" charset="0"/>
              <a:buChar char="•"/>
            </a:pPr>
            <a:r>
              <a:rPr lang="en-US" sz="1600" dirty="0">
                <a:solidFill>
                  <a:schemeClr val="bg1"/>
                </a:solidFill>
              </a:rPr>
              <a:t>Publicly available for machine learning experts to try out on our hardware</a:t>
            </a:r>
          </a:p>
        </p:txBody>
      </p:sp>
      <p:sp>
        <p:nvSpPr>
          <p:cNvPr id="39" name="Footer Placeholder 38">
            <a:extLst>
              <a:ext uri="{FF2B5EF4-FFF2-40B4-BE49-F238E27FC236}">
                <a16:creationId xmlns:a16="http://schemas.microsoft.com/office/drawing/2014/main" id="{6E6D9CC3-5EAF-4F97-A3F3-F583220951B1}"/>
              </a:ext>
            </a:extLst>
          </p:cNvPr>
          <p:cNvSpPr>
            <a:spLocks noGrp="1"/>
          </p:cNvSpPr>
          <p:nvPr>
            <p:ph type="ftr" sz="quarter" idx="10"/>
          </p:nvPr>
        </p:nvSpPr>
        <p:spPr/>
        <p:txBody>
          <a:bodyPr/>
          <a:lstStyle/>
          <a:p>
            <a:r>
              <a:rPr lang="en-US">
                <a:latin typeface="Klavika Basic Regular"/>
              </a:rPr>
              <a:t>AMD Confidential</a:t>
            </a:r>
          </a:p>
        </p:txBody>
      </p:sp>
      <p:cxnSp>
        <p:nvCxnSpPr>
          <p:cNvPr id="82" name="Straight Connector 81">
            <a:extLst>
              <a:ext uri="{FF2B5EF4-FFF2-40B4-BE49-F238E27FC236}">
                <a16:creationId xmlns:a16="http://schemas.microsoft.com/office/drawing/2014/main" id="{18FC00FA-BCF8-4577-B16A-F1072014EC9B}"/>
              </a:ext>
            </a:extLst>
          </p:cNvPr>
          <p:cNvCxnSpPr>
            <a:cxnSpLocks/>
          </p:cNvCxnSpPr>
          <p:nvPr/>
        </p:nvCxnSpPr>
        <p:spPr>
          <a:xfrm>
            <a:off x="8210879" y="4528911"/>
            <a:ext cx="4513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itle 5">
            <a:extLst>
              <a:ext uri="{FF2B5EF4-FFF2-40B4-BE49-F238E27FC236}">
                <a16:creationId xmlns:a16="http://schemas.microsoft.com/office/drawing/2014/main" id="{AEA635DD-94DE-41BC-B31E-34CAB40B0B96}"/>
              </a:ext>
            </a:extLst>
          </p:cNvPr>
          <p:cNvSpPr>
            <a:spLocks noGrp="1"/>
          </p:cNvSpPr>
          <p:nvPr>
            <p:ph type="title"/>
          </p:nvPr>
        </p:nvSpPr>
        <p:spPr>
          <a:xfrm>
            <a:off x="206427" y="151341"/>
            <a:ext cx="8811450" cy="1325563"/>
          </a:xfrm>
        </p:spPr>
        <p:txBody>
          <a:bodyPr>
            <a:noAutofit/>
          </a:bodyPr>
          <a:lstStyle/>
          <a:p>
            <a:r>
              <a:rPr lang="en-US" sz="3200" spc="400" dirty="0">
                <a:latin typeface="+mn-lt"/>
                <a:cs typeface="Arial" panose="020B0604020202020204" pitchFamily="34" charset="0"/>
              </a:rPr>
              <a:t>open source Foundation for  Machine learning</a:t>
            </a:r>
            <a:endParaRPr lang="en-US" sz="2400" spc="400" dirty="0">
              <a:latin typeface="+mn-lt"/>
            </a:endParaRPr>
          </a:p>
        </p:txBody>
      </p:sp>
      <p:sp>
        <p:nvSpPr>
          <p:cNvPr id="45" name="Rectangle 75">
            <a:extLst>
              <a:ext uri="{FF2B5EF4-FFF2-40B4-BE49-F238E27FC236}">
                <a16:creationId xmlns:a16="http://schemas.microsoft.com/office/drawing/2014/main" id="{0F39413B-9D1B-8848-A541-C12E4884B472}"/>
              </a:ext>
            </a:extLst>
          </p:cNvPr>
          <p:cNvSpPr/>
          <p:nvPr/>
        </p:nvSpPr>
        <p:spPr>
          <a:xfrm>
            <a:off x="2992388" y="3284883"/>
            <a:ext cx="1055036" cy="445357"/>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algn="ctr" defTabSz="608367">
              <a:defRPr/>
            </a:pPr>
            <a:r>
              <a:rPr lang="en-US" sz="1600" kern="0" dirty="0" err="1">
                <a:solidFill>
                  <a:prstClr val="white"/>
                </a:solidFill>
                <a:latin typeface="Klavika Light" panose="020B0506040000020004" pitchFamily="34" charset="0"/>
                <a:ea typeface="Avenir Heavy" charset="0"/>
                <a:cs typeface="Calibri" panose="020F0502020204030204" pitchFamily="34" charset="0"/>
              </a:rPr>
              <a:t>MIVisionX</a:t>
            </a:r>
            <a:endParaRPr lang="en-US" sz="1600" kern="0" dirty="0">
              <a:solidFill>
                <a:prstClr val="white"/>
              </a:solidFill>
              <a:latin typeface="Klavika Light" panose="020B0506040000020004" pitchFamily="34" charset="0"/>
              <a:ea typeface="Avenir Heavy" charset="0"/>
              <a:cs typeface="Calibri" panose="020F0502020204030204" pitchFamily="34" charset="0"/>
            </a:endParaRPr>
          </a:p>
        </p:txBody>
      </p:sp>
    </p:spTree>
    <p:extLst>
      <p:ext uri="{BB962C8B-B14F-4D97-AF65-F5344CB8AC3E}">
        <p14:creationId xmlns:p14="http://schemas.microsoft.com/office/powerpoint/2010/main" val="345857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9CD1-F210-4687-BE82-43DC8429C20D}"/>
              </a:ext>
            </a:extLst>
          </p:cNvPr>
          <p:cNvSpPr>
            <a:spLocks noGrp="1"/>
          </p:cNvSpPr>
          <p:nvPr>
            <p:ph type="title"/>
          </p:nvPr>
        </p:nvSpPr>
        <p:spPr>
          <a:xfrm>
            <a:off x="305706" y="278133"/>
            <a:ext cx="11313145" cy="474345"/>
          </a:xfrm>
        </p:spPr>
        <p:txBody>
          <a:bodyPr vert="horz" lIns="91440" tIns="45720" rIns="91440" bIns="45720" rtlCol="0" anchor="ctr">
            <a:noAutofit/>
          </a:bodyPr>
          <a:lstStyle/>
          <a:p>
            <a:r>
              <a:rPr lang="en-US" spc="400">
                <a:gradFill>
                  <a:gsLst>
                    <a:gs pos="0">
                      <a:schemeClr val="bg2"/>
                    </a:gs>
                    <a:gs pos="60000">
                      <a:schemeClr val="bg1"/>
                    </a:gs>
                    <a:gs pos="100000">
                      <a:schemeClr val="bg2">
                        <a:lumMod val="75000"/>
                      </a:schemeClr>
                    </a:gs>
                  </a:gsLst>
                  <a:lin ang="5400000" scaled="1"/>
                </a:gradFill>
                <a:latin typeface="Arial" panose="020B0604020202020204" pitchFamily="34" charset="0"/>
                <a:cs typeface="Arial" panose="020B0604020202020204" pitchFamily="34" charset="0"/>
              </a:rPr>
              <a:t>Machine Learning Frameworks</a:t>
            </a:r>
            <a:endParaRPr lang="en-US">
              <a:solidFill>
                <a:schemeClr val="bg1"/>
              </a:solidFill>
            </a:endParaRPr>
          </a:p>
        </p:txBody>
      </p:sp>
      <p:grpSp>
        <p:nvGrpSpPr>
          <p:cNvPr id="5" name="Group 4">
            <a:extLst>
              <a:ext uri="{FF2B5EF4-FFF2-40B4-BE49-F238E27FC236}">
                <a16:creationId xmlns:a16="http://schemas.microsoft.com/office/drawing/2014/main" id="{3A2BF43E-0197-4398-8C98-B00E6E3598D6}"/>
              </a:ext>
            </a:extLst>
          </p:cNvPr>
          <p:cNvGrpSpPr/>
          <p:nvPr/>
        </p:nvGrpSpPr>
        <p:grpSpPr>
          <a:xfrm>
            <a:off x="8800889" y="627812"/>
            <a:ext cx="2934045" cy="1457451"/>
            <a:chOff x="8919130" y="847200"/>
            <a:chExt cx="2934045" cy="1457451"/>
          </a:xfrm>
        </p:grpSpPr>
        <p:grpSp>
          <p:nvGrpSpPr>
            <p:cNvPr id="17" name="Group 16">
              <a:extLst>
                <a:ext uri="{FF2B5EF4-FFF2-40B4-BE49-F238E27FC236}">
                  <a16:creationId xmlns:a16="http://schemas.microsoft.com/office/drawing/2014/main" id="{F23D8FCD-300C-4448-BFD2-E58DA038C954}"/>
                </a:ext>
              </a:extLst>
            </p:cNvPr>
            <p:cNvGrpSpPr/>
            <p:nvPr/>
          </p:nvGrpSpPr>
          <p:grpSpPr>
            <a:xfrm>
              <a:off x="8919130" y="853775"/>
              <a:ext cx="2919663" cy="1434110"/>
              <a:chOff x="28809789" y="1220460"/>
              <a:chExt cx="21529424" cy="9439609"/>
            </a:xfrm>
          </p:grpSpPr>
          <p:grpSp>
            <p:nvGrpSpPr>
              <p:cNvPr id="21" name="Group 20">
                <a:extLst>
                  <a:ext uri="{FF2B5EF4-FFF2-40B4-BE49-F238E27FC236}">
                    <a16:creationId xmlns:a16="http://schemas.microsoft.com/office/drawing/2014/main" id="{805FF911-07C6-417F-8F86-4051EDD84F68}"/>
                  </a:ext>
                </a:extLst>
              </p:cNvPr>
              <p:cNvGrpSpPr/>
              <p:nvPr/>
            </p:nvGrpSpPr>
            <p:grpSpPr>
              <a:xfrm>
                <a:off x="28809789" y="1220460"/>
                <a:ext cx="21529424" cy="7834903"/>
                <a:chOff x="1761866" y="2224226"/>
                <a:chExt cx="8624278" cy="2446649"/>
              </a:xfrm>
            </p:grpSpPr>
            <p:sp>
              <p:nvSpPr>
                <p:cNvPr id="31" name="Rectangle 30">
                  <a:extLst>
                    <a:ext uri="{FF2B5EF4-FFF2-40B4-BE49-F238E27FC236}">
                      <a16:creationId xmlns:a16="http://schemas.microsoft.com/office/drawing/2014/main" id="{A688BFF7-48BB-467B-A0E9-F17AE4CCEECB}"/>
                    </a:ext>
                  </a:extLst>
                </p:cNvPr>
                <p:cNvSpPr/>
                <p:nvPr/>
              </p:nvSpPr>
              <p:spPr>
                <a:xfrm>
                  <a:off x="8776513" y="2776672"/>
                  <a:ext cx="1599783" cy="381036"/>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TensorFlow</a:t>
                  </a:r>
                </a:p>
              </p:txBody>
            </p:sp>
            <p:sp>
              <p:nvSpPr>
                <p:cNvPr id="32" name="TextBox 31">
                  <a:extLst>
                    <a:ext uri="{FF2B5EF4-FFF2-40B4-BE49-F238E27FC236}">
                      <a16:creationId xmlns:a16="http://schemas.microsoft.com/office/drawing/2014/main" id="{7B1AEB30-F3D3-4874-B875-BE73465DEE83}"/>
                    </a:ext>
                  </a:extLst>
                </p:cNvPr>
                <p:cNvSpPr txBox="1"/>
                <p:nvPr/>
              </p:nvSpPr>
              <p:spPr>
                <a:xfrm>
                  <a:off x="1761866" y="2876171"/>
                  <a:ext cx="1710861" cy="186769"/>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Frameworks</a:t>
                  </a:r>
                </a:p>
              </p:txBody>
            </p:sp>
            <p:cxnSp>
              <p:nvCxnSpPr>
                <p:cNvPr id="33" name="Straight Connector 32">
                  <a:extLst>
                    <a:ext uri="{FF2B5EF4-FFF2-40B4-BE49-F238E27FC236}">
                      <a16:creationId xmlns:a16="http://schemas.microsoft.com/office/drawing/2014/main" id="{A42E5FD0-8921-4DCD-BC25-5A77FC980DA2}"/>
                    </a:ext>
                  </a:extLst>
                </p:cNvPr>
                <p:cNvCxnSpPr>
                  <a:cxnSpLocks/>
                </p:cNvCxnSpPr>
                <p:nvPr/>
              </p:nvCxnSpPr>
              <p:spPr>
                <a:xfrm>
                  <a:off x="1761866" y="2646349"/>
                  <a:ext cx="8595461" cy="33353"/>
                </a:xfrm>
                <a:prstGeom prst="line">
                  <a:avLst/>
                </a:prstGeom>
                <a:noFill/>
                <a:ln w="12700" cap="flat" cmpd="sng" algn="ctr">
                  <a:solidFill>
                    <a:srgbClr val="FFFFFF">
                      <a:alpha val="27000"/>
                    </a:srgbClr>
                  </a:solidFill>
                  <a:prstDash val="solid"/>
                </a:ln>
                <a:effectLst/>
              </p:spPr>
            </p:cxnSp>
            <p:grpSp>
              <p:nvGrpSpPr>
                <p:cNvPr id="34" name="Group 33">
                  <a:extLst>
                    <a:ext uri="{FF2B5EF4-FFF2-40B4-BE49-F238E27FC236}">
                      <a16:creationId xmlns:a16="http://schemas.microsoft.com/office/drawing/2014/main" id="{D8FD5C18-2BD1-4A01-A7F5-D6C3387F31EA}"/>
                    </a:ext>
                  </a:extLst>
                </p:cNvPr>
                <p:cNvGrpSpPr/>
                <p:nvPr/>
              </p:nvGrpSpPr>
              <p:grpSpPr>
                <a:xfrm>
                  <a:off x="1761866" y="3257636"/>
                  <a:ext cx="8624278" cy="502123"/>
                  <a:chOff x="1761866" y="3257636"/>
                  <a:chExt cx="8624278" cy="502123"/>
                </a:xfrm>
              </p:grpSpPr>
              <p:grpSp>
                <p:nvGrpSpPr>
                  <p:cNvPr id="48" name="Group 47">
                    <a:extLst>
                      <a:ext uri="{FF2B5EF4-FFF2-40B4-BE49-F238E27FC236}">
                        <a16:creationId xmlns:a16="http://schemas.microsoft.com/office/drawing/2014/main" id="{FAAFB161-798A-47B2-9B06-793837A744D2}"/>
                      </a:ext>
                    </a:extLst>
                  </p:cNvPr>
                  <p:cNvGrpSpPr/>
                  <p:nvPr/>
                </p:nvGrpSpPr>
                <p:grpSpPr>
                  <a:xfrm>
                    <a:off x="1761866" y="3386221"/>
                    <a:ext cx="8595461" cy="373538"/>
                    <a:chOff x="1761866" y="3386221"/>
                    <a:chExt cx="8595461" cy="373538"/>
                  </a:xfrm>
                </p:grpSpPr>
                <p:sp>
                  <p:nvSpPr>
                    <p:cNvPr id="50" name="TextBox 49">
                      <a:extLst>
                        <a:ext uri="{FF2B5EF4-FFF2-40B4-BE49-F238E27FC236}">
                          <a16:creationId xmlns:a16="http://schemas.microsoft.com/office/drawing/2014/main" id="{D89CD2A2-F47F-4217-B103-3C1CF1247815}"/>
                        </a:ext>
                      </a:extLst>
                    </p:cNvPr>
                    <p:cNvSpPr txBox="1"/>
                    <p:nvPr/>
                  </p:nvSpPr>
                  <p:spPr>
                    <a:xfrm>
                      <a:off x="1761866" y="3386221"/>
                      <a:ext cx="1975860" cy="373538"/>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Middleware and Libraries </a:t>
                      </a:r>
                    </a:p>
                  </p:txBody>
                </p:sp>
                <p:sp>
                  <p:nvSpPr>
                    <p:cNvPr id="51" name="Rectangle 50">
                      <a:extLst>
                        <a:ext uri="{FF2B5EF4-FFF2-40B4-BE49-F238E27FC236}">
                          <a16:creationId xmlns:a16="http://schemas.microsoft.com/office/drawing/2014/main" id="{DD11EDFA-30F5-4C74-AFAB-E9A88DA82D31}"/>
                        </a:ext>
                      </a:extLst>
                    </p:cNvPr>
                    <p:cNvSpPr/>
                    <p:nvPr/>
                  </p:nvSpPr>
                  <p:spPr>
                    <a:xfrm>
                      <a:off x="3737725"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MIOpen</a:t>
                      </a:r>
                    </a:p>
                  </p:txBody>
                </p:sp>
                <p:sp>
                  <p:nvSpPr>
                    <p:cNvPr id="52" name="Rectangle 51">
                      <a:extLst>
                        <a:ext uri="{FF2B5EF4-FFF2-40B4-BE49-F238E27FC236}">
                          <a16:creationId xmlns:a16="http://schemas.microsoft.com/office/drawing/2014/main" id="{07A06F3B-A95A-4750-A0E1-459D08BC4E2E}"/>
                        </a:ext>
                      </a:extLst>
                    </p:cNvPr>
                    <p:cNvSpPr/>
                    <p:nvPr/>
                  </p:nvSpPr>
                  <p:spPr>
                    <a:xfrm>
                      <a:off x="5410998"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BLAS,FFT,RNG</a:t>
                      </a:r>
                    </a:p>
                  </p:txBody>
                </p:sp>
                <p:sp>
                  <p:nvSpPr>
                    <p:cNvPr id="53" name="Rectangle 52">
                      <a:extLst>
                        <a:ext uri="{FF2B5EF4-FFF2-40B4-BE49-F238E27FC236}">
                          <a16:creationId xmlns:a16="http://schemas.microsoft.com/office/drawing/2014/main" id="{0BBAFE58-9C7E-4E00-A6AE-19525AE6EA6A}"/>
                        </a:ext>
                      </a:extLst>
                    </p:cNvPr>
                    <p:cNvSpPr/>
                    <p:nvPr/>
                  </p:nvSpPr>
                  <p:spPr>
                    <a:xfrm>
                      <a:off x="7084271"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RCCL</a:t>
                      </a:r>
                    </a:p>
                  </p:txBody>
                </p:sp>
                <p:sp>
                  <p:nvSpPr>
                    <p:cNvPr id="54" name="Rectangle 53">
                      <a:extLst>
                        <a:ext uri="{FF2B5EF4-FFF2-40B4-BE49-F238E27FC236}">
                          <a16:creationId xmlns:a16="http://schemas.microsoft.com/office/drawing/2014/main" id="{886ABD02-E9A1-46DA-B483-1AADFABD70EA}"/>
                        </a:ext>
                      </a:extLst>
                    </p:cNvPr>
                    <p:cNvSpPr/>
                    <p:nvPr/>
                  </p:nvSpPr>
                  <p:spPr>
                    <a:xfrm>
                      <a:off x="8757544"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Eigen</a:t>
                      </a:r>
                    </a:p>
                  </p:txBody>
                </p:sp>
              </p:grpSp>
              <p:cxnSp>
                <p:nvCxnSpPr>
                  <p:cNvPr id="49" name="Straight Connector 48">
                    <a:extLst>
                      <a:ext uri="{FF2B5EF4-FFF2-40B4-BE49-F238E27FC236}">
                        <a16:creationId xmlns:a16="http://schemas.microsoft.com/office/drawing/2014/main" id="{F6CF7FA6-9E08-40B4-B64F-4191137B690F}"/>
                      </a:ext>
                    </a:extLst>
                  </p:cNvPr>
                  <p:cNvCxnSpPr>
                    <a:cxnSpLocks/>
                  </p:cNvCxnSpPr>
                  <p:nvPr/>
                </p:nvCxnSpPr>
                <p:spPr>
                  <a:xfrm flipV="1">
                    <a:off x="1790684" y="3257636"/>
                    <a:ext cx="8595460" cy="30574"/>
                  </a:xfrm>
                  <a:prstGeom prst="line">
                    <a:avLst/>
                  </a:prstGeom>
                  <a:noFill/>
                  <a:ln w="12700" cap="flat" cmpd="sng" algn="ctr">
                    <a:solidFill>
                      <a:srgbClr val="FFFFFF">
                        <a:alpha val="27000"/>
                      </a:srgbClr>
                    </a:solidFill>
                    <a:prstDash val="solid"/>
                  </a:ln>
                  <a:effectLst/>
                </p:spPr>
              </p:cxnSp>
            </p:grpSp>
            <p:grpSp>
              <p:nvGrpSpPr>
                <p:cNvPr id="35" name="Group 34">
                  <a:extLst>
                    <a:ext uri="{FF2B5EF4-FFF2-40B4-BE49-F238E27FC236}">
                      <a16:creationId xmlns:a16="http://schemas.microsoft.com/office/drawing/2014/main" id="{3440B737-90F1-44D2-AD03-B508A87AAAD7}"/>
                    </a:ext>
                  </a:extLst>
                </p:cNvPr>
                <p:cNvGrpSpPr/>
                <p:nvPr/>
              </p:nvGrpSpPr>
              <p:grpSpPr>
                <a:xfrm>
                  <a:off x="1761866" y="2224226"/>
                  <a:ext cx="8596115" cy="342654"/>
                  <a:chOff x="1761866" y="2224226"/>
                  <a:chExt cx="8596115" cy="342654"/>
                </a:xfrm>
              </p:grpSpPr>
              <p:sp>
                <p:nvSpPr>
                  <p:cNvPr id="46" name="Rectangle 45">
                    <a:extLst>
                      <a:ext uri="{FF2B5EF4-FFF2-40B4-BE49-F238E27FC236}">
                        <a16:creationId xmlns:a16="http://schemas.microsoft.com/office/drawing/2014/main" id="{50DD7BAE-7E98-4413-B4B5-E6B8F90CBBFB}"/>
                      </a:ext>
                    </a:extLst>
                  </p:cNvPr>
                  <p:cNvSpPr/>
                  <p:nvPr/>
                </p:nvSpPr>
                <p:spPr>
                  <a:xfrm>
                    <a:off x="3737725" y="2224226"/>
                    <a:ext cx="6620256"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Machine Learning Apps</a:t>
                    </a:r>
                  </a:p>
                </p:txBody>
              </p:sp>
              <p:sp>
                <p:nvSpPr>
                  <p:cNvPr id="47" name="TextBox 46">
                    <a:extLst>
                      <a:ext uri="{FF2B5EF4-FFF2-40B4-BE49-F238E27FC236}">
                        <a16:creationId xmlns:a16="http://schemas.microsoft.com/office/drawing/2014/main" id="{3435B762-E505-4C6A-A73D-D6B2C29AD523}"/>
                      </a:ext>
                    </a:extLst>
                  </p:cNvPr>
                  <p:cNvSpPr txBox="1"/>
                  <p:nvPr/>
                </p:nvSpPr>
                <p:spPr>
                  <a:xfrm>
                    <a:off x="1761866" y="2294301"/>
                    <a:ext cx="1710862" cy="186770"/>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Applications</a:t>
                    </a:r>
                  </a:p>
                </p:txBody>
              </p:sp>
            </p:grpSp>
            <p:grpSp>
              <p:nvGrpSpPr>
                <p:cNvPr id="36" name="Group 35">
                  <a:extLst>
                    <a:ext uri="{FF2B5EF4-FFF2-40B4-BE49-F238E27FC236}">
                      <a16:creationId xmlns:a16="http://schemas.microsoft.com/office/drawing/2014/main" id="{6064C5D8-EAA3-424A-AD51-65D6EFC8D27A}"/>
                    </a:ext>
                  </a:extLst>
                </p:cNvPr>
                <p:cNvGrpSpPr/>
                <p:nvPr/>
              </p:nvGrpSpPr>
              <p:grpSpPr>
                <a:xfrm>
                  <a:off x="1782492" y="3819983"/>
                  <a:ext cx="8595461" cy="850892"/>
                  <a:chOff x="1782492" y="3819983"/>
                  <a:chExt cx="8595461" cy="850892"/>
                </a:xfrm>
              </p:grpSpPr>
              <p:grpSp>
                <p:nvGrpSpPr>
                  <p:cNvPr id="37" name="Group 36">
                    <a:extLst>
                      <a:ext uri="{FF2B5EF4-FFF2-40B4-BE49-F238E27FC236}">
                        <a16:creationId xmlns:a16="http://schemas.microsoft.com/office/drawing/2014/main" id="{E14491C6-C155-437A-9923-540CAFF5C0F3}"/>
                      </a:ext>
                    </a:extLst>
                  </p:cNvPr>
                  <p:cNvGrpSpPr/>
                  <p:nvPr/>
                </p:nvGrpSpPr>
                <p:grpSpPr>
                  <a:xfrm>
                    <a:off x="1782492" y="3904362"/>
                    <a:ext cx="8575489" cy="766513"/>
                    <a:chOff x="1782492" y="3904362"/>
                    <a:chExt cx="8575489" cy="766513"/>
                  </a:xfrm>
                </p:grpSpPr>
                <p:sp>
                  <p:nvSpPr>
                    <p:cNvPr id="39" name="TextBox 38">
                      <a:extLst>
                        <a:ext uri="{FF2B5EF4-FFF2-40B4-BE49-F238E27FC236}">
                          <a16:creationId xmlns:a16="http://schemas.microsoft.com/office/drawing/2014/main" id="{2A15B54B-7116-4483-B81A-B16BCDFDFF94}"/>
                        </a:ext>
                      </a:extLst>
                    </p:cNvPr>
                    <p:cNvSpPr txBox="1"/>
                    <p:nvPr/>
                  </p:nvSpPr>
                  <p:spPr>
                    <a:xfrm>
                      <a:off x="1782492" y="4180091"/>
                      <a:ext cx="1330545" cy="186769"/>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ROCm </a:t>
                      </a:r>
                    </a:p>
                  </p:txBody>
                </p:sp>
                <p:sp>
                  <p:nvSpPr>
                    <p:cNvPr id="40" name="Rectangle 39">
                      <a:extLst>
                        <a:ext uri="{FF2B5EF4-FFF2-40B4-BE49-F238E27FC236}">
                          <a16:creationId xmlns:a16="http://schemas.microsoft.com/office/drawing/2014/main" id="{C171C5C0-A395-4169-A5BD-70FF13AD71D4}"/>
                        </a:ext>
                      </a:extLst>
                    </p:cNvPr>
                    <p:cNvSpPr/>
                    <p:nvPr/>
                  </p:nvSpPr>
                  <p:spPr>
                    <a:xfrm>
                      <a:off x="3737725" y="4328221"/>
                      <a:ext cx="6620256"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Fully Open Source </a:t>
                      </a:r>
                      <a:r>
                        <a:rPr kumimoji="0" lang="en-US" sz="600" b="0" i="0" u="none" strike="noStrike" kern="0" cap="none" spc="0" normalizeH="0" baseline="0" noProof="0" err="1">
                          <a:ln>
                            <a:noFill/>
                          </a:ln>
                          <a:solidFill>
                            <a:prstClr val="white"/>
                          </a:solidFill>
                          <a:effectLst/>
                          <a:uLnTx/>
                          <a:uFillTx/>
                          <a:latin typeface="Klavika Light" panose="020B0506040000020004" pitchFamily="34" charset="0"/>
                          <a:ea typeface="+mn-ea"/>
                          <a:cs typeface="Calibri" panose="020F0502020204030204" pitchFamily="34" charset="0"/>
                        </a:rPr>
                        <a:t>ROCm</a:t>
                      </a: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 Platform</a:t>
                      </a:r>
                    </a:p>
                  </p:txBody>
                </p:sp>
                <p:grpSp>
                  <p:nvGrpSpPr>
                    <p:cNvPr id="41" name="Group 40">
                      <a:extLst>
                        <a:ext uri="{FF2B5EF4-FFF2-40B4-BE49-F238E27FC236}">
                          <a16:creationId xmlns:a16="http://schemas.microsoft.com/office/drawing/2014/main" id="{A1EE48D1-525B-4224-ABA1-75FE51851D9D}"/>
                        </a:ext>
                      </a:extLst>
                    </p:cNvPr>
                    <p:cNvGrpSpPr/>
                    <p:nvPr/>
                  </p:nvGrpSpPr>
                  <p:grpSpPr>
                    <a:xfrm>
                      <a:off x="3738379" y="3904362"/>
                      <a:ext cx="6619602" cy="342667"/>
                      <a:chOff x="3395479" y="4386155"/>
                      <a:chExt cx="6619602" cy="342667"/>
                    </a:xfrm>
                    <a:gradFill>
                      <a:gsLst>
                        <a:gs pos="0">
                          <a:srgbClr val="F26522">
                            <a:alpha val="79000"/>
                          </a:srgbClr>
                        </a:gs>
                        <a:gs pos="100000">
                          <a:srgbClr val="A30A13">
                            <a:alpha val="82000"/>
                          </a:srgbClr>
                        </a:gs>
                      </a:gsLst>
                      <a:lin ang="13800000" scaled="0"/>
                    </a:gradFill>
                  </p:grpSpPr>
                  <p:sp>
                    <p:nvSpPr>
                      <p:cNvPr id="42" name="Rectangle 41">
                        <a:extLst>
                          <a:ext uri="{FF2B5EF4-FFF2-40B4-BE49-F238E27FC236}">
                            <a16:creationId xmlns:a16="http://schemas.microsoft.com/office/drawing/2014/main" id="{81793AE5-6FCC-49C5-A23E-7B7AAA5A3955}"/>
                          </a:ext>
                        </a:extLst>
                      </p:cNvPr>
                      <p:cNvSpPr/>
                      <p:nvPr/>
                    </p:nvSpPr>
                    <p:spPr>
                      <a:xfrm>
                        <a:off x="3395479" y="4386155"/>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OpenMP</a:t>
                        </a:r>
                      </a:p>
                    </p:txBody>
                  </p:sp>
                  <p:sp>
                    <p:nvSpPr>
                      <p:cNvPr id="43" name="Rectangle 42">
                        <a:extLst>
                          <a:ext uri="{FF2B5EF4-FFF2-40B4-BE49-F238E27FC236}">
                            <a16:creationId xmlns:a16="http://schemas.microsoft.com/office/drawing/2014/main" id="{2144827C-5589-4AD1-98F6-E9A623BAAEB6}"/>
                          </a:ext>
                        </a:extLst>
                      </p:cNvPr>
                      <p:cNvSpPr/>
                      <p:nvPr/>
                    </p:nvSpPr>
                    <p:spPr>
                      <a:xfrm>
                        <a:off x="5068752"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HIP</a:t>
                        </a:r>
                      </a:p>
                    </p:txBody>
                  </p:sp>
                  <p:sp>
                    <p:nvSpPr>
                      <p:cNvPr id="44" name="Rectangle 43">
                        <a:extLst>
                          <a:ext uri="{FF2B5EF4-FFF2-40B4-BE49-F238E27FC236}">
                            <a16:creationId xmlns:a16="http://schemas.microsoft.com/office/drawing/2014/main" id="{2ED795E2-5EF1-4355-BE9F-E984746A48A2}"/>
                          </a:ext>
                        </a:extLst>
                      </p:cNvPr>
                      <p:cNvSpPr/>
                      <p:nvPr/>
                    </p:nvSpPr>
                    <p:spPr>
                      <a:xfrm>
                        <a:off x="6742025"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OpenCL™</a:t>
                        </a:r>
                      </a:p>
                    </p:txBody>
                  </p:sp>
                  <p:sp>
                    <p:nvSpPr>
                      <p:cNvPr id="45" name="Rectangle 44">
                        <a:extLst>
                          <a:ext uri="{FF2B5EF4-FFF2-40B4-BE49-F238E27FC236}">
                            <a16:creationId xmlns:a16="http://schemas.microsoft.com/office/drawing/2014/main" id="{E7ED4934-31AE-44F4-80FE-F479B0FC7E47}"/>
                          </a:ext>
                        </a:extLst>
                      </p:cNvPr>
                      <p:cNvSpPr/>
                      <p:nvPr/>
                    </p:nvSpPr>
                    <p:spPr>
                      <a:xfrm>
                        <a:off x="8415298"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Python</a:t>
                        </a:r>
                      </a:p>
                    </p:txBody>
                  </p:sp>
                </p:grpSp>
              </p:grpSp>
              <p:cxnSp>
                <p:nvCxnSpPr>
                  <p:cNvPr id="38" name="Straight Connector 37">
                    <a:extLst>
                      <a:ext uri="{FF2B5EF4-FFF2-40B4-BE49-F238E27FC236}">
                        <a16:creationId xmlns:a16="http://schemas.microsoft.com/office/drawing/2014/main" id="{7E00FD1B-CA49-472B-B7D2-D1AA6BEDCB31}"/>
                      </a:ext>
                    </a:extLst>
                  </p:cNvPr>
                  <p:cNvCxnSpPr>
                    <a:cxnSpLocks/>
                  </p:cNvCxnSpPr>
                  <p:nvPr/>
                </p:nvCxnSpPr>
                <p:spPr>
                  <a:xfrm>
                    <a:off x="1782492" y="3819983"/>
                    <a:ext cx="8595461" cy="0"/>
                  </a:xfrm>
                  <a:prstGeom prst="line">
                    <a:avLst/>
                  </a:prstGeom>
                  <a:noFill/>
                  <a:ln w="12700" cap="flat" cmpd="sng" algn="ctr">
                    <a:solidFill>
                      <a:srgbClr val="FFFFFF">
                        <a:alpha val="27000"/>
                      </a:srgbClr>
                    </a:solidFill>
                    <a:prstDash val="solid"/>
                  </a:ln>
                  <a:effectLst/>
                </p:spPr>
              </p:cxnSp>
            </p:grpSp>
          </p:grpSp>
          <p:cxnSp>
            <p:nvCxnSpPr>
              <p:cNvPr id="22" name="Straight Connector 21">
                <a:extLst>
                  <a:ext uri="{FF2B5EF4-FFF2-40B4-BE49-F238E27FC236}">
                    <a16:creationId xmlns:a16="http://schemas.microsoft.com/office/drawing/2014/main" id="{DCB99007-FC1E-414E-986D-4831F1C2E5A7}"/>
                  </a:ext>
                </a:extLst>
              </p:cNvPr>
              <p:cNvCxnSpPr>
                <a:cxnSpLocks/>
              </p:cNvCxnSpPr>
              <p:nvPr/>
            </p:nvCxnSpPr>
            <p:spPr>
              <a:xfrm>
                <a:off x="28857142" y="9288563"/>
                <a:ext cx="21457486" cy="0"/>
              </a:xfrm>
              <a:prstGeom prst="line">
                <a:avLst/>
              </a:prstGeom>
              <a:noFill/>
              <a:ln w="12700" cap="flat" cmpd="sng" algn="ctr">
                <a:solidFill>
                  <a:srgbClr val="FFFFFF">
                    <a:alpha val="27000"/>
                  </a:srgbClr>
                </a:solidFill>
                <a:prstDash val="solid"/>
              </a:ln>
              <a:effectLst/>
            </p:spPr>
          </p:cxnSp>
          <p:sp>
            <p:nvSpPr>
              <p:cNvPr id="23" name="TextBox 22">
                <a:extLst>
                  <a:ext uri="{FF2B5EF4-FFF2-40B4-BE49-F238E27FC236}">
                    <a16:creationId xmlns:a16="http://schemas.microsoft.com/office/drawing/2014/main" id="{D58829D3-33E0-44C6-A839-5FBC1475E0C9}"/>
                  </a:ext>
                </a:extLst>
              </p:cNvPr>
              <p:cNvSpPr txBox="1"/>
              <p:nvPr/>
            </p:nvSpPr>
            <p:spPr>
              <a:xfrm>
                <a:off x="28915843" y="9830985"/>
                <a:ext cx="4879363" cy="598092"/>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Devices </a:t>
                </a:r>
              </a:p>
            </p:txBody>
          </p:sp>
          <p:sp>
            <p:nvSpPr>
              <p:cNvPr id="24" name="Rectangle 23">
                <a:extLst>
                  <a:ext uri="{FF2B5EF4-FFF2-40B4-BE49-F238E27FC236}">
                    <a16:creationId xmlns:a16="http://schemas.microsoft.com/office/drawing/2014/main" id="{53F90173-C360-453F-B7B9-2B9E1B61822F}"/>
                  </a:ext>
                </a:extLst>
              </p:cNvPr>
              <p:cNvSpPr/>
              <p:nvPr/>
            </p:nvSpPr>
            <p:spPr>
              <a:xfrm>
                <a:off x="33738847" y="9562788"/>
                <a:ext cx="3993656"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GPU</a:t>
                </a:r>
              </a:p>
            </p:txBody>
          </p:sp>
          <p:sp>
            <p:nvSpPr>
              <p:cNvPr id="25" name="Rectangle 24">
                <a:extLst>
                  <a:ext uri="{FF2B5EF4-FFF2-40B4-BE49-F238E27FC236}">
                    <a16:creationId xmlns:a16="http://schemas.microsoft.com/office/drawing/2014/main" id="{201FA8B7-631D-4B76-8C03-4E2B0A55FB01}"/>
                  </a:ext>
                </a:extLst>
              </p:cNvPr>
              <p:cNvSpPr/>
              <p:nvPr/>
            </p:nvSpPr>
            <p:spPr>
              <a:xfrm>
                <a:off x="37971195" y="9562788"/>
                <a:ext cx="3888062"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CPU</a:t>
                </a:r>
              </a:p>
            </p:txBody>
          </p:sp>
          <p:sp>
            <p:nvSpPr>
              <p:cNvPr id="26" name="Rectangle 25">
                <a:extLst>
                  <a:ext uri="{FF2B5EF4-FFF2-40B4-BE49-F238E27FC236}">
                    <a16:creationId xmlns:a16="http://schemas.microsoft.com/office/drawing/2014/main" id="{9AF3F179-4C45-4540-8859-90A6D009C2F6}"/>
                  </a:ext>
                </a:extLst>
              </p:cNvPr>
              <p:cNvSpPr/>
              <p:nvPr/>
            </p:nvSpPr>
            <p:spPr>
              <a:xfrm>
                <a:off x="42103194" y="9562788"/>
                <a:ext cx="3993657"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APU</a:t>
                </a:r>
              </a:p>
            </p:txBody>
          </p:sp>
          <p:sp>
            <p:nvSpPr>
              <p:cNvPr id="27" name="Rectangle 26">
                <a:extLst>
                  <a:ext uri="{FF2B5EF4-FFF2-40B4-BE49-F238E27FC236}">
                    <a16:creationId xmlns:a16="http://schemas.microsoft.com/office/drawing/2014/main" id="{71378E7A-6932-47E8-8616-63A4D02721C6}"/>
                  </a:ext>
                </a:extLst>
              </p:cNvPr>
              <p:cNvSpPr/>
              <p:nvPr/>
            </p:nvSpPr>
            <p:spPr>
              <a:xfrm>
                <a:off x="46275249" y="9562788"/>
                <a:ext cx="3992025"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DLA</a:t>
                </a:r>
              </a:p>
            </p:txBody>
          </p:sp>
          <p:sp>
            <p:nvSpPr>
              <p:cNvPr id="28" name="Rectangle 27">
                <a:extLst>
                  <a:ext uri="{FF2B5EF4-FFF2-40B4-BE49-F238E27FC236}">
                    <a16:creationId xmlns:a16="http://schemas.microsoft.com/office/drawing/2014/main" id="{D4422342-FC32-4074-8544-D6231C150A3C}"/>
                  </a:ext>
                </a:extLst>
              </p:cNvPr>
              <p:cNvSpPr/>
              <p:nvPr/>
            </p:nvSpPr>
            <p:spPr>
              <a:xfrm>
                <a:off x="33738846" y="2990998"/>
                <a:ext cx="4008227" cy="1224641"/>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Caffe 2</a:t>
                </a:r>
              </a:p>
            </p:txBody>
          </p:sp>
          <p:sp>
            <p:nvSpPr>
              <p:cNvPr id="29" name="Rectangle 28">
                <a:extLst>
                  <a:ext uri="{FF2B5EF4-FFF2-40B4-BE49-F238E27FC236}">
                    <a16:creationId xmlns:a16="http://schemas.microsoft.com/office/drawing/2014/main" id="{1217BE19-769C-4794-B2EC-A61947F5082B}"/>
                  </a:ext>
                </a:extLst>
              </p:cNvPr>
              <p:cNvSpPr/>
              <p:nvPr/>
            </p:nvSpPr>
            <p:spPr>
              <a:xfrm>
                <a:off x="37921020" y="2989560"/>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MXnet</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sp>
            <p:nvSpPr>
              <p:cNvPr id="30" name="Rectangle 29">
                <a:extLst>
                  <a:ext uri="{FF2B5EF4-FFF2-40B4-BE49-F238E27FC236}">
                    <a16:creationId xmlns:a16="http://schemas.microsoft.com/office/drawing/2014/main" id="{AC41C1C1-4822-45F6-9A3A-95AA7C87B282}"/>
                  </a:ext>
                </a:extLst>
              </p:cNvPr>
              <p:cNvSpPr/>
              <p:nvPr/>
            </p:nvSpPr>
            <p:spPr>
              <a:xfrm>
                <a:off x="42085088" y="2990998"/>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PyTorch</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grpSp>
        <p:sp>
          <p:nvSpPr>
            <p:cNvPr id="55" name="Rectangle 54">
              <a:extLst>
                <a:ext uri="{FF2B5EF4-FFF2-40B4-BE49-F238E27FC236}">
                  <a16:creationId xmlns:a16="http://schemas.microsoft.com/office/drawing/2014/main" id="{F5943A94-3389-4E16-9D96-1CC8BEC5F9D3}"/>
                </a:ext>
              </a:extLst>
            </p:cNvPr>
            <p:cNvSpPr/>
            <p:nvPr/>
          </p:nvSpPr>
          <p:spPr>
            <a:xfrm>
              <a:off x="8919130" y="847200"/>
              <a:ext cx="2934045" cy="1457451"/>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Klavika Regular"/>
                <a:ea typeface="+mn-ea"/>
                <a:cs typeface="+mn-cs"/>
              </a:endParaRPr>
            </a:p>
          </p:txBody>
        </p:sp>
        <p:sp>
          <p:nvSpPr>
            <p:cNvPr id="56" name="Rounded Rectangle 5">
              <a:extLst>
                <a:ext uri="{FF2B5EF4-FFF2-40B4-BE49-F238E27FC236}">
                  <a16:creationId xmlns:a16="http://schemas.microsoft.com/office/drawing/2014/main" id="{D2CF57DB-DA3B-49DB-9835-067B60C292E0}"/>
                </a:ext>
              </a:extLst>
            </p:cNvPr>
            <p:cNvSpPr/>
            <p:nvPr/>
          </p:nvSpPr>
          <p:spPr>
            <a:xfrm>
              <a:off x="8931624" y="1075181"/>
              <a:ext cx="2909906" cy="245344"/>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Klavika Regular"/>
                <a:ea typeface="+mn-ea"/>
                <a:cs typeface="+mn-cs"/>
              </a:endParaRPr>
            </a:p>
          </p:txBody>
        </p:sp>
        <p:grpSp>
          <p:nvGrpSpPr>
            <p:cNvPr id="70" name="Group 69">
              <a:extLst>
                <a:ext uri="{FF2B5EF4-FFF2-40B4-BE49-F238E27FC236}">
                  <a16:creationId xmlns:a16="http://schemas.microsoft.com/office/drawing/2014/main" id="{543B8393-50E6-49C9-94A7-35CCF2880E02}"/>
                </a:ext>
              </a:extLst>
            </p:cNvPr>
            <p:cNvGrpSpPr/>
            <p:nvPr/>
          </p:nvGrpSpPr>
          <p:grpSpPr>
            <a:xfrm>
              <a:off x="8921868" y="1053442"/>
              <a:ext cx="2919663" cy="1020378"/>
              <a:chOff x="28809789" y="2572225"/>
              <a:chExt cx="21529424" cy="6716338"/>
            </a:xfrm>
          </p:grpSpPr>
          <p:grpSp>
            <p:nvGrpSpPr>
              <p:cNvPr id="71" name="Group 70">
                <a:extLst>
                  <a:ext uri="{FF2B5EF4-FFF2-40B4-BE49-F238E27FC236}">
                    <a16:creationId xmlns:a16="http://schemas.microsoft.com/office/drawing/2014/main" id="{6A4A1444-5A02-4A40-A206-EF163A062A3A}"/>
                  </a:ext>
                </a:extLst>
              </p:cNvPr>
              <p:cNvGrpSpPr/>
              <p:nvPr/>
            </p:nvGrpSpPr>
            <p:grpSpPr>
              <a:xfrm>
                <a:off x="28809789" y="2572225"/>
                <a:ext cx="21529424" cy="3758331"/>
                <a:chOff x="1761866" y="2646349"/>
                <a:chExt cx="8624278" cy="1173635"/>
              </a:xfrm>
            </p:grpSpPr>
            <p:sp>
              <p:nvSpPr>
                <p:cNvPr id="81" name="Rectangle 80">
                  <a:extLst>
                    <a:ext uri="{FF2B5EF4-FFF2-40B4-BE49-F238E27FC236}">
                      <a16:creationId xmlns:a16="http://schemas.microsoft.com/office/drawing/2014/main" id="{1470DA9C-2280-41D6-BCF0-A4336E891719}"/>
                    </a:ext>
                  </a:extLst>
                </p:cNvPr>
                <p:cNvSpPr/>
                <p:nvPr/>
              </p:nvSpPr>
              <p:spPr>
                <a:xfrm>
                  <a:off x="8776513" y="2776672"/>
                  <a:ext cx="1599783" cy="381036"/>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TensorFlow</a:t>
                  </a:r>
                </a:p>
              </p:txBody>
            </p:sp>
            <p:sp>
              <p:nvSpPr>
                <p:cNvPr id="82" name="TextBox 81">
                  <a:extLst>
                    <a:ext uri="{FF2B5EF4-FFF2-40B4-BE49-F238E27FC236}">
                      <a16:creationId xmlns:a16="http://schemas.microsoft.com/office/drawing/2014/main" id="{AB62A610-AC08-46DB-B870-DC19ADED6212}"/>
                    </a:ext>
                  </a:extLst>
                </p:cNvPr>
                <p:cNvSpPr txBox="1"/>
                <p:nvPr/>
              </p:nvSpPr>
              <p:spPr>
                <a:xfrm>
                  <a:off x="1761866" y="2876171"/>
                  <a:ext cx="1710861" cy="186769"/>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Frameworks</a:t>
                  </a:r>
                </a:p>
              </p:txBody>
            </p:sp>
            <p:cxnSp>
              <p:nvCxnSpPr>
                <p:cNvPr id="83" name="Straight Connector 82">
                  <a:extLst>
                    <a:ext uri="{FF2B5EF4-FFF2-40B4-BE49-F238E27FC236}">
                      <a16:creationId xmlns:a16="http://schemas.microsoft.com/office/drawing/2014/main" id="{554E9391-1859-4ADE-B44E-DFC739862AC4}"/>
                    </a:ext>
                  </a:extLst>
                </p:cNvPr>
                <p:cNvCxnSpPr>
                  <a:cxnSpLocks/>
                </p:cNvCxnSpPr>
                <p:nvPr/>
              </p:nvCxnSpPr>
              <p:spPr>
                <a:xfrm>
                  <a:off x="1761866" y="2646349"/>
                  <a:ext cx="8595461" cy="33353"/>
                </a:xfrm>
                <a:prstGeom prst="line">
                  <a:avLst/>
                </a:prstGeom>
                <a:noFill/>
                <a:ln w="12700" cap="flat" cmpd="sng" algn="ctr">
                  <a:solidFill>
                    <a:srgbClr val="FFFFFF">
                      <a:alpha val="27000"/>
                    </a:srgbClr>
                  </a:solidFill>
                  <a:prstDash val="solid"/>
                </a:ln>
                <a:effectLst/>
              </p:spPr>
            </p:cxnSp>
            <p:cxnSp>
              <p:nvCxnSpPr>
                <p:cNvPr id="99" name="Straight Connector 98">
                  <a:extLst>
                    <a:ext uri="{FF2B5EF4-FFF2-40B4-BE49-F238E27FC236}">
                      <a16:creationId xmlns:a16="http://schemas.microsoft.com/office/drawing/2014/main" id="{A6830C1D-4B9E-4C5B-9791-1CA2B58C779B}"/>
                    </a:ext>
                  </a:extLst>
                </p:cNvPr>
                <p:cNvCxnSpPr>
                  <a:cxnSpLocks/>
                </p:cNvCxnSpPr>
                <p:nvPr/>
              </p:nvCxnSpPr>
              <p:spPr>
                <a:xfrm flipV="1">
                  <a:off x="1790684" y="3257636"/>
                  <a:ext cx="8595460" cy="30575"/>
                </a:xfrm>
                <a:prstGeom prst="line">
                  <a:avLst/>
                </a:prstGeom>
                <a:noFill/>
                <a:ln w="12700" cap="flat" cmpd="sng" algn="ctr">
                  <a:solidFill>
                    <a:srgbClr val="FFFFFF">
                      <a:alpha val="27000"/>
                    </a:srgbClr>
                  </a:solidFill>
                  <a:prstDash val="solid"/>
                </a:ln>
                <a:effectLst/>
              </p:spPr>
            </p:cxnSp>
            <p:cxnSp>
              <p:nvCxnSpPr>
                <p:cNvPr id="88" name="Straight Connector 87">
                  <a:extLst>
                    <a:ext uri="{FF2B5EF4-FFF2-40B4-BE49-F238E27FC236}">
                      <a16:creationId xmlns:a16="http://schemas.microsoft.com/office/drawing/2014/main" id="{D7247216-79FB-4B2B-9C5D-265D275B8FB5}"/>
                    </a:ext>
                  </a:extLst>
                </p:cNvPr>
                <p:cNvCxnSpPr>
                  <a:cxnSpLocks/>
                </p:cNvCxnSpPr>
                <p:nvPr/>
              </p:nvCxnSpPr>
              <p:spPr>
                <a:xfrm>
                  <a:off x="1782493" y="3819984"/>
                  <a:ext cx="8595460" cy="0"/>
                </a:xfrm>
                <a:prstGeom prst="line">
                  <a:avLst/>
                </a:prstGeom>
                <a:noFill/>
                <a:ln w="12700" cap="flat" cmpd="sng" algn="ctr">
                  <a:solidFill>
                    <a:srgbClr val="FFFFFF">
                      <a:alpha val="27000"/>
                    </a:srgbClr>
                  </a:solidFill>
                  <a:prstDash val="solid"/>
                </a:ln>
                <a:effectLst/>
              </p:spPr>
            </p:cxnSp>
          </p:grpSp>
          <p:cxnSp>
            <p:nvCxnSpPr>
              <p:cNvPr id="72" name="Straight Connector 71">
                <a:extLst>
                  <a:ext uri="{FF2B5EF4-FFF2-40B4-BE49-F238E27FC236}">
                    <a16:creationId xmlns:a16="http://schemas.microsoft.com/office/drawing/2014/main" id="{54D35B9D-EC59-465A-8629-71261A387B83}"/>
                  </a:ext>
                </a:extLst>
              </p:cNvPr>
              <p:cNvCxnSpPr>
                <a:cxnSpLocks/>
              </p:cNvCxnSpPr>
              <p:nvPr/>
            </p:nvCxnSpPr>
            <p:spPr>
              <a:xfrm>
                <a:off x="28857142" y="9288563"/>
                <a:ext cx="21457486" cy="0"/>
              </a:xfrm>
              <a:prstGeom prst="line">
                <a:avLst/>
              </a:prstGeom>
              <a:noFill/>
              <a:ln w="12700" cap="flat" cmpd="sng" algn="ctr">
                <a:solidFill>
                  <a:srgbClr val="FFFFFF">
                    <a:alpha val="27000"/>
                  </a:srgbClr>
                </a:solidFill>
                <a:prstDash val="solid"/>
              </a:ln>
              <a:effectLst/>
            </p:spPr>
          </p:cxnSp>
          <p:sp>
            <p:nvSpPr>
              <p:cNvPr id="78" name="Rectangle 77">
                <a:extLst>
                  <a:ext uri="{FF2B5EF4-FFF2-40B4-BE49-F238E27FC236}">
                    <a16:creationId xmlns:a16="http://schemas.microsoft.com/office/drawing/2014/main" id="{C03C863F-7066-4A0E-95BB-F67EEE39BD84}"/>
                  </a:ext>
                </a:extLst>
              </p:cNvPr>
              <p:cNvSpPr/>
              <p:nvPr/>
            </p:nvSpPr>
            <p:spPr>
              <a:xfrm>
                <a:off x="33738846" y="2990998"/>
                <a:ext cx="4008227" cy="1224641"/>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Caffe 2</a:t>
                </a:r>
              </a:p>
            </p:txBody>
          </p:sp>
          <p:sp>
            <p:nvSpPr>
              <p:cNvPr id="79" name="Rectangle 78">
                <a:extLst>
                  <a:ext uri="{FF2B5EF4-FFF2-40B4-BE49-F238E27FC236}">
                    <a16:creationId xmlns:a16="http://schemas.microsoft.com/office/drawing/2014/main" id="{D516A2DB-5B91-40C2-A9D8-AE8E52E42DDC}"/>
                  </a:ext>
                </a:extLst>
              </p:cNvPr>
              <p:cNvSpPr/>
              <p:nvPr/>
            </p:nvSpPr>
            <p:spPr>
              <a:xfrm>
                <a:off x="37921020" y="2989560"/>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MXnet</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sp>
            <p:nvSpPr>
              <p:cNvPr id="80" name="Rectangle 79">
                <a:extLst>
                  <a:ext uri="{FF2B5EF4-FFF2-40B4-BE49-F238E27FC236}">
                    <a16:creationId xmlns:a16="http://schemas.microsoft.com/office/drawing/2014/main" id="{A6838E8B-638A-4CFE-8B41-7EB53AABB2E0}"/>
                  </a:ext>
                </a:extLst>
              </p:cNvPr>
              <p:cNvSpPr/>
              <p:nvPr/>
            </p:nvSpPr>
            <p:spPr>
              <a:xfrm>
                <a:off x="42085088" y="2990998"/>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PyTorch</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grpSp>
      </p:grpSp>
      <p:sp>
        <p:nvSpPr>
          <p:cNvPr id="66" name="Rectangle 65">
            <a:extLst>
              <a:ext uri="{FF2B5EF4-FFF2-40B4-BE49-F238E27FC236}">
                <a16:creationId xmlns:a16="http://schemas.microsoft.com/office/drawing/2014/main" id="{17B9ADE1-CBAC-7149-8934-33F46228B9C6}"/>
              </a:ext>
            </a:extLst>
          </p:cNvPr>
          <p:cNvSpPr/>
          <p:nvPr/>
        </p:nvSpPr>
        <p:spPr>
          <a:xfrm>
            <a:off x="450732" y="2685579"/>
            <a:ext cx="6104783" cy="3707471"/>
          </a:xfrm>
          <a:prstGeom prst="rect">
            <a:avLst/>
          </a:prstGeom>
          <a:solidFill>
            <a:schemeClr val="accent1">
              <a:lumMod val="20000"/>
              <a:lumOff val="8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2000" b="0" i="0" u="none" strike="noStrike" kern="1200" cap="none" spc="0" normalizeH="0" baseline="0" noProof="0" dirty="0">
                <a:ln>
                  <a:noFill/>
                </a:ln>
                <a:solidFill>
                  <a:srgbClr val="FFFFFF"/>
                </a:solidFill>
                <a:effectLst/>
                <a:uLnTx/>
                <a:uFillTx/>
                <a:latin typeface="Klavika Condensed"/>
              </a:rPr>
              <a:t>High performance FP16/FP32 training with up to 8 GPUs/node</a:t>
            </a:r>
            <a:r>
              <a:rPr lang="en-US" sz="2000" dirty="0">
                <a:solidFill>
                  <a:srgbClr val="FFFFFF"/>
                </a:solidFill>
                <a:latin typeface="Klavika Condensed"/>
              </a:rPr>
              <a:t> </a:t>
            </a:r>
            <a:endParaRPr kumimoji="0" lang="en-US" sz="2000" b="0" i="0" u="none" strike="noStrike" kern="1200" cap="none" spc="0" normalizeH="0" baseline="0" noProof="0" dirty="0">
              <a:ln>
                <a:noFill/>
              </a:ln>
              <a:solidFill>
                <a:srgbClr val="FFFFFF"/>
              </a:solidFill>
              <a:effectLst/>
              <a:uLnTx/>
              <a:uFillTx/>
              <a:latin typeface="Klavika Condensed" panose="020B0506040000020004" pitchFamily="34" charset="0"/>
              <a:ea typeface="+mn-ea"/>
              <a:cs typeface="+mn-cs"/>
            </a:endParaRPr>
          </a:p>
          <a:p>
            <a:pPr algn="ctr">
              <a:defRPr/>
            </a:pPr>
            <a:endParaRPr lang="en-US" sz="2000" dirty="0">
              <a:solidFill>
                <a:srgbClr val="FFFFFF"/>
              </a:solidFill>
              <a:latin typeface="Klavika Condensed"/>
            </a:endParaRPr>
          </a:p>
          <a:p>
            <a:pPr algn="ctr">
              <a:defRPr/>
            </a:pPr>
            <a:r>
              <a:rPr lang="en-US" sz="2000" dirty="0">
                <a:solidFill>
                  <a:srgbClr val="FFFFFF"/>
                </a:solidFill>
                <a:latin typeface="Klavika Condensed"/>
              </a:rPr>
              <a:t>v1.13.1 and v2.0-alpha</a:t>
            </a:r>
            <a:r>
              <a:rPr kumimoji="0" lang="en-US" sz="2000" b="0" i="0" u="none" strike="noStrike" kern="1200" cap="none" spc="0" normalizeH="0" baseline="0" noProof="0" dirty="0">
                <a:ln>
                  <a:noFill/>
                </a:ln>
                <a:solidFill>
                  <a:srgbClr val="FFFFFF"/>
                </a:solidFill>
                <a:effectLst/>
                <a:uLnTx/>
                <a:uFillTx/>
                <a:latin typeface="Klavika Condensed"/>
              </a:rPr>
              <a:t> – Available today as a docker container:</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Klavika Condensed"/>
              </a:rPr>
              <a:t>https://</a:t>
            </a:r>
            <a:r>
              <a:rPr kumimoji="0" lang="en-US" sz="2000" b="0" i="0" u="none" strike="noStrike" kern="1200" cap="none" spc="0" normalizeH="0" baseline="0" noProof="0" dirty="0" err="1">
                <a:ln>
                  <a:noFill/>
                </a:ln>
                <a:solidFill>
                  <a:srgbClr val="FFC000"/>
                </a:solidFill>
                <a:effectLst/>
                <a:uLnTx/>
                <a:uFillTx/>
                <a:latin typeface="Klavika Condensed"/>
              </a:rPr>
              <a:t>hub.docker.com</a:t>
            </a:r>
            <a:r>
              <a:rPr kumimoji="0" lang="en-US" sz="2000" b="0" i="0" u="none" strike="noStrike" kern="1200" cap="none" spc="0" normalizeH="0" baseline="0" noProof="0" dirty="0">
                <a:ln>
                  <a:noFill/>
                </a:ln>
                <a:solidFill>
                  <a:srgbClr val="FFC000"/>
                </a:solidFill>
                <a:effectLst/>
                <a:uLnTx/>
                <a:uFillTx/>
                <a:latin typeface="Klavika Condensed"/>
              </a:rPr>
              <a:t>/r/</a:t>
            </a:r>
            <a:r>
              <a:rPr kumimoji="0" lang="en-US" sz="2000" b="0" i="0" u="none" strike="noStrike" kern="1200" cap="none" spc="0" normalizeH="0" baseline="0" noProof="0" dirty="0" err="1">
                <a:ln>
                  <a:noFill/>
                </a:ln>
                <a:solidFill>
                  <a:srgbClr val="FFC000"/>
                </a:solidFill>
                <a:effectLst/>
                <a:uLnTx/>
                <a:uFillTx/>
                <a:latin typeface="Klavika Condensed"/>
              </a:rPr>
              <a:t>rocm</a:t>
            </a:r>
            <a:r>
              <a:rPr kumimoji="0" lang="en-US" sz="2000" b="0" i="0" u="none" strike="noStrike" kern="1200" cap="none" spc="0" normalizeH="0" baseline="0" noProof="0" dirty="0">
                <a:ln>
                  <a:noFill/>
                </a:ln>
                <a:solidFill>
                  <a:srgbClr val="FFC000"/>
                </a:solidFill>
                <a:effectLst/>
                <a:uLnTx/>
                <a:uFillTx/>
                <a:latin typeface="Klavika Condensed"/>
              </a:rPr>
              <a:t>/</a:t>
            </a:r>
            <a:r>
              <a:rPr kumimoji="0" lang="en-US" sz="2000" b="0" i="0" u="none" strike="noStrike" kern="1200" cap="none" spc="0" normalizeH="0" baseline="0" noProof="0" dirty="0" err="1">
                <a:ln>
                  <a:noFill/>
                </a:ln>
                <a:solidFill>
                  <a:srgbClr val="FFC000"/>
                </a:solidFill>
                <a:effectLst/>
                <a:uLnTx/>
                <a:uFillTx/>
                <a:latin typeface="Klavika Condensed"/>
              </a:rPr>
              <a:t>tensorflow</a:t>
            </a:r>
            <a:endParaRPr kumimoji="0" lang="en-US" sz="2000" b="0" i="0" u="none" strike="noStrike" kern="1200" cap="none" spc="0" normalizeH="0" baseline="0" noProof="0" dirty="0">
              <a:ln>
                <a:noFill/>
              </a:ln>
              <a:solidFill>
                <a:srgbClr val="FFC000"/>
              </a:solidFill>
              <a:effectLst/>
              <a:uLnTx/>
              <a:uFillTx/>
              <a:latin typeface="Klavika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Klavika Condensed"/>
              </a:rPr>
              <a:t>or as Python PIP wheel:</a:t>
            </a:r>
            <a:endParaRPr lang="en-US" sz="2000" b="0" i="0" u="none" strike="noStrike" kern="1200" cap="none" spc="0" normalizeH="0" baseline="0" noProof="0" dirty="0">
              <a:ln>
                <a:noFill/>
              </a:ln>
              <a:solidFill>
                <a:srgbClr val="FFFFFF"/>
              </a:solidFill>
              <a:effectLst/>
              <a:uLnTx/>
              <a:uFillTx/>
              <a:latin typeface="Klavika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Klavika Condensed"/>
              </a:rPr>
              <a:t>https://</a:t>
            </a:r>
            <a:r>
              <a:rPr kumimoji="0" lang="en-US" sz="2000" b="0" i="0" u="none" strike="noStrike" kern="1200" cap="none" spc="0" normalizeH="0" baseline="0" noProof="0" dirty="0" err="1">
                <a:ln>
                  <a:noFill/>
                </a:ln>
                <a:solidFill>
                  <a:srgbClr val="FFC000"/>
                </a:solidFill>
                <a:effectLst/>
                <a:uLnTx/>
                <a:uFillTx/>
                <a:latin typeface="Klavika Condensed"/>
              </a:rPr>
              <a:t>pypi.org</a:t>
            </a:r>
            <a:r>
              <a:rPr kumimoji="0" lang="en-US" sz="2000" b="0" i="0" u="none" strike="noStrike" kern="1200" cap="none" spc="0" normalizeH="0" baseline="0" noProof="0" dirty="0">
                <a:ln>
                  <a:noFill/>
                </a:ln>
                <a:solidFill>
                  <a:srgbClr val="FFC000"/>
                </a:solidFill>
                <a:effectLst/>
                <a:uLnTx/>
                <a:uFillTx/>
                <a:latin typeface="Klavika Condensed"/>
              </a:rPr>
              <a:t>/project/</a:t>
            </a:r>
            <a:r>
              <a:rPr kumimoji="0" lang="en-US" sz="2000" b="0" i="0" u="none" strike="noStrike" kern="1200" cap="none" spc="0" normalizeH="0" baseline="0" noProof="0" dirty="0" err="1">
                <a:ln>
                  <a:noFill/>
                </a:ln>
                <a:solidFill>
                  <a:srgbClr val="FFC000"/>
                </a:solidFill>
                <a:effectLst/>
                <a:uLnTx/>
                <a:uFillTx/>
                <a:latin typeface="Klavika Condensed"/>
              </a:rPr>
              <a:t>tensorflow-rocm</a:t>
            </a:r>
            <a:r>
              <a:rPr kumimoji="0" lang="en-US" sz="2000" b="0" i="0" u="none" strike="noStrike" kern="1200" cap="none" spc="0" normalizeH="0" baseline="0" noProof="0" dirty="0">
                <a:ln>
                  <a:noFill/>
                </a:ln>
                <a:solidFill>
                  <a:srgbClr val="FFC000"/>
                </a:solidFill>
                <a:effectLst/>
                <a:uLnTx/>
                <a:uFillTx/>
                <a:latin typeface="Klavika Condensed"/>
              </a:rPr>
              <a:t>/</a:t>
            </a:r>
            <a:endParaRPr lang="en-US" sz="2000" b="0" i="0" u="none" strike="noStrike" kern="1200" cap="none" spc="0" normalizeH="0" baseline="0" noProof="0" dirty="0">
              <a:ln>
                <a:noFill/>
              </a:ln>
              <a:solidFill>
                <a:srgbClr val="FFC000"/>
              </a:solidFill>
              <a:effectLst/>
              <a:uLnTx/>
              <a:uFillTx/>
              <a:latin typeface="Klavika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Klavika Condensed"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Klavika Condensed"/>
              </a:rPr>
              <a:t>Matching AMD versions are available within days </a:t>
            </a:r>
            <a:r>
              <a:rPr lang="en-US" sz="2000" dirty="0">
                <a:solidFill>
                  <a:srgbClr val="FFFFFF"/>
                </a:solidFill>
                <a:latin typeface="Klavika Condensed"/>
              </a:rPr>
              <a:t>of official release</a:t>
            </a:r>
            <a:endParaRPr lang="en-US" sz="2000" b="0" i="0" u="none" strike="noStrike" kern="1200" cap="none" spc="0" normalizeH="0" baseline="0" noProof="0" dirty="0">
              <a:ln>
                <a:noFill/>
              </a:ln>
              <a:solidFill>
                <a:srgbClr val="FFFFFF"/>
              </a:solidFill>
              <a:effectLst/>
              <a:uLnTx/>
              <a:uFillTx/>
              <a:latin typeface="Klavika Condensed"/>
            </a:endParaRPr>
          </a:p>
        </p:txBody>
      </p:sp>
      <p:pic>
        <p:nvPicPr>
          <p:cNvPr id="12" name="Picture 11">
            <a:extLst>
              <a:ext uri="{FF2B5EF4-FFF2-40B4-BE49-F238E27FC236}">
                <a16:creationId xmlns:a16="http://schemas.microsoft.com/office/drawing/2014/main" id="{3D649518-9AA3-DE43-A270-3595739239C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19554" t="25278"/>
          <a:stretch/>
        </p:blipFill>
        <p:spPr>
          <a:xfrm>
            <a:off x="514600" y="1304446"/>
            <a:ext cx="3262459" cy="575763"/>
          </a:xfrm>
          <a:prstGeom prst="rect">
            <a:avLst/>
          </a:prstGeom>
        </p:spPr>
      </p:pic>
      <p:sp>
        <p:nvSpPr>
          <p:cNvPr id="3" name="TextBox 2"/>
          <p:cNvSpPr txBox="1"/>
          <p:nvPr/>
        </p:nvSpPr>
        <p:spPr>
          <a:xfrm>
            <a:off x="7151360" y="2162202"/>
            <a:ext cx="4670323" cy="1231106"/>
          </a:xfrm>
          <a:prstGeom prst="rect">
            <a:avLst/>
          </a:prstGeom>
          <a:noFill/>
        </p:spPr>
        <p:txBody>
          <a:bodyPr wrap="square" rtlCol="0">
            <a:spAutoFit/>
          </a:bodyPr>
          <a:lstStyle/>
          <a:p>
            <a:pPr marL="285750" indent="-285750" algn="l">
              <a:buFont typeface="Arial" charset="0"/>
              <a:buChar char="•"/>
            </a:pPr>
            <a:r>
              <a:rPr lang="en-US" sz="2000" dirty="0">
                <a:solidFill>
                  <a:schemeClr val="bg1"/>
                </a:solidFill>
                <a:latin typeface="Klavika Basic Regular" panose="020B0506040000020004"/>
              </a:rPr>
              <a:t>Supports:</a:t>
            </a:r>
          </a:p>
          <a:p>
            <a:pPr marL="742950" lvl="1" indent="-285750">
              <a:buFont typeface="Arial" charset="0"/>
              <a:buChar char="•"/>
            </a:pPr>
            <a:r>
              <a:rPr lang="en-US" dirty="0">
                <a:solidFill>
                  <a:schemeClr val="bg1"/>
                </a:solidFill>
                <a:latin typeface="Klavika Basic Regular" panose="020B0506040000020004"/>
              </a:rPr>
              <a:t>Vision (CNNs, GANs)</a:t>
            </a:r>
          </a:p>
          <a:p>
            <a:pPr marL="742950" lvl="1" indent="-285750">
              <a:buFont typeface="Arial" charset="0"/>
              <a:buChar char="•"/>
            </a:pPr>
            <a:r>
              <a:rPr lang="en-US" dirty="0">
                <a:solidFill>
                  <a:schemeClr val="bg1"/>
                </a:solidFill>
                <a:latin typeface="Klavika Basic Regular" panose="020B0506040000020004"/>
              </a:rPr>
              <a:t>Translate (RNNs, LSTMs, Transformer)</a:t>
            </a:r>
          </a:p>
          <a:p>
            <a:pPr marL="742950" lvl="1" indent="-285750">
              <a:buFont typeface="Arial" charset="0"/>
              <a:buChar char="•"/>
            </a:pPr>
            <a:r>
              <a:rPr lang="en-US" dirty="0">
                <a:solidFill>
                  <a:schemeClr val="bg1"/>
                </a:solidFill>
                <a:latin typeface="Klavika Basic Regular" panose="020B0506040000020004"/>
              </a:rPr>
              <a:t>Reinforcement Learning</a:t>
            </a:r>
          </a:p>
        </p:txBody>
      </p:sp>
      <p:pic>
        <p:nvPicPr>
          <p:cNvPr id="2050" name="Picture 2" descr="mage result for ker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970" y="1256216"/>
            <a:ext cx="2334545" cy="677771"/>
          </a:xfrm>
          <a:prstGeom prst="rect">
            <a:avLst/>
          </a:prstGeom>
          <a:solidFill>
            <a:schemeClr val="bg1"/>
          </a:solidFill>
        </p:spPr>
      </p:pic>
    </p:spTree>
    <p:extLst>
      <p:ext uri="{BB962C8B-B14F-4D97-AF65-F5344CB8AC3E}">
        <p14:creationId xmlns:p14="http://schemas.microsoft.com/office/powerpoint/2010/main" val="116446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9CD1-F210-4687-BE82-43DC8429C20D}"/>
              </a:ext>
            </a:extLst>
          </p:cNvPr>
          <p:cNvSpPr>
            <a:spLocks noGrp="1"/>
          </p:cNvSpPr>
          <p:nvPr>
            <p:ph type="title"/>
          </p:nvPr>
        </p:nvSpPr>
        <p:spPr>
          <a:xfrm>
            <a:off x="305706" y="278133"/>
            <a:ext cx="10983617" cy="474345"/>
          </a:xfrm>
        </p:spPr>
        <p:txBody>
          <a:bodyPr vert="horz" lIns="91440" tIns="45720" rIns="91440" bIns="45720" rtlCol="0" anchor="ctr">
            <a:noAutofit/>
          </a:bodyPr>
          <a:lstStyle/>
          <a:p>
            <a:r>
              <a:rPr lang="en-US" spc="400">
                <a:gradFill>
                  <a:gsLst>
                    <a:gs pos="0">
                      <a:schemeClr val="bg2"/>
                    </a:gs>
                    <a:gs pos="60000">
                      <a:schemeClr val="bg1"/>
                    </a:gs>
                    <a:gs pos="100000">
                      <a:schemeClr val="bg2">
                        <a:lumMod val="75000"/>
                      </a:schemeClr>
                    </a:gs>
                  </a:gsLst>
                  <a:lin ang="5400000" scaled="1"/>
                </a:gradFill>
                <a:latin typeface="Arial" panose="020B0604020202020204" pitchFamily="34" charset="0"/>
                <a:cs typeface="Arial" panose="020B0604020202020204" pitchFamily="34" charset="0"/>
              </a:rPr>
              <a:t>Machine Learning Frameworks</a:t>
            </a:r>
            <a:endParaRPr lang="en-US">
              <a:solidFill>
                <a:schemeClr val="bg1"/>
              </a:solidFill>
            </a:endParaRPr>
          </a:p>
        </p:txBody>
      </p:sp>
      <p:grpSp>
        <p:nvGrpSpPr>
          <p:cNvPr id="5" name="Group 4">
            <a:extLst>
              <a:ext uri="{FF2B5EF4-FFF2-40B4-BE49-F238E27FC236}">
                <a16:creationId xmlns:a16="http://schemas.microsoft.com/office/drawing/2014/main" id="{3A2BF43E-0197-4398-8C98-B00E6E3598D6}"/>
              </a:ext>
            </a:extLst>
          </p:cNvPr>
          <p:cNvGrpSpPr/>
          <p:nvPr/>
        </p:nvGrpSpPr>
        <p:grpSpPr>
          <a:xfrm>
            <a:off x="8800889" y="627812"/>
            <a:ext cx="2934045" cy="1457451"/>
            <a:chOff x="8919130" y="847200"/>
            <a:chExt cx="2934045" cy="1457451"/>
          </a:xfrm>
        </p:grpSpPr>
        <p:grpSp>
          <p:nvGrpSpPr>
            <p:cNvPr id="17" name="Group 16">
              <a:extLst>
                <a:ext uri="{FF2B5EF4-FFF2-40B4-BE49-F238E27FC236}">
                  <a16:creationId xmlns:a16="http://schemas.microsoft.com/office/drawing/2014/main" id="{F23D8FCD-300C-4448-BFD2-E58DA038C954}"/>
                </a:ext>
              </a:extLst>
            </p:cNvPr>
            <p:cNvGrpSpPr/>
            <p:nvPr/>
          </p:nvGrpSpPr>
          <p:grpSpPr>
            <a:xfrm>
              <a:off x="8919130" y="853775"/>
              <a:ext cx="2919663" cy="1434110"/>
              <a:chOff x="28809789" y="1220460"/>
              <a:chExt cx="21529424" cy="9439609"/>
            </a:xfrm>
          </p:grpSpPr>
          <p:grpSp>
            <p:nvGrpSpPr>
              <p:cNvPr id="21" name="Group 20">
                <a:extLst>
                  <a:ext uri="{FF2B5EF4-FFF2-40B4-BE49-F238E27FC236}">
                    <a16:creationId xmlns:a16="http://schemas.microsoft.com/office/drawing/2014/main" id="{805FF911-07C6-417F-8F86-4051EDD84F68}"/>
                  </a:ext>
                </a:extLst>
              </p:cNvPr>
              <p:cNvGrpSpPr/>
              <p:nvPr/>
            </p:nvGrpSpPr>
            <p:grpSpPr>
              <a:xfrm>
                <a:off x="28809789" y="1220460"/>
                <a:ext cx="21529424" cy="7834903"/>
                <a:chOff x="1761866" y="2224226"/>
                <a:chExt cx="8624278" cy="2446649"/>
              </a:xfrm>
            </p:grpSpPr>
            <p:sp>
              <p:nvSpPr>
                <p:cNvPr id="31" name="Rectangle 30">
                  <a:extLst>
                    <a:ext uri="{FF2B5EF4-FFF2-40B4-BE49-F238E27FC236}">
                      <a16:creationId xmlns:a16="http://schemas.microsoft.com/office/drawing/2014/main" id="{A688BFF7-48BB-467B-A0E9-F17AE4CCEECB}"/>
                    </a:ext>
                  </a:extLst>
                </p:cNvPr>
                <p:cNvSpPr/>
                <p:nvPr/>
              </p:nvSpPr>
              <p:spPr>
                <a:xfrm>
                  <a:off x="8776513" y="2776672"/>
                  <a:ext cx="1599783" cy="381036"/>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TensorFlow</a:t>
                  </a:r>
                </a:p>
              </p:txBody>
            </p:sp>
            <p:sp>
              <p:nvSpPr>
                <p:cNvPr id="32" name="TextBox 31">
                  <a:extLst>
                    <a:ext uri="{FF2B5EF4-FFF2-40B4-BE49-F238E27FC236}">
                      <a16:creationId xmlns:a16="http://schemas.microsoft.com/office/drawing/2014/main" id="{7B1AEB30-F3D3-4874-B875-BE73465DEE83}"/>
                    </a:ext>
                  </a:extLst>
                </p:cNvPr>
                <p:cNvSpPr txBox="1"/>
                <p:nvPr/>
              </p:nvSpPr>
              <p:spPr>
                <a:xfrm>
                  <a:off x="1761866" y="2876171"/>
                  <a:ext cx="1710861" cy="186769"/>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Frameworks</a:t>
                  </a:r>
                </a:p>
              </p:txBody>
            </p:sp>
            <p:cxnSp>
              <p:nvCxnSpPr>
                <p:cNvPr id="33" name="Straight Connector 32">
                  <a:extLst>
                    <a:ext uri="{FF2B5EF4-FFF2-40B4-BE49-F238E27FC236}">
                      <a16:creationId xmlns:a16="http://schemas.microsoft.com/office/drawing/2014/main" id="{A42E5FD0-8921-4DCD-BC25-5A77FC980DA2}"/>
                    </a:ext>
                  </a:extLst>
                </p:cNvPr>
                <p:cNvCxnSpPr>
                  <a:cxnSpLocks/>
                </p:cNvCxnSpPr>
                <p:nvPr/>
              </p:nvCxnSpPr>
              <p:spPr>
                <a:xfrm>
                  <a:off x="1761866" y="2646349"/>
                  <a:ext cx="8595461" cy="33353"/>
                </a:xfrm>
                <a:prstGeom prst="line">
                  <a:avLst/>
                </a:prstGeom>
                <a:noFill/>
                <a:ln w="12700" cap="flat" cmpd="sng" algn="ctr">
                  <a:solidFill>
                    <a:srgbClr val="FFFFFF">
                      <a:alpha val="27000"/>
                    </a:srgbClr>
                  </a:solidFill>
                  <a:prstDash val="solid"/>
                </a:ln>
                <a:effectLst/>
              </p:spPr>
            </p:cxnSp>
            <p:grpSp>
              <p:nvGrpSpPr>
                <p:cNvPr id="34" name="Group 33">
                  <a:extLst>
                    <a:ext uri="{FF2B5EF4-FFF2-40B4-BE49-F238E27FC236}">
                      <a16:creationId xmlns:a16="http://schemas.microsoft.com/office/drawing/2014/main" id="{D8FD5C18-2BD1-4A01-A7F5-D6C3387F31EA}"/>
                    </a:ext>
                  </a:extLst>
                </p:cNvPr>
                <p:cNvGrpSpPr/>
                <p:nvPr/>
              </p:nvGrpSpPr>
              <p:grpSpPr>
                <a:xfrm>
                  <a:off x="1761866" y="3257636"/>
                  <a:ext cx="8624278" cy="502123"/>
                  <a:chOff x="1761866" y="3257636"/>
                  <a:chExt cx="8624278" cy="502123"/>
                </a:xfrm>
              </p:grpSpPr>
              <p:grpSp>
                <p:nvGrpSpPr>
                  <p:cNvPr id="48" name="Group 47">
                    <a:extLst>
                      <a:ext uri="{FF2B5EF4-FFF2-40B4-BE49-F238E27FC236}">
                        <a16:creationId xmlns:a16="http://schemas.microsoft.com/office/drawing/2014/main" id="{FAAFB161-798A-47B2-9B06-793837A744D2}"/>
                      </a:ext>
                    </a:extLst>
                  </p:cNvPr>
                  <p:cNvGrpSpPr/>
                  <p:nvPr/>
                </p:nvGrpSpPr>
                <p:grpSpPr>
                  <a:xfrm>
                    <a:off x="1761866" y="3386221"/>
                    <a:ext cx="8595461" cy="373538"/>
                    <a:chOff x="1761866" y="3386221"/>
                    <a:chExt cx="8595461" cy="373538"/>
                  </a:xfrm>
                </p:grpSpPr>
                <p:sp>
                  <p:nvSpPr>
                    <p:cNvPr id="50" name="TextBox 49">
                      <a:extLst>
                        <a:ext uri="{FF2B5EF4-FFF2-40B4-BE49-F238E27FC236}">
                          <a16:creationId xmlns:a16="http://schemas.microsoft.com/office/drawing/2014/main" id="{D89CD2A2-F47F-4217-B103-3C1CF1247815}"/>
                        </a:ext>
                      </a:extLst>
                    </p:cNvPr>
                    <p:cNvSpPr txBox="1"/>
                    <p:nvPr/>
                  </p:nvSpPr>
                  <p:spPr>
                    <a:xfrm>
                      <a:off x="1761866" y="3386221"/>
                      <a:ext cx="1975860" cy="373538"/>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Middleware and Libraries </a:t>
                      </a:r>
                    </a:p>
                  </p:txBody>
                </p:sp>
                <p:sp>
                  <p:nvSpPr>
                    <p:cNvPr id="51" name="Rectangle 50">
                      <a:extLst>
                        <a:ext uri="{FF2B5EF4-FFF2-40B4-BE49-F238E27FC236}">
                          <a16:creationId xmlns:a16="http://schemas.microsoft.com/office/drawing/2014/main" id="{DD11EDFA-30F5-4C74-AFAB-E9A88DA82D31}"/>
                        </a:ext>
                      </a:extLst>
                    </p:cNvPr>
                    <p:cNvSpPr/>
                    <p:nvPr/>
                  </p:nvSpPr>
                  <p:spPr>
                    <a:xfrm>
                      <a:off x="3737725"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MIOpen</a:t>
                      </a:r>
                    </a:p>
                  </p:txBody>
                </p:sp>
                <p:sp>
                  <p:nvSpPr>
                    <p:cNvPr id="52" name="Rectangle 51">
                      <a:extLst>
                        <a:ext uri="{FF2B5EF4-FFF2-40B4-BE49-F238E27FC236}">
                          <a16:creationId xmlns:a16="http://schemas.microsoft.com/office/drawing/2014/main" id="{07A06F3B-A95A-4750-A0E1-459D08BC4E2E}"/>
                        </a:ext>
                      </a:extLst>
                    </p:cNvPr>
                    <p:cNvSpPr/>
                    <p:nvPr/>
                  </p:nvSpPr>
                  <p:spPr>
                    <a:xfrm>
                      <a:off x="5410998"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BLAS,FFT,RNG</a:t>
                      </a:r>
                    </a:p>
                  </p:txBody>
                </p:sp>
                <p:sp>
                  <p:nvSpPr>
                    <p:cNvPr id="53" name="Rectangle 52">
                      <a:extLst>
                        <a:ext uri="{FF2B5EF4-FFF2-40B4-BE49-F238E27FC236}">
                          <a16:creationId xmlns:a16="http://schemas.microsoft.com/office/drawing/2014/main" id="{0BBAFE58-9C7E-4E00-A6AE-19525AE6EA6A}"/>
                        </a:ext>
                      </a:extLst>
                    </p:cNvPr>
                    <p:cNvSpPr/>
                    <p:nvPr/>
                  </p:nvSpPr>
                  <p:spPr>
                    <a:xfrm>
                      <a:off x="7084271"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RCCL</a:t>
                      </a:r>
                    </a:p>
                  </p:txBody>
                </p:sp>
                <p:sp>
                  <p:nvSpPr>
                    <p:cNvPr id="54" name="Rectangle 53">
                      <a:extLst>
                        <a:ext uri="{FF2B5EF4-FFF2-40B4-BE49-F238E27FC236}">
                          <a16:creationId xmlns:a16="http://schemas.microsoft.com/office/drawing/2014/main" id="{886ABD02-E9A1-46DA-B483-1AADFABD70EA}"/>
                        </a:ext>
                      </a:extLst>
                    </p:cNvPr>
                    <p:cNvSpPr/>
                    <p:nvPr/>
                  </p:nvSpPr>
                  <p:spPr>
                    <a:xfrm>
                      <a:off x="8757544" y="3386970"/>
                      <a:ext cx="1599783"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Eigen</a:t>
                      </a:r>
                    </a:p>
                  </p:txBody>
                </p:sp>
              </p:grpSp>
              <p:cxnSp>
                <p:nvCxnSpPr>
                  <p:cNvPr id="49" name="Straight Connector 48">
                    <a:extLst>
                      <a:ext uri="{FF2B5EF4-FFF2-40B4-BE49-F238E27FC236}">
                        <a16:creationId xmlns:a16="http://schemas.microsoft.com/office/drawing/2014/main" id="{F6CF7FA6-9E08-40B4-B64F-4191137B690F}"/>
                      </a:ext>
                    </a:extLst>
                  </p:cNvPr>
                  <p:cNvCxnSpPr>
                    <a:cxnSpLocks/>
                  </p:cNvCxnSpPr>
                  <p:nvPr/>
                </p:nvCxnSpPr>
                <p:spPr>
                  <a:xfrm flipV="1">
                    <a:off x="1790684" y="3257636"/>
                    <a:ext cx="8595460" cy="30574"/>
                  </a:xfrm>
                  <a:prstGeom prst="line">
                    <a:avLst/>
                  </a:prstGeom>
                  <a:noFill/>
                  <a:ln w="12700" cap="flat" cmpd="sng" algn="ctr">
                    <a:solidFill>
                      <a:srgbClr val="FFFFFF">
                        <a:alpha val="27000"/>
                      </a:srgbClr>
                    </a:solidFill>
                    <a:prstDash val="solid"/>
                  </a:ln>
                  <a:effectLst/>
                </p:spPr>
              </p:cxnSp>
            </p:grpSp>
            <p:grpSp>
              <p:nvGrpSpPr>
                <p:cNvPr id="35" name="Group 34">
                  <a:extLst>
                    <a:ext uri="{FF2B5EF4-FFF2-40B4-BE49-F238E27FC236}">
                      <a16:creationId xmlns:a16="http://schemas.microsoft.com/office/drawing/2014/main" id="{3440B737-90F1-44D2-AD03-B508A87AAAD7}"/>
                    </a:ext>
                  </a:extLst>
                </p:cNvPr>
                <p:cNvGrpSpPr/>
                <p:nvPr/>
              </p:nvGrpSpPr>
              <p:grpSpPr>
                <a:xfrm>
                  <a:off x="1761866" y="2224226"/>
                  <a:ext cx="8596115" cy="342654"/>
                  <a:chOff x="1761866" y="2224226"/>
                  <a:chExt cx="8596115" cy="342654"/>
                </a:xfrm>
              </p:grpSpPr>
              <p:sp>
                <p:nvSpPr>
                  <p:cNvPr id="46" name="Rectangle 45">
                    <a:extLst>
                      <a:ext uri="{FF2B5EF4-FFF2-40B4-BE49-F238E27FC236}">
                        <a16:creationId xmlns:a16="http://schemas.microsoft.com/office/drawing/2014/main" id="{50DD7BAE-7E98-4413-B4B5-E6B8F90CBBFB}"/>
                      </a:ext>
                    </a:extLst>
                  </p:cNvPr>
                  <p:cNvSpPr/>
                  <p:nvPr/>
                </p:nvSpPr>
                <p:spPr>
                  <a:xfrm>
                    <a:off x="3737725" y="2224226"/>
                    <a:ext cx="6620256" cy="342654"/>
                  </a:xfrm>
                  <a:prstGeom prst="rect">
                    <a:avLst/>
                  </a:prstGeom>
                  <a:solidFill>
                    <a:sysClr val="window" lastClr="FFFFFF">
                      <a:alpha val="20000"/>
                    </a:sys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Machine Learning Apps</a:t>
                    </a:r>
                  </a:p>
                </p:txBody>
              </p:sp>
              <p:sp>
                <p:nvSpPr>
                  <p:cNvPr id="47" name="TextBox 46">
                    <a:extLst>
                      <a:ext uri="{FF2B5EF4-FFF2-40B4-BE49-F238E27FC236}">
                        <a16:creationId xmlns:a16="http://schemas.microsoft.com/office/drawing/2014/main" id="{3435B762-E505-4C6A-A73D-D6B2C29AD523}"/>
                      </a:ext>
                    </a:extLst>
                  </p:cNvPr>
                  <p:cNvSpPr txBox="1"/>
                  <p:nvPr/>
                </p:nvSpPr>
                <p:spPr>
                  <a:xfrm>
                    <a:off x="1761866" y="2294301"/>
                    <a:ext cx="1710862" cy="186770"/>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Applications</a:t>
                    </a:r>
                  </a:p>
                </p:txBody>
              </p:sp>
            </p:grpSp>
            <p:grpSp>
              <p:nvGrpSpPr>
                <p:cNvPr id="36" name="Group 35">
                  <a:extLst>
                    <a:ext uri="{FF2B5EF4-FFF2-40B4-BE49-F238E27FC236}">
                      <a16:creationId xmlns:a16="http://schemas.microsoft.com/office/drawing/2014/main" id="{6064C5D8-EAA3-424A-AD51-65D6EFC8D27A}"/>
                    </a:ext>
                  </a:extLst>
                </p:cNvPr>
                <p:cNvGrpSpPr/>
                <p:nvPr/>
              </p:nvGrpSpPr>
              <p:grpSpPr>
                <a:xfrm>
                  <a:off x="1782492" y="3819983"/>
                  <a:ext cx="8595461" cy="850892"/>
                  <a:chOff x="1782492" y="3819983"/>
                  <a:chExt cx="8595461" cy="850892"/>
                </a:xfrm>
              </p:grpSpPr>
              <p:grpSp>
                <p:nvGrpSpPr>
                  <p:cNvPr id="37" name="Group 36">
                    <a:extLst>
                      <a:ext uri="{FF2B5EF4-FFF2-40B4-BE49-F238E27FC236}">
                        <a16:creationId xmlns:a16="http://schemas.microsoft.com/office/drawing/2014/main" id="{E14491C6-C155-437A-9923-540CAFF5C0F3}"/>
                      </a:ext>
                    </a:extLst>
                  </p:cNvPr>
                  <p:cNvGrpSpPr/>
                  <p:nvPr/>
                </p:nvGrpSpPr>
                <p:grpSpPr>
                  <a:xfrm>
                    <a:off x="1782492" y="3904362"/>
                    <a:ext cx="8575489" cy="766513"/>
                    <a:chOff x="1782492" y="3904362"/>
                    <a:chExt cx="8575489" cy="766513"/>
                  </a:xfrm>
                </p:grpSpPr>
                <p:sp>
                  <p:nvSpPr>
                    <p:cNvPr id="39" name="TextBox 38">
                      <a:extLst>
                        <a:ext uri="{FF2B5EF4-FFF2-40B4-BE49-F238E27FC236}">
                          <a16:creationId xmlns:a16="http://schemas.microsoft.com/office/drawing/2014/main" id="{2A15B54B-7116-4483-B81A-B16BCDFDFF94}"/>
                        </a:ext>
                      </a:extLst>
                    </p:cNvPr>
                    <p:cNvSpPr txBox="1"/>
                    <p:nvPr/>
                  </p:nvSpPr>
                  <p:spPr>
                    <a:xfrm>
                      <a:off x="1782492" y="4180091"/>
                      <a:ext cx="1330545" cy="186769"/>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ROCm </a:t>
                      </a:r>
                    </a:p>
                  </p:txBody>
                </p:sp>
                <p:sp>
                  <p:nvSpPr>
                    <p:cNvPr id="40" name="Rectangle 39">
                      <a:extLst>
                        <a:ext uri="{FF2B5EF4-FFF2-40B4-BE49-F238E27FC236}">
                          <a16:creationId xmlns:a16="http://schemas.microsoft.com/office/drawing/2014/main" id="{C171C5C0-A395-4169-A5BD-70FF13AD71D4}"/>
                        </a:ext>
                      </a:extLst>
                    </p:cNvPr>
                    <p:cNvSpPr/>
                    <p:nvPr/>
                  </p:nvSpPr>
                  <p:spPr>
                    <a:xfrm>
                      <a:off x="3737725" y="4328221"/>
                      <a:ext cx="6620256"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Fully Open Source </a:t>
                      </a:r>
                      <a:r>
                        <a:rPr kumimoji="0" lang="en-US" sz="600" b="0" i="0" u="none" strike="noStrike" kern="0" cap="none" spc="0" normalizeH="0" baseline="0" noProof="0" err="1">
                          <a:ln>
                            <a:noFill/>
                          </a:ln>
                          <a:solidFill>
                            <a:prstClr val="white"/>
                          </a:solidFill>
                          <a:effectLst/>
                          <a:uLnTx/>
                          <a:uFillTx/>
                          <a:latin typeface="Klavika Light" panose="020B0506040000020004" pitchFamily="34" charset="0"/>
                          <a:ea typeface="+mn-ea"/>
                          <a:cs typeface="Calibri" panose="020F0502020204030204" pitchFamily="34" charset="0"/>
                        </a:rPr>
                        <a:t>ROCm</a:t>
                      </a: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 Platform</a:t>
                      </a:r>
                    </a:p>
                  </p:txBody>
                </p:sp>
                <p:grpSp>
                  <p:nvGrpSpPr>
                    <p:cNvPr id="41" name="Group 40">
                      <a:extLst>
                        <a:ext uri="{FF2B5EF4-FFF2-40B4-BE49-F238E27FC236}">
                          <a16:creationId xmlns:a16="http://schemas.microsoft.com/office/drawing/2014/main" id="{A1EE48D1-525B-4224-ABA1-75FE51851D9D}"/>
                        </a:ext>
                      </a:extLst>
                    </p:cNvPr>
                    <p:cNvGrpSpPr/>
                    <p:nvPr/>
                  </p:nvGrpSpPr>
                  <p:grpSpPr>
                    <a:xfrm>
                      <a:off x="3738379" y="3904362"/>
                      <a:ext cx="6619602" cy="342667"/>
                      <a:chOff x="3395479" y="4386155"/>
                      <a:chExt cx="6619602" cy="342667"/>
                    </a:xfrm>
                    <a:gradFill>
                      <a:gsLst>
                        <a:gs pos="0">
                          <a:srgbClr val="F26522">
                            <a:alpha val="79000"/>
                          </a:srgbClr>
                        </a:gs>
                        <a:gs pos="100000">
                          <a:srgbClr val="A30A13">
                            <a:alpha val="82000"/>
                          </a:srgbClr>
                        </a:gs>
                      </a:gsLst>
                      <a:lin ang="13800000" scaled="0"/>
                    </a:gradFill>
                  </p:grpSpPr>
                  <p:sp>
                    <p:nvSpPr>
                      <p:cNvPr id="42" name="Rectangle 41">
                        <a:extLst>
                          <a:ext uri="{FF2B5EF4-FFF2-40B4-BE49-F238E27FC236}">
                            <a16:creationId xmlns:a16="http://schemas.microsoft.com/office/drawing/2014/main" id="{81793AE5-6FCC-49C5-A23E-7B7AAA5A3955}"/>
                          </a:ext>
                        </a:extLst>
                      </p:cNvPr>
                      <p:cNvSpPr/>
                      <p:nvPr/>
                    </p:nvSpPr>
                    <p:spPr>
                      <a:xfrm>
                        <a:off x="3395479" y="4386155"/>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OpenMP</a:t>
                        </a:r>
                      </a:p>
                    </p:txBody>
                  </p:sp>
                  <p:sp>
                    <p:nvSpPr>
                      <p:cNvPr id="43" name="Rectangle 42">
                        <a:extLst>
                          <a:ext uri="{FF2B5EF4-FFF2-40B4-BE49-F238E27FC236}">
                            <a16:creationId xmlns:a16="http://schemas.microsoft.com/office/drawing/2014/main" id="{2144827C-5589-4AD1-98F6-E9A623BAAEB6}"/>
                          </a:ext>
                        </a:extLst>
                      </p:cNvPr>
                      <p:cNvSpPr/>
                      <p:nvPr/>
                    </p:nvSpPr>
                    <p:spPr>
                      <a:xfrm>
                        <a:off x="5068752"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HIP</a:t>
                        </a:r>
                      </a:p>
                    </p:txBody>
                  </p:sp>
                  <p:sp>
                    <p:nvSpPr>
                      <p:cNvPr id="44" name="Rectangle 43">
                        <a:extLst>
                          <a:ext uri="{FF2B5EF4-FFF2-40B4-BE49-F238E27FC236}">
                            <a16:creationId xmlns:a16="http://schemas.microsoft.com/office/drawing/2014/main" id="{2ED795E2-5EF1-4355-BE9F-E984746A48A2}"/>
                          </a:ext>
                        </a:extLst>
                      </p:cNvPr>
                      <p:cNvSpPr/>
                      <p:nvPr/>
                    </p:nvSpPr>
                    <p:spPr>
                      <a:xfrm>
                        <a:off x="6742025"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OpenCL™</a:t>
                        </a:r>
                      </a:p>
                    </p:txBody>
                  </p:sp>
                  <p:sp>
                    <p:nvSpPr>
                      <p:cNvPr id="45" name="Rectangle 44">
                        <a:extLst>
                          <a:ext uri="{FF2B5EF4-FFF2-40B4-BE49-F238E27FC236}">
                            <a16:creationId xmlns:a16="http://schemas.microsoft.com/office/drawing/2014/main" id="{E7ED4934-31AE-44F4-80FE-F479B0FC7E47}"/>
                          </a:ext>
                        </a:extLst>
                      </p:cNvPr>
                      <p:cNvSpPr/>
                      <p:nvPr/>
                    </p:nvSpPr>
                    <p:spPr>
                      <a:xfrm>
                        <a:off x="8415298" y="4386168"/>
                        <a:ext cx="1599783" cy="342654"/>
                      </a:xfrm>
                      <a:prstGeom prst="rect">
                        <a:avLst/>
                      </a:prstGeom>
                      <a:solidFill>
                        <a:srgbClr val="207F9A"/>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Python</a:t>
                        </a:r>
                      </a:p>
                    </p:txBody>
                  </p:sp>
                </p:grpSp>
              </p:grpSp>
              <p:cxnSp>
                <p:nvCxnSpPr>
                  <p:cNvPr id="38" name="Straight Connector 37">
                    <a:extLst>
                      <a:ext uri="{FF2B5EF4-FFF2-40B4-BE49-F238E27FC236}">
                        <a16:creationId xmlns:a16="http://schemas.microsoft.com/office/drawing/2014/main" id="{7E00FD1B-CA49-472B-B7D2-D1AA6BEDCB31}"/>
                      </a:ext>
                    </a:extLst>
                  </p:cNvPr>
                  <p:cNvCxnSpPr>
                    <a:cxnSpLocks/>
                  </p:cNvCxnSpPr>
                  <p:nvPr/>
                </p:nvCxnSpPr>
                <p:spPr>
                  <a:xfrm>
                    <a:off x="1782492" y="3819983"/>
                    <a:ext cx="8595461" cy="0"/>
                  </a:xfrm>
                  <a:prstGeom prst="line">
                    <a:avLst/>
                  </a:prstGeom>
                  <a:noFill/>
                  <a:ln w="12700" cap="flat" cmpd="sng" algn="ctr">
                    <a:solidFill>
                      <a:srgbClr val="FFFFFF">
                        <a:alpha val="27000"/>
                      </a:srgbClr>
                    </a:solidFill>
                    <a:prstDash val="solid"/>
                  </a:ln>
                  <a:effectLst/>
                </p:spPr>
              </p:cxnSp>
            </p:grpSp>
          </p:grpSp>
          <p:cxnSp>
            <p:nvCxnSpPr>
              <p:cNvPr id="22" name="Straight Connector 21">
                <a:extLst>
                  <a:ext uri="{FF2B5EF4-FFF2-40B4-BE49-F238E27FC236}">
                    <a16:creationId xmlns:a16="http://schemas.microsoft.com/office/drawing/2014/main" id="{DCB99007-FC1E-414E-986D-4831F1C2E5A7}"/>
                  </a:ext>
                </a:extLst>
              </p:cNvPr>
              <p:cNvCxnSpPr>
                <a:cxnSpLocks/>
              </p:cNvCxnSpPr>
              <p:nvPr/>
            </p:nvCxnSpPr>
            <p:spPr>
              <a:xfrm>
                <a:off x="28857142" y="9288563"/>
                <a:ext cx="21457486" cy="0"/>
              </a:xfrm>
              <a:prstGeom prst="line">
                <a:avLst/>
              </a:prstGeom>
              <a:noFill/>
              <a:ln w="12700" cap="flat" cmpd="sng" algn="ctr">
                <a:solidFill>
                  <a:srgbClr val="FFFFFF">
                    <a:alpha val="27000"/>
                  </a:srgbClr>
                </a:solidFill>
                <a:prstDash val="solid"/>
              </a:ln>
              <a:effectLst/>
            </p:spPr>
          </p:cxnSp>
          <p:sp>
            <p:nvSpPr>
              <p:cNvPr id="23" name="TextBox 22">
                <a:extLst>
                  <a:ext uri="{FF2B5EF4-FFF2-40B4-BE49-F238E27FC236}">
                    <a16:creationId xmlns:a16="http://schemas.microsoft.com/office/drawing/2014/main" id="{D58829D3-33E0-44C6-A839-5FBC1475E0C9}"/>
                  </a:ext>
                </a:extLst>
              </p:cNvPr>
              <p:cNvSpPr txBox="1"/>
              <p:nvPr/>
            </p:nvSpPr>
            <p:spPr>
              <a:xfrm>
                <a:off x="28915843" y="9830985"/>
                <a:ext cx="4879363" cy="598092"/>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Devices </a:t>
                </a:r>
              </a:p>
            </p:txBody>
          </p:sp>
          <p:sp>
            <p:nvSpPr>
              <p:cNvPr id="24" name="Rectangle 23">
                <a:extLst>
                  <a:ext uri="{FF2B5EF4-FFF2-40B4-BE49-F238E27FC236}">
                    <a16:creationId xmlns:a16="http://schemas.microsoft.com/office/drawing/2014/main" id="{53F90173-C360-453F-B7B9-2B9E1B61822F}"/>
                  </a:ext>
                </a:extLst>
              </p:cNvPr>
              <p:cNvSpPr/>
              <p:nvPr/>
            </p:nvSpPr>
            <p:spPr>
              <a:xfrm>
                <a:off x="33738847" y="9562788"/>
                <a:ext cx="3993656"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GPU</a:t>
                </a:r>
              </a:p>
            </p:txBody>
          </p:sp>
          <p:sp>
            <p:nvSpPr>
              <p:cNvPr id="25" name="Rectangle 24">
                <a:extLst>
                  <a:ext uri="{FF2B5EF4-FFF2-40B4-BE49-F238E27FC236}">
                    <a16:creationId xmlns:a16="http://schemas.microsoft.com/office/drawing/2014/main" id="{201FA8B7-631D-4B76-8C03-4E2B0A55FB01}"/>
                  </a:ext>
                </a:extLst>
              </p:cNvPr>
              <p:cNvSpPr/>
              <p:nvPr/>
            </p:nvSpPr>
            <p:spPr>
              <a:xfrm>
                <a:off x="37971195" y="9562788"/>
                <a:ext cx="3888062"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CPU</a:t>
                </a:r>
              </a:p>
            </p:txBody>
          </p:sp>
          <p:sp>
            <p:nvSpPr>
              <p:cNvPr id="26" name="Rectangle 25">
                <a:extLst>
                  <a:ext uri="{FF2B5EF4-FFF2-40B4-BE49-F238E27FC236}">
                    <a16:creationId xmlns:a16="http://schemas.microsoft.com/office/drawing/2014/main" id="{9AF3F179-4C45-4540-8859-90A6D009C2F6}"/>
                  </a:ext>
                </a:extLst>
              </p:cNvPr>
              <p:cNvSpPr/>
              <p:nvPr/>
            </p:nvSpPr>
            <p:spPr>
              <a:xfrm>
                <a:off x="42103194" y="9562788"/>
                <a:ext cx="3993657"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APU</a:t>
                </a:r>
              </a:p>
            </p:txBody>
          </p:sp>
          <p:sp>
            <p:nvSpPr>
              <p:cNvPr id="27" name="Rectangle 26">
                <a:extLst>
                  <a:ext uri="{FF2B5EF4-FFF2-40B4-BE49-F238E27FC236}">
                    <a16:creationId xmlns:a16="http://schemas.microsoft.com/office/drawing/2014/main" id="{71378E7A-6932-47E8-8616-63A4D02721C6}"/>
                  </a:ext>
                </a:extLst>
              </p:cNvPr>
              <p:cNvSpPr/>
              <p:nvPr/>
            </p:nvSpPr>
            <p:spPr>
              <a:xfrm>
                <a:off x="46275249" y="9562788"/>
                <a:ext cx="3992025" cy="1097281"/>
              </a:xfrm>
              <a:prstGeom prst="rect">
                <a:avLst/>
              </a:prstGeom>
              <a:solidFill>
                <a:schemeClr val="bg1">
                  <a:lumMod val="50000"/>
                </a:schemeClr>
              </a:solidFill>
              <a:ln w="9525" cap="flat" cmpd="sng" algn="ctr">
                <a:noFill/>
                <a:prstDash val="solid"/>
              </a:ln>
              <a:effectLst>
                <a:outerShdw blurRad="50800" dist="38100" dir="2700000" algn="tl" rotWithShape="0">
                  <a:prstClr val="black">
                    <a:alpha val="40000"/>
                  </a:prstClr>
                </a:outerShdw>
              </a:effectLst>
            </p:spPr>
            <p:txBody>
              <a:bodyPr tIns="0" rIns="0" bIns="0" rtlCol="0" anchor="ct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Klavika Light" panose="020B0506040000020004" pitchFamily="34" charset="0"/>
                    <a:ea typeface="+mn-ea"/>
                    <a:cs typeface="Calibri" panose="020F0502020204030204" pitchFamily="34" charset="0"/>
                  </a:rPr>
                  <a:t>DLA</a:t>
                </a:r>
              </a:p>
            </p:txBody>
          </p:sp>
          <p:sp>
            <p:nvSpPr>
              <p:cNvPr id="28" name="Rectangle 27">
                <a:extLst>
                  <a:ext uri="{FF2B5EF4-FFF2-40B4-BE49-F238E27FC236}">
                    <a16:creationId xmlns:a16="http://schemas.microsoft.com/office/drawing/2014/main" id="{D4422342-FC32-4074-8544-D6231C150A3C}"/>
                  </a:ext>
                </a:extLst>
              </p:cNvPr>
              <p:cNvSpPr/>
              <p:nvPr/>
            </p:nvSpPr>
            <p:spPr>
              <a:xfrm>
                <a:off x="33738846" y="2990998"/>
                <a:ext cx="4008227" cy="1224641"/>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Caffe 2</a:t>
                </a:r>
              </a:p>
            </p:txBody>
          </p:sp>
          <p:sp>
            <p:nvSpPr>
              <p:cNvPr id="29" name="Rectangle 28">
                <a:extLst>
                  <a:ext uri="{FF2B5EF4-FFF2-40B4-BE49-F238E27FC236}">
                    <a16:creationId xmlns:a16="http://schemas.microsoft.com/office/drawing/2014/main" id="{1217BE19-769C-4794-B2EC-A61947F5082B}"/>
                  </a:ext>
                </a:extLst>
              </p:cNvPr>
              <p:cNvSpPr/>
              <p:nvPr/>
            </p:nvSpPr>
            <p:spPr>
              <a:xfrm>
                <a:off x="37921020" y="2989560"/>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MXnet</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sp>
            <p:nvSpPr>
              <p:cNvPr id="30" name="Rectangle 29">
                <a:extLst>
                  <a:ext uri="{FF2B5EF4-FFF2-40B4-BE49-F238E27FC236}">
                    <a16:creationId xmlns:a16="http://schemas.microsoft.com/office/drawing/2014/main" id="{AC41C1C1-4822-45F6-9A3A-95AA7C87B282}"/>
                  </a:ext>
                </a:extLst>
              </p:cNvPr>
              <p:cNvSpPr/>
              <p:nvPr/>
            </p:nvSpPr>
            <p:spPr>
              <a:xfrm>
                <a:off x="42085088" y="2990998"/>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PyTorch</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grpSp>
        <p:sp>
          <p:nvSpPr>
            <p:cNvPr id="55" name="Rectangle 54">
              <a:extLst>
                <a:ext uri="{FF2B5EF4-FFF2-40B4-BE49-F238E27FC236}">
                  <a16:creationId xmlns:a16="http://schemas.microsoft.com/office/drawing/2014/main" id="{F5943A94-3389-4E16-9D96-1CC8BEC5F9D3}"/>
                </a:ext>
              </a:extLst>
            </p:cNvPr>
            <p:cNvSpPr/>
            <p:nvPr/>
          </p:nvSpPr>
          <p:spPr>
            <a:xfrm>
              <a:off x="8919130" y="847200"/>
              <a:ext cx="2934045" cy="1457451"/>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Klavika Regular"/>
                <a:ea typeface="+mn-ea"/>
                <a:cs typeface="+mn-cs"/>
              </a:endParaRPr>
            </a:p>
          </p:txBody>
        </p:sp>
        <p:sp>
          <p:nvSpPr>
            <p:cNvPr id="56" name="Rounded Rectangle 5">
              <a:extLst>
                <a:ext uri="{FF2B5EF4-FFF2-40B4-BE49-F238E27FC236}">
                  <a16:creationId xmlns:a16="http://schemas.microsoft.com/office/drawing/2014/main" id="{D2CF57DB-DA3B-49DB-9835-067B60C292E0}"/>
                </a:ext>
              </a:extLst>
            </p:cNvPr>
            <p:cNvSpPr/>
            <p:nvPr/>
          </p:nvSpPr>
          <p:spPr>
            <a:xfrm>
              <a:off x="8931624" y="1075181"/>
              <a:ext cx="2909906" cy="245344"/>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Klavika Regular"/>
                <a:ea typeface="+mn-ea"/>
                <a:cs typeface="+mn-cs"/>
              </a:endParaRPr>
            </a:p>
          </p:txBody>
        </p:sp>
        <p:grpSp>
          <p:nvGrpSpPr>
            <p:cNvPr id="70" name="Group 69">
              <a:extLst>
                <a:ext uri="{FF2B5EF4-FFF2-40B4-BE49-F238E27FC236}">
                  <a16:creationId xmlns:a16="http://schemas.microsoft.com/office/drawing/2014/main" id="{543B8393-50E6-49C9-94A7-35CCF2880E02}"/>
                </a:ext>
              </a:extLst>
            </p:cNvPr>
            <p:cNvGrpSpPr/>
            <p:nvPr/>
          </p:nvGrpSpPr>
          <p:grpSpPr>
            <a:xfrm>
              <a:off x="8921868" y="1053442"/>
              <a:ext cx="2919663" cy="1020378"/>
              <a:chOff x="28809789" y="2572225"/>
              <a:chExt cx="21529424" cy="6716338"/>
            </a:xfrm>
          </p:grpSpPr>
          <p:grpSp>
            <p:nvGrpSpPr>
              <p:cNvPr id="71" name="Group 70">
                <a:extLst>
                  <a:ext uri="{FF2B5EF4-FFF2-40B4-BE49-F238E27FC236}">
                    <a16:creationId xmlns:a16="http://schemas.microsoft.com/office/drawing/2014/main" id="{6A4A1444-5A02-4A40-A206-EF163A062A3A}"/>
                  </a:ext>
                </a:extLst>
              </p:cNvPr>
              <p:cNvGrpSpPr/>
              <p:nvPr/>
            </p:nvGrpSpPr>
            <p:grpSpPr>
              <a:xfrm>
                <a:off x="28809789" y="2572225"/>
                <a:ext cx="21529424" cy="3758331"/>
                <a:chOff x="1761866" y="2646349"/>
                <a:chExt cx="8624278" cy="1173635"/>
              </a:xfrm>
            </p:grpSpPr>
            <p:sp>
              <p:nvSpPr>
                <p:cNvPr id="81" name="Rectangle 80">
                  <a:extLst>
                    <a:ext uri="{FF2B5EF4-FFF2-40B4-BE49-F238E27FC236}">
                      <a16:creationId xmlns:a16="http://schemas.microsoft.com/office/drawing/2014/main" id="{1470DA9C-2280-41D6-BCF0-A4336E891719}"/>
                    </a:ext>
                  </a:extLst>
                </p:cNvPr>
                <p:cNvSpPr/>
                <p:nvPr/>
              </p:nvSpPr>
              <p:spPr>
                <a:xfrm>
                  <a:off x="8776513" y="2776672"/>
                  <a:ext cx="1599783" cy="381036"/>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TensorFlow</a:t>
                  </a:r>
                </a:p>
              </p:txBody>
            </p:sp>
            <p:sp>
              <p:nvSpPr>
                <p:cNvPr id="82" name="TextBox 81">
                  <a:extLst>
                    <a:ext uri="{FF2B5EF4-FFF2-40B4-BE49-F238E27FC236}">
                      <a16:creationId xmlns:a16="http://schemas.microsoft.com/office/drawing/2014/main" id="{AB62A610-AC08-46DB-B870-DC19ADED6212}"/>
                    </a:ext>
                  </a:extLst>
                </p:cNvPr>
                <p:cNvSpPr txBox="1"/>
                <p:nvPr/>
              </p:nvSpPr>
              <p:spPr>
                <a:xfrm>
                  <a:off x="1761866" y="2876171"/>
                  <a:ext cx="1710861" cy="186769"/>
                </a:xfrm>
                <a:prstGeom prst="rect">
                  <a:avLst/>
                </a:prstGeom>
                <a:noFill/>
              </p:spPr>
              <p:txBody>
                <a:bodyPr wrap="square" tIns="0" rIns="0" bIns="0" rtlCol="0" anchor="ctr">
                  <a:spAutoFit/>
                </a:bodyPr>
                <a:lstStyle/>
                <a:p>
                  <a:pPr marL="0" marR="0" lvl="0" indent="0" algn="l" defTabSz="456287" rtl="0" eaLnBrk="1" fontAlgn="auto" latinLnBrk="0" hangingPunct="1">
                    <a:lnSpc>
                      <a:spcPct val="100000"/>
                    </a:lnSpc>
                    <a:spcBef>
                      <a:spcPts val="0"/>
                    </a:spcBef>
                    <a:spcAft>
                      <a:spcPts val="600"/>
                    </a:spcAft>
                    <a:buClr>
                      <a:srgbClr val="000000"/>
                    </a:buClr>
                    <a:buSzTx/>
                    <a:buFontTx/>
                    <a:buNone/>
                    <a:tabLst/>
                    <a:defRPr/>
                  </a:pPr>
                  <a:r>
                    <a:rPr kumimoji="0" lang="en-US" sz="500" b="0" i="0" u="none" strike="noStrike" kern="0" cap="none" spc="0" normalizeH="0" baseline="0" noProof="0">
                      <a:ln>
                        <a:noFill/>
                      </a:ln>
                      <a:solidFill>
                        <a:prstClr val="white"/>
                      </a:solidFill>
                      <a:effectLst/>
                      <a:uLnTx/>
                      <a:uFillTx/>
                      <a:latin typeface="Klavika Light" panose="020B0506040000020004" pitchFamily="34" charset="0"/>
                      <a:ea typeface="Avenir Roman" charset="0"/>
                      <a:cs typeface="Calibri" panose="020F0502020204030204" pitchFamily="34" charset="0"/>
                    </a:rPr>
                    <a:t>Frameworks</a:t>
                  </a:r>
                </a:p>
              </p:txBody>
            </p:sp>
            <p:cxnSp>
              <p:nvCxnSpPr>
                <p:cNvPr id="83" name="Straight Connector 82">
                  <a:extLst>
                    <a:ext uri="{FF2B5EF4-FFF2-40B4-BE49-F238E27FC236}">
                      <a16:creationId xmlns:a16="http://schemas.microsoft.com/office/drawing/2014/main" id="{554E9391-1859-4ADE-B44E-DFC739862AC4}"/>
                    </a:ext>
                  </a:extLst>
                </p:cNvPr>
                <p:cNvCxnSpPr>
                  <a:cxnSpLocks/>
                </p:cNvCxnSpPr>
                <p:nvPr/>
              </p:nvCxnSpPr>
              <p:spPr>
                <a:xfrm>
                  <a:off x="1761866" y="2646349"/>
                  <a:ext cx="8595461" cy="33353"/>
                </a:xfrm>
                <a:prstGeom prst="line">
                  <a:avLst/>
                </a:prstGeom>
                <a:noFill/>
                <a:ln w="12700" cap="flat" cmpd="sng" algn="ctr">
                  <a:solidFill>
                    <a:srgbClr val="FFFFFF">
                      <a:alpha val="27000"/>
                    </a:srgbClr>
                  </a:solidFill>
                  <a:prstDash val="solid"/>
                </a:ln>
                <a:effectLst/>
              </p:spPr>
            </p:cxnSp>
            <p:cxnSp>
              <p:nvCxnSpPr>
                <p:cNvPr id="99" name="Straight Connector 98">
                  <a:extLst>
                    <a:ext uri="{FF2B5EF4-FFF2-40B4-BE49-F238E27FC236}">
                      <a16:creationId xmlns:a16="http://schemas.microsoft.com/office/drawing/2014/main" id="{A6830C1D-4B9E-4C5B-9791-1CA2B58C779B}"/>
                    </a:ext>
                  </a:extLst>
                </p:cNvPr>
                <p:cNvCxnSpPr>
                  <a:cxnSpLocks/>
                </p:cNvCxnSpPr>
                <p:nvPr/>
              </p:nvCxnSpPr>
              <p:spPr>
                <a:xfrm flipV="1">
                  <a:off x="1790684" y="3257636"/>
                  <a:ext cx="8595460" cy="30575"/>
                </a:xfrm>
                <a:prstGeom prst="line">
                  <a:avLst/>
                </a:prstGeom>
                <a:noFill/>
                <a:ln w="12700" cap="flat" cmpd="sng" algn="ctr">
                  <a:solidFill>
                    <a:srgbClr val="FFFFFF">
                      <a:alpha val="27000"/>
                    </a:srgbClr>
                  </a:solidFill>
                  <a:prstDash val="solid"/>
                </a:ln>
                <a:effectLst/>
              </p:spPr>
            </p:cxnSp>
            <p:cxnSp>
              <p:nvCxnSpPr>
                <p:cNvPr id="88" name="Straight Connector 87">
                  <a:extLst>
                    <a:ext uri="{FF2B5EF4-FFF2-40B4-BE49-F238E27FC236}">
                      <a16:creationId xmlns:a16="http://schemas.microsoft.com/office/drawing/2014/main" id="{D7247216-79FB-4B2B-9C5D-265D275B8FB5}"/>
                    </a:ext>
                  </a:extLst>
                </p:cNvPr>
                <p:cNvCxnSpPr>
                  <a:cxnSpLocks/>
                </p:cNvCxnSpPr>
                <p:nvPr/>
              </p:nvCxnSpPr>
              <p:spPr>
                <a:xfrm>
                  <a:off x="1782493" y="3819984"/>
                  <a:ext cx="8595460" cy="0"/>
                </a:xfrm>
                <a:prstGeom prst="line">
                  <a:avLst/>
                </a:prstGeom>
                <a:noFill/>
                <a:ln w="12700" cap="flat" cmpd="sng" algn="ctr">
                  <a:solidFill>
                    <a:srgbClr val="FFFFFF">
                      <a:alpha val="27000"/>
                    </a:srgbClr>
                  </a:solidFill>
                  <a:prstDash val="solid"/>
                </a:ln>
                <a:effectLst/>
              </p:spPr>
            </p:cxnSp>
          </p:grpSp>
          <p:cxnSp>
            <p:nvCxnSpPr>
              <p:cNvPr id="72" name="Straight Connector 71">
                <a:extLst>
                  <a:ext uri="{FF2B5EF4-FFF2-40B4-BE49-F238E27FC236}">
                    <a16:creationId xmlns:a16="http://schemas.microsoft.com/office/drawing/2014/main" id="{54D35B9D-EC59-465A-8629-71261A387B83}"/>
                  </a:ext>
                </a:extLst>
              </p:cNvPr>
              <p:cNvCxnSpPr>
                <a:cxnSpLocks/>
              </p:cNvCxnSpPr>
              <p:nvPr/>
            </p:nvCxnSpPr>
            <p:spPr>
              <a:xfrm>
                <a:off x="28857142" y="9288563"/>
                <a:ext cx="21457486" cy="0"/>
              </a:xfrm>
              <a:prstGeom prst="line">
                <a:avLst/>
              </a:prstGeom>
              <a:noFill/>
              <a:ln w="12700" cap="flat" cmpd="sng" algn="ctr">
                <a:solidFill>
                  <a:srgbClr val="FFFFFF">
                    <a:alpha val="27000"/>
                  </a:srgbClr>
                </a:solidFill>
                <a:prstDash val="solid"/>
              </a:ln>
              <a:effectLst/>
            </p:spPr>
          </p:cxnSp>
          <p:sp>
            <p:nvSpPr>
              <p:cNvPr id="78" name="Rectangle 77">
                <a:extLst>
                  <a:ext uri="{FF2B5EF4-FFF2-40B4-BE49-F238E27FC236}">
                    <a16:creationId xmlns:a16="http://schemas.microsoft.com/office/drawing/2014/main" id="{C03C863F-7066-4A0E-95BB-F67EEE39BD84}"/>
                  </a:ext>
                </a:extLst>
              </p:cNvPr>
              <p:cNvSpPr/>
              <p:nvPr/>
            </p:nvSpPr>
            <p:spPr>
              <a:xfrm>
                <a:off x="33738846" y="2990998"/>
                <a:ext cx="4008227" cy="1224641"/>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rPr>
                  <a:t>Caffe 2</a:t>
                </a:r>
              </a:p>
            </p:txBody>
          </p:sp>
          <p:sp>
            <p:nvSpPr>
              <p:cNvPr id="79" name="Rectangle 78">
                <a:extLst>
                  <a:ext uri="{FF2B5EF4-FFF2-40B4-BE49-F238E27FC236}">
                    <a16:creationId xmlns:a16="http://schemas.microsoft.com/office/drawing/2014/main" id="{D516A2DB-5B91-40C2-A9D8-AE8E52E42DDC}"/>
                  </a:ext>
                </a:extLst>
              </p:cNvPr>
              <p:cNvSpPr/>
              <p:nvPr/>
            </p:nvSpPr>
            <p:spPr>
              <a:xfrm>
                <a:off x="37921020" y="2989560"/>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MXnet</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sp>
            <p:nvSpPr>
              <p:cNvPr id="80" name="Rectangle 79">
                <a:extLst>
                  <a:ext uri="{FF2B5EF4-FFF2-40B4-BE49-F238E27FC236}">
                    <a16:creationId xmlns:a16="http://schemas.microsoft.com/office/drawing/2014/main" id="{A6838E8B-638A-4CFE-8B41-7EB53AABB2E0}"/>
                  </a:ext>
                </a:extLst>
              </p:cNvPr>
              <p:cNvSpPr/>
              <p:nvPr/>
            </p:nvSpPr>
            <p:spPr>
              <a:xfrm>
                <a:off x="42085088" y="2990998"/>
                <a:ext cx="4005072" cy="1220192"/>
              </a:xfrm>
              <a:prstGeom prst="rect">
                <a:avLst/>
              </a:prstGeom>
              <a:solidFill>
                <a:schemeClr val="tx1">
                  <a:lumMod val="65000"/>
                  <a:lumOff val="35000"/>
                  <a:alpha val="20000"/>
                </a:schemeClr>
              </a:solidFill>
              <a:ln w="38100" cap="flat" cmpd="sng" algn="ctr">
                <a:noFill/>
                <a:prstDash val="solid"/>
              </a:ln>
              <a:effectLst/>
            </p:spPr>
            <p:txBody>
              <a:bodyPr lIns="0" tIns="0" rIns="0" bIns="0" rtlCol="0" anchor="ctr"/>
              <a:lstStyle/>
              <a:p>
                <a:pPr marL="0" marR="0" lvl="0" indent="0" algn="ctr" defTabSz="45628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err="1">
                    <a:ln>
                      <a:noFill/>
                    </a:ln>
                    <a:solidFill>
                      <a:prstClr val="white"/>
                    </a:solidFill>
                    <a:effectLst/>
                    <a:uLnTx/>
                    <a:uFillTx/>
                    <a:latin typeface="Klavika Light" panose="020B0506040000020004" pitchFamily="34" charset="0"/>
                    <a:ea typeface="Avenir Heavy" charset="0"/>
                    <a:cs typeface="Calibri" panose="020F0502020204030204" pitchFamily="34" charset="0"/>
                  </a:rPr>
                  <a:t>PyTorch</a:t>
                </a:r>
                <a:endParaRPr kumimoji="0" lang="en-US" sz="600" b="1" i="0" u="none" strike="noStrike" kern="0" cap="none" spc="0" normalizeH="0" baseline="0" noProof="0">
                  <a:ln>
                    <a:noFill/>
                  </a:ln>
                  <a:solidFill>
                    <a:prstClr val="white"/>
                  </a:solidFill>
                  <a:effectLst/>
                  <a:uLnTx/>
                  <a:uFillTx/>
                  <a:latin typeface="Klavika Light" panose="020B0506040000020004" pitchFamily="34" charset="0"/>
                  <a:ea typeface="Avenir Heavy" charset="0"/>
                  <a:cs typeface="Calibri" panose="020F0502020204030204" pitchFamily="34" charset="0"/>
                </a:endParaRPr>
              </a:p>
            </p:txBody>
          </p:sp>
        </p:grpSp>
      </p:grpSp>
      <p:sp>
        <p:nvSpPr>
          <p:cNvPr id="68" name="Rectangle 67">
            <a:extLst>
              <a:ext uri="{FF2B5EF4-FFF2-40B4-BE49-F238E27FC236}">
                <a16:creationId xmlns:a16="http://schemas.microsoft.com/office/drawing/2014/main" id="{5F661C65-F12F-8241-A59A-620B67F4AD42}"/>
              </a:ext>
            </a:extLst>
          </p:cNvPr>
          <p:cNvSpPr/>
          <p:nvPr/>
        </p:nvSpPr>
        <p:spPr>
          <a:xfrm>
            <a:off x="543670" y="2615043"/>
            <a:ext cx="5835865" cy="4125999"/>
          </a:xfrm>
          <a:prstGeom prst="rect">
            <a:avLst/>
          </a:prstGeom>
          <a:solidFill>
            <a:schemeClr val="accent1">
              <a:lumMod val="20000"/>
              <a:lumOff val="8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Klavika Condensed" panose="020B0506040000020004" pitchFamily="34" charset="0"/>
                <a:ea typeface="+mn-ea"/>
                <a:cs typeface="+mn-cs"/>
              </a:rPr>
              <a:t>AMD related changes have</a:t>
            </a:r>
            <a:r>
              <a:rPr kumimoji="0" lang="en-US" sz="2000" b="0" i="0" u="none" strike="noStrike" kern="1200" cap="none" spc="0" normalizeH="0" noProof="0" dirty="0">
                <a:ln>
                  <a:noFill/>
                </a:ln>
                <a:solidFill>
                  <a:srgbClr val="FFFFFF"/>
                </a:solidFill>
                <a:effectLst/>
                <a:uLnTx/>
                <a:uFillTx/>
                <a:latin typeface="Klavika Condensed" panose="020B0506040000020004" pitchFamily="34" charset="0"/>
                <a:ea typeface="+mn-ea"/>
                <a:cs typeface="+mn-cs"/>
              </a:rPr>
              <a:t> been </a:t>
            </a:r>
            <a:r>
              <a:rPr lang="en-US" sz="2000" u="sng" dirty="0">
                <a:solidFill>
                  <a:srgbClr val="FFFFFF"/>
                </a:solidFill>
                <a:latin typeface="Klavika Condensed" panose="020B0506040000020004" pitchFamily="34" charset="0"/>
              </a:rPr>
              <a:t>u</a:t>
            </a:r>
            <a:r>
              <a:rPr kumimoji="0" lang="en-US" sz="2000" b="0" i="0" u="sng" strike="noStrike" kern="1200" cap="none" spc="0" normalizeH="0" noProof="0" dirty="0" err="1">
                <a:ln>
                  <a:noFill/>
                </a:ln>
                <a:solidFill>
                  <a:srgbClr val="FFFFFF"/>
                </a:solidFill>
                <a:effectLst/>
                <a:uLnTx/>
                <a:uFillTx/>
                <a:latin typeface="Klavika Condensed" panose="020B0506040000020004" pitchFamily="34" charset="0"/>
              </a:rPr>
              <a:t>pstreamed</a:t>
            </a:r>
            <a:endParaRPr kumimoji="0" lang="en-US" sz="2000" b="0" i="0" u="sng" strike="noStrike" kern="1200" cap="none" spc="0" normalizeH="0" baseline="0" noProof="0" dirty="0">
              <a:ln>
                <a:noFill/>
              </a:ln>
              <a:solidFill>
                <a:srgbClr val="FFFFFF"/>
              </a:solidFill>
              <a:effectLst/>
              <a:uLnTx/>
              <a:uFillTx/>
              <a:latin typeface="Klavika Condensed" panose="020B050604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Klavika Condensed" panose="020B0506040000020004" pitchFamily="34" charset="0"/>
                <a:ea typeface="+mn-ea"/>
                <a:cs typeface="+mn-cs"/>
              </a:rPr>
              <a:t>https://</a:t>
            </a:r>
            <a:r>
              <a:rPr kumimoji="0" lang="en-US" sz="2000" b="0" i="0" u="none" strike="noStrike" kern="1200" cap="none" spc="0" normalizeH="0" baseline="0" noProof="0" dirty="0" err="1">
                <a:ln>
                  <a:noFill/>
                </a:ln>
                <a:solidFill>
                  <a:srgbClr val="FFC000"/>
                </a:solidFill>
                <a:effectLst/>
                <a:uLnTx/>
                <a:uFillTx/>
                <a:latin typeface="Klavika Condensed" panose="020B0506040000020004" pitchFamily="34" charset="0"/>
                <a:ea typeface="+mn-ea"/>
                <a:cs typeface="+mn-cs"/>
              </a:rPr>
              <a:t>github.com</a:t>
            </a:r>
            <a:r>
              <a:rPr kumimoji="0" lang="en-US" sz="2000" b="0" i="0" u="none" strike="noStrike" kern="1200" cap="none" spc="0" normalizeH="0" baseline="0" noProof="0" dirty="0">
                <a:ln>
                  <a:noFill/>
                </a:ln>
                <a:solidFill>
                  <a:srgbClr val="FFC000"/>
                </a:solidFill>
                <a:effectLst/>
                <a:uLnTx/>
                <a:uFillTx/>
                <a:latin typeface="Klavika Condensed" panose="020B0506040000020004" pitchFamily="34" charset="0"/>
                <a:ea typeface="+mn-ea"/>
                <a:cs typeface="+mn-cs"/>
              </a:rPr>
              <a:t>/</a:t>
            </a:r>
            <a:r>
              <a:rPr kumimoji="0" lang="en-US" sz="2000" b="0" i="0" u="none" strike="noStrike" kern="1200" cap="none" spc="0" normalizeH="0" baseline="0" noProof="0" dirty="0" err="1">
                <a:ln>
                  <a:noFill/>
                </a:ln>
                <a:solidFill>
                  <a:srgbClr val="FFC000"/>
                </a:solidFill>
                <a:effectLst/>
                <a:uLnTx/>
                <a:uFillTx/>
                <a:latin typeface="Klavika Condensed" panose="020B0506040000020004" pitchFamily="34" charset="0"/>
                <a:ea typeface="+mn-ea"/>
                <a:cs typeface="+mn-cs"/>
              </a:rPr>
              <a:t>pytorch</a:t>
            </a:r>
            <a:r>
              <a:rPr kumimoji="0" lang="en-US" sz="2000" b="0" i="0" u="none" strike="noStrike" kern="1200" cap="none" spc="0" normalizeH="0" baseline="0" noProof="0" dirty="0">
                <a:ln>
                  <a:noFill/>
                </a:ln>
                <a:solidFill>
                  <a:srgbClr val="FFC000"/>
                </a:solidFill>
                <a:effectLst/>
                <a:uLnTx/>
                <a:uFillTx/>
                <a:latin typeface="Klavika Condensed" panose="020B0506040000020004" pitchFamily="34" charset="0"/>
                <a:ea typeface="+mn-ea"/>
                <a:cs typeface="+mn-cs"/>
              </a:rPr>
              <a:t>/</a:t>
            </a:r>
            <a:r>
              <a:rPr kumimoji="0" lang="en-US" sz="2000" b="0" i="0" u="none" strike="noStrike" kern="1200" cap="none" spc="0" normalizeH="0" baseline="0" noProof="0" dirty="0" err="1">
                <a:ln>
                  <a:noFill/>
                </a:ln>
                <a:solidFill>
                  <a:srgbClr val="FFC000"/>
                </a:solidFill>
                <a:effectLst/>
                <a:uLnTx/>
                <a:uFillTx/>
                <a:latin typeface="Klavika Condensed" panose="020B0506040000020004" pitchFamily="34" charset="0"/>
                <a:ea typeface="+mn-ea"/>
                <a:cs typeface="+mn-cs"/>
              </a:rPr>
              <a:t>pytorch</a:t>
            </a:r>
            <a:endParaRPr kumimoji="0" lang="en-US" sz="2000" b="0" i="0" u="none" strike="noStrike" kern="1200" cap="none" spc="0" normalizeH="0" baseline="0" noProof="0" dirty="0">
              <a:ln>
                <a:noFill/>
              </a:ln>
              <a:solidFill>
                <a:srgbClr val="FFC000"/>
              </a:solidFill>
              <a:effectLst/>
              <a:uLnTx/>
              <a:uFillTx/>
              <a:latin typeface="Klavika Condensed"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C000"/>
              </a:solidFill>
              <a:effectLst/>
              <a:uLnTx/>
              <a:uFillTx/>
              <a:latin typeface="Klavika Condensed" panose="020B0506040000020004" pitchFamily="34" charset="0"/>
              <a:ea typeface="+mn-ea"/>
              <a:cs typeface="+mn-cs"/>
            </a:endParaRPr>
          </a:p>
          <a:p>
            <a:pPr algn="ctr">
              <a:defRPr/>
            </a:pPr>
            <a:r>
              <a:rPr lang="en-US" sz="2000" dirty="0">
                <a:solidFill>
                  <a:srgbClr val="FFFFFF"/>
                </a:solidFill>
                <a:latin typeface="Klavika Condensed"/>
              </a:rPr>
              <a:t>High performance FP16/FP32 training with up to 8 GPUs/node </a:t>
            </a:r>
            <a:endParaRPr lang="en-US" sz="2000" dirty="0">
              <a:solidFill>
                <a:srgbClr val="FFFFFF"/>
              </a:solidFill>
              <a:latin typeface="Klavika Condensed" panose="020B050604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C000"/>
              </a:solidFill>
              <a:effectLst/>
              <a:uLnTx/>
              <a:uFillTx/>
              <a:latin typeface="Klavika Condensed"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Klavika Condensed" panose="020B0506040000020004" pitchFamily="34" charset="0"/>
                <a:ea typeface="+mn-ea"/>
                <a:cs typeface="+mn-cs"/>
              </a:rPr>
              <a:t>Available today as a docker container (or build from source):</a:t>
            </a:r>
          </a:p>
          <a:p>
            <a:pPr algn="ctr">
              <a:defRPr/>
            </a:pPr>
            <a:r>
              <a:rPr lang="en-US" sz="2000" dirty="0">
                <a:solidFill>
                  <a:srgbClr val="FFC000"/>
                </a:solidFill>
                <a:latin typeface="Klavika Condensed" panose="020B0506040000020004" pitchFamily="34" charset="0"/>
                <a:hlinkClick r:id="rId3">
                  <a:extLst>
                    <a:ext uri="{A12FA001-AC4F-418D-AE19-62706E023703}">
                      <ahyp:hlinkClr xmlns:ahyp="http://schemas.microsoft.com/office/drawing/2018/hyperlinkcolor" val="tx"/>
                    </a:ext>
                  </a:extLst>
                </a:hlinkClick>
              </a:rPr>
              <a:t>https://hub.docker.com/r/rocm/pytorch</a:t>
            </a:r>
            <a:endParaRPr lang="en-US" sz="2000" dirty="0">
              <a:solidFill>
                <a:srgbClr val="FFC000"/>
              </a:solidFill>
              <a:latin typeface="Klavika Condensed" panose="020B050604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FFC000"/>
              </a:solidFill>
              <a:latin typeface="Klavika Condensed" panose="020B050604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chemeClr val="bg1"/>
                </a:solidFill>
                <a:effectLst/>
                <a:uLnTx/>
                <a:uFillTx/>
                <a:latin typeface="Klavika Condensed" panose="020B0506040000020004" pitchFamily="34" charset="0"/>
                <a:ea typeface="+mn-ea"/>
                <a:cs typeface="+mn-cs"/>
              </a:rPr>
              <a:t>ROCm</a:t>
            </a:r>
            <a:r>
              <a:rPr kumimoji="0" lang="en-US" sz="2000" b="0" i="0" u="none" strike="noStrike" kern="1200" cap="none" spc="0" normalizeH="0" noProof="0" dirty="0">
                <a:ln>
                  <a:noFill/>
                </a:ln>
                <a:solidFill>
                  <a:schemeClr val="bg1"/>
                </a:solidFill>
                <a:effectLst/>
                <a:uLnTx/>
                <a:uFillTx/>
                <a:latin typeface="Klavika Condensed" panose="020B0506040000020004" pitchFamily="34" charset="0"/>
                <a:ea typeface="+mn-ea"/>
                <a:cs typeface="+mn-cs"/>
              </a:rPr>
              <a:t> is an official build target for </a:t>
            </a:r>
            <a:r>
              <a:rPr kumimoji="0" lang="en-US" sz="2000" b="0" i="0" u="none" strike="noStrike" kern="1200" cap="none" spc="0" normalizeH="0" noProof="0" dirty="0" err="1">
                <a:ln>
                  <a:noFill/>
                </a:ln>
                <a:solidFill>
                  <a:schemeClr val="bg1"/>
                </a:solidFill>
                <a:effectLst/>
                <a:uLnTx/>
                <a:uFillTx/>
                <a:latin typeface="Klavika Condensed" panose="020B0506040000020004" pitchFamily="34" charset="0"/>
                <a:ea typeface="+mn-ea"/>
                <a:cs typeface="+mn-cs"/>
              </a:rPr>
              <a:t>PyTorch</a:t>
            </a:r>
            <a:r>
              <a:rPr kumimoji="0" lang="en-US" sz="2000" b="0" i="0" u="none" strike="noStrike" kern="1200" cap="none" spc="0" normalizeH="0" noProof="0" dirty="0">
                <a:ln>
                  <a:noFill/>
                </a:ln>
                <a:solidFill>
                  <a:schemeClr val="bg1"/>
                </a:solidFill>
                <a:effectLst/>
                <a:uLnTx/>
                <a:uFillTx/>
                <a:latin typeface="Klavika Condensed" panose="020B0506040000020004" pitchFamily="34" charset="0"/>
                <a:ea typeface="+mn-ea"/>
                <a:cs typeface="+mn-cs"/>
              </a:rPr>
              <a:t> CI, ensures continuous testing and minimal regressions</a:t>
            </a:r>
            <a:endParaRPr kumimoji="0" lang="en-US" sz="2000" b="0" i="0" u="none" strike="noStrike" kern="1200" cap="none" spc="0" normalizeH="0" baseline="0" noProof="0" dirty="0">
              <a:ln>
                <a:noFill/>
              </a:ln>
              <a:solidFill>
                <a:schemeClr val="bg1"/>
              </a:solidFill>
              <a:effectLst/>
              <a:uLnTx/>
              <a:uFillTx/>
              <a:latin typeface="Klavika Condensed" panose="020B0506040000020004" pitchFamily="34" charset="0"/>
              <a:ea typeface="+mn-ea"/>
              <a:cs typeface="+mn-cs"/>
            </a:endParaRPr>
          </a:p>
        </p:txBody>
      </p:sp>
      <p:pic>
        <p:nvPicPr>
          <p:cNvPr id="15" name="Picture 14">
            <a:extLst>
              <a:ext uri="{FF2B5EF4-FFF2-40B4-BE49-F238E27FC236}">
                <a16:creationId xmlns:a16="http://schemas.microsoft.com/office/drawing/2014/main" id="{1FA10996-FB5F-CC4D-9440-E5B6E8090AF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17699" t="28926" r="15878" b="33076"/>
          <a:stretch/>
        </p:blipFill>
        <p:spPr>
          <a:xfrm>
            <a:off x="3821587" y="1324463"/>
            <a:ext cx="2405320" cy="774004"/>
          </a:xfrm>
          <a:prstGeom prst="rect">
            <a:avLst/>
          </a:prstGeom>
        </p:spPr>
      </p:pic>
      <p:pic>
        <p:nvPicPr>
          <p:cNvPr id="16" name="Picture 15">
            <a:extLst>
              <a:ext uri="{FF2B5EF4-FFF2-40B4-BE49-F238E27FC236}">
                <a16:creationId xmlns:a16="http://schemas.microsoft.com/office/drawing/2014/main" id="{FA740853-0E60-A149-9297-C99789A95F50}"/>
              </a:ext>
            </a:extLst>
          </p:cNvPr>
          <p:cNvPicPr>
            <a:picLocks noChangeAspect="1"/>
          </p:cNvPicPr>
          <p:nvPr/>
        </p:nvPicPr>
        <p:blipFill>
          <a:blip r:embed="rId6"/>
          <a:stretch>
            <a:fillRect/>
          </a:stretch>
        </p:blipFill>
        <p:spPr>
          <a:xfrm>
            <a:off x="593196" y="1386249"/>
            <a:ext cx="2847209" cy="595023"/>
          </a:xfrm>
          <a:prstGeom prst="rect">
            <a:avLst/>
          </a:prstGeom>
        </p:spPr>
      </p:pic>
      <p:sp>
        <p:nvSpPr>
          <p:cNvPr id="57" name="TextBox 56"/>
          <p:cNvSpPr txBox="1"/>
          <p:nvPr/>
        </p:nvSpPr>
        <p:spPr>
          <a:xfrm>
            <a:off x="6810961" y="2615043"/>
            <a:ext cx="4670323" cy="1231106"/>
          </a:xfrm>
          <a:prstGeom prst="rect">
            <a:avLst/>
          </a:prstGeom>
          <a:noFill/>
        </p:spPr>
        <p:txBody>
          <a:bodyPr wrap="square" rtlCol="0">
            <a:spAutoFit/>
          </a:bodyPr>
          <a:lstStyle/>
          <a:p>
            <a:pPr marL="285750" indent="-285750" algn="l">
              <a:buFont typeface="Arial" charset="0"/>
              <a:buChar char="•"/>
            </a:pPr>
            <a:r>
              <a:rPr lang="en-US" sz="2000" dirty="0">
                <a:solidFill>
                  <a:schemeClr val="bg1"/>
                </a:solidFill>
                <a:latin typeface="Klavika Basic Regular" panose="020B0506040000020004"/>
              </a:rPr>
              <a:t>Supports:</a:t>
            </a:r>
          </a:p>
          <a:p>
            <a:pPr marL="742950" lvl="1" indent="-285750">
              <a:buFont typeface="Arial" charset="0"/>
              <a:buChar char="•"/>
            </a:pPr>
            <a:r>
              <a:rPr lang="en-US" dirty="0">
                <a:solidFill>
                  <a:schemeClr val="bg1"/>
                </a:solidFill>
                <a:latin typeface="Klavika Basic Regular" panose="020B0506040000020004"/>
              </a:rPr>
              <a:t>All Torch-Vision models</a:t>
            </a:r>
          </a:p>
          <a:p>
            <a:pPr marL="742950" lvl="1" indent="-285750">
              <a:buFont typeface="Arial" charset="0"/>
              <a:buChar char="•"/>
            </a:pPr>
            <a:r>
              <a:rPr lang="en-US" dirty="0" err="1">
                <a:solidFill>
                  <a:schemeClr val="bg1"/>
                </a:solidFill>
                <a:latin typeface="Klavika Basic Regular" panose="020B0506040000020004"/>
              </a:rPr>
              <a:t>PyTorch</a:t>
            </a:r>
            <a:r>
              <a:rPr lang="en-US" dirty="0">
                <a:solidFill>
                  <a:schemeClr val="bg1"/>
                </a:solidFill>
                <a:latin typeface="Klavika Basic Regular" panose="020B0506040000020004"/>
              </a:rPr>
              <a:t> Translate</a:t>
            </a:r>
          </a:p>
          <a:p>
            <a:pPr marL="742950" lvl="1" indent="-285750">
              <a:buFont typeface="Arial" charset="0"/>
              <a:buChar char="•"/>
            </a:pPr>
            <a:r>
              <a:rPr lang="en-US" dirty="0">
                <a:solidFill>
                  <a:schemeClr val="bg1"/>
                </a:solidFill>
                <a:latin typeface="Klavika Basic Regular" panose="020B0506040000020004"/>
              </a:rPr>
              <a:t>All </a:t>
            </a:r>
            <a:r>
              <a:rPr lang="en-US" dirty="0" err="1">
                <a:solidFill>
                  <a:schemeClr val="bg1"/>
                </a:solidFill>
                <a:latin typeface="Klavika Basic Regular" panose="020B0506040000020004"/>
              </a:rPr>
              <a:t>PyTorch</a:t>
            </a:r>
            <a:r>
              <a:rPr lang="en-US" dirty="0">
                <a:solidFill>
                  <a:schemeClr val="bg1"/>
                </a:solidFill>
                <a:latin typeface="Klavika Basic Regular" panose="020B0506040000020004"/>
              </a:rPr>
              <a:t> examples</a:t>
            </a:r>
          </a:p>
        </p:txBody>
      </p:sp>
      <p:sp>
        <p:nvSpPr>
          <p:cNvPr id="3" name="TextBox 2"/>
          <p:cNvSpPr txBox="1"/>
          <p:nvPr/>
        </p:nvSpPr>
        <p:spPr>
          <a:xfrm>
            <a:off x="13048583" y="8094917"/>
            <a:ext cx="410898" cy="1754326"/>
          </a:xfrm>
          <a:prstGeom prst="rect">
            <a:avLst/>
          </a:prstGeom>
          <a:solidFill>
            <a:schemeClr val="bg1"/>
          </a:solidFill>
        </p:spPr>
        <p:txBody>
          <a:bodyPr wrap="square" rtlCol="0">
            <a:spAutoFit/>
          </a:bodyPr>
          <a:lstStyle/>
          <a:p>
            <a:pPr algn="l"/>
            <a:r>
              <a:rPr lang="en-US">
                <a:solidFill>
                  <a:schemeClr val="bg1"/>
                </a:solidFill>
                <a:latin typeface="Klavika Basic Regular" panose="020B0506040000020004"/>
              </a:rPr>
              <a:t>Supports </a:t>
            </a:r>
            <a:endParaRPr lang="en-US" err="1">
              <a:solidFill>
                <a:schemeClr val="bg1"/>
              </a:solidFill>
              <a:latin typeface="Klavika Basic Regular" panose="020B0506040000020004"/>
            </a:endParaRPr>
          </a:p>
        </p:txBody>
      </p:sp>
      <p:pic>
        <p:nvPicPr>
          <p:cNvPr id="1026" name="Picture 2" descr="mage result for onn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807" y="4061982"/>
            <a:ext cx="2282506" cy="585352"/>
          </a:xfrm>
          <a:prstGeom prst="rect">
            <a:avLst/>
          </a:prstGeom>
          <a:solidFill>
            <a:schemeClr val="bg1"/>
          </a:solidFill>
        </p:spPr>
      </p:pic>
      <p:sp>
        <p:nvSpPr>
          <p:cNvPr id="4" name="TextBox 3"/>
          <p:cNvSpPr txBox="1"/>
          <p:nvPr/>
        </p:nvSpPr>
        <p:spPr>
          <a:xfrm>
            <a:off x="6810961" y="4154603"/>
            <a:ext cx="1511952" cy="400110"/>
          </a:xfrm>
          <a:prstGeom prst="rect">
            <a:avLst/>
          </a:prstGeom>
          <a:noFill/>
        </p:spPr>
        <p:txBody>
          <a:bodyPr wrap="none" rtlCol="0">
            <a:spAutoFit/>
          </a:bodyPr>
          <a:lstStyle/>
          <a:p>
            <a:pPr marL="342900" indent="-342900" algn="l">
              <a:buFont typeface="Arial" charset="0"/>
              <a:buChar char="•"/>
            </a:pPr>
            <a:r>
              <a:rPr lang="en-US" sz="2000">
                <a:solidFill>
                  <a:schemeClr val="bg1"/>
                </a:solidFill>
                <a:latin typeface="Klavika Basic Regular" panose="020B0506040000020004"/>
              </a:rPr>
              <a:t>Supports:</a:t>
            </a:r>
          </a:p>
        </p:txBody>
      </p:sp>
      <p:sp>
        <p:nvSpPr>
          <p:cNvPr id="7" name="TextBox 6"/>
          <p:cNvSpPr txBox="1"/>
          <p:nvPr/>
        </p:nvSpPr>
        <p:spPr>
          <a:xfrm>
            <a:off x="7024370" y="6192275"/>
            <a:ext cx="4467890" cy="307777"/>
          </a:xfrm>
          <a:prstGeom prst="rect">
            <a:avLst/>
          </a:prstGeom>
          <a:noFill/>
        </p:spPr>
        <p:txBody>
          <a:bodyPr wrap="none" rtlCol="0">
            <a:spAutoFit/>
          </a:bodyPr>
          <a:lstStyle/>
          <a:p>
            <a:r>
              <a:rPr lang="en-US" sz="1400" dirty="0">
                <a:solidFill>
                  <a:schemeClr val="bg1"/>
                </a:solidFill>
                <a:latin typeface="Klavika Basic Regular" panose="020B0506040000020004"/>
              </a:rPr>
              <a:t>https://</a:t>
            </a:r>
            <a:r>
              <a:rPr lang="en-US" sz="1400" dirty="0" err="1">
                <a:solidFill>
                  <a:schemeClr val="bg1"/>
                </a:solidFill>
                <a:latin typeface="Klavika Basic Regular" panose="020B0506040000020004"/>
              </a:rPr>
              <a:t>github.com</a:t>
            </a:r>
            <a:r>
              <a:rPr lang="en-US" sz="1400" dirty="0">
                <a:solidFill>
                  <a:schemeClr val="bg1"/>
                </a:solidFill>
                <a:latin typeface="Klavika Basic Regular" panose="020B0506040000020004"/>
              </a:rPr>
              <a:t>/</a:t>
            </a:r>
            <a:r>
              <a:rPr lang="en-US" sz="1400" dirty="0" err="1">
                <a:solidFill>
                  <a:schemeClr val="bg1"/>
                </a:solidFill>
                <a:latin typeface="Klavika Basic Regular" panose="020B0506040000020004"/>
              </a:rPr>
              <a:t>facebookincubator</a:t>
            </a:r>
            <a:r>
              <a:rPr lang="en-US" sz="1400" dirty="0">
                <a:solidFill>
                  <a:schemeClr val="bg1"/>
                </a:solidFill>
                <a:latin typeface="Klavika Basic Regular" panose="020B0506040000020004"/>
              </a:rPr>
              <a:t>/</a:t>
            </a:r>
            <a:r>
              <a:rPr lang="en-US" sz="1400" dirty="0" err="1">
                <a:solidFill>
                  <a:schemeClr val="bg1"/>
                </a:solidFill>
                <a:latin typeface="Klavika Basic Regular" panose="020B0506040000020004"/>
              </a:rPr>
              <a:t>gloo</a:t>
            </a:r>
            <a:r>
              <a:rPr lang="en-US" sz="1400" dirty="0">
                <a:solidFill>
                  <a:schemeClr val="bg1"/>
                </a:solidFill>
                <a:latin typeface="Klavika Basic Regular" panose="020B0506040000020004"/>
              </a:rPr>
              <a:t>/tree/master/</a:t>
            </a:r>
            <a:r>
              <a:rPr lang="en-US" sz="1400" dirty="0" err="1">
                <a:solidFill>
                  <a:schemeClr val="bg1"/>
                </a:solidFill>
                <a:latin typeface="Klavika Basic Regular" panose="020B0506040000020004"/>
              </a:rPr>
              <a:t>gloo</a:t>
            </a:r>
            <a:endParaRPr lang="en-US" sz="1400" dirty="0">
              <a:solidFill>
                <a:schemeClr val="bg1"/>
              </a:solidFill>
              <a:latin typeface="Klavika Basic Regular" panose="020B0506040000020004"/>
            </a:endParaRPr>
          </a:p>
        </p:txBody>
      </p:sp>
    </p:spTree>
    <p:extLst>
      <p:ext uri="{BB962C8B-B14F-4D97-AF65-F5344CB8AC3E}">
        <p14:creationId xmlns:p14="http://schemas.microsoft.com/office/powerpoint/2010/main" val="93719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86EEBB-A68E-4338-9BC0-D5891BE2704E}"/>
              </a:ext>
            </a:extLst>
          </p:cNvPr>
          <p:cNvSpPr>
            <a:spLocks noGrp="1"/>
          </p:cNvSpPr>
          <p:nvPr>
            <p:ph type="subTitle" idx="1"/>
          </p:nvPr>
        </p:nvSpPr>
        <p:spPr>
          <a:xfrm>
            <a:off x="3206858" y="3964348"/>
            <a:ext cx="4232625" cy="1064852"/>
          </a:xfrm>
        </p:spPr>
        <p:txBody>
          <a:bodyPr>
            <a:normAutofit lnSpcReduction="10000"/>
          </a:bodyPr>
          <a:lstStyle/>
          <a:p>
            <a:r>
              <a:rPr lang="en-US" b="1" dirty="0"/>
              <a:t>Mike Schmit</a:t>
            </a:r>
          </a:p>
          <a:p>
            <a:r>
              <a:rPr lang="en-US" b="1" dirty="0"/>
              <a:t>Director of Software Engineering ML Computer Vision</a:t>
            </a:r>
          </a:p>
        </p:txBody>
      </p:sp>
      <p:pic>
        <p:nvPicPr>
          <p:cNvPr id="4" name="Picture 2" descr="Image result for khronos logo">
            <a:extLst>
              <a:ext uri="{FF2B5EF4-FFF2-40B4-BE49-F238E27FC236}">
                <a16:creationId xmlns:a16="http://schemas.microsoft.com/office/drawing/2014/main" id="{F5AAA3CD-4B0B-4531-B9A8-180726D3F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431" y="5600534"/>
            <a:ext cx="3252188" cy="768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hronos logo">
            <a:extLst>
              <a:ext uri="{FF2B5EF4-FFF2-40B4-BE49-F238E27FC236}">
                <a16:creationId xmlns:a16="http://schemas.microsoft.com/office/drawing/2014/main" id="{FE4C42A7-B1C4-4817-85B4-CD295C07C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265" y="5600534"/>
            <a:ext cx="2157668" cy="7689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59215BC-3B04-4438-888A-68AD147B0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625" y="5301065"/>
            <a:ext cx="1072357" cy="1176018"/>
          </a:xfrm>
          <a:prstGeom prst="rect">
            <a:avLst/>
          </a:prstGeom>
        </p:spPr>
      </p:pic>
      <p:pic>
        <p:nvPicPr>
          <p:cNvPr id="10" name="Picture 9">
            <a:extLst>
              <a:ext uri="{FF2B5EF4-FFF2-40B4-BE49-F238E27FC236}">
                <a16:creationId xmlns:a16="http://schemas.microsoft.com/office/drawing/2014/main" id="{9133670A-A2BA-4E47-ACB0-607F68A7A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584" y="5260842"/>
            <a:ext cx="1216241" cy="1216241"/>
          </a:xfrm>
          <a:prstGeom prst="rect">
            <a:avLst/>
          </a:prstGeom>
        </p:spPr>
      </p:pic>
      <p:sp>
        <p:nvSpPr>
          <p:cNvPr id="11" name="TextBox 10">
            <a:extLst>
              <a:ext uri="{FF2B5EF4-FFF2-40B4-BE49-F238E27FC236}">
                <a16:creationId xmlns:a16="http://schemas.microsoft.com/office/drawing/2014/main" id="{157B147C-5E41-4CD2-AA5E-C4C535992CED}"/>
              </a:ext>
            </a:extLst>
          </p:cNvPr>
          <p:cNvSpPr txBox="1"/>
          <p:nvPr/>
        </p:nvSpPr>
        <p:spPr>
          <a:xfrm>
            <a:off x="437792" y="2354454"/>
            <a:ext cx="6258380" cy="769441"/>
          </a:xfrm>
          <a:prstGeom prst="rect">
            <a:avLst/>
          </a:prstGeom>
          <a:noFill/>
        </p:spPr>
        <p:txBody>
          <a:bodyPr wrap="none" rtlCol="0">
            <a:spAutoFit/>
          </a:bodyPr>
          <a:lstStyle/>
          <a:p>
            <a:r>
              <a:rPr lang="en-US" sz="4400" b="1" dirty="0">
                <a:solidFill>
                  <a:schemeClr val="bg1"/>
                </a:solidFill>
              </a:rPr>
              <a:t>Inference with OpenVX</a:t>
            </a:r>
            <a:r>
              <a:rPr lang="en-US" sz="4400" b="1" baseline="30000" dirty="0">
                <a:solidFill>
                  <a:schemeClr val="bg1"/>
                </a:solidFill>
              </a:rPr>
              <a:t>TM</a:t>
            </a:r>
            <a:r>
              <a:rPr lang="en-US" sz="4400" b="1" dirty="0">
                <a:solidFill>
                  <a:schemeClr val="bg1"/>
                </a:solidFill>
              </a:rPr>
              <a:t> </a:t>
            </a:r>
          </a:p>
        </p:txBody>
      </p:sp>
      <p:cxnSp>
        <p:nvCxnSpPr>
          <p:cNvPr id="14" name="Straight Connector 13">
            <a:extLst>
              <a:ext uri="{FF2B5EF4-FFF2-40B4-BE49-F238E27FC236}">
                <a16:creationId xmlns:a16="http://schemas.microsoft.com/office/drawing/2014/main" id="{3555B986-C958-4F6A-9378-7FC4AD9012B2}"/>
              </a:ext>
            </a:extLst>
          </p:cNvPr>
          <p:cNvCxnSpPr>
            <a:cxnSpLocks/>
          </p:cNvCxnSpPr>
          <p:nvPr/>
        </p:nvCxnSpPr>
        <p:spPr>
          <a:xfrm>
            <a:off x="2871005" y="3964348"/>
            <a:ext cx="0" cy="1064852"/>
          </a:xfrm>
          <a:prstGeom prst="line">
            <a:avLst/>
          </a:prstGeom>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91923BE1-3D3C-4CD7-9ADA-42A4C4F94D8C}"/>
              </a:ext>
            </a:extLst>
          </p:cNvPr>
          <p:cNvSpPr txBox="1">
            <a:spLocks/>
          </p:cNvSpPr>
          <p:nvPr/>
        </p:nvSpPr>
        <p:spPr>
          <a:xfrm>
            <a:off x="667601" y="4118825"/>
            <a:ext cx="1951066" cy="4478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SzPct val="50000"/>
              <a:buFont typeface="Wingdings 3" panose="05040102010807070707" pitchFamily="18" charset="2"/>
              <a:buNone/>
              <a:defRPr sz="2200" kern="1200">
                <a:solidFill>
                  <a:schemeClr val="bg1">
                    <a:lumMod val="75000"/>
                  </a:schemeClr>
                </a:solidFill>
                <a:latin typeface="Klavika Bold Condensed" panose="020B0506040000020004" pitchFamily="34" charset="0"/>
                <a:ea typeface="+mn-ea"/>
                <a:cs typeface="+mn-cs"/>
              </a:defRPr>
            </a:lvl1pPr>
            <a:lvl2pPr marL="4572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2000" kern="1200">
                <a:solidFill>
                  <a:schemeClr val="bg1"/>
                </a:solidFill>
                <a:latin typeface="Klavika Bold Condensed" panose="020B0506040000020004" pitchFamily="34" charset="0"/>
                <a:ea typeface="+mn-ea"/>
                <a:cs typeface="+mn-cs"/>
              </a:defRPr>
            </a:lvl2pPr>
            <a:lvl3pPr marL="9144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1800" kern="1200">
                <a:solidFill>
                  <a:schemeClr val="bg1"/>
                </a:solidFill>
                <a:latin typeface="Klavika Bold Condensed" panose="020B0506040000020004" pitchFamily="34" charset="0"/>
                <a:ea typeface="+mn-ea"/>
                <a:cs typeface="+mn-cs"/>
              </a:defRPr>
            </a:lvl3pPr>
            <a:lvl4pPr marL="13716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1600" kern="1200">
                <a:solidFill>
                  <a:schemeClr val="bg1"/>
                </a:solidFill>
                <a:latin typeface="Klavika Bold Condensed" panose="020B0506040000020004" pitchFamily="34" charset="0"/>
                <a:ea typeface="+mn-ea"/>
                <a:cs typeface="+mn-cs"/>
              </a:defRPr>
            </a:lvl4pPr>
            <a:lvl5pPr marL="1828800" indent="0" algn="ctr" defTabSz="914400" rtl="0" eaLnBrk="1" latinLnBrk="0" hangingPunct="1">
              <a:lnSpc>
                <a:spcPct val="90000"/>
              </a:lnSpc>
              <a:spcBef>
                <a:spcPts val="500"/>
              </a:spcBef>
              <a:buClr>
                <a:schemeClr val="accent3"/>
              </a:buClr>
              <a:buSzPct val="50000"/>
              <a:buFont typeface="Wingdings 3" panose="05040102010807070707" pitchFamily="18" charset="2"/>
              <a:buNone/>
              <a:defRPr sz="1600" kern="1200">
                <a:solidFill>
                  <a:schemeClr val="bg1"/>
                </a:solidFill>
                <a:latin typeface="Klavika Bold Condensed" panose="020B05060400000200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3:00 – 5:30 PM</a:t>
            </a:r>
          </a:p>
        </p:txBody>
      </p:sp>
    </p:spTree>
    <p:extLst>
      <p:ext uri="{BB962C8B-B14F-4D97-AF65-F5344CB8AC3E}">
        <p14:creationId xmlns:p14="http://schemas.microsoft.com/office/powerpoint/2010/main" val="407020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7200"/>
            <a:ext cx="9439229" cy="727043"/>
          </a:xfrm>
        </p:spPr>
        <p:txBody>
          <a:bodyPr>
            <a:normAutofit/>
          </a:bodyPr>
          <a:lstStyle/>
          <a:p>
            <a:r>
              <a:rPr lang="en-US" b="1" cap="none" dirty="0"/>
              <a:t>MIVisionX = OpenVX</a:t>
            </a:r>
            <a:r>
              <a:rPr lang="en-US" b="1" cap="none" baseline="30000" dirty="0"/>
              <a:t>TM</a:t>
            </a:r>
            <a:r>
              <a:rPr lang="en-US" b="1" cap="none" dirty="0"/>
              <a:t> with tools/libraries</a:t>
            </a:r>
          </a:p>
        </p:txBody>
      </p:sp>
      <p:grpSp>
        <p:nvGrpSpPr>
          <p:cNvPr id="3" name="Group 2">
            <a:extLst>
              <a:ext uri="{FF2B5EF4-FFF2-40B4-BE49-F238E27FC236}">
                <a16:creationId xmlns:a16="http://schemas.microsoft.com/office/drawing/2014/main" id="{BE509D6E-153F-4E59-A87E-915D83B78E02}"/>
              </a:ext>
            </a:extLst>
          </p:cNvPr>
          <p:cNvGrpSpPr/>
          <p:nvPr/>
        </p:nvGrpSpPr>
        <p:grpSpPr>
          <a:xfrm>
            <a:off x="8344010" y="6259484"/>
            <a:ext cx="3597828" cy="477676"/>
            <a:chOff x="8344010" y="6259484"/>
            <a:chExt cx="3597828" cy="477676"/>
          </a:xfrm>
        </p:grpSpPr>
        <p:pic>
          <p:nvPicPr>
            <p:cNvPr id="4" name="Picture 2" descr="Image result for khronos logo">
              <a:extLst>
                <a:ext uri="{FF2B5EF4-FFF2-40B4-BE49-F238E27FC236}">
                  <a16:creationId xmlns:a16="http://schemas.microsoft.com/office/drawing/2014/main" id="{6A5AC9D4-3153-4C33-A28E-2EE9C70A9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hronos logo">
              <a:extLst>
                <a:ext uri="{FF2B5EF4-FFF2-40B4-BE49-F238E27FC236}">
                  <a16:creationId xmlns:a16="http://schemas.microsoft.com/office/drawing/2014/main" id="{DD8A464D-FB63-4BB3-920C-C577DC56CB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FD958C4-405A-4E80-8A3A-0BB6CBB2BED9}"/>
              </a:ext>
            </a:extLst>
          </p:cNvPr>
          <p:cNvSpPr/>
          <p:nvPr/>
        </p:nvSpPr>
        <p:spPr>
          <a:xfrm>
            <a:off x="2130830" y="2083768"/>
            <a:ext cx="5948039" cy="3136303"/>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t>Conformant </a:t>
            </a:r>
            <a:r>
              <a:rPr lang="en-US" dirty="0" err="1"/>
              <a:t>OpenVX</a:t>
            </a:r>
            <a:r>
              <a:rPr lang="en-US" baseline="30000" dirty="0" err="1"/>
              <a:t>TM</a:t>
            </a:r>
            <a:r>
              <a:rPr lang="en-US" baseline="30000" dirty="0"/>
              <a:t> </a:t>
            </a:r>
            <a:r>
              <a:rPr lang="en-US" dirty="0"/>
              <a:t>1.0.1, Open source (MIT license)</a:t>
            </a:r>
            <a:endParaRPr lang="en-US" baseline="30000" dirty="0"/>
          </a:p>
          <a:p>
            <a:pPr marL="285750" indent="-285750">
              <a:buFont typeface="Arial" panose="020B0604020202020204" pitchFamily="34" charset="0"/>
              <a:buChar char="•"/>
            </a:pPr>
            <a:r>
              <a:rPr lang="en-US" dirty="0"/>
              <a:t>Neural net extensions w/ Optimized MIOpen libraries</a:t>
            </a:r>
          </a:p>
          <a:p>
            <a:pPr marL="285750" indent="-285750">
              <a:buFont typeface="Arial" panose="020B0604020202020204" pitchFamily="34" charset="0"/>
              <a:buChar char="•"/>
            </a:pPr>
            <a:r>
              <a:rPr lang="en-US" dirty="0"/>
              <a:t>Model compiler / model optimizer</a:t>
            </a:r>
          </a:p>
          <a:p>
            <a:pPr marL="285750" indent="-285750">
              <a:buFont typeface="Arial" panose="020B0604020202020204" pitchFamily="34" charset="0"/>
              <a:buChar char="•"/>
            </a:pPr>
            <a:r>
              <a:rPr lang="en-US" dirty="0"/>
              <a:t>OpenCV</a:t>
            </a:r>
            <a:r>
              <a:rPr lang="en-US" baseline="30000" dirty="0"/>
              <a:t>TM</a:t>
            </a:r>
            <a:r>
              <a:rPr lang="en-US" dirty="0"/>
              <a:t> interop</a:t>
            </a:r>
          </a:p>
          <a:p>
            <a:pPr marL="285750" indent="-285750">
              <a:buFont typeface="Arial" panose="020B0604020202020204" pitchFamily="34" charset="0"/>
              <a:buChar char="•"/>
            </a:pPr>
            <a:r>
              <a:rPr lang="en-US" dirty="0"/>
              <a:t>Radeon Loom 360 stitching library</a:t>
            </a:r>
          </a:p>
          <a:p>
            <a:pPr marL="285750" indent="-285750">
              <a:buFont typeface="Arial" panose="020B0604020202020204" pitchFamily="34" charset="0"/>
              <a:buChar char="•"/>
            </a:pPr>
            <a:r>
              <a:rPr lang="en-US" dirty="0"/>
              <a:t>WinML for Windows</a:t>
            </a:r>
          </a:p>
          <a:p>
            <a:pPr marL="285750" indent="-285750">
              <a:buFont typeface="Arial" panose="020B0604020202020204" pitchFamily="34" charset="0"/>
              <a:buChar char="•"/>
            </a:pPr>
            <a:r>
              <a:rPr lang="en-US" dirty="0"/>
              <a:t>Utilities</a:t>
            </a:r>
          </a:p>
          <a:p>
            <a:pPr marL="742950" lvl="1" indent="-285750">
              <a:buFont typeface="Arial" panose="020B0604020202020204" pitchFamily="34" charset="0"/>
              <a:buChar char="•"/>
            </a:pPr>
            <a:r>
              <a:rPr lang="en-US" dirty="0"/>
              <a:t>ADAT (AMD Dataset Analysis Tool)</a:t>
            </a:r>
          </a:p>
          <a:p>
            <a:pPr marL="742950" lvl="1" indent="-285750">
              <a:buFont typeface="Arial" panose="020B0604020202020204" pitchFamily="34" charset="0"/>
              <a:buChar char="•"/>
            </a:pPr>
            <a:r>
              <a:rPr lang="en-US" dirty="0"/>
              <a:t>RunVX (command line OpenVX interpreter) </a:t>
            </a:r>
          </a:p>
          <a:p>
            <a:pPr marL="742950" lvl="1" indent="-285750">
              <a:buFont typeface="Arial" panose="020B0604020202020204" pitchFamily="34" charset="0"/>
              <a:buChar char="•"/>
            </a:pPr>
            <a:r>
              <a:rPr lang="en-US" dirty="0"/>
              <a:t>GDF (OpenVX scripting language &amp; debugger)</a:t>
            </a:r>
          </a:p>
          <a:p>
            <a:pPr marL="742950" lvl="1" indent="-285750">
              <a:buFont typeface="Arial" panose="020B0604020202020204" pitchFamily="34" charset="0"/>
              <a:buChar char="•"/>
            </a:pPr>
            <a:r>
              <a:rPr lang="en-US" dirty="0" err="1"/>
              <a:t>LoomShell</a:t>
            </a:r>
            <a:r>
              <a:rPr lang="en-US" dirty="0"/>
              <a:t> (360 image scripting language &amp; debugger)</a:t>
            </a:r>
          </a:p>
          <a:p>
            <a:pPr algn="ctr"/>
            <a:endParaRPr lang="en-US" dirty="0"/>
          </a:p>
        </p:txBody>
      </p:sp>
      <p:sp>
        <p:nvSpPr>
          <p:cNvPr id="9" name="Rectangle 8">
            <a:extLst>
              <a:ext uri="{FF2B5EF4-FFF2-40B4-BE49-F238E27FC236}">
                <a16:creationId xmlns:a16="http://schemas.microsoft.com/office/drawing/2014/main" id="{33D383D2-0614-445D-A4B3-6A18355288D6}"/>
              </a:ext>
            </a:extLst>
          </p:cNvPr>
          <p:cNvSpPr/>
          <p:nvPr/>
        </p:nvSpPr>
        <p:spPr>
          <a:xfrm>
            <a:off x="2130829" y="1544716"/>
            <a:ext cx="5948039" cy="503379"/>
          </a:xfrm>
          <a:prstGeom prst="rect">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MIVisionX</a:t>
            </a:r>
          </a:p>
        </p:txBody>
      </p:sp>
      <p:sp>
        <p:nvSpPr>
          <p:cNvPr id="7" name="Footer Placeholder 6">
            <a:extLst>
              <a:ext uri="{FF2B5EF4-FFF2-40B4-BE49-F238E27FC236}">
                <a16:creationId xmlns:a16="http://schemas.microsoft.com/office/drawing/2014/main" id="{89976CFA-23B8-4E78-9C2C-2754FCBC5EB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970BCA49-E369-494F-9DD3-71F2EC01DF9E}"/>
              </a:ext>
            </a:extLst>
          </p:cNvPr>
          <p:cNvSpPr>
            <a:spLocks noGrp="1"/>
          </p:cNvSpPr>
          <p:nvPr>
            <p:ph type="sldNum" sz="quarter" idx="12"/>
          </p:nvPr>
        </p:nvSpPr>
        <p:spPr/>
        <p:txBody>
          <a:bodyPr/>
          <a:lstStyle/>
          <a:p>
            <a:fld id="{BCAF1A5B-EC4C-4638-9EEE-B9D9DA1291B7}" type="slidenum">
              <a:rPr lang="en-US" smtClean="0"/>
              <a:pPr/>
              <a:t>7</a:t>
            </a:fld>
            <a:endParaRPr lang="en-US" dirty="0"/>
          </a:p>
        </p:txBody>
      </p:sp>
      <p:sp>
        <p:nvSpPr>
          <p:cNvPr id="10" name="Explosion: 8 Points 9">
            <a:extLst>
              <a:ext uri="{FF2B5EF4-FFF2-40B4-BE49-F238E27FC236}">
                <a16:creationId xmlns:a16="http://schemas.microsoft.com/office/drawing/2014/main" id="{1DC6CB8A-ED72-4681-ACAC-CFAC4B3DDDC0}"/>
              </a:ext>
            </a:extLst>
          </p:cNvPr>
          <p:cNvSpPr/>
          <p:nvPr/>
        </p:nvSpPr>
        <p:spPr>
          <a:xfrm>
            <a:off x="8685130" y="1454577"/>
            <a:ext cx="2864719" cy="2424965"/>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856776-A351-4FFE-A359-9CE06E8D0CFC}"/>
              </a:ext>
            </a:extLst>
          </p:cNvPr>
          <p:cNvSpPr txBox="1"/>
          <p:nvPr/>
        </p:nvSpPr>
        <p:spPr>
          <a:xfrm>
            <a:off x="9510961" y="2313116"/>
            <a:ext cx="1760706" cy="707886"/>
          </a:xfrm>
          <a:prstGeom prst="rect">
            <a:avLst/>
          </a:prstGeom>
          <a:noFill/>
        </p:spPr>
        <p:txBody>
          <a:bodyPr wrap="square" rtlCol="0">
            <a:spAutoFit/>
          </a:bodyPr>
          <a:lstStyle/>
          <a:p>
            <a:r>
              <a:rPr lang="en-US" sz="2000" b="1" dirty="0"/>
              <a:t>High-level summary</a:t>
            </a:r>
          </a:p>
        </p:txBody>
      </p:sp>
    </p:spTree>
    <p:extLst>
      <p:ext uri="{BB962C8B-B14F-4D97-AF65-F5344CB8AC3E}">
        <p14:creationId xmlns:p14="http://schemas.microsoft.com/office/powerpoint/2010/main" val="314013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7200"/>
            <a:ext cx="8298588" cy="727043"/>
          </a:xfrm>
        </p:spPr>
        <p:txBody>
          <a:bodyPr>
            <a:normAutofit/>
          </a:bodyPr>
          <a:lstStyle/>
          <a:p>
            <a:r>
              <a:rPr lang="en-US" b="1" cap="none" dirty="0"/>
              <a:t>Introduction to MIVisionX Toolkit</a:t>
            </a:r>
          </a:p>
        </p:txBody>
      </p:sp>
      <p:sp>
        <p:nvSpPr>
          <p:cNvPr id="8" name="Content Placeholder 2"/>
          <p:cNvSpPr>
            <a:spLocks noGrp="1"/>
          </p:cNvSpPr>
          <p:nvPr>
            <p:ph idx="1"/>
          </p:nvPr>
        </p:nvSpPr>
        <p:spPr>
          <a:xfrm>
            <a:off x="1110689" y="1631849"/>
            <a:ext cx="10512862" cy="4259199"/>
          </a:xfrm>
        </p:spPr>
        <p:txBody>
          <a:bodyPr>
            <a:normAutofit lnSpcReduction="10000"/>
          </a:bodyPr>
          <a:lstStyle/>
          <a:p>
            <a:r>
              <a:rPr lang="en-US" dirty="0"/>
              <a:t>MIVisionX toolkit is a comprehensive computer vision and machine intelligence libraries, utilities and applications bundled into a single toolkit.</a:t>
            </a:r>
          </a:p>
          <a:p>
            <a:r>
              <a:rPr lang="en-US" dirty="0"/>
              <a:t>AMD OpenVX is delivered as Open Source with MIVisionX</a:t>
            </a:r>
          </a:p>
          <a:p>
            <a:r>
              <a:rPr lang="en-US" dirty="0"/>
              <a:t>Primarily targeted at applications requiring a combination of machine learning inference and computer vision or image/video processing.</a:t>
            </a:r>
          </a:p>
          <a:p>
            <a:r>
              <a:rPr lang="en-US" dirty="0"/>
              <a:t>Includes a model compiler for converting and optimizing a pretrained model from existing formats such as Caffe, NNEF and ONNX to an OpenVX backend. </a:t>
            </a:r>
          </a:p>
          <a:p>
            <a:r>
              <a:rPr lang="en-US" dirty="0"/>
              <a:t>After compilation, MIVisionX generates an optimized library specific for a backend to run inferencing and vision pre- and post-processing modules.</a:t>
            </a:r>
          </a:p>
          <a:p>
            <a:r>
              <a:rPr lang="en-US" dirty="0"/>
              <a:t>It is beneficial to have lightweight and dedicated APIs optimized for AMD hardware for inference deployment as opposed to heavyweight frameworks.</a:t>
            </a:r>
          </a:p>
          <a:p>
            <a:endParaRPr lang="en-US" dirty="0"/>
          </a:p>
        </p:txBody>
      </p:sp>
      <p:grpSp>
        <p:nvGrpSpPr>
          <p:cNvPr id="3" name="Group 2">
            <a:extLst>
              <a:ext uri="{FF2B5EF4-FFF2-40B4-BE49-F238E27FC236}">
                <a16:creationId xmlns:a16="http://schemas.microsoft.com/office/drawing/2014/main" id="{BE509D6E-153F-4E59-A87E-915D83B78E02}"/>
              </a:ext>
            </a:extLst>
          </p:cNvPr>
          <p:cNvGrpSpPr/>
          <p:nvPr/>
        </p:nvGrpSpPr>
        <p:grpSpPr>
          <a:xfrm>
            <a:off x="8344010" y="6259484"/>
            <a:ext cx="3597828" cy="477676"/>
            <a:chOff x="8344010" y="6259484"/>
            <a:chExt cx="3597828" cy="477676"/>
          </a:xfrm>
        </p:grpSpPr>
        <p:pic>
          <p:nvPicPr>
            <p:cNvPr id="4" name="Picture 2" descr="Image result for khronos logo">
              <a:extLst>
                <a:ext uri="{FF2B5EF4-FFF2-40B4-BE49-F238E27FC236}">
                  <a16:creationId xmlns:a16="http://schemas.microsoft.com/office/drawing/2014/main" id="{6A5AC9D4-3153-4C33-A28E-2EE9C70A9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hronos logo">
              <a:extLst>
                <a:ext uri="{FF2B5EF4-FFF2-40B4-BE49-F238E27FC236}">
                  <a16:creationId xmlns:a16="http://schemas.microsoft.com/office/drawing/2014/main" id="{DD8A464D-FB63-4BB3-920C-C577DC56CB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ooter Placeholder 5">
            <a:extLst>
              <a:ext uri="{FF2B5EF4-FFF2-40B4-BE49-F238E27FC236}">
                <a16:creationId xmlns:a16="http://schemas.microsoft.com/office/drawing/2014/main" id="{1BCBFF66-AE02-49A2-9CAF-8BCBC52CE8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EDAA73-F6C6-4709-BAED-72C27C00FE80}"/>
              </a:ext>
            </a:extLst>
          </p:cNvPr>
          <p:cNvSpPr>
            <a:spLocks noGrp="1"/>
          </p:cNvSpPr>
          <p:nvPr>
            <p:ph type="sldNum" sz="quarter" idx="12"/>
          </p:nvPr>
        </p:nvSpPr>
        <p:spPr/>
        <p:txBody>
          <a:bodyPr/>
          <a:lstStyle/>
          <a:p>
            <a:fld id="{BCAF1A5B-EC4C-4638-9EEE-B9D9DA1291B7}" type="slidenum">
              <a:rPr lang="en-US" smtClean="0"/>
              <a:pPr/>
              <a:t>8</a:t>
            </a:fld>
            <a:endParaRPr lang="en-US" dirty="0"/>
          </a:p>
        </p:txBody>
      </p:sp>
    </p:spTree>
    <p:extLst>
      <p:ext uri="{BB962C8B-B14F-4D97-AF65-F5344CB8AC3E}">
        <p14:creationId xmlns:p14="http://schemas.microsoft.com/office/powerpoint/2010/main" val="254804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7200"/>
            <a:ext cx="9626795" cy="727043"/>
          </a:xfrm>
        </p:spPr>
        <p:txBody>
          <a:bodyPr>
            <a:normAutofit/>
          </a:bodyPr>
          <a:lstStyle/>
          <a:p>
            <a:r>
              <a:rPr lang="en-US" b="1" dirty="0"/>
              <a:t>Neural Network Deployment options</a:t>
            </a:r>
            <a:endParaRPr lang="en-US" b="1" cap="none" dirty="0"/>
          </a:p>
        </p:txBody>
      </p:sp>
      <p:grpSp>
        <p:nvGrpSpPr>
          <p:cNvPr id="3" name="Group 2">
            <a:extLst>
              <a:ext uri="{FF2B5EF4-FFF2-40B4-BE49-F238E27FC236}">
                <a16:creationId xmlns:a16="http://schemas.microsoft.com/office/drawing/2014/main" id="{BE509D6E-153F-4E59-A87E-915D83B78E02}"/>
              </a:ext>
            </a:extLst>
          </p:cNvPr>
          <p:cNvGrpSpPr/>
          <p:nvPr/>
        </p:nvGrpSpPr>
        <p:grpSpPr>
          <a:xfrm>
            <a:off x="8344010" y="6259484"/>
            <a:ext cx="3597828" cy="477676"/>
            <a:chOff x="8344010" y="6259484"/>
            <a:chExt cx="3597828" cy="477676"/>
          </a:xfrm>
        </p:grpSpPr>
        <p:pic>
          <p:nvPicPr>
            <p:cNvPr id="4" name="Picture 2" descr="Image result for khronos logo">
              <a:extLst>
                <a:ext uri="{FF2B5EF4-FFF2-40B4-BE49-F238E27FC236}">
                  <a16:creationId xmlns:a16="http://schemas.microsoft.com/office/drawing/2014/main" id="{6A5AC9D4-3153-4C33-A28E-2EE9C70A9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010" y="6259484"/>
              <a:ext cx="2020258" cy="477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hronos logo">
              <a:extLst>
                <a:ext uri="{FF2B5EF4-FFF2-40B4-BE49-F238E27FC236}">
                  <a16:creationId xmlns:a16="http://schemas.microsoft.com/office/drawing/2014/main" id="{DD8A464D-FB63-4BB3-920C-C577DC56CB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496" y="6259485"/>
              <a:ext cx="1340342" cy="4776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ooter Placeholder 5">
            <a:extLst>
              <a:ext uri="{FF2B5EF4-FFF2-40B4-BE49-F238E27FC236}">
                <a16:creationId xmlns:a16="http://schemas.microsoft.com/office/drawing/2014/main" id="{1BCBFF66-AE02-49A2-9CAF-8BCBC52CE8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EDAA73-F6C6-4709-BAED-72C27C00FE80}"/>
              </a:ext>
            </a:extLst>
          </p:cNvPr>
          <p:cNvSpPr>
            <a:spLocks noGrp="1"/>
          </p:cNvSpPr>
          <p:nvPr>
            <p:ph type="sldNum" sz="quarter" idx="12"/>
          </p:nvPr>
        </p:nvSpPr>
        <p:spPr/>
        <p:txBody>
          <a:bodyPr/>
          <a:lstStyle/>
          <a:p>
            <a:fld id="{BCAF1A5B-EC4C-4638-9EEE-B9D9DA1291B7}" type="slidenum">
              <a:rPr lang="en-US" smtClean="0"/>
              <a:pPr/>
              <a:t>9</a:t>
            </a:fld>
            <a:endParaRPr lang="en-US" dirty="0"/>
          </a:p>
        </p:txBody>
      </p:sp>
      <p:sp>
        <p:nvSpPr>
          <p:cNvPr id="11" name="Rounded Rectangle 86">
            <a:extLst>
              <a:ext uri="{FF2B5EF4-FFF2-40B4-BE49-F238E27FC236}">
                <a16:creationId xmlns:a16="http://schemas.microsoft.com/office/drawing/2014/main" id="{D619D049-668C-4B9C-B42A-D940C19B6A3E}"/>
              </a:ext>
            </a:extLst>
          </p:cNvPr>
          <p:cNvSpPr>
            <a:spLocks noChangeAspect="1"/>
          </p:cNvSpPr>
          <p:nvPr/>
        </p:nvSpPr>
        <p:spPr>
          <a:xfrm>
            <a:off x="5559986" y="4801144"/>
            <a:ext cx="1445723" cy="689812"/>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cs typeface="Arial" panose="020B0604020202020204" pitchFamily="34" charset="0"/>
                <a:sym typeface="Trebuchet MS"/>
              </a:rPr>
              <a:t>OpenVX Binary run-time</a:t>
            </a:r>
          </a:p>
          <a:p>
            <a:pPr algn="ctr"/>
            <a:r>
              <a:rPr lang="en-US" sz="1400" b="1" kern="0" dirty="0">
                <a:solidFill>
                  <a:srgbClr val="000000"/>
                </a:solidFill>
                <a:latin typeface="Arial" panose="020B0604020202020204" pitchFamily="34" charset="0"/>
                <a:cs typeface="Arial" panose="020B0604020202020204" pitchFamily="34" charset="0"/>
                <a:sym typeface="Trebuchet MS"/>
              </a:rPr>
              <a:t>&amp; libraries</a:t>
            </a:r>
          </a:p>
        </p:txBody>
      </p:sp>
      <p:sp>
        <p:nvSpPr>
          <p:cNvPr id="12" name="Rounded Rectangle 90">
            <a:extLst>
              <a:ext uri="{FF2B5EF4-FFF2-40B4-BE49-F238E27FC236}">
                <a16:creationId xmlns:a16="http://schemas.microsoft.com/office/drawing/2014/main" id="{41DAB5FD-6410-4159-AADC-EE6F5F92F4A1}"/>
              </a:ext>
            </a:extLst>
          </p:cNvPr>
          <p:cNvSpPr/>
          <p:nvPr/>
        </p:nvSpPr>
        <p:spPr>
          <a:xfrm>
            <a:off x="2218396" y="1089165"/>
            <a:ext cx="2439482" cy="224289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13" name="Shape 885">
            <a:extLst>
              <a:ext uri="{FF2B5EF4-FFF2-40B4-BE49-F238E27FC236}">
                <a16:creationId xmlns:a16="http://schemas.microsoft.com/office/drawing/2014/main" id="{7940BC67-46D2-443A-9B54-DC077F712FE4}"/>
              </a:ext>
            </a:extLst>
          </p:cNvPr>
          <p:cNvPicPr preferRelativeResize="0"/>
          <p:nvPr/>
        </p:nvPicPr>
        <p:blipFill rotWithShape="1">
          <a:blip r:embed="rId4">
            <a:alphaModFix/>
          </a:blip>
          <a:srcRect/>
          <a:stretch/>
        </p:blipFill>
        <p:spPr>
          <a:xfrm>
            <a:off x="2323711" y="1625464"/>
            <a:ext cx="761373" cy="621069"/>
          </a:xfrm>
          <a:prstGeom prst="rect">
            <a:avLst/>
          </a:prstGeom>
          <a:noFill/>
          <a:ln>
            <a:noFill/>
          </a:ln>
        </p:spPr>
      </p:pic>
      <p:sp>
        <p:nvSpPr>
          <p:cNvPr id="14" name="Shape 891">
            <a:extLst>
              <a:ext uri="{FF2B5EF4-FFF2-40B4-BE49-F238E27FC236}">
                <a16:creationId xmlns:a16="http://schemas.microsoft.com/office/drawing/2014/main" id="{B146B4AF-FC4D-4511-BAD4-2ECB97ADE97C}"/>
              </a:ext>
            </a:extLst>
          </p:cNvPr>
          <p:cNvSpPr txBox="1"/>
          <p:nvPr/>
        </p:nvSpPr>
        <p:spPr>
          <a:xfrm>
            <a:off x="2585340" y="1205575"/>
            <a:ext cx="1922019" cy="417223"/>
          </a:xfrm>
          <a:prstGeom prst="rect">
            <a:avLst/>
          </a:prstGeom>
          <a:noFill/>
          <a:ln>
            <a:noFill/>
          </a:ln>
        </p:spPr>
        <p:txBody>
          <a:bodyPr lIns="101557" tIns="50737" rIns="101557" bIns="50737" anchor="t" anchorCtr="0">
            <a:noAutofit/>
          </a:bodyPr>
          <a:lstStyle/>
          <a:p>
            <a:pPr algn="ctr">
              <a:lnSpc>
                <a:spcPct val="99000"/>
              </a:lnSpc>
              <a:buSzPct val="25000"/>
            </a:pPr>
            <a:r>
              <a:rPr lang="en-US" sz="2221" b="1" kern="0" dirty="0">
                <a:solidFill>
                  <a:srgbClr val="C00000"/>
                </a:solidFill>
                <a:latin typeface="Arial" panose="020B0604020202020204" pitchFamily="34" charset="0"/>
                <a:ea typeface="Trebuchet MS"/>
                <a:cs typeface="Arial" panose="020B0604020202020204" pitchFamily="34" charset="0"/>
                <a:sym typeface="Trebuchet MS"/>
              </a:rPr>
              <a:t>Frameworks</a:t>
            </a:r>
          </a:p>
        </p:txBody>
      </p:sp>
      <p:pic>
        <p:nvPicPr>
          <p:cNvPr id="15" name="Picture 14">
            <a:extLst>
              <a:ext uri="{FF2B5EF4-FFF2-40B4-BE49-F238E27FC236}">
                <a16:creationId xmlns:a16="http://schemas.microsoft.com/office/drawing/2014/main" id="{39ADA00C-0B2E-4995-8463-CED2E5F5E571}"/>
              </a:ext>
            </a:extLst>
          </p:cNvPr>
          <p:cNvPicPr>
            <a:picLocks noChangeAspect="1"/>
          </p:cNvPicPr>
          <p:nvPr/>
        </p:nvPicPr>
        <p:blipFill>
          <a:blip r:embed="rId5"/>
          <a:stretch>
            <a:fillRect/>
          </a:stretch>
        </p:blipFill>
        <p:spPr>
          <a:xfrm>
            <a:off x="3453426" y="1716767"/>
            <a:ext cx="905860" cy="295431"/>
          </a:xfrm>
          <a:prstGeom prst="rect">
            <a:avLst/>
          </a:prstGeom>
        </p:spPr>
      </p:pic>
      <p:cxnSp>
        <p:nvCxnSpPr>
          <p:cNvPr id="16" name="Straight Arrow Connector 15">
            <a:extLst>
              <a:ext uri="{FF2B5EF4-FFF2-40B4-BE49-F238E27FC236}">
                <a16:creationId xmlns:a16="http://schemas.microsoft.com/office/drawing/2014/main" id="{F5D1DD2E-1D02-49D1-A75A-B92B6841FF0C}"/>
              </a:ext>
            </a:extLst>
          </p:cNvPr>
          <p:cNvCxnSpPr>
            <a:cxnSpLocks/>
          </p:cNvCxnSpPr>
          <p:nvPr/>
        </p:nvCxnSpPr>
        <p:spPr>
          <a:xfrm flipV="1">
            <a:off x="1748751" y="1987560"/>
            <a:ext cx="435831"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E1B713C-5345-4F09-9F7C-F192C1393F30}"/>
              </a:ext>
            </a:extLst>
          </p:cNvPr>
          <p:cNvPicPr>
            <a:picLocks noChangeAspect="1"/>
          </p:cNvPicPr>
          <p:nvPr/>
        </p:nvPicPr>
        <p:blipFill>
          <a:blip r:embed="rId6"/>
          <a:stretch>
            <a:fillRect/>
          </a:stretch>
        </p:blipFill>
        <p:spPr>
          <a:xfrm>
            <a:off x="2276264" y="2433890"/>
            <a:ext cx="1177162" cy="461709"/>
          </a:xfrm>
          <a:prstGeom prst="rect">
            <a:avLst/>
          </a:prstGeom>
        </p:spPr>
      </p:pic>
      <p:sp>
        <p:nvSpPr>
          <p:cNvPr id="18" name="TextBox 17">
            <a:extLst>
              <a:ext uri="{FF2B5EF4-FFF2-40B4-BE49-F238E27FC236}">
                <a16:creationId xmlns:a16="http://schemas.microsoft.com/office/drawing/2014/main" id="{61B29C9A-D656-46B5-A03A-C10A3641698F}"/>
              </a:ext>
            </a:extLst>
          </p:cNvPr>
          <p:cNvSpPr txBox="1"/>
          <p:nvPr/>
        </p:nvSpPr>
        <p:spPr>
          <a:xfrm>
            <a:off x="4291713" y="2522354"/>
            <a:ext cx="367312" cy="399877"/>
          </a:xfrm>
          <a:prstGeom prst="rect">
            <a:avLst/>
          </a:prstGeom>
          <a:noFill/>
        </p:spPr>
        <p:txBody>
          <a:bodyPr wrap="none" rtlCol="0">
            <a:spAutoFit/>
          </a:bodyPr>
          <a:lstStyle/>
          <a:p>
            <a:r>
              <a:rPr lang="mr-IN" sz="1999" b="1" dirty="0"/>
              <a:t>…</a:t>
            </a:r>
            <a:endParaRPr lang="en-US" sz="1999" b="1" dirty="0"/>
          </a:p>
        </p:txBody>
      </p:sp>
      <p:cxnSp>
        <p:nvCxnSpPr>
          <p:cNvPr id="19" name="Straight Arrow Connector 18">
            <a:extLst>
              <a:ext uri="{FF2B5EF4-FFF2-40B4-BE49-F238E27FC236}">
                <a16:creationId xmlns:a16="http://schemas.microsoft.com/office/drawing/2014/main" id="{092EBE29-646A-4D82-854A-0934A0D03F31}"/>
              </a:ext>
            </a:extLst>
          </p:cNvPr>
          <p:cNvCxnSpPr/>
          <p:nvPr/>
        </p:nvCxnSpPr>
        <p:spPr>
          <a:xfrm>
            <a:off x="4674119" y="1981061"/>
            <a:ext cx="34843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02D9E1-AF7E-43BB-961F-D4195FD8104F}"/>
              </a:ext>
            </a:extLst>
          </p:cNvPr>
          <p:cNvCxnSpPr/>
          <p:nvPr/>
        </p:nvCxnSpPr>
        <p:spPr>
          <a:xfrm>
            <a:off x="6913463" y="1958028"/>
            <a:ext cx="34843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101">
            <a:extLst>
              <a:ext uri="{FF2B5EF4-FFF2-40B4-BE49-F238E27FC236}">
                <a16:creationId xmlns:a16="http://schemas.microsoft.com/office/drawing/2014/main" id="{5CD7B5DD-B55F-4ED0-898D-F290EABE68F2}"/>
              </a:ext>
            </a:extLst>
          </p:cNvPr>
          <p:cNvSpPr/>
          <p:nvPr/>
        </p:nvSpPr>
        <p:spPr>
          <a:xfrm>
            <a:off x="7261901" y="1484205"/>
            <a:ext cx="1634239" cy="1150796"/>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99" b="1" kern="0" dirty="0">
                <a:solidFill>
                  <a:srgbClr val="000000"/>
                </a:solidFill>
                <a:latin typeface="Arial" panose="020B0604020202020204" pitchFamily="34" charset="0"/>
                <a:ea typeface="Trebuchet MS"/>
                <a:cs typeface="Arial" panose="020B0604020202020204" pitchFamily="34" charset="0"/>
                <a:sym typeface="Trebuchet MS"/>
              </a:rPr>
              <a:t>MIVisionX Model Compiler / optimizer</a:t>
            </a:r>
          </a:p>
        </p:txBody>
      </p:sp>
      <p:cxnSp>
        <p:nvCxnSpPr>
          <p:cNvPr id="22" name="Straight Arrow Connector 21">
            <a:extLst>
              <a:ext uri="{FF2B5EF4-FFF2-40B4-BE49-F238E27FC236}">
                <a16:creationId xmlns:a16="http://schemas.microsoft.com/office/drawing/2014/main" id="{F7712F2B-33A1-4ABF-A0E9-F63107433894}"/>
              </a:ext>
            </a:extLst>
          </p:cNvPr>
          <p:cNvCxnSpPr>
            <a:cxnSpLocks/>
            <a:stCxn id="21" idx="2"/>
            <a:endCxn id="23" idx="0"/>
          </p:cNvCxnSpPr>
          <p:nvPr/>
        </p:nvCxnSpPr>
        <p:spPr>
          <a:xfrm>
            <a:off x="8079021" y="2635001"/>
            <a:ext cx="436899" cy="16358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105">
            <a:extLst>
              <a:ext uri="{FF2B5EF4-FFF2-40B4-BE49-F238E27FC236}">
                <a16:creationId xmlns:a16="http://schemas.microsoft.com/office/drawing/2014/main" id="{238F3F9D-53F7-4FD1-B752-73BB5989A05A}"/>
              </a:ext>
            </a:extLst>
          </p:cNvPr>
          <p:cNvSpPr>
            <a:spLocks noChangeAspect="1"/>
          </p:cNvSpPr>
          <p:nvPr/>
        </p:nvSpPr>
        <p:spPr>
          <a:xfrm>
            <a:off x="7793058" y="4270807"/>
            <a:ext cx="1445723" cy="49236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Application</a:t>
            </a:r>
          </a:p>
        </p:txBody>
      </p:sp>
      <p:sp>
        <p:nvSpPr>
          <p:cNvPr id="24" name="Rounded Rectangle 113">
            <a:extLst>
              <a:ext uri="{FF2B5EF4-FFF2-40B4-BE49-F238E27FC236}">
                <a16:creationId xmlns:a16="http://schemas.microsoft.com/office/drawing/2014/main" id="{10419A75-B971-497B-A731-81766C7C8F39}"/>
              </a:ext>
            </a:extLst>
          </p:cNvPr>
          <p:cNvSpPr>
            <a:spLocks noChangeAspect="1"/>
          </p:cNvSpPr>
          <p:nvPr/>
        </p:nvSpPr>
        <p:spPr>
          <a:xfrm>
            <a:off x="7435985" y="4078396"/>
            <a:ext cx="1995247" cy="1739578"/>
          </a:xfrm>
          <a:prstGeom prst="round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TextBox 24">
            <a:extLst>
              <a:ext uri="{FF2B5EF4-FFF2-40B4-BE49-F238E27FC236}">
                <a16:creationId xmlns:a16="http://schemas.microsoft.com/office/drawing/2014/main" id="{A968CC02-58BC-4F0D-9571-7DAF6AC267A5}"/>
              </a:ext>
            </a:extLst>
          </p:cNvPr>
          <p:cNvSpPr txBox="1">
            <a:spLocks noChangeAspect="1"/>
          </p:cNvSpPr>
          <p:nvPr/>
        </p:nvSpPr>
        <p:spPr>
          <a:xfrm>
            <a:off x="7751324" y="5498266"/>
            <a:ext cx="1600548" cy="261610"/>
          </a:xfrm>
          <a:prstGeom prst="rect">
            <a:avLst/>
          </a:prstGeom>
          <a:noFill/>
        </p:spPr>
        <p:txBody>
          <a:bodyPr wrap="square" rtlCol="0">
            <a:spAutoFit/>
          </a:bodyPr>
          <a:lstStyle/>
          <a:p>
            <a:r>
              <a:rPr lang="en-US" sz="1100" dirty="0">
                <a:solidFill>
                  <a:schemeClr val="bg1"/>
                </a:solidFill>
              </a:rPr>
              <a:t>Deployment</a:t>
            </a:r>
            <a:r>
              <a:rPr lang="en-US" sz="1100" dirty="0"/>
              <a:t> </a:t>
            </a:r>
            <a:r>
              <a:rPr lang="en-US" sz="1100" dirty="0">
                <a:solidFill>
                  <a:schemeClr val="bg1"/>
                </a:solidFill>
              </a:rPr>
              <a:t>Option</a:t>
            </a:r>
            <a:r>
              <a:rPr lang="en-US" sz="1100" dirty="0"/>
              <a:t> </a:t>
            </a:r>
            <a:r>
              <a:rPr lang="en-US" sz="1100" dirty="0">
                <a:solidFill>
                  <a:schemeClr val="bg1"/>
                </a:solidFill>
              </a:rPr>
              <a:t>#3</a:t>
            </a:r>
          </a:p>
        </p:txBody>
      </p:sp>
      <p:grpSp>
        <p:nvGrpSpPr>
          <p:cNvPr id="26" name="Group 25">
            <a:extLst>
              <a:ext uri="{FF2B5EF4-FFF2-40B4-BE49-F238E27FC236}">
                <a16:creationId xmlns:a16="http://schemas.microsoft.com/office/drawing/2014/main" id="{555712E8-7D0E-4527-8B5D-A6CA84AC4D12}"/>
              </a:ext>
            </a:extLst>
          </p:cNvPr>
          <p:cNvGrpSpPr>
            <a:grpSpLocks noChangeAspect="1"/>
          </p:cNvGrpSpPr>
          <p:nvPr/>
        </p:nvGrpSpPr>
        <p:grpSpPr>
          <a:xfrm>
            <a:off x="623857" y="1643900"/>
            <a:ext cx="1040440" cy="733710"/>
            <a:chOff x="1352550" y="2836333"/>
            <a:chExt cx="1600200" cy="1128448"/>
          </a:xfrm>
        </p:grpSpPr>
        <p:sp>
          <p:nvSpPr>
            <p:cNvPr id="27" name="Oval 26">
              <a:extLst>
                <a:ext uri="{FF2B5EF4-FFF2-40B4-BE49-F238E27FC236}">
                  <a16:creationId xmlns:a16="http://schemas.microsoft.com/office/drawing/2014/main" id="{F3968864-9D78-439F-9A4D-0B72FB37DAB9}"/>
                </a:ext>
              </a:extLst>
            </p:cNvPr>
            <p:cNvSpPr>
              <a:spLocks noChangeAspect="1"/>
            </p:cNvSpPr>
            <p:nvPr/>
          </p:nvSpPr>
          <p:spPr>
            <a:xfrm>
              <a:off x="1352550" y="2902743"/>
              <a:ext cx="228600" cy="228600"/>
            </a:xfrm>
            <a:prstGeom prst="ellipse">
              <a:avLst/>
            </a:prstGeom>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8" name="Oval 27">
              <a:extLst>
                <a:ext uri="{FF2B5EF4-FFF2-40B4-BE49-F238E27FC236}">
                  <a16:creationId xmlns:a16="http://schemas.microsoft.com/office/drawing/2014/main" id="{987978D7-0AEB-40CC-8933-93020BAEC153}"/>
                </a:ext>
              </a:extLst>
            </p:cNvPr>
            <p:cNvSpPr>
              <a:spLocks noChangeAspect="1"/>
            </p:cNvSpPr>
            <p:nvPr/>
          </p:nvSpPr>
          <p:spPr>
            <a:xfrm>
              <a:off x="1352550" y="3205162"/>
              <a:ext cx="228600" cy="228600"/>
            </a:xfrm>
            <a:prstGeom prst="ellipse">
              <a:avLst/>
            </a:prstGeom>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9" name="Oval 28">
              <a:extLst>
                <a:ext uri="{FF2B5EF4-FFF2-40B4-BE49-F238E27FC236}">
                  <a16:creationId xmlns:a16="http://schemas.microsoft.com/office/drawing/2014/main" id="{75B272DD-4143-4451-9EF1-6E4CEB0B7750}"/>
                </a:ext>
              </a:extLst>
            </p:cNvPr>
            <p:cNvSpPr>
              <a:spLocks noChangeAspect="1"/>
            </p:cNvSpPr>
            <p:nvPr/>
          </p:nvSpPr>
          <p:spPr>
            <a:xfrm>
              <a:off x="1352550" y="3507581"/>
              <a:ext cx="228600" cy="228600"/>
            </a:xfrm>
            <a:prstGeom prst="ellipse">
              <a:avLst/>
            </a:prstGeom>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0" name="Oval 29">
              <a:extLst>
                <a:ext uri="{FF2B5EF4-FFF2-40B4-BE49-F238E27FC236}">
                  <a16:creationId xmlns:a16="http://schemas.microsoft.com/office/drawing/2014/main" id="{B2E20CE7-256F-4B02-A37F-374DAC2C029E}"/>
                </a:ext>
              </a:extLst>
            </p:cNvPr>
            <p:cNvSpPr>
              <a:spLocks noChangeAspect="1"/>
            </p:cNvSpPr>
            <p:nvPr/>
          </p:nvSpPr>
          <p:spPr>
            <a:xfrm>
              <a:off x="1809750" y="2836333"/>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1" name="Oval 30">
              <a:extLst>
                <a:ext uri="{FF2B5EF4-FFF2-40B4-BE49-F238E27FC236}">
                  <a16:creationId xmlns:a16="http://schemas.microsoft.com/office/drawing/2014/main" id="{780F15CF-24B7-4184-82EA-2ABB3F32BD3A}"/>
                </a:ext>
              </a:extLst>
            </p:cNvPr>
            <p:cNvSpPr>
              <a:spLocks noChangeAspect="1"/>
            </p:cNvSpPr>
            <p:nvPr/>
          </p:nvSpPr>
          <p:spPr>
            <a:xfrm>
              <a:off x="1809750" y="3136282"/>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2" name="Oval 31">
              <a:extLst>
                <a:ext uri="{FF2B5EF4-FFF2-40B4-BE49-F238E27FC236}">
                  <a16:creationId xmlns:a16="http://schemas.microsoft.com/office/drawing/2014/main" id="{F023ED2E-75A5-4857-90F7-019C99E702CC}"/>
                </a:ext>
              </a:extLst>
            </p:cNvPr>
            <p:cNvSpPr>
              <a:spLocks noChangeAspect="1"/>
            </p:cNvSpPr>
            <p:nvPr/>
          </p:nvSpPr>
          <p:spPr>
            <a:xfrm>
              <a:off x="1809750" y="3436231"/>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3" name="Oval 32">
              <a:extLst>
                <a:ext uri="{FF2B5EF4-FFF2-40B4-BE49-F238E27FC236}">
                  <a16:creationId xmlns:a16="http://schemas.microsoft.com/office/drawing/2014/main" id="{6518BCB6-1791-454F-8C21-0930E27EA6ED}"/>
                </a:ext>
              </a:extLst>
            </p:cNvPr>
            <p:cNvSpPr>
              <a:spLocks noChangeAspect="1"/>
            </p:cNvSpPr>
            <p:nvPr/>
          </p:nvSpPr>
          <p:spPr>
            <a:xfrm>
              <a:off x="1809750" y="3736181"/>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4" name="Oval 33">
              <a:extLst>
                <a:ext uri="{FF2B5EF4-FFF2-40B4-BE49-F238E27FC236}">
                  <a16:creationId xmlns:a16="http://schemas.microsoft.com/office/drawing/2014/main" id="{68B249A3-C82E-4146-ABFD-E5F44E51238C}"/>
                </a:ext>
              </a:extLst>
            </p:cNvPr>
            <p:cNvSpPr>
              <a:spLocks noChangeAspect="1"/>
            </p:cNvSpPr>
            <p:nvPr/>
          </p:nvSpPr>
          <p:spPr>
            <a:xfrm>
              <a:off x="2265894" y="2836333"/>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5" name="Oval 34">
              <a:extLst>
                <a:ext uri="{FF2B5EF4-FFF2-40B4-BE49-F238E27FC236}">
                  <a16:creationId xmlns:a16="http://schemas.microsoft.com/office/drawing/2014/main" id="{4E7A1D45-BCB3-41A9-8C3E-B7FC3C4989D1}"/>
                </a:ext>
              </a:extLst>
            </p:cNvPr>
            <p:cNvSpPr>
              <a:spLocks noChangeAspect="1"/>
            </p:cNvSpPr>
            <p:nvPr/>
          </p:nvSpPr>
          <p:spPr>
            <a:xfrm>
              <a:off x="2265894" y="3136282"/>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6" name="Oval 35">
              <a:extLst>
                <a:ext uri="{FF2B5EF4-FFF2-40B4-BE49-F238E27FC236}">
                  <a16:creationId xmlns:a16="http://schemas.microsoft.com/office/drawing/2014/main" id="{49276895-944F-47C1-BEF7-3166B44C3EFB}"/>
                </a:ext>
              </a:extLst>
            </p:cNvPr>
            <p:cNvSpPr>
              <a:spLocks noChangeAspect="1"/>
            </p:cNvSpPr>
            <p:nvPr/>
          </p:nvSpPr>
          <p:spPr>
            <a:xfrm>
              <a:off x="2265894" y="3436231"/>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7" name="Oval 36">
              <a:extLst>
                <a:ext uri="{FF2B5EF4-FFF2-40B4-BE49-F238E27FC236}">
                  <a16:creationId xmlns:a16="http://schemas.microsoft.com/office/drawing/2014/main" id="{CC8E416C-E453-43C8-9738-8EED6C42BEF0}"/>
                </a:ext>
              </a:extLst>
            </p:cNvPr>
            <p:cNvSpPr>
              <a:spLocks noChangeAspect="1"/>
            </p:cNvSpPr>
            <p:nvPr/>
          </p:nvSpPr>
          <p:spPr>
            <a:xfrm>
              <a:off x="2265894" y="3736181"/>
              <a:ext cx="228600" cy="228600"/>
            </a:xfrm>
            <a:prstGeom prst="ellipse">
              <a:avLst/>
            </a:prstGeom>
            <a:solidFill>
              <a:schemeClr val="accent2">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8" name="Oval 37">
              <a:extLst>
                <a:ext uri="{FF2B5EF4-FFF2-40B4-BE49-F238E27FC236}">
                  <a16:creationId xmlns:a16="http://schemas.microsoft.com/office/drawing/2014/main" id="{5A4A66BB-D2CE-4F8E-B1F6-40D5F6B01372}"/>
                </a:ext>
              </a:extLst>
            </p:cNvPr>
            <p:cNvSpPr>
              <a:spLocks noChangeAspect="1"/>
            </p:cNvSpPr>
            <p:nvPr/>
          </p:nvSpPr>
          <p:spPr>
            <a:xfrm>
              <a:off x="2724150" y="3262488"/>
              <a:ext cx="228600" cy="228600"/>
            </a:xfrm>
            <a:prstGeom prst="ellipse">
              <a:avLst/>
            </a:prstGeom>
            <a:solidFill>
              <a:schemeClr val="accent5">
                <a:lumMod val="40000"/>
                <a:lumOff val="60000"/>
              </a:schemeClr>
            </a:solidFill>
            <a:ln w="12700">
              <a:solidFill>
                <a:schemeClr val="tx1"/>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cxnSp>
          <p:nvCxnSpPr>
            <p:cNvPr id="39" name="Straight Arrow Connector 38">
              <a:extLst>
                <a:ext uri="{FF2B5EF4-FFF2-40B4-BE49-F238E27FC236}">
                  <a16:creationId xmlns:a16="http://schemas.microsoft.com/office/drawing/2014/main" id="{642671F3-1484-4A5B-B49E-EAEC2BF47A92}"/>
                </a:ext>
              </a:extLst>
            </p:cNvPr>
            <p:cNvCxnSpPr>
              <a:cxnSpLocks noChangeAspect="1"/>
              <a:stCxn id="27" idx="6"/>
              <a:endCxn id="30" idx="2"/>
            </p:cNvCxnSpPr>
            <p:nvPr/>
          </p:nvCxnSpPr>
          <p:spPr>
            <a:xfrm flipV="1">
              <a:off x="1581150" y="2950633"/>
              <a:ext cx="228600" cy="6641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0E688ED-800C-46C4-A3DA-B1A9138FB5E1}"/>
                </a:ext>
              </a:extLst>
            </p:cNvPr>
            <p:cNvCxnSpPr>
              <a:cxnSpLocks noChangeAspect="1"/>
              <a:stCxn id="28" idx="6"/>
              <a:endCxn id="31" idx="2"/>
            </p:cNvCxnSpPr>
            <p:nvPr/>
          </p:nvCxnSpPr>
          <p:spPr>
            <a:xfrm flipV="1">
              <a:off x="1581150" y="3250582"/>
              <a:ext cx="228600" cy="6888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1E59D27-08DB-489E-88EB-3D1895D9B778}"/>
                </a:ext>
              </a:extLst>
            </p:cNvPr>
            <p:cNvCxnSpPr>
              <a:cxnSpLocks noChangeAspect="1"/>
              <a:stCxn id="29" idx="6"/>
              <a:endCxn id="32" idx="2"/>
            </p:cNvCxnSpPr>
            <p:nvPr/>
          </p:nvCxnSpPr>
          <p:spPr>
            <a:xfrm flipV="1">
              <a:off x="1581150" y="3550531"/>
              <a:ext cx="228600" cy="7134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7E5649F-0FF1-42B2-8509-80A92A0A96C3}"/>
                </a:ext>
              </a:extLst>
            </p:cNvPr>
            <p:cNvCxnSpPr>
              <a:cxnSpLocks noChangeAspect="1"/>
              <a:stCxn id="27" idx="6"/>
              <a:endCxn id="31" idx="2"/>
            </p:cNvCxnSpPr>
            <p:nvPr/>
          </p:nvCxnSpPr>
          <p:spPr>
            <a:xfrm>
              <a:off x="1581150" y="3017043"/>
              <a:ext cx="228600" cy="23353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ACDC207-8CCD-46E3-8289-53A837B390FB}"/>
                </a:ext>
              </a:extLst>
            </p:cNvPr>
            <p:cNvCxnSpPr>
              <a:cxnSpLocks noChangeAspect="1"/>
              <a:stCxn id="27" idx="6"/>
              <a:endCxn id="32" idx="2"/>
            </p:cNvCxnSpPr>
            <p:nvPr/>
          </p:nvCxnSpPr>
          <p:spPr>
            <a:xfrm>
              <a:off x="1581150" y="3017043"/>
              <a:ext cx="228600" cy="53348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A14043D-763A-4547-A891-1D2A38F4DA25}"/>
                </a:ext>
              </a:extLst>
            </p:cNvPr>
            <p:cNvCxnSpPr>
              <a:cxnSpLocks noChangeAspect="1"/>
              <a:stCxn id="27" idx="6"/>
              <a:endCxn id="33" idx="2"/>
            </p:cNvCxnSpPr>
            <p:nvPr/>
          </p:nvCxnSpPr>
          <p:spPr>
            <a:xfrm>
              <a:off x="1581150" y="3017043"/>
              <a:ext cx="228600" cy="83343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1FD5B20-FB04-4C5F-A4D6-8BB7074DDD6F}"/>
                </a:ext>
              </a:extLst>
            </p:cNvPr>
            <p:cNvCxnSpPr>
              <a:cxnSpLocks noChangeAspect="1"/>
              <a:stCxn id="28" idx="6"/>
              <a:endCxn id="30" idx="2"/>
            </p:cNvCxnSpPr>
            <p:nvPr/>
          </p:nvCxnSpPr>
          <p:spPr>
            <a:xfrm flipV="1">
              <a:off x="1581150" y="2950633"/>
              <a:ext cx="228600" cy="36882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C2CD1C-633F-4896-8A44-8D525E3AE0D3}"/>
                </a:ext>
              </a:extLst>
            </p:cNvPr>
            <p:cNvCxnSpPr>
              <a:cxnSpLocks noChangeAspect="1"/>
              <a:stCxn id="28" idx="6"/>
              <a:endCxn id="32" idx="2"/>
            </p:cNvCxnSpPr>
            <p:nvPr/>
          </p:nvCxnSpPr>
          <p:spPr>
            <a:xfrm>
              <a:off x="1581150" y="3319462"/>
              <a:ext cx="228600" cy="23107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8A7C33-AFBB-4CD3-862E-86CAB3AB0E1D}"/>
                </a:ext>
              </a:extLst>
            </p:cNvPr>
            <p:cNvCxnSpPr>
              <a:cxnSpLocks noChangeAspect="1"/>
              <a:stCxn id="28" idx="6"/>
              <a:endCxn id="33" idx="2"/>
            </p:cNvCxnSpPr>
            <p:nvPr/>
          </p:nvCxnSpPr>
          <p:spPr>
            <a:xfrm>
              <a:off x="1581150" y="3319462"/>
              <a:ext cx="228600" cy="53101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1108578-D085-40D8-A23E-CDC1C35F5B1E}"/>
                </a:ext>
              </a:extLst>
            </p:cNvPr>
            <p:cNvCxnSpPr>
              <a:cxnSpLocks noChangeAspect="1"/>
              <a:stCxn id="29" idx="6"/>
              <a:endCxn id="33" idx="2"/>
            </p:cNvCxnSpPr>
            <p:nvPr/>
          </p:nvCxnSpPr>
          <p:spPr>
            <a:xfrm>
              <a:off x="1581150" y="3621881"/>
              <a:ext cx="228600" cy="22860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1D5CCCA-3683-4563-878B-B4283A5D2A5B}"/>
                </a:ext>
              </a:extLst>
            </p:cNvPr>
            <p:cNvCxnSpPr>
              <a:cxnSpLocks noChangeAspect="1"/>
              <a:stCxn id="29" idx="6"/>
              <a:endCxn id="31" idx="2"/>
            </p:cNvCxnSpPr>
            <p:nvPr/>
          </p:nvCxnSpPr>
          <p:spPr>
            <a:xfrm flipV="1">
              <a:off x="1581150" y="3250582"/>
              <a:ext cx="228600" cy="37129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6F76D11-9076-4626-B3F4-FEB157698CC2}"/>
                </a:ext>
              </a:extLst>
            </p:cNvPr>
            <p:cNvCxnSpPr>
              <a:cxnSpLocks noChangeAspect="1"/>
              <a:stCxn id="29" idx="6"/>
              <a:endCxn id="30" idx="2"/>
            </p:cNvCxnSpPr>
            <p:nvPr/>
          </p:nvCxnSpPr>
          <p:spPr>
            <a:xfrm flipV="1">
              <a:off x="1581150" y="2950633"/>
              <a:ext cx="228600" cy="67124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0B194E7-4F8B-4AE7-9C00-B9D11A48A96C}"/>
                </a:ext>
              </a:extLst>
            </p:cNvPr>
            <p:cNvCxnSpPr>
              <a:cxnSpLocks noChangeAspect="1"/>
              <a:stCxn id="33" idx="6"/>
              <a:endCxn id="37" idx="2"/>
            </p:cNvCxnSpPr>
            <p:nvPr/>
          </p:nvCxnSpPr>
          <p:spPr>
            <a:xfrm>
              <a:off x="2038350" y="3850481"/>
              <a:ext cx="227544" cy="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29CA83F-4DB4-4ED8-AF92-6AC3E6F053BA}"/>
                </a:ext>
              </a:extLst>
            </p:cNvPr>
            <p:cNvCxnSpPr>
              <a:cxnSpLocks noChangeAspect="1"/>
              <a:stCxn id="32" idx="6"/>
              <a:endCxn id="36" idx="2"/>
            </p:cNvCxnSpPr>
            <p:nvPr/>
          </p:nvCxnSpPr>
          <p:spPr>
            <a:xfrm>
              <a:off x="2038350" y="3550531"/>
              <a:ext cx="227544" cy="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219E3B5-F961-40E9-AD9B-8D8407F65456}"/>
                </a:ext>
              </a:extLst>
            </p:cNvPr>
            <p:cNvCxnSpPr>
              <a:cxnSpLocks noChangeAspect="1"/>
              <a:stCxn id="31" idx="6"/>
              <a:endCxn id="35" idx="2"/>
            </p:cNvCxnSpPr>
            <p:nvPr/>
          </p:nvCxnSpPr>
          <p:spPr>
            <a:xfrm>
              <a:off x="2038350" y="3250582"/>
              <a:ext cx="227544" cy="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61B5734-FB87-404E-9A61-999FF2747988}"/>
                </a:ext>
              </a:extLst>
            </p:cNvPr>
            <p:cNvCxnSpPr>
              <a:cxnSpLocks noChangeAspect="1"/>
              <a:stCxn id="30" idx="6"/>
              <a:endCxn id="34" idx="2"/>
            </p:cNvCxnSpPr>
            <p:nvPr/>
          </p:nvCxnSpPr>
          <p:spPr>
            <a:xfrm>
              <a:off x="2038350" y="2950633"/>
              <a:ext cx="227544" cy="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919C15C-3E7A-43AF-9223-FE9648179D40}"/>
                </a:ext>
              </a:extLst>
            </p:cNvPr>
            <p:cNvCxnSpPr>
              <a:cxnSpLocks noChangeAspect="1"/>
              <a:stCxn id="30" idx="6"/>
              <a:endCxn id="35" idx="2"/>
            </p:cNvCxnSpPr>
            <p:nvPr/>
          </p:nvCxnSpPr>
          <p:spPr>
            <a:xfrm>
              <a:off x="2038350" y="2950633"/>
              <a:ext cx="227544" cy="29994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42C5BF-81C8-4848-8BFE-45D08D492E3C}"/>
                </a:ext>
              </a:extLst>
            </p:cNvPr>
            <p:cNvCxnSpPr>
              <a:cxnSpLocks noChangeAspect="1"/>
              <a:stCxn id="30" idx="6"/>
              <a:endCxn id="36" idx="2"/>
            </p:cNvCxnSpPr>
            <p:nvPr/>
          </p:nvCxnSpPr>
          <p:spPr>
            <a:xfrm>
              <a:off x="2038350" y="2950633"/>
              <a:ext cx="227544" cy="59989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87769A2-9AD0-43C7-919A-DCB7AFFC411B}"/>
                </a:ext>
              </a:extLst>
            </p:cNvPr>
            <p:cNvCxnSpPr>
              <a:cxnSpLocks noChangeAspect="1"/>
              <a:stCxn id="30" idx="6"/>
              <a:endCxn id="37" idx="2"/>
            </p:cNvCxnSpPr>
            <p:nvPr/>
          </p:nvCxnSpPr>
          <p:spPr>
            <a:xfrm>
              <a:off x="2038350" y="2950633"/>
              <a:ext cx="227544" cy="89984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6235543-8C32-4DEB-B0DE-C9FE3977C40B}"/>
                </a:ext>
              </a:extLst>
            </p:cNvPr>
            <p:cNvCxnSpPr>
              <a:cxnSpLocks noChangeAspect="1"/>
              <a:stCxn id="31" idx="6"/>
            </p:cNvCxnSpPr>
            <p:nvPr/>
          </p:nvCxnSpPr>
          <p:spPr>
            <a:xfrm>
              <a:off x="2038350" y="3250582"/>
              <a:ext cx="227544" cy="301537"/>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43D5F47-BB97-4020-9F1B-BC5241427B93}"/>
                </a:ext>
              </a:extLst>
            </p:cNvPr>
            <p:cNvCxnSpPr>
              <a:cxnSpLocks noChangeAspect="1"/>
              <a:stCxn id="31" idx="6"/>
            </p:cNvCxnSpPr>
            <p:nvPr/>
          </p:nvCxnSpPr>
          <p:spPr>
            <a:xfrm>
              <a:off x="2038350" y="3250582"/>
              <a:ext cx="227933" cy="596812"/>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AA99875-698A-475D-8F50-2ACB7245AED1}"/>
                </a:ext>
              </a:extLst>
            </p:cNvPr>
            <p:cNvCxnSpPr>
              <a:cxnSpLocks noChangeAspect="1"/>
              <a:stCxn id="31" idx="6"/>
              <a:endCxn id="34" idx="2"/>
            </p:cNvCxnSpPr>
            <p:nvPr/>
          </p:nvCxnSpPr>
          <p:spPr>
            <a:xfrm flipV="1">
              <a:off x="2038350" y="2950633"/>
              <a:ext cx="227544" cy="29994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3310E24-0C1B-424C-B3AE-E5B076B40F19}"/>
                </a:ext>
              </a:extLst>
            </p:cNvPr>
            <p:cNvCxnSpPr>
              <a:cxnSpLocks noChangeAspect="1"/>
              <a:stCxn id="32" idx="6"/>
              <a:endCxn id="37" idx="2"/>
            </p:cNvCxnSpPr>
            <p:nvPr/>
          </p:nvCxnSpPr>
          <p:spPr>
            <a:xfrm>
              <a:off x="2038350" y="3550531"/>
              <a:ext cx="227544" cy="29994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1A07480-7855-4DDB-B125-7ACAC66FCA6C}"/>
                </a:ext>
              </a:extLst>
            </p:cNvPr>
            <p:cNvCxnSpPr>
              <a:cxnSpLocks noChangeAspect="1"/>
              <a:stCxn id="32" idx="6"/>
              <a:endCxn id="34" idx="2"/>
            </p:cNvCxnSpPr>
            <p:nvPr/>
          </p:nvCxnSpPr>
          <p:spPr>
            <a:xfrm flipV="1">
              <a:off x="2038350" y="2950633"/>
              <a:ext cx="227544" cy="59989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85C1A08-E1DC-4875-82C3-006FF059799B}"/>
                </a:ext>
              </a:extLst>
            </p:cNvPr>
            <p:cNvCxnSpPr>
              <a:cxnSpLocks noChangeAspect="1"/>
              <a:stCxn id="32" idx="6"/>
            </p:cNvCxnSpPr>
            <p:nvPr/>
          </p:nvCxnSpPr>
          <p:spPr>
            <a:xfrm flipV="1">
              <a:off x="2038350" y="3244409"/>
              <a:ext cx="227544" cy="306123"/>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11E66AC-0F4C-46D4-A513-10D4B35000EC}"/>
                </a:ext>
              </a:extLst>
            </p:cNvPr>
            <p:cNvCxnSpPr>
              <a:cxnSpLocks noChangeAspect="1"/>
              <a:stCxn id="33" idx="6"/>
              <a:endCxn id="34" idx="2"/>
            </p:cNvCxnSpPr>
            <p:nvPr/>
          </p:nvCxnSpPr>
          <p:spPr>
            <a:xfrm flipV="1">
              <a:off x="2038350" y="2950633"/>
              <a:ext cx="227544" cy="89984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4D3D1FD-23D2-431F-8D11-D3B64ECCADF5}"/>
                </a:ext>
              </a:extLst>
            </p:cNvPr>
            <p:cNvCxnSpPr>
              <a:cxnSpLocks noChangeAspect="1"/>
              <a:stCxn id="33" idx="6"/>
            </p:cNvCxnSpPr>
            <p:nvPr/>
          </p:nvCxnSpPr>
          <p:spPr>
            <a:xfrm flipV="1">
              <a:off x="2038350" y="3244409"/>
              <a:ext cx="227544" cy="606072"/>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09B776F-69AC-4672-A39A-2C44FFF814EE}"/>
                </a:ext>
              </a:extLst>
            </p:cNvPr>
            <p:cNvCxnSpPr>
              <a:cxnSpLocks noChangeAspect="1"/>
              <a:stCxn id="33" idx="6"/>
              <a:endCxn id="36" idx="2"/>
            </p:cNvCxnSpPr>
            <p:nvPr/>
          </p:nvCxnSpPr>
          <p:spPr>
            <a:xfrm flipV="1">
              <a:off x="2038350" y="3550531"/>
              <a:ext cx="227544" cy="299949"/>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B46F94C-3829-4097-9755-3E9AD628C620}"/>
                </a:ext>
              </a:extLst>
            </p:cNvPr>
            <p:cNvCxnSpPr>
              <a:cxnSpLocks noChangeAspect="1"/>
              <a:stCxn id="37" idx="6"/>
              <a:endCxn id="38" idx="2"/>
            </p:cNvCxnSpPr>
            <p:nvPr/>
          </p:nvCxnSpPr>
          <p:spPr>
            <a:xfrm flipV="1">
              <a:off x="2494494" y="3376788"/>
              <a:ext cx="229656" cy="473692"/>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0254EF5-5031-4682-B6A4-425BFF9311EE}"/>
                </a:ext>
              </a:extLst>
            </p:cNvPr>
            <p:cNvCxnSpPr>
              <a:cxnSpLocks noChangeAspect="1"/>
              <a:stCxn id="36" idx="6"/>
              <a:endCxn id="38" idx="2"/>
            </p:cNvCxnSpPr>
            <p:nvPr/>
          </p:nvCxnSpPr>
          <p:spPr>
            <a:xfrm flipV="1">
              <a:off x="2494494" y="3376788"/>
              <a:ext cx="229656" cy="173743"/>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80B6611-59A9-4EA4-9680-F751A262AA7A}"/>
                </a:ext>
              </a:extLst>
            </p:cNvPr>
            <p:cNvCxnSpPr>
              <a:cxnSpLocks noChangeAspect="1"/>
              <a:stCxn id="35" idx="6"/>
              <a:endCxn id="38" idx="2"/>
            </p:cNvCxnSpPr>
            <p:nvPr/>
          </p:nvCxnSpPr>
          <p:spPr>
            <a:xfrm>
              <a:off x="2494494" y="3250582"/>
              <a:ext cx="229656" cy="126206"/>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6A805BB-A068-4735-ADF2-EFC0CEFD361D}"/>
                </a:ext>
              </a:extLst>
            </p:cNvPr>
            <p:cNvCxnSpPr>
              <a:cxnSpLocks noChangeAspect="1"/>
              <a:stCxn id="34" idx="6"/>
              <a:endCxn id="38" idx="2"/>
            </p:cNvCxnSpPr>
            <p:nvPr/>
          </p:nvCxnSpPr>
          <p:spPr>
            <a:xfrm>
              <a:off x="2494494" y="2950633"/>
              <a:ext cx="229656" cy="426156"/>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046E996-FBCE-4595-9788-CB64F91EEB63}"/>
              </a:ext>
            </a:extLst>
          </p:cNvPr>
          <p:cNvSpPr txBox="1"/>
          <p:nvPr/>
        </p:nvSpPr>
        <p:spPr>
          <a:xfrm>
            <a:off x="705864" y="2414596"/>
            <a:ext cx="809798" cy="307697"/>
          </a:xfrm>
          <a:prstGeom prst="rect">
            <a:avLst/>
          </a:prstGeom>
          <a:noFill/>
        </p:spPr>
        <p:txBody>
          <a:bodyPr wrap="square" rtlCol="0">
            <a:spAutoFit/>
          </a:bodyPr>
          <a:lstStyle/>
          <a:p>
            <a:r>
              <a:rPr lang="en-US" sz="1400" dirty="0">
                <a:solidFill>
                  <a:schemeClr val="bg1"/>
                </a:solidFill>
              </a:rPr>
              <a:t>network</a:t>
            </a:r>
            <a:endParaRPr lang="en-US" sz="1799" dirty="0">
              <a:solidFill>
                <a:schemeClr val="bg1"/>
              </a:solidFill>
            </a:endParaRPr>
          </a:p>
        </p:txBody>
      </p:sp>
      <p:grpSp>
        <p:nvGrpSpPr>
          <p:cNvPr id="72" name="Group 71">
            <a:extLst>
              <a:ext uri="{FF2B5EF4-FFF2-40B4-BE49-F238E27FC236}">
                <a16:creationId xmlns:a16="http://schemas.microsoft.com/office/drawing/2014/main" id="{9CEB8699-9FE6-455D-92FC-3C3DE1481865}"/>
              </a:ext>
            </a:extLst>
          </p:cNvPr>
          <p:cNvGrpSpPr/>
          <p:nvPr/>
        </p:nvGrpSpPr>
        <p:grpSpPr>
          <a:xfrm>
            <a:off x="5121893" y="1305277"/>
            <a:ext cx="1791570" cy="1329725"/>
            <a:chOff x="5753353" y="1929525"/>
            <a:chExt cx="1879665" cy="1329725"/>
          </a:xfrm>
        </p:grpSpPr>
        <p:sp>
          <p:nvSpPr>
            <p:cNvPr id="73" name="Rounded Rectangle 90">
              <a:extLst>
                <a:ext uri="{FF2B5EF4-FFF2-40B4-BE49-F238E27FC236}">
                  <a16:creationId xmlns:a16="http://schemas.microsoft.com/office/drawing/2014/main" id="{14FDC778-9324-4BC7-9720-2BCB1F8D2FB4}"/>
                </a:ext>
              </a:extLst>
            </p:cNvPr>
            <p:cNvSpPr/>
            <p:nvPr/>
          </p:nvSpPr>
          <p:spPr>
            <a:xfrm>
              <a:off x="5753353" y="1929525"/>
              <a:ext cx="1879665" cy="13297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74" name="Picture 73">
              <a:extLst>
                <a:ext uri="{FF2B5EF4-FFF2-40B4-BE49-F238E27FC236}">
                  <a16:creationId xmlns:a16="http://schemas.microsoft.com/office/drawing/2014/main" id="{53517FEF-3676-47A0-80AA-EE12FD823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0579" y="2692156"/>
              <a:ext cx="365760" cy="365760"/>
            </a:xfrm>
            <a:prstGeom prst="rect">
              <a:avLst/>
            </a:prstGeom>
          </p:spPr>
        </p:pic>
        <p:pic>
          <p:nvPicPr>
            <p:cNvPr id="75" name="Picture 74">
              <a:extLst>
                <a:ext uri="{FF2B5EF4-FFF2-40B4-BE49-F238E27FC236}">
                  <a16:creationId xmlns:a16="http://schemas.microsoft.com/office/drawing/2014/main" id="{0E9D4C11-6325-46B5-9203-12366E434A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2969" y="2019495"/>
              <a:ext cx="1005840" cy="457200"/>
            </a:xfrm>
            <a:prstGeom prst="rect">
              <a:avLst/>
            </a:prstGeom>
          </p:spPr>
        </p:pic>
        <p:sp>
          <p:nvSpPr>
            <p:cNvPr id="76" name="TextBox 75">
              <a:extLst>
                <a:ext uri="{FF2B5EF4-FFF2-40B4-BE49-F238E27FC236}">
                  <a16:creationId xmlns:a16="http://schemas.microsoft.com/office/drawing/2014/main" id="{F63012A1-511F-4F94-B35A-606588922C60}"/>
                </a:ext>
              </a:extLst>
            </p:cNvPr>
            <p:cNvSpPr txBox="1"/>
            <p:nvPr/>
          </p:nvSpPr>
          <p:spPr>
            <a:xfrm>
              <a:off x="6393729" y="2698502"/>
              <a:ext cx="983273" cy="369332"/>
            </a:xfrm>
            <a:prstGeom prst="rect">
              <a:avLst/>
            </a:prstGeom>
            <a:noFill/>
          </p:spPr>
          <p:txBody>
            <a:bodyPr wrap="square" rtlCol="0">
              <a:spAutoFit/>
            </a:bodyPr>
            <a:lstStyle/>
            <a:p>
              <a:pPr>
                <a:spcAft>
                  <a:spcPts val="600"/>
                </a:spcAft>
                <a:buClr>
                  <a:schemeClr val="bg2"/>
                </a:buClr>
              </a:pPr>
              <a:r>
                <a:rPr lang="en-US" b="1" dirty="0">
                  <a:latin typeface="Arial" panose="020B0604020202020204" pitchFamily="34" charset="0"/>
                  <a:cs typeface="Arial" panose="020B0604020202020204" pitchFamily="34" charset="0"/>
                </a:rPr>
                <a:t>ONNX</a:t>
              </a:r>
            </a:p>
          </p:txBody>
        </p:sp>
      </p:grpSp>
      <p:pic>
        <p:nvPicPr>
          <p:cNvPr id="77" name="Picture 76">
            <a:extLst>
              <a:ext uri="{FF2B5EF4-FFF2-40B4-BE49-F238E27FC236}">
                <a16:creationId xmlns:a16="http://schemas.microsoft.com/office/drawing/2014/main" id="{B694D08C-333E-4F99-A7D3-23C10FA74788}"/>
              </a:ext>
            </a:extLst>
          </p:cNvPr>
          <p:cNvPicPr>
            <a:picLocks noChangeAspect="1"/>
          </p:cNvPicPr>
          <p:nvPr/>
        </p:nvPicPr>
        <p:blipFill>
          <a:blip r:embed="rId9"/>
          <a:stretch>
            <a:fillRect/>
          </a:stretch>
        </p:blipFill>
        <p:spPr>
          <a:xfrm>
            <a:off x="3558758" y="2368945"/>
            <a:ext cx="828667" cy="559350"/>
          </a:xfrm>
          <a:prstGeom prst="rect">
            <a:avLst/>
          </a:prstGeom>
        </p:spPr>
      </p:pic>
      <p:cxnSp>
        <p:nvCxnSpPr>
          <p:cNvPr id="79" name="Straight Arrow Connector 78">
            <a:extLst>
              <a:ext uri="{FF2B5EF4-FFF2-40B4-BE49-F238E27FC236}">
                <a16:creationId xmlns:a16="http://schemas.microsoft.com/office/drawing/2014/main" id="{E1433534-E0E7-4C93-82B9-ED5674E178D7}"/>
              </a:ext>
            </a:extLst>
          </p:cNvPr>
          <p:cNvCxnSpPr>
            <a:cxnSpLocks/>
            <a:stCxn id="21" idx="2"/>
            <a:endCxn id="94" idx="0"/>
          </p:cNvCxnSpPr>
          <p:nvPr/>
        </p:nvCxnSpPr>
        <p:spPr>
          <a:xfrm flipH="1">
            <a:off x="6328841" y="2635001"/>
            <a:ext cx="1750180" cy="16695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6">
            <a:extLst>
              <a:ext uri="{FF2B5EF4-FFF2-40B4-BE49-F238E27FC236}">
                <a16:creationId xmlns:a16="http://schemas.microsoft.com/office/drawing/2014/main" id="{B6EA8BF2-BD67-4D28-B0BA-9131710A1559}"/>
              </a:ext>
            </a:extLst>
          </p:cNvPr>
          <p:cNvSpPr>
            <a:spLocks noChangeAspect="1"/>
          </p:cNvSpPr>
          <p:nvPr/>
        </p:nvSpPr>
        <p:spPr>
          <a:xfrm>
            <a:off x="3229154" y="4818224"/>
            <a:ext cx="1553149" cy="562300"/>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OpenVX run-time</a:t>
            </a:r>
          </a:p>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&amp; libraries</a:t>
            </a:r>
          </a:p>
        </p:txBody>
      </p:sp>
      <p:cxnSp>
        <p:nvCxnSpPr>
          <p:cNvPr id="84" name="Straight Arrow Connector 83">
            <a:extLst>
              <a:ext uri="{FF2B5EF4-FFF2-40B4-BE49-F238E27FC236}">
                <a16:creationId xmlns:a16="http://schemas.microsoft.com/office/drawing/2014/main" id="{CC2FD8B3-6CD1-473A-8867-5CE860FC224E}"/>
              </a:ext>
            </a:extLst>
          </p:cNvPr>
          <p:cNvCxnSpPr>
            <a:cxnSpLocks/>
            <a:stCxn id="21" idx="2"/>
            <a:endCxn id="85" idx="0"/>
          </p:cNvCxnSpPr>
          <p:nvPr/>
        </p:nvCxnSpPr>
        <p:spPr>
          <a:xfrm flipH="1">
            <a:off x="4017997" y="2635001"/>
            <a:ext cx="4061024" cy="167136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5" name="Rounded Rectangle 105">
            <a:extLst>
              <a:ext uri="{FF2B5EF4-FFF2-40B4-BE49-F238E27FC236}">
                <a16:creationId xmlns:a16="http://schemas.microsoft.com/office/drawing/2014/main" id="{8A6B565C-4D69-4749-B389-CF5AEB5567C2}"/>
              </a:ext>
            </a:extLst>
          </p:cNvPr>
          <p:cNvSpPr>
            <a:spLocks noChangeAspect="1"/>
          </p:cNvSpPr>
          <p:nvPr/>
        </p:nvSpPr>
        <p:spPr>
          <a:xfrm>
            <a:off x="3295135" y="4306366"/>
            <a:ext cx="1445723" cy="49236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Application</a:t>
            </a:r>
          </a:p>
        </p:txBody>
      </p:sp>
      <p:sp>
        <p:nvSpPr>
          <p:cNvPr id="86" name="Rounded Rectangle 113">
            <a:extLst>
              <a:ext uri="{FF2B5EF4-FFF2-40B4-BE49-F238E27FC236}">
                <a16:creationId xmlns:a16="http://schemas.microsoft.com/office/drawing/2014/main" id="{DF59E918-67C7-41ED-BE75-2C77B8271A26}"/>
              </a:ext>
            </a:extLst>
          </p:cNvPr>
          <p:cNvSpPr>
            <a:spLocks noChangeAspect="1"/>
          </p:cNvSpPr>
          <p:nvPr/>
        </p:nvSpPr>
        <p:spPr>
          <a:xfrm>
            <a:off x="3113167" y="4113955"/>
            <a:ext cx="1796562" cy="1739578"/>
          </a:xfrm>
          <a:prstGeom prst="round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7" name="TextBox 86">
            <a:extLst>
              <a:ext uri="{FF2B5EF4-FFF2-40B4-BE49-F238E27FC236}">
                <a16:creationId xmlns:a16="http://schemas.microsoft.com/office/drawing/2014/main" id="{B2345528-4FAA-49C4-A82D-0DBEC2312284}"/>
              </a:ext>
            </a:extLst>
          </p:cNvPr>
          <p:cNvSpPr txBox="1">
            <a:spLocks noChangeAspect="1"/>
          </p:cNvSpPr>
          <p:nvPr/>
        </p:nvSpPr>
        <p:spPr>
          <a:xfrm>
            <a:off x="3214245" y="5505285"/>
            <a:ext cx="1668715" cy="261610"/>
          </a:xfrm>
          <a:prstGeom prst="rect">
            <a:avLst/>
          </a:prstGeom>
          <a:noFill/>
        </p:spPr>
        <p:txBody>
          <a:bodyPr wrap="square" rtlCol="0">
            <a:spAutoFit/>
          </a:bodyPr>
          <a:lstStyle/>
          <a:p>
            <a:r>
              <a:rPr lang="en-US" sz="1100" dirty="0">
                <a:solidFill>
                  <a:schemeClr val="bg1"/>
                </a:solidFill>
              </a:rPr>
              <a:t>Deployment Option #1</a:t>
            </a:r>
          </a:p>
        </p:txBody>
      </p:sp>
      <p:sp>
        <p:nvSpPr>
          <p:cNvPr id="88" name="Rounded Rectangle 86">
            <a:extLst>
              <a:ext uri="{FF2B5EF4-FFF2-40B4-BE49-F238E27FC236}">
                <a16:creationId xmlns:a16="http://schemas.microsoft.com/office/drawing/2014/main" id="{36E43762-99BD-43B6-8AC4-687B65207C6F}"/>
              </a:ext>
            </a:extLst>
          </p:cNvPr>
          <p:cNvSpPr>
            <a:spLocks noChangeAspect="1"/>
          </p:cNvSpPr>
          <p:nvPr/>
        </p:nvSpPr>
        <p:spPr>
          <a:xfrm>
            <a:off x="9929909" y="4786531"/>
            <a:ext cx="1445723" cy="75249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Future target system(s)</a:t>
            </a:r>
          </a:p>
        </p:txBody>
      </p:sp>
      <p:cxnSp>
        <p:nvCxnSpPr>
          <p:cNvPr id="89" name="Straight Arrow Connector 88">
            <a:extLst>
              <a:ext uri="{FF2B5EF4-FFF2-40B4-BE49-F238E27FC236}">
                <a16:creationId xmlns:a16="http://schemas.microsoft.com/office/drawing/2014/main" id="{EBDFD193-8207-476E-A9CE-A88B6686C385}"/>
              </a:ext>
            </a:extLst>
          </p:cNvPr>
          <p:cNvCxnSpPr>
            <a:cxnSpLocks/>
            <a:stCxn id="21" idx="2"/>
            <a:endCxn id="90" idx="0"/>
          </p:cNvCxnSpPr>
          <p:nvPr/>
        </p:nvCxnSpPr>
        <p:spPr>
          <a:xfrm>
            <a:off x="8079021" y="2635001"/>
            <a:ext cx="2583272" cy="165913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105">
            <a:extLst>
              <a:ext uri="{FF2B5EF4-FFF2-40B4-BE49-F238E27FC236}">
                <a16:creationId xmlns:a16="http://schemas.microsoft.com/office/drawing/2014/main" id="{2189580E-7FCC-45B0-86BB-7D708F5244DB}"/>
              </a:ext>
            </a:extLst>
          </p:cNvPr>
          <p:cNvSpPr>
            <a:spLocks noChangeAspect="1"/>
          </p:cNvSpPr>
          <p:nvPr/>
        </p:nvSpPr>
        <p:spPr>
          <a:xfrm>
            <a:off x="9939431" y="4294131"/>
            <a:ext cx="1445723" cy="49236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Application</a:t>
            </a:r>
          </a:p>
        </p:txBody>
      </p:sp>
      <p:sp>
        <p:nvSpPr>
          <p:cNvPr id="91" name="Rounded Rectangle 113">
            <a:extLst>
              <a:ext uri="{FF2B5EF4-FFF2-40B4-BE49-F238E27FC236}">
                <a16:creationId xmlns:a16="http://schemas.microsoft.com/office/drawing/2014/main" id="{F6B8E906-E32F-4A84-9911-E966394FC7F6}"/>
              </a:ext>
            </a:extLst>
          </p:cNvPr>
          <p:cNvSpPr>
            <a:spLocks noChangeAspect="1"/>
          </p:cNvSpPr>
          <p:nvPr/>
        </p:nvSpPr>
        <p:spPr>
          <a:xfrm>
            <a:off x="9582358" y="4101720"/>
            <a:ext cx="1995247" cy="1739578"/>
          </a:xfrm>
          <a:prstGeom prst="round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2" name="TextBox 91">
            <a:extLst>
              <a:ext uri="{FF2B5EF4-FFF2-40B4-BE49-F238E27FC236}">
                <a16:creationId xmlns:a16="http://schemas.microsoft.com/office/drawing/2014/main" id="{CE7CFD1A-64F1-48AC-B9F4-E37B866E47E2}"/>
              </a:ext>
            </a:extLst>
          </p:cNvPr>
          <p:cNvSpPr txBox="1">
            <a:spLocks noChangeAspect="1"/>
          </p:cNvSpPr>
          <p:nvPr/>
        </p:nvSpPr>
        <p:spPr>
          <a:xfrm>
            <a:off x="9862018" y="5527631"/>
            <a:ext cx="1600548" cy="261610"/>
          </a:xfrm>
          <a:prstGeom prst="rect">
            <a:avLst/>
          </a:prstGeom>
          <a:noFill/>
        </p:spPr>
        <p:txBody>
          <a:bodyPr wrap="square" rtlCol="0">
            <a:spAutoFit/>
          </a:bodyPr>
          <a:lstStyle/>
          <a:p>
            <a:r>
              <a:rPr lang="en-US" sz="1100" dirty="0">
                <a:solidFill>
                  <a:schemeClr val="bg1"/>
                </a:solidFill>
              </a:rPr>
              <a:t>Deployment</a:t>
            </a:r>
            <a:r>
              <a:rPr lang="en-US" sz="1100" dirty="0"/>
              <a:t> </a:t>
            </a:r>
            <a:r>
              <a:rPr lang="en-US" sz="1100" dirty="0">
                <a:solidFill>
                  <a:schemeClr val="bg1"/>
                </a:solidFill>
              </a:rPr>
              <a:t>Option</a:t>
            </a:r>
            <a:r>
              <a:rPr lang="en-US" sz="1100" dirty="0"/>
              <a:t> </a:t>
            </a:r>
            <a:r>
              <a:rPr lang="en-US" sz="1100" dirty="0">
                <a:solidFill>
                  <a:schemeClr val="bg1"/>
                </a:solidFill>
              </a:rPr>
              <a:t>#4</a:t>
            </a:r>
          </a:p>
        </p:txBody>
      </p:sp>
      <p:sp>
        <p:nvSpPr>
          <p:cNvPr id="93" name="Rounded Rectangle 86">
            <a:extLst>
              <a:ext uri="{FF2B5EF4-FFF2-40B4-BE49-F238E27FC236}">
                <a16:creationId xmlns:a16="http://schemas.microsoft.com/office/drawing/2014/main" id="{B3DD5087-B508-452C-9623-CD7121B3C845}"/>
              </a:ext>
            </a:extLst>
          </p:cNvPr>
          <p:cNvSpPr>
            <a:spLocks noChangeAspect="1"/>
          </p:cNvSpPr>
          <p:nvPr/>
        </p:nvSpPr>
        <p:spPr>
          <a:xfrm>
            <a:off x="7793058" y="4765412"/>
            <a:ext cx="1445723" cy="752490"/>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cs typeface="Arial" panose="020B0604020202020204" pitchFamily="34" charset="0"/>
                <a:sym typeface="Trebuchet MS"/>
              </a:rPr>
              <a:t>WinML</a:t>
            </a:r>
          </a:p>
          <a:p>
            <a:pPr algn="ctr"/>
            <a:r>
              <a:rPr lang="en-US" sz="1400" b="1" kern="0" dirty="0">
                <a:solidFill>
                  <a:srgbClr val="000000"/>
                </a:solidFill>
                <a:latin typeface="Arial" panose="020B0604020202020204" pitchFamily="34" charset="0"/>
                <a:cs typeface="Arial" panose="020B0604020202020204" pitchFamily="34" charset="0"/>
                <a:sym typeface="Trebuchet MS"/>
              </a:rPr>
              <a:t>run-time</a:t>
            </a:r>
          </a:p>
          <a:p>
            <a:pPr algn="ctr"/>
            <a:r>
              <a:rPr lang="en-US" sz="1400" b="1" kern="0" dirty="0">
                <a:solidFill>
                  <a:srgbClr val="000000"/>
                </a:solidFill>
                <a:latin typeface="Arial" panose="020B0604020202020204" pitchFamily="34" charset="0"/>
                <a:cs typeface="Arial" panose="020B0604020202020204" pitchFamily="34" charset="0"/>
                <a:sym typeface="Trebuchet MS"/>
              </a:rPr>
              <a:t>&amp; libraries</a:t>
            </a:r>
          </a:p>
        </p:txBody>
      </p:sp>
      <p:sp>
        <p:nvSpPr>
          <p:cNvPr id="94" name="Rounded Rectangle 105">
            <a:extLst>
              <a:ext uri="{FF2B5EF4-FFF2-40B4-BE49-F238E27FC236}">
                <a16:creationId xmlns:a16="http://schemas.microsoft.com/office/drawing/2014/main" id="{E8C446B6-2886-41CD-8E52-9A741FAFDAB3}"/>
              </a:ext>
            </a:extLst>
          </p:cNvPr>
          <p:cNvSpPr>
            <a:spLocks noChangeAspect="1"/>
          </p:cNvSpPr>
          <p:nvPr/>
        </p:nvSpPr>
        <p:spPr>
          <a:xfrm>
            <a:off x="5605979" y="4304534"/>
            <a:ext cx="1445723" cy="49236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kern="0" dirty="0">
                <a:solidFill>
                  <a:srgbClr val="000000"/>
                </a:solidFill>
                <a:latin typeface="Arial" panose="020B0604020202020204" pitchFamily="34" charset="0"/>
                <a:ea typeface="Trebuchet MS"/>
                <a:cs typeface="Arial" panose="020B0604020202020204" pitchFamily="34" charset="0"/>
                <a:sym typeface="Trebuchet MS"/>
              </a:rPr>
              <a:t>Application</a:t>
            </a:r>
          </a:p>
        </p:txBody>
      </p:sp>
      <p:sp>
        <p:nvSpPr>
          <p:cNvPr id="95" name="Rounded Rectangle 113">
            <a:extLst>
              <a:ext uri="{FF2B5EF4-FFF2-40B4-BE49-F238E27FC236}">
                <a16:creationId xmlns:a16="http://schemas.microsoft.com/office/drawing/2014/main" id="{9817DA2C-6E44-4315-8880-B604CB9893D2}"/>
              </a:ext>
            </a:extLst>
          </p:cNvPr>
          <p:cNvSpPr>
            <a:spLocks noChangeAspect="1"/>
          </p:cNvSpPr>
          <p:nvPr/>
        </p:nvSpPr>
        <p:spPr>
          <a:xfrm>
            <a:off x="5248906" y="4112123"/>
            <a:ext cx="1995247" cy="1739578"/>
          </a:xfrm>
          <a:prstGeom prst="round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6" name="TextBox 95">
            <a:extLst>
              <a:ext uri="{FF2B5EF4-FFF2-40B4-BE49-F238E27FC236}">
                <a16:creationId xmlns:a16="http://schemas.microsoft.com/office/drawing/2014/main" id="{B3C9678C-C652-464C-9472-D6F86EB7959A}"/>
              </a:ext>
            </a:extLst>
          </p:cNvPr>
          <p:cNvSpPr txBox="1">
            <a:spLocks noChangeAspect="1"/>
          </p:cNvSpPr>
          <p:nvPr/>
        </p:nvSpPr>
        <p:spPr>
          <a:xfrm>
            <a:off x="5528565" y="5568910"/>
            <a:ext cx="1600548" cy="261610"/>
          </a:xfrm>
          <a:prstGeom prst="rect">
            <a:avLst/>
          </a:prstGeom>
          <a:noFill/>
        </p:spPr>
        <p:txBody>
          <a:bodyPr wrap="square" rtlCol="0">
            <a:spAutoFit/>
          </a:bodyPr>
          <a:lstStyle/>
          <a:p>
            <a:r>
              <a:rPr lang="en-US" sz="1100" dirty="0">
                <a:solidFill>
                  <a:schemeClr val="bg1"/>
                </a:solidFill>
              </a:rPr>
              <a:t>Deployment</a:t>
            </a:r>
            <a:r>
              <a:rPr lang="en-US" sz="1100" dirty="0"/>
              <a:t> </a:t>
            </a:r>
            <a:r>
              <a:rPr lang="en-US" sz="1100" dirty="0">
                <a:solidFill>
                  <a:schemeClr val="bg1"/>
                </a:solidFill>
              </a:rPr>
              <a:t>Option</a:t>
            </a:r>
            <a:r>
              <a:rPr lang="en-US" sz="1100" dirty="0"/>
              <a:t> </a:t>
            </a:r>
            <a:r>
              <a:rPr lang="en-US" sz="1100" dirty="0">
                <a:solidFill>
                  <a:schemeClr val="bg1"/>
                </a:solidFill>
              </a:rPr>
              <a:t>#2</a:t>
            </a:r>
          </a:p>
        </p:txBody>
      </p:sp>
      <p:sp>
        <p:nvSpPr>
          <p:cNvPr id="8" name="Right Brace 7">
            <a:extLst>
              <a:ext uri="{FF2B5EF4-FFF2-40B4-BE49-F238E27FC236}">
                <a16:creationId xmlns:a16="http://schemas.microsoft.com/office/drawing/2014/main" id="{99048565-6CFF-45E8-A61C-F63D911669E3}"/>
              </a:ext>
            </a:extLst>
          </p:cNvPr>
          <p:cNvSpPr/>
          <p:nvPr/>
        </p:nvSpPr>
        <p:spPr>
          <a:xfrm rot="5400000">
            <a:off x="2511221" y="1522655"/>
            <a:ext cx="266981" cy="3861486"/>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A4CB14A9-A939-4A4B-A936-9E27D3847A80}"/>
              </a:ext>
            </a:extLst>
          </p:cNvPr>
          <p:cNvSpPr txBox="1"/>
          <p:nvPr/>
        </p:nvSpPr>
        <p:spPr>
          <a:xfrm>
            <a:off x="1819940" y="3608755"/>
            <a:ext cx="1713492" cy="369332"/>
          </a:xfrm>
          <a:prstGeom prst="rect">
            <a:avLst/>
          </a:prstGeom>
          <a:noFill/>
        </p:spPr>
        <p:txBody>
          <a:bodyPr wrap="square" rtlCol="0">
            <a:spAutoFit/>
          </a:bodyPr>
          <a:lstStyle/>
          <a:p>
            <a:pPr algn="ctr"/>
            <a:r>
              <a:rPr lang="en-US" dirty="0">
                <a:solidFill>
                  <a:schemeClr val="bg1"/>
                </a:solidFill>
              </a:rPr>
              <a:t>training</a:t>
            </a:r>
          </a:p>
        </p:txBody>
      </p:sp>
    </p:spTree>
    <p:extLst>
      <p:ext uri="{BB962C8B-B14F-4D97-AF65-F5344CB8AC3E}">
        <p14:creationId xmlns:p14="http://schemas.microsoft.com/office/powerpoint/2010/main" val="4033509973"/>
      </p:ext>
    </p:extLst>
  </p:cSld>
  <p:clrMapOvr>
    <a:masterClrMapping/>
  </p:clrMapOvr>
</p:sld>
</file>

<file path=ppt/theme/theme1.xml><?xml version="1.0" encoding="utf-8"?>
<a:theme xmlns:a="http://schemas.openxmlformats.org/drawingml/2006/main" name="Office Theme">
  <a:themeElements>
    <a:clrScheme name="AMD2018">
      <a:dk1>
        <a:sysClr val="windowText" lastClr="000000"/>
      </a:dk1>
      <a:lt1>
        <a:srgbClr val="FFFFFF"/>
      </a:lt1>
      <a:dk2>
        <a:srgbClr val="44546A"/>
      </a:dk2>
      <a:lt2>
        <a:srgbClr val="E7E6E6"/>
      </a:lt2>
      <a:accent1>
        <a:srgbClr val="F26522"/>
      </a:accent1>
      <a:accent2>
        <a:srgbClr val="ED1C24"/>
      </a:accent2>
      <a:accent3>
        <a:srgbClr val="00AAB5"/>
      </a:accent3>
      <a:accent4>
        <a:srgbClr val="A6CE39"/>
      </a:accent4>
      <a:accent5>
        <a:srgbClr val="9650A0"/>
      </a:accent5>
      <a:accent6>
        <a:srgbClr val="E41B4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 IS EPYC™ Template.potx" id="{0527D71A-3216-4F71-A4A6-E7812EABFDEB}" vid="{1A99DFE1-2BB5-4653-91BA-A0E6ACAD2B1E}"/>
    </a:ext>
  </a:extLst>
</a:theme>
</file>

<file path=ppt/theme/theme2.xml><?xml version="1.0" encoding="utf-8"?>
<a:theme xmlns:a="http://schemas.openxmlformats.org/drawingml/2006/main" name="1_Office Theme">
  <a:themeElements>
    <a:clrScheme name="AMD2018">
      <a:dk1>
        <a:sysClr val="windowText" lastClr="000000"/>
      </a:dk1>
      <a:lt1>
        <a:srgbClr val="FFFFFF"/>
      </a:lt1>
      <a:dk2>
        <a:srgbClr val="44546A"/>
      </a:dk2>
      <a:lt2>
        <a:srgbClr val="E7E6E6"/>
      </a:lt2>
      <a:accent1>
        <a:srgbClr val="F26522"/>
      </a:accent1>
      <a:accent2>
        <a:srgbClr val="ED1C24"/>
      </a:accent2>
      <a:accent3>
        <a:srgbClr val="00AAB5"/>
      </a:accent3>
      <a:accent4>
        <a:srgbClr val="A6CE39"/>
      </a:accent4>
      <a:accent5>
        <a:srgbClr val="9650A0"/>
      </a:accent5>
      <a:accent6>
        <a:srgbClr val="E41B4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 IS EPYC™ Template.potx" id="{0527D71A-3216-4F71-A4A6-E7812EABFDEB}" vid="{99282B93-DE86-4FD8-8F8C-DDF3192A2A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1694</Words>
  <Application>Microsoft Office PowerPoint</Application>
  <PresentationFormat>Widescreen</PresentationFormat>
  <Paragraphs>365</Paragraphs>
  <Slides>20</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Avenir Heavy</vt:lpstr>
      <vt:lpstr>Calibri</vt:lpstr>
      <vt:lpstr>Klavika Basic Regular</vt:lpstr>
      <vt:lpstr>Klavika Bold Condensed</vt:lpstr>
      <vt:lpstr>Klavika Condensed</vt:lpstr>
      <vt:lpstr>Klavika Light</vt:lpstr>
      <vt:lpstr>Klavika Regular</vt:lpstr>
      <vt:lpstr>Wingdings 3</vt:lpstr>
      <vt:lpstr>Office Theme</vt:lpstr>
      <vt:lpstr>1_Office Theme</vt:lpstr>
      <vt:lpstr>PowerPoint Presentation</vt:lpstr>
      <vt:lpstr>open source Foundation for  Machine learning</vt:lpstr>
      <vt:lpstr>open source Foundation for  Machine learning</vt:lpstr>
      <vt:lpstr>Machine Learning Frameworks</vt:lpstr>
      <vt:lpstr>Machine Learning Frameworks</vt:lpstr>
      <vt:lpstr>PowerPoint Presentation</vt:lpstr>
      <vt:lpstr>MIVisionX = OpenVXTM with tools/libraries</vt:lpstr>
      <vt:lpstr>Introduction to MIVisionX Toolkit</vt:lpstr>
      <vt:lpstr>Neural Network Deployment options</vt:lpstr>
      <vt:lpstr>AMD ML SOFTWARE Stack w/ ROCm</vt:lpstr>
      <vt:lpstr>Tutorial Examples</vt:lpstr>
      <vt:lpstr>Tutorial Systems and Room Setup</vt:lpstr>
      <vt:lpstr>Tutorial Example 1: Image Classification </vt:lpstr>
      <vt:lpstr>Tutorial Example 2: Object Detection</vt:lpstr>
      <vt:lpstr>Tutorial Example 3: Image Classification </vt:lpstr>
      <vt:lpstr>Mv_objdetect using 4 video streams</vt:lpstr>
      <vt:lpstr>Inference server demo</vt:lpstr>
      <vt:lpstr>Bytes processed (per 1000 images)</vt:lpstr>
      <vt:lpstr>Disclaimers and attributions</vt:lpstr>
      <vt:lpstr>BACK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Acceleration for Machine Learning and Computer Vision through Khronos Open Standard APIs</dc:title>
  <dc:creator>Nagesh gowda, Kiriti</dc:creator>
  <cp:lastModifiedBy>Lolla, Chaitanya</cp:lastModifiedBy>
  <cp:revision>12</cp:revision>
  <dcterms:created xsi:type="dcterms:W3CDTF">2019-05-22T05:18:49Z</dcterms:created>
  <dcterms:modified xsi:type="dcterms:W3CDTF">2020-02-14T00:39:59Z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546daa-41b6-470c-bb85-f6f40f044d7f_Enabled">
    <vt:lpwstr>true</vt:lpwstr>
  </property>
  <property fmtid="{D5CDD505-2E9C-101B-9397-08002B2CF9AE}" pid="3" name="MSIP_Label_76546daa-41b6-470c-bb85-f6f40f044d7f_SetDate">
    <vt:lpwstr>2020-02-14T00:39:58Z</vt:lpwstr>
  </property>
  <property fmtid="{D5CDD505-2E9C-101B-9397-08002B2CF9AE}" pid="4" name="MSIP_Label_76546daa-41b6-470c-bb85-f6f40f044d7f_Method">
    <vt:lpwstr>Standard</vt:lpwstr>
  </property>
  <property fmtid="{D5CDD505-2E9C-101B-9397-08002B2CF9AE}" pid="5" name="MSIP_Label_76546daa-41b6-470c-bb85-f6f40f044d7f_Name">
    <vt:lpwstr>Internal Use Only - Unrestricted</vt:lpwstr>
  </property>
  <property fmtid="{D5CDD505-2E9C-101B-9397-08002B2CF9AE}" pid="6" name="MSIP_Label_76546daa-41b6-470c-bb85-f6f40f044d7f_SiteId">
    <vt:lpwstr>3dd8961f-e488-4e60-8e11-a82d994e183d</vt:lpwstr>
  </property>
  <property fmtid="{D5CDD505-2E9C-101B-9397-08002B2CF9AE}" pid="7" name="MSIP_Label_76546daa-41b6-470c-bb85-f6f40f044d7f_ActionId">
    <vt:lpwstr>4a69d0f4-ab3a-4838-8d02-00006ae0787c</vt:lpwstr>
  </property>
  <property fmtid="{D5CDD505-2E9C-101B-9397-08002B2CF9AE}" pid="8" name="MSIP_Label_76546daa-41b6-470c-bb85-f6f40f044d7f_ContentBits">
    <vt:lpwstr>1</vt:lpwstr>
  </property>
</Properties>
</file>