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avi" ContentType="video/x-msvide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theme/theme10.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923" r:id="rId1"/>
    <p:sldMasterId id="2147483655" r:id="rId2"/>
    <p:sldMasterId id="2147484814" r:id="rId3"/>
    <p:sldMasterId id="2147484827" r:id="rId4"/>
    <p:sldMasterId id="2147484839" r:id="rId5"/>
    <p:sldMasterId id="2147484853" r:id="rId6"/>
    <p:sldMasterId id="2147484889" r:id="rId7"/>
    <p:sldMasterId id="2147484902" r:id="rId8"/>
    <p:sldMasterId id="2147484916" r:id="rId9"/>
    <p:sldMasterId id="2147484934" r:id="rId10"/>
    <p:sldMasterId id="2147484939" r:id="rId11"/>
  </p:sldMasterIdLst>
  <p:notesMasterIdLst>
    <p:notesMasterId r:id="rId76"/>
  </p:notesMasterIdLst>
  <p:handoutMasterIdLst>
    <p:handoutMasterId r:id="rId77"/>
  </p:handoutMasterIdLst>
  <p:sldIdLst>
    <p:sldId id="2255" r:id="rId12"/>
    <p:sldId id="2256" r:id="rId13"/>
    <p:sldId id="2291" r:id="rId14"/>
    <p:sldId id="2246" r:id="rId15"/>
    <p:sldId id="2236" r:id="rId16"/>
    <p:sldId id="2270" r:id="rId17"/>
    <p:sldId id="1874" r:id="rId18"/>
    <p:sldId id="2257" r:id="rId19"/>
    <p:sldId id="2258" r:id="rId20"/>
    <p:sldId id="2259" r:id="rId21"/>
    <p:sldId id="2275" r:id="rId22"/>
    <p:sldId id="2339" r:id="rId23"/>
    <p:sldId id="2338" r:id="rId24"/>
    <p:sldId id="2262" r:id="rId25"/>
    <p:sldId id="2263" r:id="rId26"/>
    <p:sldId id="2268" r:id="rId27"/>
    <p:sldId id="2341" r:id="rId28"/>
    <p:sldId id="2274" r:id="rId29"/>
    <p:sldId id="2299" r:id="rId30"/>
    <p:sldId id="2300" r:id="rId31"/>
    <p:sldId id="2302" r:id="rId32"/>
    <p:sldId id="2303" r:id="rId33"/>
    <p:sldId id="2306" r:id="rId34"/>
    <p:sldId id="2307" r:id="rId35"/>
    <p:sldId id="2308" r:id="rId36"/>
    <p:sldId id="2309" r:id="rId37"/>
    <p:sldId id="2293" r:id="rId38"/>
    <p:sldId id="2294" r:id="rId39"/>
    <p:sldId id="2295" r:id="rId40"/>
    <p:sldId id="2289" r:id="rId41"/>
    <p:sldId id="2280" r:id="rId42"/>
    <p:sldId id="1898" r:id="rId43"/>
    <p:sldId id="1913" r:id="rId44"/>
    <p:sldId id="1881" r:id="rId45"/>
    <p:sldId id="2342" r:id="rId46"/>
    <p:sldId id="1889" r:id="rId47"/>
    <p:sldId id="2344" r:id="rId48"/>
    <p:sldId id="2343" r:id="rId49"/>
    <p:sldId id="2038" r:id="rId50"/>
    <p:sldId id="1905" r:id="rId51"/>
    <p:sldId id="2092" r:id="rId52"/>
    <p:sldId id="2350" r:id="rId53"/>
    <p:sldId id="2353" r:id="rId54"/>
    <p:sldId id="2354" r:id="rId55"/>
    <p:sldId id="2214" r:id="rId56"/>
    <p:sldId id="2167" r:id="rId57"/>
    <p:sldId id="2250" r:id="rId58"/>
    <p:sldId id="2180" r:id="rId59"/>
    <p:sldId id="2328" r:id="rId60"/>
    <p:sldId id="2358" r:id="rId61"/>
    <p:sldId id="2355" r:id="rId62"/>
    <p:sldId id="2356" r:id="rId63"/>
    <p:sldId id="2357" r:id="rId64"/>
    <p:sldId id="2333" r:id="rId65"/>
    <p:sldId id="2334" r:id="rId66"/>
    <p:sldId id="2312" r:id="rId67"/>
    <p:sldId id="2335" r:id="rId68"/>
    <p:sldId id="2315" r:id="rId69"/>
    <p:sldId id="2204" r:id="rId70"/>
    <p:sldId id="2323" r:id="rId71"/>
    <p:sldId id="2322" r:id="rId72"/>
    <p:sldId id="2325" r:id="rId73"/>
    <p:sldId id="2251" r:id="rId74"/>
    <p:sldId id="2254" r:id="rId75"/>
  </p:sldIdLst>
  <p:sldSz cx="9144000" cy="6858000" type="letter"/>
  <p:notesSz cx="7010400" cy="9296400"/>
  <p:custDataLst>
    <p:tags r:id="rId78"/>
  </p:custDataLst>
  <p:defaultTextStyle>
    <a:defPPr>
      <a:defRPr lang="en-US"/>
    </a:defPPr>
    <a:lvl1pPr algn="ctr" rtl="0" fontAlgn="base">
      <a:spcBef>
        <a:spcPct val="0"/>
      </a:spcBef>
      <a:spcAft>
        <a:spcPct val="0"/>
      </a:spcAft>
      <a:defRPr sz="2000" b="1" kern="1200">
        <a:solidFill>
          <a:schemeClr val="tx1"/>
        </a:solidFill>
        <a:latin typeface="Arial" charset="0"/>
        <a:ea typeface="+mn-ea"/>
        <a:cs typeface="Arial" charset="0"/>
      </a:defRPr>
    </a:lvl1pPr>
    <a:lvl2pPr marL="457200" algn="ctr" rtl="0" fontAlgn="base">
      <a:spcBef>
        <a:spcPct val="0"/>
      </a:spcBef>
      <a:spcAft>
        <a:spcPct val="0"/>
      </a:spcAft>
      <a:defRPr sz="2000" b="1" kern="1200">
        <a:solidFill>
          <a:schemeClr val="tx1"/>
        </a:solidFill>
        <a:latin typeface="Arial" charset="0"/>
        <a:ea typeface="+mn-ea"/>
        <a:cs typeface="Arial" charset="0"/>
      </a:defRPr>
    </a:lvl2pPr>
    <a:lvl3pPr marL="914400" algn="ctr" rtl="0" fontAlgn="base">
      <a:spcBef>
        <a:spcPct val="0"/>
      </a:spcBef>
      <a:spcAft>
        <a:spcPct val="0"/>
      </a:spcAft>
      <a:defRPr sz="2000" b="1" kern="1200">
        <a:solidFill>
          <a:schemeClr val="tx1"/>
        </a:solidFill>
        <a:latin typeface="Arial" charset="0"/>
        <a:ea typeface="+mn-ea"/>
        <a:cs typeface="Arial" charset="0"/>
      </a:defRPr>
    </a:lvl3pPr>
    <a:lvl4pPr marL="1371600" algn="ctr" rtl="0" fontAlgn="base">
      <a:spcBef>
        <a:spcPct val="0"/>
      </a:spcBef>
      <a:spcAft>
        <a:spcPct val="0"/>
      </a:spcAft>
      <a:defRPr sz="2000" b="1" kern="1200">
        <a:solidFill>
          <a:schemeClr val="tx1"/>
        </a:solidFill>
        <a:latin typeface="Arial" charset="0"/>
        <a:ea typeface="+mn-ea"/>
        <a:cs typeface="Arial" charset="0"/>
      </a:defRPr>
    </a:lvl4pPr>
    <a:lvl5pPr marL="1828800" algn="ctr" rtl="0" fontAlgn="base">
      <a:spcBef>
        <a:spcPct val="0"/>
      </a:spcBef>
      <a:spcAft>
        <a:spcPct val="0"/>
      </a:spcAft>
      <a:defRPr sz="2000" b="1" kern="1200">
        <a:solidFill>
          <a:schemeClr val="tx1"/>
        </a:solidFill>
        <a:latin typeface="Arial" charset="0"/>
        <a:ea typeface="+mn-ea"/>
        <a:cs typeface="Arial" charset="0"/>
      </a:defRPr>
    </a:lvl5pPr>
    <a:lvl6pPr marL="2286000" algn="l" defTabSz="914400" rtl="0" eaLnBrk="1" latinLnBrk="0" hangingPunct="1">
      <a:defRPr sz="2000" b="1" kern="1200">
        <a:solidFill>
          <a:schemeClr val="tx1"/>
        </a:solidFill>
        <a:latin typeface="Arial" charset="0"/>
        <a:ea typeface="+mn-ea"/>
        <a:cs typeface="Arial" charset="0"/>
      </a:defRPr>
    </a:lvl6pPr>
    <a:lvl7pPr marL="2743200" algn="l" defTabSz="914400" rtl="0" eaLnBrk="1" latinLnBrk="0" hangingPunct="1">
      <a:defRPr sz="2000" b="1" kern="1200">
        <a:solidFill>
          <a:schemeClr val="tx1"/>
        </a:solidFill>
        <a:latin typeface="Arial" charset="0"/>
        <a:ea typeface="+mn-ea"/>
        <a:cs typeface="Arial" charset="0"/>
      </a:defRPr>
    </a:lvl7pPr>
    <a:lvl8pPr marL="3200400" algn="l" defTabSz="914400" rtl="0" eaLnBrk="1" latinLnBrk="0" hangingPunct="1">
      <a:defRPr sz="2000" b="1" kern="1200">
        <a:solidFill>
          <a:schemeClr val="tx1"/>
        </a:solidFill>
        <a:latin typeface="Arial" charset="0"/>
        <a:ea typeface="+mn-ea"/>
        <a:cs typeface="Arial" charset="0"/>
      </a:defRPr>
    </a:lvl8pPr>
    <a:lvl9pPr marL="3657600" algn="l" defTabSz="914400" rtl="0" eaLnBrk="1" latinLnBrk="0" hangingPunct="1">
      <a:defRPr sz="2000"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2B800"/>
    <a:srgbClr val="6DB374"/>
    <a:srgbClr val="34743F"/>
    <a:srgbClr val="A8089D"/>
    <a:srgbClr val="5555FF"/>
    <a:srgbClr val="0033CC"/>
    <a:srgbClr val="1447EC"/>
    <a:srgbClr val="FFFF99"/>
    <a:srgbClr val="89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57" autoAdjust="0"/>
    <p:restoredTop sz="53395" autoAdjust="0"/>
  </p:normalViewPr>
  <p:slideViewPr>
    <p:cSldViewPr>
      <p:cViewPr varScale="1">
        <p:scale>
          <a:sx n="62" d="100"/>
          <a:sy n="62" d="100"/>
        </p:scale>
        <p:origin x="2844" y="54"/>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20" d="100"/>
        <a:sy n="120" d="100"/>
      </p:scale>
      <p:origin x="0" y="0"/>
    </p:cViewPr>
  </p:sorterViewPr>
  <p:notesViewPr>
    <p:cSldViewPr>
      <p:cViewPr varScale="1">
        <p:scale>
          <a:sx n="87" d="100"/>
          <a:sy n="87" d="100"/>
        </p:scale>
        <p:origin x="3804"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tags" Target="tags/tag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1"/>
            <a:ext cx="3037735" cy="464503"/>
          </a:xfrm>
          <a:prstGeom prst="rect">
            <a:avLst/>
          </a:prstGeom>
          <a:noFill/>
          <a:ln w="9525">
            <a:noFill/>
            <a:miter lim="800000"/>
            <a:headEnd/>
            <a:tailEnd/>
          </a:ln>
          <a:effectLst/>
        </p:spPr>
        <p:txBody>
          <a:bodyPr vert="horz" wrap="square" lIns="92290" tIns="46145" rIns="92290" bIns="46145" numCol="1" anchor="t" anchorCtr="0" compatLnSpc="1">
            <a:prstTxWarp prst="textNoShape">
              <a:avLst/>
            </a:prstTxWarp>
          </a:bodyPr>
          <a:lstStyle>
            <a:lvl1pPr algn="l" defTabSz="922365" eaLnBrk="0" hangingPunct="0">
              <a:defRPr sz="1200" i="1">
                <a:solidFill>
                  <a:schemeClr val="accent2"/>
                </a:solidFill>
                <a:latin typeface="Times New Roman" pitchFamily="18" charset="0"/>
                <a:cs typeface="+mn-cs"/>
              </a:defRPr>
            </a:lvl1pPr>
          </a:lstStyle>
          <a:p>
            <a:pPr>
              <a:defRPr/>
            </a:pPr>
            <a:endParaRPr lang="en-US"/>
          </a:p>
        </p:txBody>
      </p:sp>
      <p:sp>
        <p:nvSpPr>
          <p:cNvPr id="32771" name="Rectangle 3"/>
          <p:cNvSpPr>
            <a:spLocks noGrp="1" noChangeArrowheads="1"/>
          </p:cNvSpPr>
          <p:nvPr>
            <p:ph type="dt" sz="quarter" idx="1"/>
          </p:nvPr>
        </p:nvSpPr>
        <p:spPr bwMode="auto">
          <a:xfrm>
            <a:off x="3972667" y="1"/>
            <a:ext cx="3037734" cy="464503"/>
          </a:xfrm>
          <a:prstGeom prst="rect">
            <a:avLst/>
          </a:prstGeom>
          <a:noFill/>
          <a:ln w="9525">
            <a:noFill/>
            <a:miter lim="800000"/>
            <a:headEnd/>
            <a:tailEnd/>
          </a:ln>
          <a:effectLst/>
        </p:spPr>
        <p:txBody>
          <a:bodyPr vert="horz" wrap="square" lIns="92290" tIns="46145" rIns="92290" bIns="46145" numCol="1" anchor="t" anchorCtr="0" compatLnSpc="1">
            <a:prstTxWarp prst="textNoShape">
              <a:avLst/>
            </a:prstTxWarp>
          </a:bodyPr>
          <a:lstStyle>
            <a:lvl1pPr algn="r" defTabSz="922365" eaLnBrk="0" hangingPunct="0">
              <a:defRPr sz="1200" i="1">
                <a:solidFill>
                  <a:schemeClr val="accent2"/>
                </a:solidFill>
                <a:latin typeface="Times New Roman" pitchFamily="18" charset="0"/>
                <a:cs typeface="+mn-cs"/>
              </a:defRPr>
            </a:lvl1pPr>
          </a:lstStyle>
          <a:p>
            <a:pPr>
              <a:defRPr/>
            </a:pPr>
            <a:endParaRPr lang="en-US"/>
          </a:p>
        </p:txBody>
      </p:sp>
      <p:sp>
        <p:nvSpPr>
          <p:cNvPr id="32772" name="Rectangle 4"/>
          <p:cNvSpPr>
            <a:spLocks noGrp="1" noChangeArrowheads="1"/>
          </p:cNvSpPr>
          <p:nvPr>
            <p:ph type="ftr" sz="quarter" idx="2"/>
          </p:nvPr>
        </p:nvSpPr>
        <p:spPr bwMode="auto">
          <a:xfrm>
            <a:off x="0" y="8831899"/>
            <a:ext cx="3037735" cy="464502"/>
          </a:xfrm>
          <a:prstGeom prst="rect">
            <a:avLst/>
          </a:prstGeom>
          <a:noFill/>
          <a:ln w="9525">
            <a:noFill/>
            <a:miter lim="800000"/>
            <a:headEnd/>
            <a:tailEnd/>
          </a:ln>
          <a:effectLst/>
        </p:spPr>
        <p:txBody>
          <a:bodyPr vert="horz" wrap="square" lIns="92290" tIns="46145" rIns="92290" bIns="46145" numCol="1" anchor="b" anchorCtr="0" compatLnSpc="1">
            <a:prstTxWarp prst="textNoShape">
              <a:avLst/>
            </a:prstTxWarp>
          </a:bodyPr>
          <a:lstStyle>
            <a:lvl1pPr algn="l" defTabSz="922365" eaLnBrk="0" hangingPunct="0">
              <a:defRPr sz="1200" i="1">
                <a:solidFill>
                  <a:schemeClr val="accent2"/>
                </a:solidFill>
                <a:latin typeface="Times New Roman" pitchFamily="18" charset="0"/>
                <a:cs typeface="+mn-cs"/>
              </a:defRPr>
            </a:lvl1pPr>
          </a:lstStyle>
          <a:p>
            <a:pPr>
              <a:defRPr/>
            </a:pPr>
            <a:endParaRPr lang="en-US"/>
          </a:p>
        </p:txBody>
      </p:sp>
      <p:sp>
        <p:nvSpPr>
          <p:cNvPr id="32773" name="Rectangle 5"/>
          <p:cNvSpPr>
            <a:spLocks noGrp="1" noChangeArrowheads="1"/>
          </p:cNvSpPr>
          <p:nvPr>
            <p:ph type="sldNum" sz="quarter" idx="3"/>
          </p:nvPr>
        </p:nvSpPr>
        <p:spPr bwMode="auto">
          <a:xfrm>
            <a:off x="3972667" y="8831899"/>
            <a:ext cx="3037734" cy="464502"/>
          </a:xfrm>
          <a:prstGeom prst="rect">
            <a:avLst/>
          </a:prstGeom>
          <a:noFill/>
          <a:ln w="9525">
            <a:noFill/>
            <a:miter lim="800000"/>
            <a:headEnd/>
            <a:tailEnd/>
          </a:ln>
          <a:effectLst/>
        </p:spPr>
        <p:txBody>
          <a:bodyPr vert="horz" wrap="square" lIns="92290" tIns="46145" rIns="92290" bIns="46145" numCol="1" anchor="b" anchorCtr="0" compatLnSpc="1">
            <a:prstTxWarp prst="textNoShape">
              <a:avLst/>
            </a:prstTxWarp>
          </a:bodyPr>
          <a:lstStyle>
            <a:lvl1pPr algn="r" defTabSz="922365" eaLnBrk="0" hangingPunct="0">
              <a:defRPr sz="1200" i="1">
                <a:solidFill>
                  <a:schemeClr val="accent2"/>
                </a:solidFill>
                <a:latin typeface="Times New Roman" pitchFamily="18" charset="0"/>
                <a:cs typeface="+mn-cs"/>
              </a:defRPr>
            </a:lvl1pPr>
          </a:lstStyle>
          <a:p>
            <a:pPr>
              <a:defRPr/>
            </a:pPr>
            <a:fld id="{02A1CC37-447F-40CB-8CBA-A6DBEA64E677}" type="slidenum">
              <a:rPr lang="en-US"/>
              <a:pPr>
                <a:defRPr/>
              </a:pPr>
              <a:t>‹#›</a:t>
            </a:fld>
            <a:endParaRPr lang="en-US"/>
          </a:p>
        </p:txBody>
      </p:sp>
    </p:spTree>
    <p:extLst>
      <p:ext uri="{BB962C8B-B14F-4D97-AF65-F5344CB8AC3E}">
        <p14:creationId xmlns:p14="http://schemas.microsoft.com/office/powerpoint/2010/main" val="658271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bwMode="auto">
          <a:xfrm>
            <a:off x="0" y="0"/>
            <a:ext cx="3037735" cy="456576"/>
          </a:xfrm>
          <a:prstGeom prst="rect">
            <a:avLst/>
          </a:prstGeom>
          <a:noFill/>
          <a:ln w="9525">
            <a:noFill/>
            <a:miter lim="800000"/>
            <a:headEnd/>
            <a:tailEnd/>
          </a:ln>
          <a:effectLst/>
        </p:spPr>
        <p:txBody>
          <a:bodyPr vert="horz" wrap="square" lIns="92290" tIns="46145" rIns="92290" bIns="46145" numCol="1" anchor="t" anchorCtr="0" compatLnSpc="1">
            <a:prstTxWarp prst="textNoShape">
              <a:avLst/>
            </a:prstTxWarp>
          </a:bodyPr>
          <a:lstStyle>
            <a:lvl1pPr algn="l" defTabSz="922365">
              <a:defRPr sz="1200" b="0">
                <a:latin typeface="Times New Roman" pitchFamily="18" charset="0"/>
                <a:cs typeface="+mn-cs"/>
              </a:defRPr>
            </a:lvl1pPr>
          </a:lstStyle>
          <a:p>
            <a:pPr>
              <a:defRPr/>
            </a:pPr>
            <a:endParaRPr lang="en-US"/>
          </a:p>
        </p:txBody>
      </p:sp>
      <p:sp>
        <p:nvSpPr>
          <p:cNvPr id="135171" name="Rectangle 3"/>
          <p:cNvSpPr>
            <a:spLocks noGrp="1" noChangeArrowheads="1"/>
          </p:cNvSpPr>
          <p:nvPr>
            <p:ph type="dt" idx="1"/>
          </p:nvPr>
        </p:nvSpPr>
        <p:spPr bwMode="auto">
          <a:xfrm>
            <a:off x="3972667" y="0"/>
            <a:ext cx="3037734" cy="456576"/>
          </a:xfrm>
          <a:prstGeom prst="rect">
            <a:avLst/>
          </a:prstGeom>
          <a:noFill/>
          <a:ln w="9525">
            <a:noFill/>
            <a:miter lim="800000"/>
            <a:headEnd/>
            <a:tailEnd/>
          </a:ln>
          <a:effectLst/>
        </p:spPr>
        <p:txBody>
          <a:bodyPr vert="horz" wrap="square" lIns="92290" tIns="46145" rIns="92290" bIns="46145" numCol="1" anchor="t" anchorCtr="0" compatLnSpc="1">
            <a:prstTxWarp prst="textNoShape">
              <a:avLst/>
            </a:prstTxWarp>
          </a:bodyPr>
          <a:lstStyle>
            <a:lvl1pPr algn="r" defTabSz="922365">
              <a:defRPr sz="1200" b="0">
                <a:latin typeface="Times New Roman" pitchFamily="18" charset="0"/>
                <a:cs typeface="+mn-cs"/>
              </a:defRPr>
            </a:lvl1pPr>
          </a:lstStyle>
          <a:p>
            <a:pPr>
              <a:defRPr/>
            </a:pPr>
            <a:endParaRPr lang="en-US"/>
          </a:p>
        </p:txBody>
      </p:sp>
      <p:sp>
        <p:nvSpPr>
          <p:cNvPr id="102404" name="Rectangle 4"/>
          <p:cNvSpPr>
            <a:spLocks noGrp="1" noRot="1" noChangeAspect="1" noChangeArrowheads="1" noTextEdit="1"/>
          </p:cNvSpPr>
          <p:nvPr>
            <p:ph type="sldImg" idx="2"/>
          </p:nvPr>
        </p:nvSpPr>
        <p:spPr bwMode="auto">
          <a:xfrm>
            <a:off x="1169988" y="687388"/>
            <a:ext cx="4670425" cy="3503612"/>
          </a:xfrm>
          <a:prstGeom prst="rect">
            <a:avLst/>
          </a:prstGeom>
          <a:noFill/>
          <a:ln w="9525">
            <a:solidFill>
              <a:srgbClr val="000000"/>
            </a:solidFill>
            <a:miter lim="800000"/>
            <a:headEnd/>
            <a:tailEnd/>
          </a:ln>
        </p:spPr>
      </p:sp>
      <p:sp>
        <p:nvSpPr>
          <p:cNvPr id="135174" name="Rectangle 6"/>
          <p:cNvSpPr>
            <a:spLocks noGrp="1" noChangeArrowheads="1"/>
          </p:cNvSpPr>
          <p:nvPr>
            <p:ph type="ftr" sz="quarter" idx="4"/>
          </p:nvPr>
        </p:nvSpPr>
        <p:spPr bwMode="auto">
          <a:xfrm>
            <a:off x="0" y="8839824"/>
            <a:ext cx="3037735" cy="456576"/>
          </a:xfrm>
          <a:prstGeom prst="rect">
            <a:avLst/>
          </a:prstGeom>
          <a:noFill/>
          <a:ln w="9525">
            <a:noFill/>
            <a:miter lim="800000"/>
            <a:headEnd/>
            <a:tailEnd/>
          </a:ln>
          <a:effectLst/>
        </p:spPr>
        <p:txBody>
          <a:bodyPr vert="horz" wrap="square" lIns="92290" tIns="46145" rIns="92290" bIns="46145" numCol="1" anchor="b" anchorCtr="0" compatLnSpc="1">
            <a:prstTxWarp prst="textNoShape">
              <a:avLst/>
            </a:prstTxWarp>
          </a:bodyPr>
          <a:lstStyle>
            <a:lvl1pPr algn="l" defTabSz="922365">
              <a:defRPr sz="1200" b="0">
                <a:latin typeface="Times New Roman" pitchFamily="18" charset="0"/>
                <a:cs typeface="+mn-cs"/>
              </a:defRPr>
            </a:lvl1pPr>
          </a:lstStyle>
          <a:p>
            <a:pPr>
              <a:defRPr/>
            </a:pPr>
            <a:endParaRPr lang="en-US"/>
          </a:p>
        </p:txBody>
      </p:sp>
      <p:sp>
        <p:nvSpPr>
          <p:cNvPr id="135175" name="Rectangle 7"/>
          <p:cNvSpPr>
            <a:spLocks noGrp="1" noChangeArrowheads="1"/>
          </p:cNvSpPr>
          <p:nvPr>
            <p:ph type="sldNum" sz="quarter" idx="5"/>
          </p:nvPr>
        </p:nvSpPr>
        <p:spPr bwMode="auto">
          <a:xfrm>
            <a:off x="3972667" y="8839824"/>
            <a:ext cx="3037734" cy="456576"/>
          </a:xfrm>
          <a:prstGeom prst="rect">
            <a:avLst/>
          </a:prstGeom>
          <a:noFill/>
          <a:ln w="9525">
            <a:noFill/>
            <a:miter lim="800000"/>
            <a:headEnd/>
            <a:tailEnd/>
          </a:ln>
          <a:effectLst/>
        </p:spPr>
        <p:txBody>
          <a:bodyPr vert="horz" wrap="square" lIns="92290" tIns="46145" rIns="92290" bIns="46145" numCol="1" anchor="b" anchorCtr="0" compatLnSpc="1">
            <a:prstTxWarp prst="textNoShape">
              <a:avLst/>
            </a:prstTxWarp>
          </a:bodyPr>
          <a:lstStyle>
            <a:lvl1pPr algn="r" defTabSz="922365">
              <a:defRPr sz="1200" b="0">
                <a:latin typeface="Times New Roman" pitchFamily="18" charset="0"/>
                <a:cs typeface="+mn-cs"/>
              </a:defRPr>
            </a:lvl1pPr>
          </a:lstStyle>
          <a:p>
            <a:pPr>
              <a:defRPr/>
            </a:pPr>
            <a:fld id="{5C11F1DA-F364-443A-9348-F6C8F5D8B4C6}" type="slidenum">
              <a:rPr lang="en-US"/>
              <a:pPr>
                <a:defRPr/>
              </a:pPr>
              <a:t>‹#›</a:t>
            </a:fld>
            <a:endParaRPr lang="en-US"/>
          </a:p>
        </p:txBody>
      </p:sp>
    </p:spTree>
    <p:extLst>
      <p:ext uri="{BB962C8B-B14F-4D97-AF65-F5344CB8AC3E}">
        <p14:creationId xmlns:p14="http://schemas.microsoft.com/office/powerpoint/2010/main" val="2329399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normAutofit/>
          </a:bodyPr>
          <a:lstStyle/>
          <a:p>
            <a:endParaRPr lang="en-US" dirty="0"/>
          </a:p>
        </p:txBody>
      </p:sp>
      <p:sp>
        <p:nvSpPr>
          <p:cNvPr id="4" name="Slide Number Placeholder 3"/>
          <p:cNvSpPr>
            <a:spLocks noGrp="1"/>
          </p:cNvSpPr>
          <p:nvPr>
            <p:ph type="sldNum" sz="quarter" idx="10"/>
          </p:nvPr>
        </p:nvSpPr>
        <p:spPr/>
        <p:txBody>
          <a:bodyPr/>
          <a:lstStyle/>
          <a:p>
            <a:fld id="{34BFB85D-F38F-4AFC-B541-22D5B21591A4}" type="slidenum">
              <a:rPr lang="en-US" smtClean="0">
                <a:solidFill>
                  <a:srgbClr val="000000"/>
                </a:solidFill>
              </a:rPr>
              <a:pPr/>
              <a:t>1</a:t>
            </a:fld>
            <a:endParaRPr lang="en-US">
              <a:solidFill>
                <a:srgbClr val="000000"/>
              </a:solidFill>
            </a:endParaRPr>
          </a:p>
        </p:txBody>
      </p:sp>
    </p:spTree>
    <p:extLst>
      <p:ext uri="{BB962C8B-B14F-4D97-AF65-F5344CB8AC3E}">
        <p14:creationId xmlns:p14="http://schemas.microsoft.com/office/powerpoint/2010/main" val="1096682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normAutofit/>
          </a:bodyPr>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10</a:t>
            </a:fld>
            <a:endParaRPr lang="en-US"/>
          </a:p>
        </p:txBody>
      </p:sp>
    </p:spTree>
    <p:extLst>
      <p:ext uri="{BB962C8B-B14F-4D97-AF65-F5344CB8AC3E}">
        <p14:creationId xmlns:p14="http://schemas.microsoft.com/office/powerpoint/2010/main" val="4177168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lstStyle/>
          <a:p>
            <a:endParaRPr lang="en-US" dirty="0" smtClean="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11</a:t>
            </a:fld>
            <a:endParaRPr lang="en-US"/>
          </a:p>
        </p:txBody>
      </p:sp>
    </p:spTree>
    <p:extLst>
      <p:ext uri="{BB962C8B-B14F-4D97-AF65-F5344CB8AC3E}">
        <p14:creationId xmlns:p14="http://schemas.microsoft.com/office/powerpoint/2010/main" val="768815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12</a:t>
            </a:fld>
            <a:endParaRPr lang="en-US"/>
          </a:p>
        </p:txBody>
      </p:sp>
    </p:spTree>
    <p:extLst>
      <p:ext uri="{BB962C8B-B14F-4D97-AF65-F5344CB8AC3E}">
        <p14:creationId xmlns:p14="http://schemas.microsoft.com/office/powerpoint/2010/main" val="488075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13</a:t>
            </a:fld>
            <a:endParaRPr lang="en-US"/>
          </a:p>
        </p:txBody>
      </p:sp>
    </p:spTree>
    <p:extLst>
      <p:ext uri="{BB962C8B-B14F-4D97-AF65-F5344CB8AC3E}">
        <p14:creationId xmlns:p14="http://schemas.microsoft.com/office/powerpoint/2010/main" val="242482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14</a:t>
            </a:fld>
            <a:endParaRPr lang="en-US"/>
          </a:p>
        </p:txBody>
      </p:sp>
    </p:spTree>
    <p:extLst>
      <p:ext uri="{BB962C8B-B14F-4D97-AF65-F5344CB8AC3E}">
        <p14:creationId xmlns:p14="http://schemas.microsoft.com/office/powerpoint/2010/main" val="2295032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15</a:t>
            </a:fld>
            <a:endParaRPr lang="en-US"/>
          </a:p>
        </p:txBody>
      </p:sp>
    </p:spTree>
    <p:extLst>
      <p:ext uri="{BB962C8B-B14F-4D97-AF65-F5344CB8AC3E}">
        <p14:creationId xmlns:p14="http://schemas.microsoft.com/office/powerpoint/2010/main" val="2128048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16</a:t>
            </a:fld>
            <a:endParaRPr lang="en-US"/>
          </a:p>
        </p:txBody>
      </p:sp>
    </p:spTree>
    <p:extLst>
      <p:ext uri="{BB962C8B-B14F-4D97-AF65-F5344CB8AC3E}">
        <p14:creationId xmlns:p14="http://schemas.microsoft.com/office/powerpoint/2010/main" val="194043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lstStyle/>
          <a:p>
            <a:endParaRPr lang="en-US" dirty="0"/>
          </a:p>
        </p:txBody>
      </p:sp>
      <p:sp>
        <p:nvSpPr>
          <p:cNvPr id="4" name="Slide Number Placeholder 3"/>
          <p:cNvSpPr>
            <a:spLocks noGrp="1"/>
          </p:cNvSpPr>
          <p:nvPr>
            <p:ph type="sldNum" sz="quarter" idx="10"/>
          </p:nvPr>
        </p:nvSpPr>
        <p:spPr/>
        <p:txBody>
          <a:bodyPr/>
          <a:lstStyle/>
          <a:p>
            <a:fld id="{34BFB85D-F38F-4AFC-B541-22D5B21591A4}" type="slidenum">
              <a:rPr lang="en-US" smtClean="0"/>
              <a:pPr/>
              <a:t>17</a:t>
            </a:fld>
            <a:endParaRPr lang="en-US"/>
          </a:p>
        </p:txBody>
      </p:sp>
    </p:spTree>
    <p:extLst>
      <p:ext uri="{BB962C8B-B14F-4D97-AF65-F5344CB8AC3E}">
        <p14:creationId xmlns:p14="http://schemas.microsoft.com/office/powerpoint/2010/main" val="3140289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34BFB85D-F38F-4AFC-B541-22D5B21591A4}" type="slidenum">
              <a:rPr lang="en-US" smtClean="0"/>
              <a:pPr/>
              <a:t>18</a:t>
            </a:fld>
            <a:endParaRPr lang="en-US"/>
          </a:p>
        </p:txBody>
      </p:sp>
    </p:spTree>
    <p:extLst>
      <p:ext uri="{BB962C8B-B14F-4D97-AF65-F5344CB8AC3E}">
        <p14:creationId xmlns:p14="http://schemas.microsoft.com/office/powerpoint/2010/main" val="1630499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lstStyle/>
          <a:p>
            <a:endParaRPr lang="en-US" dirty="0"/>
          </a:p>
        </p:txBody>
      </p:sp>
      <p:sp>
        <p:nvSpPr>
          <p:cNvPr id="4" name="Slide Number Placeholder 3"/>
          <p:cNvSpPr>
            <a:spLocks noGrp="1"/>
          </p:cNvSpPr>
          <p:nvPr>
            <p:ph type="sldNum" sz="quarter" idx="10"/>
          </p:nvPr>
        </p:nvSpPr>
        <p:spPr/>
        <p:txBody>
          <a:bodyPr/>
          <a:lstStyle/>
          <a:p>
            <a:fld id="{34BFB85D-F38F-4AFC-B541-22D5B21591A4}" type="slidenum">
              <a:rPr lang="en-US" smtClean="0"/>
              <a:pPr/>
              <a:t>19</a:t>
            </a:fld>
            <a:endParaRPr lang="en-US"/>
          </a:p>
        </p:txBody>
      </p:sp>
    </p:spTree>
    <p:extLst>
      <p:ext uri="{BB962C8B-B14F-4D97-AF65-F5344CB8AC3E}">
        <p14:creationId xmlns:p14="http://schemas.microsoft.com/office/powerpoint/2010/main" val="2489932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normAutofit/>
          </a:bodyPr>
          <a:lstStyle/>
          <a:p>
            <a:endParaRPr lang="en-US" dirty="0"/>
          </a:p>
        </p:txBody>
      </p:sp>
      <p:sp>
        <p:nvSpPr>
          <p:cNvPr id="4" name="Slide Number Placeholder 3"/>
          <p:cNvSpPr>
            <a:spLocks noGrp="1"/>
          </p:cNvSpPr>
          <p:nvPr>
            <p:ph type="sldNum" sz="quarter" idx="10"/>
          </p:nvPr>
        </p:nvSpPr>
        <p:spPr/>
        <p:txBody>
          <a:bodyPr/>
          <a:lstStyle/>
          <a:p>
            <a:fld id="{34BFB85D-F38F-4AFC-B541-22D5B21591A4}" type="slidenum">
              <a:rPr lang="en-US" smtClean="0">
                <a:solidFill>
                  <a:srgbClr val="000000"/>
                </a:solidFill>
              </a:rPr>
              <a:pPr/>
              <a:t>2</a:t>
            </a:fld>
            <a:endParaRPr lang="en-US">
              <a:solidFill>
                <a:srgbClr val="000000"/>
              </a:solidFill>
            </a:endParaRPr>
          </a:p>
        </p:txBody>
      </p:sp>
    </p:spTree>
    <p:extLst>
      <p:ext uri="{BB962C8B-B14F-4D97-AF65-F5344CB8AC3E}">
        <p14:creationId xmlns:p14="http://schemas.microsoft.com/office/powerpoint/2010/main" val="1323520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0857" y="4557455"/>
            <a:ext cx="5846859" cy="4317589"/>
          </a:xfrm>
          <a:prstGeom prst="rect">
            <a:avLst/>
          </a:prstGeom>
        </p:spPr>
        <p:txBody>
          <a:bodyPr lIns="91367" tIns="45683" rIns="91367" bIns="45683"/>
          <a:lstStyle/>
          <a:p>
            <a:endParaRPr lang="en-US" baseline="0" dirty="0" smtClean="0"/>
          </a:p>
        </p:txBody>
      </p:sp>
      <p:sp>
        <p:nvSpPr>
          <p:cNvPr id="4" name="Slide Number Placeholder 3"/>
          <p:cNvSpPr>
            <a:spLocks noGrp="1"/>
          </p:cNvSpPr>
          <p:nvPr>
            <p:ph type="sldNum" sz="quarter" idx="10"/>
          </p:nvPr>
        </p:nvSpPr>
        <p:spPr/>
        <p:txBody>
          <a:bodyPr/>
          <a:lstStyle/>
          <a:p>
            <a:fld id="{34BFB85D-F38F-4AFC-B541-22D5B21591A4}" type="slidenum">
              <a:rPr lang="en-US" smtClean="0"/>
              <a:pPr/>
              <a:t>20</a:t>
            </a:fld>
            <a:endParaRPr lang="en-US"/>
          </a:p>
        </p:txBody>
      </p:sp>
    </p:spTree>
    <p:extLst>
      <p:ext uri="{BB962C8B-B14F-4D97-AF65-F5344CB8AC3E}">
        <p14:creationId xmlns:p14="http://schemas.microsoft.com/office/powerpoint/2010/main" val="108842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lstStyle/>
              <a:p>
                <a:endParaRPr lang="en-US" dirty="0"/>
              </a:p>
            </p:txBody>
          </p:sp>
        </mc:Choice>
        <mc:Fallback xmlns="">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a:t>
                </a:r>
                <a:r>
                  <a:rPr lang="en-US" i="0" smtClean="0">
                    <a:latin typeface="Cambria Math" panose="02040503050406030204" pitchFamily="18" charset="0"/>
                  </a:rPr>
                  <a:t>(</a:t>
                </a:r>
                <a:r>
                  <a:rPr lang="en-US" i="0">
                    <a:latin typeface="Cambria Math" panose="02040503050406030204" pitchFamily="18" charset="0"/>
                  </a:rPr>
                  <a:t>𝑚𝑛+𝐿(𝑚+𝑛))</a:t>
                </a:r>
                <a:r>
                  <a:rPr lang="en-US" dirty="0"/>
                  <a:t> each iteration</a:t>
                </a:r>
              </a:p>
              <a:p>
                <a:endParaRPr lang="en-US" dirty="0" smtClean="0"/>
              </a:p>
              <a:p>
                <a:r>
                  <a:rPr lang="en-US" dirty="0" smtClean="0"/>
                  <a:t>For </a:t>
                </a:r>
                <a:r>
                  <a:rPr lang="en-US" dirty="0" smtClean="0"/>
                  <a:t>dense A,</a:t>
                </a:r>
                <a:r>
                  <a:rPr lang="en-US" baseline="0" dirty="0" smtClean="0"/>
                  <a:t> we can use an approximation of loopy BP called GAMP.  The method is based on making certain Gaussian approximation that are valid for large </a:t>
                </a:r>
                <a:r>
                  <a:rPr lang="en-US" baseline="0" dirty="0" err="1" smtClean="0"/>
                  <a:t>iid</a:t>
                </a:r>
                <a:r>
                  <a:rPr lang="en-US" baseline="0" dirty="0" smtClean="0"/>
                  <a:t> A.  The methods iteratively decomposes the vector-valued estimation problem into a sequence of scalar estimation problems in Gaussian noise.  The resulting iterations consist of linear transforms by A and A* followed scalar AWGN estimation.  The technique is computationally simple and general in that in can apply to arbitrary distributions.  Moreover, for certain large random A, the asymptotic behavior of the algorithm can be precisely predicted with testable conditions for optimality even for non-convex problem instances.</a:t>
                </a:r>
              </a:p>
              <a:p>
                <a:endParaRPr lang="en-US" baseline="0" dirty="0" smtClean="0"/>
              </a:p>
              <a:p>
                <a:pPr defTabSz="913668">
                  <a:defRPr/>
                </a:pPr>
                <a:r>
                  <a:rPr lang="en-US" dirty="0" smtClean="0"/>
                  <a:t>:  </a:t>
                </a:r>
                <a:r>
                  <a:rPr lang="en-US" i="0">
                    <a:latin typeface="Cambria Math" panose="02040503050406030204" pitchFamily="18" charset="0"/>
                  </a:rPr>
                  <a:t>𝑂</a:t>
                </a:r>
                <a:endParaRPr lang="en-US" dirty="0"/>
              </a:p>
              <a:p>
                <a:pPr marL="0" lvl="1" defTabSz="913668">
                  <a:defRPr/>
                </a:pPr>
                <a:r>
                  <a:rPr lang="en-US" dirty="0"/>
                  <a:t>Similar to loopy BP, it can be shown that GAMP (when it converges) produces local minima of a free energy.  But, it is not the same as the free energy as VB, it is an approximation of the Bethe Free Energy.</a:t>
                </a:r>
              </a:p>
              <a:p>
                <a:pPr defTabSz="913668">
                  <a:defRPr/>
                </a:pPr>
                <a:endParaRPr lang="en-US" sz="100" dirty="0"/>
              </a:p>
              <a:p>
                <a:endParaRPr lang="en-US" dirty="0" smtClean="0"/>
              </a:p>
              <a:p>
                <a:r>
                  <a:rPr lang="en-US" dirty="0" smtClean="0"/>
                  <a:t>For dense A,</a:t>
                </a:r>
                <a:r>
                  <a:rPr lang="en-US" baseline="0" dirty="0" smtClean="0"/>
                  <a:t> we can use an approximation of loopy BP called GAMP.  The method is based on making certain Gaussian approximation that are valid for large </a:t>
                </a:r>
                <a:r>
                  <a:rPr lang="en-US" baseline="0" dirty="0" err="1" smtClean="0"/>
                  <a:t>iid</a:t>
                </a:r>
                <a:r>
                  <a:rPr lang="en-US" baseline="0" dirty="0" smtClean="0"/>
                  <a:t> A.  The methods iteratively decomposes the vector-valued estimation problem into a sequence of scalar estimation problems in Gaussian noise.  The resulting iterations consist of linear transforms by A and A* followed scalar AWGN estimation.  The technique is computationally simple and general in that in can apply to arbitrary distributions.  Moreover, for certain large random A, the asymptotic behavior of the algorithm can be precisely predicted with testable conditions for optimality even for non-convex problem instances.</a:t>
                </a:r>
              </a:p>
              <a:p>
                <a:endParaRPr lang="en-US" baseline="0" dirty="0" smtClean="0"/>
              </a:p>
              <a:p>
                <a:r>
                  <a:rPr lang="en-US" baseline="0" dirty="0" smtClean="0"/>
                  <a:t>But, the methods require that the distributions are known.</a:t>
                </a:r>
                <a:endParaRPr lang="en-US" dirty="0"/>
              </a:p>
              <a:p>
                <a:endParaRPr lang="en-US" baseline="0" dirty="0" smtClean="0"/>
              </a:p>
              <a:p>
                <a:r>
                  <a:rPr lang="en-US" baseline="0" dirty="0" smtClean="0"/>
                  <a:t>But, the methods require that the distributions are known.</a:t>
                </a:r>
                <a:endParaRPr lang="en-US" dirty="0" smtClean="0"/>
              </a:p>
              <a:p>
                <a:endParaRPr lang="en-US" dirty="0"/>
              </a:p>
            </p:txBody>
          </p:sp>
        </mc:Fallback>
      </mc:AlternateContent>
      <p:sp>
        <p:nvSpPr>
          <p:cNvPr id="4" name="Slide Number Placeholder 3"/>
          <p:cNvSpPr>
            <a:spLocks noGrp="1"/>
          </p:cNvSpPr>
          <p:nvPr>
            <p:ph type="sldNum" sz="quarter" idx="10"/>
          </p:nvPr>
        </p:nvSpPr>
        <p:spPr/>
        <p:txBody>
          <a:bodyPr/>
          <a:lstStyle/>
          <a:p>
            <a:fld id="{34BFB85D-F38F-4AFC-B541-22D5B21591A4}"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098620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lstStyle/>
          <a:p>
            <a:endParaRPr lang="en-US" dirty="0"/>
          </a:p>
        </p:txBody>
      </p:sp>
      <p:sp>
        <p:nvSpPr>
          <p:cNvPr id="4" name="Slide Number Placeholder 3"/>
          <p:cNvSpPr>
            <a:spLocks noGrp="1"/>
          </p:cNvSpPr>
          <p:nvPr>
            <p:ph type="sldNum" sz="quarter" idx="10"/>
          </p:nvPr>
        </p:nvSpPr>
        <p:spPr/>
        <p:txBody>
          <a:bodyPr/>
          <a:lstStyle/>
          <a:p>
            <a:fld id="{34BFB85D-F38F-4AFC-B541-22D5B21591A4}" type="slidenum">
              <a:rPr lang="en-US" smtClean="0"/>
              <a:pPr/>
              <a:t>22</a:t>
            </a:fld>
            <a:endParaRPr lang="en-US"/>
          </a:p>
        </p:txBody>
      </p:sp>
    </p:spTree>
    <p:extLst>
      <p:ext uri="{BB962C8B-B14F-4D97-AF65-F5344CB8AC3E}">
        <p14:creationId xmlns:p14="http://schemas.microsoft.com/office/powerpoint/2010/main" val="3245573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23</a:t>
            </a:fld>
            <a:endParaRPr lang="en-US"/>
          </a:p>
        </p:txBody>
      </p:sp>
    </p:spTree>
    <p:extLst>
      <p:ext uri="{BB962C8B-B14F-4D97-AF65-F5344CB8AC3E}">
        <p14:creationId xmlns:p14="http://schemas.microsoft.com/office/powerpoint/2010/main" val="941825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normAutofit/>
          </a:bodyPr>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940956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25</a:t>
            </a:fld>
            <a:endParaRPr lang="en-US"/>
          </a:p>
        </p:txBody>
      </p:sp>
    </p:spTree>
    <p:extLst>
      <p:ext uri="{BB962C8B-B14F-4D97-AF65-F5344CB8AC3E}">
        <p14:creationId xmlns:p14="http://schemas.microsoft.com/office/powerpoint/2010/main" val="4264116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4698" y="4561711"/>
            <a:ext cx="5359180" cy="4324461"/>
          </a:xfrm>
          <a:prstGeom prst="rect">
            <a:avLst/>
          </a:prstGeom>
        </p:spPr>
        <p:txBody>
          <a:bodyPr lIns="91367" tIns="45683" rIns="91367" bIns="45683"/>
          <a:lstStyle/>
          <a:p>
            <a:endParaRPr lang="en-US" dirty="0"/>
          </a:p>
        </p:txBody>
      </p:sp>
    </p:spTree>
    <p:extLst>
      <p:ext uri="{BB962C8B-B14F-4D97-AF65-F5344CB8AC3E}">
        <p14:creationId xmlns:p14="http://schemas.microsoft.com/office/powerpoint/2010/main" val="1620177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32" y="4419913"/>
            <a:ext cx="5140537" cy="4190039"/>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34BFB85D-F38F-4AFC-B541-22D5B21591A4}"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722553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32" y="4419913"/>
            <a:ext cx="5140537" cy="4190039"/>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28</a:t>
            </a:fld>
            <a:endParaRPr lang="en-US"/>
          </a:p>
        </p:txBody>
      </p:sp>
    </p:spTree>
    <p:extLst>
      <p:ext uri="{BB962C8B-B14F-4D97-AF65-F5344CB8AC3E}">
        <p14:creationId xmlns:p14="http://schemas.microsoft.com/office/powerpoint/2010/main" val="3498505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32" y="4419913"/>
            <a:ext cx="5140537" cy="4190039"/>
          </a:xfrm>
          <a:prstGeom prst="rect">
            <a:avLst/>
          </a:prstGeom>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29</a:t>
            </a:fld>
            <a:endParaRPr lang="en-US"/>
          </a:p>
        </p:txBody>
      </p:sp>
    </p:spTree>
    <p:extLst>
      <p:ext uri="{BB962C8B-B14F-4D97-AF65-F5344CB8AC3E}">
        <p14:creationId xmlns:p14="http://schemas.microsoft.com/office/powerpoint/2010/main" val="1466966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lstStyle/>
          <a:p>
            <a:endParaRPr lang="en-US" dirty="0"/>
          </a:p>
        </p:txBody>
      </p:sp>
      <p:sp>
        <p:nvSpPr>
          <p:cNvPr id="4" name="Slide Number Placeholder 3"/>
          <p:cNvSpPr>
            <a:spLocks noGrp="1"/>
          </p:cNvSpPr>
          <p:nvPr>
            <p:ph type="sldNum" sz="quarter" idx="10"/>
          </p:nvPr>
        </p:nvSpPr>
        <p:spPr>
          <a:xfrm>
            <a:off x="9059587" y="9213255"/>
            <a:ext cx="3034982" cy="456264"/>
          </a:xfrm>
        </p:spPr>
        <p:txBody>
          <a:bodyPr/>
          <a:lstStyle/>
          <a:p>
            <a:pPr>
              <a:defRPr/>
            </a:pPr>
            <a:fld id="{5C11F1DA-F364-443A-9348-F6C8F5D8B4C6}" type="slidenum">
              <a:rPr lang="en-US" smtClean="0">
                <a:solidFill>
                  <a:srgbClr val="000000"/>
                </a:solidFill>
              </a:rPr>
              <a:pPr>
                <a:defRPr/>
              </a:pPr>
              <a:t>3</a:t>
            </a:fld>
            <a:endParaRPr lang="en-US">
              <a:solidFill>
                <a:srgbClr val="000000"/>
              </a:solidFill>
            </a:endParaRPr>
          </a:p>
        </p:txBody>
      </p:sp>
    </p:spTree>
    <p:extLst>
      <p:ext uri="{BB962C8B-B14F-4D97-AF65-F5344CB8AC3E}">
        <p14:creationId xmlns:p14="http://schemas.microsoft.com/office/powerpoint/2010/main" val="2023543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32" y="4419913"/>
            <a:ext cx="5140537" cy="4190039"/>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30</a:t>
            </a:fld>
            <a:endParaRPr lang="en-US"/>
          </a:p>
        </p:txBody>
      </p:sp>
    </p:spTree>
    <p:extLst>
      <p:ext uri="{BB962C8B-B14F-4D97-AF65-F5344CB8AC3E}">
        <p14:creationId xmlns:p14="http://schemas.microsoft.com/office/powerpoint/2010/main" val="870616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32" y="4419913"/>
            <a:ext cx="5140537" cy="4190039"/>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31</a:t>
            </a:fld>
            <a:endParaRPr lang="en-US"/>
          </a:p>
        </p:txBody>
      </p:sp>
    </p:spTree>
    <p:extLst>
      <p:ext uri="{BB962C8B-B14F-4D97-AF65-F5344CB8AC3E}">
        <p14:creationId xmlns:p14="http://schemas.microsoft.com/office/powerpoint/2010/main" val="518439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32" y="4419913"/>
            <a:ext cx="5140537" cy="4190039"/>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32</a:t>
            </a:fld>
            <a:endParaRPr lang="en-US"/>
          </a:p>
        </p:txBody>
      </p:sp>
    </p:spTree>
    <p:extLst>
      <p:ext uri="{BB962C8B-B14F-4D97-AF65-F5344CB8AC3E}">
        <p14:creationId xmlns:p14="http://schemas.microsoft.com/office/powerpoint/2010/main" val="8602354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32" y="4419913"/>
            <a:ext cx="5140537" cy="4190039"/>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34BFB85D-F38F-4AFC-B541-22D5B21591A4}" type="slidenum">
              <a:rPr lang="en-US" smtClean="0"/>
              <a:pPr/>
              <a:t>33</a:t>
            </a:fld>
            <a:endParaRPr lang="en-US"/>
          </a:p>
        </p:txBody>
      </p:sp>
    </p:spTree>
    <p:extLst>
      <p:ext uri="{BB962C8B-B14F-4D97-AF65-F5344CB8AC3E}">
        <p14:creationId xmlns:p14="http://schemas.microsoft.com/office/powerpoint/2010/main" val="2580551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32" y="4419913"/>
            <a:ext cx="5140537" cy="4190039"/>
          </a:xfrm>
          <a:prstGeom prst="rect">
            <a:avLst/>
          </a:prstGeom>
        </p:spPr>
        <p:txBody>
          <a:bodyPr>
            <a:normAutofit/>
          </a:bodyPr>
          <a:lstStyle/>
          <a:p>
            <a:endParaRPr lang="en-US" sz="1200" baseline="0" dirty="0" smtClean="0"/>
          </a:p>
        </p:txBody>
      </p:sp>
      <p:sp>
        <p:nvSpPr>
          <p:cNvPr id="4" name="Slide Number Placeholder 3"/>
          <p:cNvSpPr>
            <a:spLocks noGrp="1"/>
          </p:cNvSpPr>
          <p:nvPr>
            <p:ph type="sldNum" sz="quarter" idx="10"/>
          </p:nvPr>
        </p:nvSpPr>
        <p:spPr/>
        <p:txBody>
          <a:bodyPr/>
          <a:lstStyle/>
          <a:p>
            <a:fld id="{34BFB85D-F38F-4AFC-B541-22D5B21591A4}"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9064557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32" y="4419913"/>
            <a:ext cx="5140537" cy="4190039"/>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35</a:t>
            </a:fld>
            <a:endParaRPr lang="en-US"/>
          </a:p>
        </p:txBody>
      </p:sp>
    </p:spTree>
    <p:extLst>
      <p:ext uri="{BB962C8B-B14F-4D97-AF65-F5344CB8AC3E}">
        <p14:creationId xmlns:p14="http://schemas.microsoft.com/office/powerpoint/2010/main" val="5781875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32" y="4419913"/>
            <a:ext cx="5140537" cy="4190039"/>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36</a:t>
            </a:fld>
            <a:endParaRPr lang="en-US"/>
          </a:p>
        </p:txBody>
      </p:sp>
    </p:spTree>
    <p:extLst>
      <p:ext uri="{BB962C8B-B14F-4D97-AF65-F5344CB8AC3E}">
        <p14:creationId xmlns:p14="http://schemas.microsoft.com/office/powerpoint/2010/main" val="39744812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32" y="4419913"/>
            <a:ext cx="5140537" cy="4190039"/>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37</a:t>
            </a:fld>
            <a:endParaRPr lang="en-US"/>
          </a:p>
        </p:txBody>
      </p:sp>
    </p:spTree>
    <p:extLst>
      <p:ext uri="{BB962C8B-B14F-4D97-AF65-F5344CB8AC3E}">
        <p14:creationId xmlns:p14="http://schemas.microsoft.com/office/powerpoint/2010/main" val="2571298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32" y="4419913"/>
            <a:ext cx="5140537" cy="4190039"/>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38</a:t>
            </a:fld>
            <a:endParaRPr lang="en-US"/>
          </a:p>
        </p:txBody>
      </p:sp>
    </p:spTree>
    <p:extLst>
      <p:ext uri="{BB962C8B-B14F-4D97-AF65-F5344CB8AC3E}">
        <p14:creationId xmlns:p14="http://schemas.microsoft.com/office/powerpoint/2010/main" val="25360464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32" y="4419913"/>
            <a:ext cx="5140537" cy="4190039"/>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39</a:t>
            </a:fld>
            <a:endParaRPr lang="en-US"/>
          </a:p>
        </p:txBody>
      </p:sp>
    </p:spTree>
    <p:extLst>
      <p:ext uri="{BB962C8B-B14F-4D97-AF65-F5344CB8AC3E}">
        <p14:creationId xmlns:p14="http://schemas.microsoft.com/office/powerpoint/2010/main" val="2340476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32" y="4419913"/>
            <a:ext cx="5140537" cy="4190039"/>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34BFB85D-F38F-4AFC-B541-22D5B21591A4}"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2854028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32" y="4419913"/>
            <a:ext cx="5140537" cy="4190039"/>
          </a:xfrm>
          <a:prstGeom prst="rect">
            <a:avLst/>
          </a:prstGeom>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40</a:t>
            </a:fld>
            <a:endParaRPr lang="en-US"/>
          </a:p>
        </p:txBody>
      </p:sp>
    </p:spTree>
    <p:extLst>
      <p:ext uri="{BB962C8B-B14F-4D97-AF65-F5344CB8AC3E}">
        <p14:creationId xmlns:p14="http://schemas.microsoft.com/office/powerpoint/2010/main" val="39870915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a:xfrm>
                <a:off x="934932" y="4419913"/>
                <a:ext cx="5140537" cy="4190039"/>
              </a:xfrm>
              <a:prstGeom prst="rect">
                <a:avLst/>
              </a:prstGeom>
            </p:spPr>
            <p:txBody>
              <a:bodyPr/>
              <a:lstStyle/>
              <a:p>
                <a:endParaRPr lang="en-US" dirty="0"/>
              </a:p>
            </p:txBody>
          </p:sp>
        </mc:Choice>
        <mc:Fallback xmlns="">
          <p:sp>
            <p:nvSpPr>
              <p:cNvPr id="3" name="Notes Placeholder 2"/>
              <p:cNvSpPr>
                <a:spLocks noGrp="1"/>
              </p:cNvSpPr>
              <p:nvPr>
                <p:ph type="body" idx="1"/>
              </p:nvPr>
            </p:nvSpPr>
            <p:spPr>
              <a:xfrm>
                <a:off x="934932" y="4419913"/>
                <a:ext cx="5140537" cy="4190039"/>
              </a:xfrm>
              <a:prstGeom prst="rect">
                <a:avLst/>
              </a:prstGeom>
            </p:spPr>
            <p:txBody>
              <a:bodyPr/>
              <a:lstStyle/>
              <a:p>
                <a:r>
                  <a:rPr lang="en-US" dirty="0" smtClean="0"/>
                  <a:t>The</a:t>
                </a:r>
                <a:r>
                  <a:rPr lang="en-US" baseline="0" dirty="0" smtClean="0"/>
                  <a:t> system is described by these equations which represent a nonlinear dynamical systems with unknown parameter W.</a:t>
                </a:r>
              </a:p>
              <a:p>
                <a:r>
                  <a:rPr lang="en-US" baseline="0" dirty="0" smtClean="0"/>
                  <a:t>We want a MAP estimate</a:t>
                </a:r>
              </a:p>
              <a:p>
                <a:r>
                  <a:rPr lang="en-US" baseline="0" dirty="0" smtClean="0"/>
                  <a:t>Hidden states</a:t>
                </a:r>
              </a:p>
              <a:p>
                <a:r>
                  <a:rPr lang="en-US" baseline="0" dirty="0" smtClean="0"/>
                  <a:t>Use EM</a:t>
                </a:r>
              </a:p>
              <a:p>
                <a:r>
                  <a:rPr lang="en-US" baseline="0" dirty="0" smtClean="0"/>
                  <a:t>E step</a:t>
                </a:r>
              </a:p>
              <a:p>
                <a:r>
                  <a:rPr lang="en-US" baseline="0" dirty="0" smtClean="0"/>
                  <a:t>M step</a:t>
                </a:r>
              </a:p>
              <a:p>
                <a:r>
                  <a:rPr lang="en-US" baseline="0" dirty="0" smtClean="0"/>
                  <a:t>M step easy</a:t>
                </a:r>
              </a:p>
              <a:p>
                <a:r>
                  <a:rPr lang="en-US" baseline="0" dirty="0" smtClean="0"/>
                  <a:t>E step hard – high dim integration.</a:t>
                </a:r>
              </a:p>
              <a:p>
                <a:r>
                  <a:rPr lang="en-US" dirty="0" smtClean="0"/>
                  <a:t>We formulate</a:t>
                </a:r>
                <a:r>
                  <a:rPr lang="en-US" baseline="0" dirty="0" smtClean="0"/>
                  <a:t> the connectivity detection as estimating the synaptic weight matrix W.  </a:t>
                </a:r>
              </a:p>
              <a:p>
                <a:r>
                  <a:rPr lang="en-US" baseline="0" dirty="0" smtClean="0"/>
                  <a:t>We do this in a Bayesian setting where we want to compute the MAP estimate.  The MAP estimate will allow us to place a prior on W that can incorporate the </a:t>
                </a:r>
                <a:r>
                  <a:rPr lang="en-US" baseline="0" dirty="0" err="1" smtClean="0"/>
                  <a:t>sparsity</a:t>
                </a:r>
                <a:r>
                  <a:rPr lang="en-US" baseline="0" dirty="0" smtClean="0"/>
                  <a:t>.</a:t>
                </a:r>
              </a:p>
              <a:p>
                <a:endParaRPr lang="en-US" baseline="0" dirty="0" smtClean="0"/>
              </a:p>
              <a:p>
                <a:r>
                  <a:rPr lang="en-US" baseline="0" dirty="0" smtClean="0"/>
                  <a:t>Optimal estimation is intractable.  So, we use an EM procedure.</a:t>
                </a:r>
              </a:p>
              <a:p>
                <a:r>
                  <a:rPr lang="en-US" baseline="0" dirty="0" smtClean="0"/>
                  <a:t>The E-step we estimates the states given W.  The states are x = membrane voltages and z = bound Ca ion concentration.  We also </a:t>
                </a:r>
                <a:r>
                  <a:rPr lang="en-US" baseline="0" dirty="0" err="1" smtClean="0"/>
                  <a:t>estiamte</a:t>
                </a:r>
                <a:r>
                  <a:rPr lang="en-US" baseline="0" dirty="0" smtClean="0"/>
                  <a:t> s=spikes</a:t>
                </a:r>
              </a:p>
              <a:p>
                <a:endParaRPr lang="en-US" baseline="0" dirty="0" smtClean="0"/>
              </a:p>
              <a:p>
                <a:r>
                  <a:rPr lang="en-US" baseline="0" dirty="0" smtClean="0"/>
                  <a:t>In the M-step we update W given the state </a:t>
                </a:r>
                <a:r>
                  <a:rPr lang="en-US" baseline="0" dirty="0" err="1" smtClean="0"/>
                  <a:t>estiamtes</a:t>
                </a:r>
                <a:r>
                  <a:rPr lang="en-US" baseline="0" dirty="0" smtClean="0"/>
                  <a:t>.</a:t>
                </a:r>
              </a:p>
              <a:p>
                <a:endParaRPr lang="en-US" baseline="0" dirty="0" smtClean="0"/>
              </a:p>
              <a:p>
                <a:r>
                  <a:rPr lang="en-US" baseline="0" dirty="0" smtClean="0"/>
                  <a:t>The M-step turns out to be relatively easy since the relation between the states and W is linear.  So, it reduces to a </a:t>
                </a:r>
                <a:r>
                  <a:rPr lang="en-US" baseline="0" dirty="0" err="1" smtClean="0"/>
                  <a:t>thresholded</a:t>
                </a:r>
                <a:r>
                  <a:rPr lang="en-US" baseline="0" dirty="0" smtClean="0"/>
                  <a:t> least-squares.</a:t>
                </a:r>
              </a:p>
              <a:p>
                <a:endParaRPr lang="en-US" baseline="0" dirty="0" smtClean="0"/>
              </a:p>
              <a:p>
                <a:r>
                  <a:rPr lang="en-US" baseline="0" dirty="0" smtClean="0"/>
                  <a:t>The key computational issue is the E-step.</a:t>
                </a:r>
              </a:p>
              <a:p>
                <a:r>
                  <a:rPr lang="en-US" sz="1800" baseline="0" dirty="0" smtClean="0"/>
                  <a:t>This r</a:t>
                </a:r>
                <a:r>
                  <a:rPr lang="en-US" sz="1800" dirty="0" smtClean="0"/>
                  <a:t>equires computation of state estimate on a coupled </a:t>
                </a:r>
                <a:r>
                  <a:rPr lang="en-US" sz="1800" dirty="0"/>
                  <a:t>nonlinear </a:t>
                </a:r>
                <a:r>
                  <a:rPr lang="en-US" sz="1800" dirty="0" smtClean="0"/>
                  <a:t>dynamical system </a:t>
                </a:r>
                <a:r>
                  <a:rPr lang="en-US" sz="1800" dirty="0"/>
                  <a:t>with </a:t>
                </a:r>
                <a:r>
                  <a:rPr lang="en-US" sz="1800" i="1" dirty="0"/>
                  <a:t>2N</a:t>
                </a:r>
                <a:r>
                  <a:rPr lang="en-US" sz="1800" dirty="0"/>
                  <a:t> states for </a:t>
                </a:r>
                <a:r>
                  <a:rPr lang="en-US" sz="1800" i="0">
                    <a:latin typeface="Cambria Math"/>
                  </a:rPr>
                  <a:t>𝑁</a:t>
                </a:r>
                <a:r>
                  <a:rPr lang="en-US" sz="1800" dirty="0"/>
                  <a:t> </a:t>
                </a:r>
                <a:r>
                  <a:rPr lang="en-US" sz="1800" dirty="0" smtClean="0"/>
                  <a:t>neurons.</a:t>
                </a:r>
                <a:r>
                  <a:rPr lang="en-US" sz="1800" baseline="0" dirty="0" smtClean="0"/>
                  <a:t>  </a:t>
                </a:r>
                <a:r>
                  <a:rPr lang="en-US" sz="1800" dirty="0" smtClean="0"/>
                  <a:t>Optimal </a:t>
                </a:r>
                <a:r>
                  <a:rPr lang="en-US" sz="1800" dirty="0"/>
                  <a:t>estimation is </a:t>
                </a:r>
                <a:r>
                  <a:rPr lang="en-US" sz="1800" dirty="0" smtClean="0"/>
                  <a:t>O(L^{2N})</a:t>
                </a:r>
                <a:r>
                  <a:rPr lang="en-US" sz="1800" baseline="0" dirty="0" smtClean="0"/>
                  <a:t> where L</a:t>
                </a:r>
                <a:r>
                  <a:rPr lang="en-US" sz="1800" dirty="0" smtClean="0"/>
                  <a:t>=#</a:t>
                </a:r>
                <a:r>
                  <a:rPr lang="en-US" sz="1800" dirty="0"/>
                  <a:t>discrete points </a:t>
                </a:r>
                <a:r>
                  <a:rPr lang="en-US" sz="1800" dirty="0" smtClean="0"/>
                  <a:t>in</a:t>
                </a:r>
                <a:r>
                  <a:rPr lang="en-US" sz="1800" baseline="0" dirty="0" smtClean="0"/>
                  <a:t> x and z.  So, this is clearly intractable.</a:t>
                </a:r>
                <a:endParaRPr lang="en-US" sz="1800" dirty="0"/>
              </a:p>
              <a:p>
                <a:endParaRPr lang="en-US" baseline="0" dirty="0" smtClean="0"/>
              </a:p>
              <a:p>
                <a:endParaRPr lang="en-US" dirty="0"/>
              </a:p>
            </p:txBody>
          </p:sp>
        </mc:Fallback>
      </mc:AlternateContent>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41</a:t>
            </a:fld>
            <a:endParaRPr lang="en-US"/>
          </a:p>
        </p:txBody>
      </p:sp>
    </p:spTree>
    <p:extLst>
      <p:ext uri="{BB962C8B-B14F-4D97-AF65-F5344CB8AC3E}">
        <p14:creationId xmlns:p14="http://schemas.microsoft.com/office/powerpoint/2010/main" val="646365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32" y="4419913"/>
            <a:ext cx="5140537" cy="4190039"/>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42</a:t>
            </a:fld>
            <a:endParaRPr lang="en-US"/>
          </a:p>
        </p:txBody>
      </p:sp>
    </p:spTree>
    <p:extLst>
      <p:ext uri="{BB962C8B-B14F-4D97-AF65-F5344CB8AC3E}">
        <p14:creationId xmlns:p14="http://schemas.microsoft.com/office/powerpoint/2010/main" val="15088794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32" y="4419913"/>
            <a:ext cx="5140537" cy="4190039"/>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43</a:t>
            </a:fld>
            <a:endParaRPr lang="en-US"/>
          </a:p>
        </p:txBody>
      </p:sp>
    </p:spTree>
    <p:extLst>
      <p:ext uri="{BB962C8B-B14F-4D97-AF65-F5344CB8AC3E}">
        <p14:creationId xmlns:p14="http://schemas.microsoft.com/office/powerpoint/2010/main" val="4397423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32" y="4419913"/>
            <a:ext cx="5140537" cy="4190039"/>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44</a:t>
            </a:fld>
            <a:endParaRPr lang="en-US"/>
          </a:p>
        </p:txBody>
      </p:sp>
    </p:spTree>
    <p:extLst>
      <p:ext uri="{BB962C8B-B14F-4D97-AF65-F5344CB8AC3E}">
        <p14:creationId xmlns:p14="http://schemas.microsoft.com/office/powerpoint/2010/main" val="8327440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32" y="4419913"/>
            <a:ext cx="5140537" cy="4190039"/>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45</a:t>
            </a:fld>
            <a:endParaRPr lang="en-US"/>
          </a:p>
        </p:txBody>
      </p:sp>
    </p:spTree>
    <p:extLst>
      <p:ext uri="{BB962C8B-B14F-4D97-AF65-F5344CB8AC3E}">
        <p14:creationId xmlns:p14="http://schemas.microsoft.com/office/powerpoint/2010/main" val="37816055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32" y="4419913"/>
            <a:ext cx="5140537" cy="4190039"/>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46</a:t>
            </a:fld>
            <a:endParaRPr lang="en-US"/>
          </a:p>
        </p:txBody>
      </p:sp>
    </p:spTree>
    <p:extLst>
      <p:ext uri="{BB962C8B-B14F-4D97-AF65-F5344CB8AC3E}">
        <p14:creationId xmlns:p14="http://schemas.microsoft.com/office/powerpoint/2010/main" val="28511219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32" y="4419913"/>
            <a:ext cx="5140537" cy="4190039"/>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47</a:t>
            </a:fld>
            <a:endParaRPr lang="en-US"/>
          </a:p>
        </p:txBody>
      </p:sp>
    </p:spTree>
    <p:extLst>
      <p:ext uri="{BB962C8B-B14F-4D97-AF65-F5344CB8AC3E}">
        <p14:creationId xmlns:p14="http://schemas.microsoft.com/office/powerpoint/2010/main" val="23628215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32" y="4419913"/>
            <a:ext cx="5140537" cy="4190039"/>
          </a:xfrm>
          <a:prstGeom prst="rect">
            <a:avLst/>
          </a:prstGeom>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48</a:t>
            </a:fld>
            <a:endParaRPr lang="en-US"/>
          </a:p>
        </p:txBody>
      </p:sp>
    </p:spTree>
    <p:extLst>
      <p:ext uri="{BB962C8B-B14F-4D97-AF65-F5344CB8AC3E}">
        <p14:creationId xmlns:p14="http://schemas.microsoft.com/office/powerpoint/2010/main" val="6964628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32" y="4419913"/>
            <a:ext cx="5140537" cy="4190039"/>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34BFB85D-F38F-4AFC-B541-22D5B21591A4}"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628452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5</a:t>
            </a:fld>
            <a:endParaRPr lang="en-US"/>
          </a:p>
        </p:txBody>
      </p:sp>
    </p:spTree>
    <p:extLst>
      <p:ext uri="{BB962C8B-B14F-4D97-AF65-F5344CB8AC3E}">
        <p14:creationId xmlns:p14="http://schemas.microsoft.com/office/powerpoint/2010/main" val="5394682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normAutofit/>
          </a:bodyPr>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50</a:t>
            </a:fld>
            <a:endParaRPr lang="en-US"/>
          </a:p>
        </p:txBody>
      </p:sp>
    </p:spTree>
    <p:extLst>
      <p:ext uri="{BB962C8B-B14F-4D97-AF65-F5344CB8AC3E}">
        <p14:creationId xmlns:p14="http://schemas.microsoft.com/office/powerpoint/2010/main" val="20818999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normAutofit/>
          </a:bodyPr>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51</a:t>
            </a:fld>
            <a:endParaRPr lang="en-US"/>
          </a:p>
        </p:txBody>
      </p:sp>
    </p:spTree>
    <p:extLst>
      <p:ext uri="{BB962C8B-B14F-4D97-AF65-F5344CB8AC3E}">
        <p14:creationId xmlns:p14="http://schemas.microsoft.com/office/powerpoint/2010/main" val="34238889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52</a:t>
            </a:fld>
            <a:endParaRPr lang="en-US"/>
          </a:p>
        </p:txBody>
      </p:sp>
    </p:spTree>
    <p:extLst>
      <p:ext uri="{BB962C8B-B14F-4D97-AF65-F5344CB8AC3E}">
        <p14:creationId xmlns:p14="http://schemas.microsoft.com/office/powerpoint/2010/main" val="5246984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32" y="4419913"/>
            <a:ext cx="5140537" cy="4190039"/>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53</a:t>
            </a:fld>
            <a:endParaRPr lang="en-US"/>
          </a:p>
        </p:txBody>
      </p:sp>
    </p:spTree>
    <p:extLst>
      <p:ext uri="{BB962C8B-B14F-4D97-AF65-F5344CB8AC3E}">
        <p14:creationId xmlns:p14="http://schemas.microsoft.com/office/powerpoint/2010/main" val="22191787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32" y="4419913"/>
            <a:ext cx="5140537" cy="4190039"/>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54</a:t>
            </a:fld>
            <a:endParaRPr lang="en-US"/>
          </a:p>
        </p:txBody>
      </p:sp>
    </p:spTree>
    <p:extLst>
      <p:ext uri="{BB962C8B-B14F-4D97-AF65-F5344CB8AC3E}">
        <p14:creationId xmlns:p14="http://schemas.microsoft.com/office/powerpoint/2010/main" val="7184600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55</a:t>
            </a:fld>
            <a:endParaRPr lang="en-US"/>
          </a:p>
        </p:txBody>
      </p:sp>
    </p:spTree>
    <p:extLst>
      <p:ext uri="{BB962C8B-B14F-4D97-AF65-F5344CB8AC3E}">
        <p14:creationId xmlns:p14="http://schemas.microsoft.com/office/powerpoint/2010/main" val="996871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56</a:t>
            </a:fld>
            <a:endParaRPr lang="en-US"/>
          </a:p>
        </p:txBody>
      </p:sp>
    </p:spTree>
    <p:extLst>
      <p:ext uri="{BB962C8B-B14F-4D97-AF65-F5344CB8AC3E}">
        <p14:creationId xmlns:p14="http://schemas.microsoft.com/office/powerpoint/2010/main" val="18101379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lstStyle/>
          <a:p>
            <a:endParaRPr lang="en-US" baseline="0" dirty="0" smtClean="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57</a:t>
            </a:fld>
            <a:endParaRPr lang="en-US"/>
          </a:p>
        </p:txBody>
      </p:sp>
    </p:spTree>
    <p:extLst>
      <p:ext uri="{BB962C8B-B14F-4D97-AF65-F5344CB8AC3E}">
        <p14:creationId xmlns:p14="http://schemas.microsoft.com/office/powerpoint/2010/main" val="20131560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normAutofit/>
          </a:bodyPr>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58</a:t>
            </a:fld>
            <a:endParaRPr lang="en-US"/>
          </a:p>
        </p:txBody>
      </p:sp>
    </p:spTree>
    <p:extLst>
      <p:ext uri="{BB962C8B-B14F-4D97-AF65-F5344CB8AC3E}">
        <p14:creationId xmlns:p14="http://schemas.microsoft.com/office/powerpoint/2010/main" val="872076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59</a:t>
            </a:fld>
            <a:endParaRPr lang="en-US"/>
          </a:p>
        </p:txBody>
      </p:sp>
    </p:spTree>
    <p:extLst>
      <p:ext uri="{BB962C8B-B14F-4D97-AF65-F5344CB8AC3E}">
        <p14:creationId xmlns:p14="http://schemas.microsoft.com/office/powerpoint/2010/main" val="2173915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lstStyle/>
          <a:p>
            <a:endParaRPr lang="en-US" dirty="0" smtClean="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6</a:t>
            </a:fld>
            <a:endParaRPr lang="en-US"/>
          </a:p>
        </p:txBody>
      </p:sp>
    </p:spTree>
    <p:extLst>
      <p:ext uri="{BB962C8B-B14F-4D97-AF65-F5344CB8AC3E}">
        <p14:creationId xmlns:p14="http://schemas.microsoft.com/office/powerpoint/2010/main" val="41215516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normAutofit/>
          </a:bodyPr>
          <a:lstStyle/>
          <a:p>
            <a:endParaRPr lang="en-US" dirty="0"/>
          </a:p>
        </p:txBody>
      </p:sp>
      <p:sp>
        <p:nvSpPr>
          <p:cNvPr id="4" name="Slide Number Placeholder 3"/>
          <p:cNvSpPr>
            <a:spLocks noGrp="1"/>
          </p:cNvSpPr>
          <p:nvPr>
            <p:ph type="sldNum" sz="quarter" idx="10"/>
          </p:nvPr>
        </p:nvSpPr>
        <p:spPr/>
        <p:txBody>
          <a:bodyPr/>
          <a:lstStyle/>
          <a:p>
            <a:fld id="{34BFB85D-F38F-4AFC-B541-22D5B21591A4}"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4901490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61</a:t>
            </a:fld>
            <a:endParaRPr lang="en-US"/>
          </a:p>
        </p:txBody>
      </p:sp>
    </p:spTree>
    <p:extLst>
      <p:ext uri="{BB962C8B-B14F-4D97-AF65-F5344CB8AC3E}">
        <p14:creationId xmlns:p14="http://schemas.microsoft.com/office/powerpoint/2010/main" val="42608796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62</a:t>
            </a:fld>
            <a:endParaRPr lang="en-US"/>
          </a:p>
        </p:txBody>
      </p:sp>
    </p:spTree>
    <p:extLst>
      <p:ext uri="{BB962C8B-B14F-4D97-AF65-F5344CB8AC3E}">
        <p14:creationId xmlns:p14="http://schemas.microsoft.com/office/powerpoint/2010/main" val="39282453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32" y="4419913"/>
            <a:ext cx="5140537" cy="4190039"/>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34BFB85D-F38F-4AFC-B541-22D5B21591A4}" type="slidenum">
              <a:rPr lang="en-US" smtClean="0"/>
              <a:pPr/>
              <a:t>63</a:t>
            </a:fld>
            <a:endParaRPr lang="en-US"/>
          </a:p>
        </p:txBody>
      </p:sp>
    </p:spTree>
    <p:extLst>
      <p:ext uri="{BB962C8B-B14F-4D97-AF65-F5344CB8AC3E}">
        <p14:creationId xmlns:p14="http://schemas.microsoft.com/office/powerpoint/2010/main" val="9595593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64</a:t>
            </a:fld>
            <a:endParaRPr lang="en-US"/>
          </a:p>
        </p:txBody>
      </p:sp>
    </p:spTree>
    <p:extLst>
      <p:ext uri="{BB962C8B-B14F-4D97-AF65-F5344CB8AC3E}">
        <p14:creationId xmlns:p14="http://schemas.microsoft.com/office/powerpoint/2010/main" val="3208288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932" y="4419913"/>
            <a:ext cx="5140537" cy="4190039"/>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7</a:t>
            </a:fld>
            <a:endParaRPr lang="en-US"/>
          </a:p>
        </p:txBody>
      </p:sp>
    </p:spTree>
    <p:extLst>
      <p:ext uri="{BB962C8B-B14F-4D97-AF65-F5344CB8AC3E}">
        <p14:creationId xmlns:p14="http://schemas.microsoft.com/office/powerpoint/2010/main" val="2722827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8</a:t>
            </a:fld>
            <a:endParaRPr lang="en-US"/>
          </a:p>
        </p:txBody>
      </p:sp>
    </p:spTree>
    <p:extLst>
      <p:ext uri="{BB962C8B-B14F-4D97-AF65-F5344CB8AC3E}">
        <p14:creationId xmlns:p14="http://schemas.microsoft.com/office/powerpoint/2010/main" val="1053678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4085" y="4416894"/>
            <a:ext cx="5135881" cy="4187177"/>
          </a:xfrm>
          <a:prstGeom prst="rect">
            <a:avLst/>
          </a:prstGeom>
        </p:spPr>
        <p:txBody>
          <a:bodyPr lIns="91367" tIns="45683" rIns="91367" bIns="45683">
            <a:normAutofit/>
          </a:bodyPr>
          <a:lstStyle/>
          <a:p>
            <a:endParaRPr lang="en-US" dirty="0"/>
          </a:p>
        </p:txBody>
      </p:sp>
      <p:sp>
        <p:nvSpPr>
          <p:cNvPr id="4" name="Slide Number Placeholder 3"/>
          <p:cNvSpPr>
            <a:spLocks noGrp="1"/>
          </p:cNvSpPr>
          <p:nvPr>
            <p:ph type="sldNum" sz="quarter" idx="10"/>
          </p:nvPr>
        </p:nvSpPr>
        <p:spPr/>
        <p:txBody>
          <a:bodyPr/>
          <a:lstStyle/>
          <a:p>
            <a:pPr>
              <a:defRPr/>
            </a:pPr>
            <a:fld id="{5C11F1DA-F364-443A-9348-F6C8F5D8B4C6}" type="slidenum">
              <a:rPr lang="en-US" smtClean="0"/>
              <a:pPr>
                <a:defRPr/>
              </a:pPr>
              <a:t>9</a:t>
            </a:fld>
            <a:endParaRPr lang="en-US"/>
          </a:p>
        </p:txBody>
      </p:sp>
    </p:spTree>
    <p:extLst>
      <p:ext uri="{BB962C8B-B14F-4D97-AF65-F5344CB8AC3E}">
        <p14:creationId xmlns:p14="http://schemas.microsoft.com/office/powerpoint/2010/main" val="978983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685161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6863" y="38100"/>
            <a:ext cx="2057400" cy="6286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4663" y="38100"/>
            <a:ext cx="6019800" cy="6286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0659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6209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Box 3"/>
          <p:cNvSpPr txBox="1"/>
          <p:nvPr userDrawn="1"/>
        </p:nvSpPr>
        <p:spPr>
          <a:xfrm>
            <a:off x="8646748" y="6305490"/>
            <a:ext cx="184731" cy="400110"/>
          </a:xfrm>
          <a:prstGeom prst="rect">
            <a:avLst/>
          </a:prstGeom>
          <a:noFill/>
        </p:spPr>
        <p:txBody>
          <a:bodyPr wrap="none" rtlCol="0">
            <a:spAutoFit/>
          </a:bodyPr>
          <a:lstStyle/>
          <a:p>
            <a:pPr algn="l">
              <a:buFont typeface="Arial" pitchFamily="34" charset="0"/>
              <a:buNone/>
            </a:pPr>
            <a:endParaRPr lang="en-US" b="0" dirty="0" smtClean="0"/>
          </a:p>
        </p:txBody>
      </p:sp>
    </p:spTree>
  </p:cSld>
  <p:clrMapOvr>
    <a:masterClrMapping/>
  </p:clrMapOvr>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defRPr/>
            </a:lvl2pPr>
            <a:lvl3pP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userDrawn="1"/>
        </p:nvSpPr>
        <p:spPr>
          <a:xfrm>
            <a:off x="8646748" y="6305490"/>
            <a:ext cx="184731" cy="400110"/>
          </a:xfrm>
          <a:prstGeom prst="rect">
            <a:avLst/>
          </a:prstGeom>
          <a:noFill/>
        </p:spPr>
        <p:txBody>
          <a:bodyPr wrap="none" rtlCol="0">
            <a:spAutoFit/>
          </a:bodyPr>
          <a:lstStyle/>
          <a:p>
            <a:pPr algn="l">
              <a:buFont typeface="Arial" pitchFamily="34" charset="0"/>
              <a:buNone/>
            </a:pPr>
            <a:endParaRPr lang="en-US" b="0" dirty="0" smtClean="0"/>
          </a:p>
        </p:txBody>
      </p:sp>
    </p:spTree>
    <p:extLst>
      <p:ext uri="{BB962C8B-B14F-4D97-AF65-F5344CB8AC3E}">
        <p14:creationId xmlns:p14="http://schemas.microsoft.com/office/powerpoint/2010/main" val="3612351777"/>
      </p:ext>
    </p:extLst>
  </p:cSld>
  <p:clrMapOvr>
    <a:masterClrMapping/>
  </p:clrMapOvr>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74663" y="965200"/>
            <a:ext cx="4038600" cy="535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5663" y="965200"/>
            <a:ext cx="4038600" cy="535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Box 3"/>
          <p:cNvSpPr txBox="1"/>
          <p:nvPr userDrawn="1"/>
        </p:nvSpPr>
        <p:spPr>
          <a:xfrm>
            <a:off x="8646748" y="6305490"/>
            <a:ext cx="184731" cy="400110"/>
          </a:xfrm>
          <a:prstGeom prst="rect">
            <a:avLst/>
          </a:prstGeom>
          <a:noFill/>
        </p:spPr>
        <p:txBody>
          <a:bodyPr wrap="none" rtlCol="0">
            <a:spAutoFit/>
          </a:bodyPr>
          <a:lstStyle/>
          <a:p>
            <a:pPr algn="l">
              <a:buFont typeface="Arial" pitchFamily="34" charset="0"/>
              <a:buNone/>
            </a:pPr>
            <a:endParaRPr lang="en-US" b="0" dirty="0" smtClean="0"/>
          </a:p>
        </p:txBody>
      </p:sp>
    </p:spTree>
    <p:extLst>
      <p:ext uri="{BB962C8B-B14F-4D97-AF65-F5344CB8AC3E}">
        <p14:creationId xmlns:p14="http://schemas.microsoft.com/office/powerpoint/2010/main" val="185104103"/>
      </p:ext>
    </p:extLst>
  </p:cSld>
  <p:clrMapOvr>
    <a:masterClrMapping/>
  </p:clrMapOvr>
  <p:timing>
    <p:tnLst>
      <p:par>
        <p:cTn id="1" dur="indefinite" restart="never" nodeType="tmRoot"/>
      </p:par>
    </p:tnLst>
  </p:timing>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6863" y="38100"/>
            <a:ext cx="2057400" cy="6286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4663" y="38100"/>
            <a:ext cx="6019800" cy="6286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74663" y="965200"/>
            <a:ext cx="4038600" cy="535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5663" y="965200"/>
            <a:ext cx="4038600" cy="535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3118537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pic>
        <p:nvPicPr>
          <p:cNvPr id="4" name="Picture 21" descr="Picture1"/>
          <p:cNvPicPr>
            <a:picLocks noChangeAspect="1" noChangeArrowheads="1"/>
          </p:cNvPicPr>
          <p:nvPr userDrawn="1"/>
        </p:nvPicPr>
        <p:blipFill>
          <a:blip r:embed="rId2" cstate="print"/>
          <a:srcRect/>
          <a:stretch>
            <a:fillRect/>
          </a:stretch>
        </p:blipFill>
        <p:spPr bwMode="auto">
          <a:xfrm>
            <a:off x="2936875" y="6602413"/>
            <a:ext cx="6207125" cy="255587"/>
          </a:xfrm>
          <a:prstGeom prst="rect">
            <a:avLst/>
          </a:prstGeom>
          <a:noFill/>
          <a:ln w="9525">
            <a:noFill/>
            <a:miter lim="800000"/>
            <a:headEnd/>
            <a:tailEnd/>
          </a:ln>
        </p:spPr>
      </p:pic>
      <p:pic>
        <p:nvPicPr>
          <p:cNvPr id="5" name="Picture 22" descr="Picture1"/>
          <p:cNvPicPr>
            <a:picLocks noChangeAspect="1" noChangeArrowheads="1"/>
          </p:cNvPicPr>
          <p:nvPr userDrawn="1"/>
        </p:nvPicPr>
        <p:blipFill>
          <a:blip r:embed="rId2" cstate="print"/>
          <a:srcRect/>
          <a:stretch>
            <a:fillRect/>
          </a:stretch>
        </p:blipFill>
        <p:spPr bwMode="auto">
          <a:xfrm>
            <a:off x="1219200" y="6602413"/>
            <a:ext cx="6207125" cy="255587"/>
          </a:xfrm>
          <a:prstGeom prst="rect">
            <a:avLst/>
          </a:prstGeom>
          <a:noFill/>
          <a:ln w="9525">
            <a:noFill/>
            <a:miter lim="800000"/>
            <a:headEnd/>
            <a:tailEnd/>
          </a:ln>
        </p:spPr>
      </p:pic>
      <p:pic>
        <p:nvPicPr>
          <p:cNvPr id="6" name="Picture 23" descr="Picture1"/>
          <p:cNvPicPr>
            <a:picLocks noChangeArrowheads="1"/>
          </p:cNvPicPr>
          <p:nvPr userDrawn="1"/>
        </p:nvPicPr>
        <p:blipFill>
          <a:blip r:embed="rId2" cstate="print"/>
          <a:srcRect/>
          <a:stretch>
            <a:fillRect/>
          </a:stretch>
        </p:blipFill>
        <p:spPr bwMode="auto">
          <a:xfrm>
            <a:off x="762000" y="6602413"/>
            <a:ext cx="4991100" cy="255587"/>
          </a:xfrm>
          <a:prstGeom prst="rect">
            <a:avLst/>
          </a:prstGeom>
          <a:noFill/>
          <a:ln w="9525">
            <a:noFill/>
            <a:miter lim="800000"/>
            <a:headEnd/>
            <a:tailEnd/>
          </a:ln>
        </p:spPr>
      </p:pic>
      <p:pic>
        <p:nvPicPr>
          <p:cNvPr id="7" name="Picture 20" descr="Picture1"/>
          <p:cNvPicPr>
            <a:picLocks noChangeArrowheads="1"/>
          </p:cNvPicPr>
          <p:nvPr userDrawn="1"/>
        </p:nvPicPr>
        <p:blipFill>
          <a:blip r:embed="rId2" cstate="print"/>
          <a:srcRect/>
          <a:stretch>
            <a:fillRect/>
          </a:stretch>
        </p:blipFill>
        <p:spPr bwMode="auto">
          <a:xfrm>
            <a:off x="0" y="6602413"/>
            <a:ext cx="4991100" cy="255587"/>
          </a:xfrm>
          <a:prstGeom prst="rect">
            <a:avLst/>
          </a:prstGeom>
          <a:noFill/>
          <a:ln w="9525">
            <a:noFill/>
            <a:miter lim="800000"/>
            <a:headEnd/>
            <a:tailEnd/>
          </a:ln>
        </p:spPr>
      </p:pic>
    </p:spTree>
    <p:extLst>
      <p:ext uri="{BB962C8B-B14F-4D97-AF65-F5344CB8AC3E}">
        <p14:creationId xmlns:p14="http://schemas.microsoft.com/office/powerpoint/2010/main" val="154520280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rgbClr val="FFFF99"/>
              </a:buClr>
              <a:defRPr/>
            </a:lvl1pPr>
            <a:lvl2pPr>
              <a:buClr>
                <a:srgbClr val="FFFF99"/>
              </a:buClr>
              <a:defRPr/>
            </a:lvl2pPr>
            <a:lvl3pPr>
              <a:buClr>
                <a:srgbClr val="FFFF99"/>
              </a:buClr>
              <a:defRPr/>
            </a:lvl3pPr>
            <a:lvl4pPr>
              <a:buClr>
                <a:srgbClr val="FFFF99"/>
              </a:buClr>
              <a:defRPr/>
            </a:lvl4pPr>
            <a:lvl5pPr>
              <a:buClr>
                <a:srgbClr val="FFFF99"/>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9010690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197794185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74663" y="965200"/>
            <a:ext cx="4038600" cy="535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65663" y="965200"/>
            <a:ext cx="4038600" cy="535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0839319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2693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291322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24217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909782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653205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5274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74663" y="965200"/>
            <a:ext cx="4038600" cy="535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5663" y="965200"/>
            <a:ext cx="4038600" cy="535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717997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6863" y="38100"/>
            <a:ext cx="2057400" cy="6286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4663" y="38100"/>
            <a:ext cx="6019800" cy="6286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74158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67131102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7899529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12594883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userDrawn="1"/>
        </p:nvSpPr>
        <p:spPr>
          <a:xfrm>
            <a:off x="8646748" y="6305490"/>
            <a:ext cx="497252" cy="400110"/>
          </a:xfrm>
          <a:prstGeom prst="rect">
            <a:avLst/>
          </a:prstGeom>
          <a:noFill/>
        </p:spPr>
        <p:txBody>
          <a:bodyPr wrap="none" rtlCol="0">
            <a:spAutoFit/>
          </a:bodyPr>
          <a:lstStyle/>
          <a:p>
            <a:pPr algn="l">
              <a:buFont typeface="Arial" pitchFamily="34" charset="0"/>
              <a:buNone/>
            </a:pPr>
            <a:fld id="{48F702C9-C226-49B2-9F05-ECF253F4E288}" type="slidenum">
              <a:rPr lang="en-US" b="0" smtClean="0">
                <a:solidFill>
                  <a:srgbClr val="000000"/>
                </a:solidFill>
              </a:rPr>
              <a:pPr algn="l">
                <a:buFont typeface="Arial" pitchFamily="34" charset="0"/>
                <a:buNone/>
              </a:pPr>
              <a:t>‹#›</a:t>
            </a:fld>
            <a:endParaRPr lang="en-US" b="0" dirty="0" smtClean="0">
              <a:solidFill>
                <a:srgbClr val="000000"/>
              </a:solidFill>
            </a:endParaRPr>
          </a:p>
        </p:txBody>
      </p:sp>
    </p:spTree>
    <p:extLst>
      <p:ext uri="{BB962C8B-B14F-4D97-AF65-F5344CB8AC3E}">
        <p14:creationId xmlns:p14="http://schemas.microsoft.com/office/powerpoint/2010/main" val="3994566491"/>
      </p:ext>
    </p:extLst>
  </p:cSld>
  <p:clrMapOvr>
    <a:masterClrMapping/>
  </p:clrMapOvr>
  <p:timing>
    <p:tnLst>
      <p:par>
        <p:cTn id="1" dur="indefinite" restart="never" nodeType="tmRoot"/>
      </p:par>
    </p:tnLst>
  </p:timing>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880177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74663" y="965200"/>
            <a:ext cx="4038600" cy="535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5663" y="965200"/>
            <a:ext cx="4038600" cy="535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810869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52219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056534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478459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67090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7717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701409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71497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6863" y="38100"/>
            <a:ext cx="2057400" cy="6286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4663" y="38100"/>
            <a:ext cx="6019800" cy="6286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67333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7263900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Box 3"/>
          <p:cNvSpPr txBox="1"/>
          <p:nvPr userDrawn="1"/>
        </p:nvSpPr>
        <p:spPr>
          <a:xfrm>
            <a:off x="8646748" y="6305490"/>
            <a:ext cx="184731" cy="400110"/>
          </a:xfrm>
          <a:prstGeom prst="rect">
            <a:avLst/>
          </a:prstGeom>
          <a:noFill/>
        </p:spPr>
        <p:txBody>
          <a:bodyPr wrap="none" rtlCol="0">
            <a:spAutoFit/>
          </a:bodyPr>
          <a:lstStyle/>
          <a:p>
            <a:pPr algn="l">
              <a:buFont typeface="Arial" pitchFamily="34" charset="0"/>
              <a:buNone/>
            </a:pPr>
            <a:endParaRPr lang="en-US" b="0" dirty="0" smtClean="0">
              <a:solidFill>
                <a:srgbClr val="000000"/>
              </a:solidFill>
            </a:endParaRPr>
          </a:p>
        </p:txBody>
      </p:sp>
    </p:spTree>
    <p:extLst>
      <p:ext uri="{BB962C8B-B14F-4D97-AF65-F5344CB8AC3E}">
        <p14:creationId xmlns:p14="http://schemas.microsoft.com/office/powerpoint/2010/main" val="1863485621"/>
      </p:ext>
    </p:extLst>
  </p:cSld>
  <p:clrMapOvr>
    <a:masterClrMapping/>
  </p:clrMapOvr>
  <p:timing>
    <p:tnLst>
      <p:par>
        <p:cTn id="1" dur="indefinite" restart="never" nodeType="tmRoot"/>
      </p:par>
    </p:tnLst>
  </p:timing>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28916436"/>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74663" y="965200"/>
            <a:ext cx="4038600" cy="535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5663" y="965200"/>
            <a:ext cx="4038600" cy="535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4770759"/>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34109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09431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30897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764014"/>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727057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466809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70429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6863" y="38100"/>
            <a:ext cx="2057400" cy="6286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4663" y="38100"/>
            <a:ext cx="6019800" cy="6286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49396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defTabSz="457200"/>
            <a:endParaRPr lang="en-US" sz="1800" b="0">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defTabSz="457200"/>
            <a:endParaRPr lang="en-US" sz="1800" b="0">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9" name="Slide Number Placeholder 28"/>
          <p:cNvSpPr>
            <a:spLocks noGrp="1"/>
          </p:cNvSpPr>
          <p:nvPr>
            <p:ph type="sldNum" sz="quarter" idx="12"/>
          </p:nvPr>
        </p:nvSpPr>
        <p:spPr>
          <a:xfrm>
            <a:off x="146304" y="1752600"/>
            <a:ext cx="7006916" cy="4914900"/>
          </a:xfrm>
          <a:prstGeom prst="ellipse">
            <a:avLst/>
          </a:prstGeom>
        </p:spPr>
        <p:txBody>
          <a:bodyPr lIns="0" tIns="0" rIns="0" bIns="0">
            <a:noAutofit/>
          </a:bodyPr>
          <a:lstStyle>
            <a:lvl1pPr>
              <a:defRPr sz="1400">
                <a:solidFill>
                  <a:srgbClr val="FFFFFF"/>
                </a:solidFill>
              </a:defRPr>
            </a:lvl1pPr>
          </a:lstStyle>
          <a:p>
            <a:pPr algn="l" defTabSz="457200"/>
            <a:fld id="{4E82C8F0-8D34-43ED-9222-C3124644ECF5}" type="slidenum">
              <a:rPr lang="en-US" b="0" smtClean="0">
                <a:ea typeface="ＭＳ Ｐゴシック" pitchFamily="-65" charset="-128"/>
                <a:cs typeface="+mn-cs"/>
              </a:rPr>
              <a:pPr algn="l" defTabSz="457200"/>
              <a:t>‹#›</a:t>
            </a:fld>
            <a:endParaRPr lang="en-US" b="0">
              <a:ea typeface="ＭＳ Ｐゴシック" pitchFamily="-65" charset="-128"/>
              <a:cs typeface="+mn-cs"/>
            </a:endParaRPr>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457200"/>
            <a:endParaRPr lang="en-US" sz="1800" b="0">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457200"/>
            <a:endParaRPr lang="en-US" sz="1800" b="0">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457200"/>
            <a:endParaRPr lang="en-US" sz="1800" b="0">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
        <p:nvSpPr>
          <p:cNvPr id="15" name="Rectangle 14"/>
          <p:cNvSpPr/>
          <p:nvPr userDrawn="1"/>
        </p:nvSpPr>
        <p:spPr>
          <a:xfrm>
            <a:off x="762000" y="6553200"/>
            <a:ext cx="5943600" cy="149695"/>
          </a:xfrm>
          <a:prstGeom prst="rect">
            <a:avLst/>
          </a:prstGeom>
          <a:blipFill>
            <a:blip r:embed="rId2">
              <a:duotone>
                <a:schemeClr val="accent1">
                  <a:shade val="45000"/>
                  <a:satMod val="135000"/>
                </a:schemeClr>
                <a:prstClr val="white"/>
              </a:duotone>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endParaRPr lang="en-US" sz="1800" b="0">
              <a:solidFill>
                <a:prstClr val="white"/>
              </a:solidFill>
            </a:endParaRPr>
          </a:p>
        </p:txBody>
      </p:sp>
      <p:sp>
        <p:nvSpPr>
          <p:cNvPr id="17" name="TextBox 16"/>
          <p:cNvSpPr txBox="1"/>
          <p:nvPr userDrawn="1"/>
        </p:nvSpPr>
        <p:spPr>
          <a:xfrm>
            <a:off x="762000" y="6210300"/>
            <a:ext cx="1892826" cy="369332"/>
          </a:xfrm>
          <a:prstGeom prst="rect">
            <a:avLst/>
          </a:prstGeom>
          <a:noFill/>
        </p:spPr>
        <p:txBody>
          <a:bodyPr wrap="none" rtlCol="0">
            <a:spAutoFit/>
          </a:bodyPr>
          <a:lstStyle/>
          <a:p>
            <a:pPr algn="l" defTabSz="457200"/>
            <a:r>
              <a:rPr lang="en-US" sz="1800" b="0" dirty="0" smtClean="0">
                <a:solidFill>
                  <a:srgbClr val="4F81BD"/>
                </a:solidFill>
                <a:latin typeface="Perpetua"/>
                <a:ea typeface="ＭＳ Ｐゴシック" pitchFamily="-65" charset="-128"/>
                <a:cs typeface="+mn-cs"/>
              </a:rPr>
              <a:t>Signal processing lab</a:t>
            </a:r>
            <a:endParaRPr lang="en-US" sz="1800" b="0" dirty="0">
              <a:solidFill>
                <a:srgbClr val="4F81BD"/>
              </a:solidFill>
              <a:latin typeface="Perpetua"/>
              <a:ea typeface="ＭＳ Ｐゴシック" pitchFamily="-65" charset="-128"/>
              <a:cs typeface="+mn-cs"/>
            </a:endParaRP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91400" y="6139862"/>
            <a:ext cx="1447800" cy="563033"/>
          </a:xfrm>
          <a:prstGeom prst="rect">
            <a:avLst/>
          </a:prstGeom>
        </p:spPr>
      </p:pic>
    </p:spTree>
    <p:extLst>
      <p:ext uri="{BB962C8B-B14F-4D97-AF65-F5344CB8AC3E}">
        <p14:creationId xmlns:p14="http://schemas.microsoft.com/office/powerpoint/2010/main" val="3301014378"/>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67055699"/>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chor="t"/>
          <a:lstStyle>
            <a:lvl1pPr algn="ctr">
              <a:defRPr b="1"/>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2317326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841248"/>
          </a:xfrm>
        </p:spPr>
        <p:txBody>
          <a:bodyPr anchor="t"/>
          <a:lstStyle>
            <a:lvl1pPr algn="ctr">
              <a:defRPr b="1"/>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914400" y="1447800"/>
            <a:ext cx="7772400" cy="4572000"/>
          </a:xfrm>
        </p:spPr>
        <p:txBody>
          <a:bodyPr vert="horz"/>
          <a:lstStyle>
            <a:lvl1pPr marL="342900" marR="0" indent="-342900" algn="l" defTabSz="914400" rtl="0" eaLnBrk="0" fontAlgn="base" latinLnBrk="0" hangingPunct="0">
              <a:lnSpc>
                <a:spcPct val="100000"/>
              </a:lnSpc>
              <a:spcBef>
                <a:spcPct val="20000"/>
              </a:spcBef>
              <a:spcAft>
                <a:spcPct val="0"/>
              </a:spcAft>
              <a:buClr>
                <a:srgbClr val="000099"/>
              </a:buClr>
              <a:buSzPct val="80000"/>
              <a:buFont typeface="Wingdings" pitchFamily="2" charset="2"/>
              <a:buChar char="n"/>
              <a:tabLst/>
              <a:defRPr/>
            </a:lvl1pPr>
            <a:lvl2pPr marL="742950" marR="0" indent="-285750" algn="l" defTabSz="914400" rtl="0" eaLnBrk="0" fontAlgn="base" latinLnBrk="0" hangingPunct="0">
              <a:lnSpc>
                <a:spcPct val="100000"/>
              </a:lnSpc>
              <a:spcBef>
                <a:spcPct val="20000"/>
              </a:spcBef>
              <a:spcAft>
                <a:spcPct val="0"/>
              </a:spcAft>
              <a:buClrTx/>
              <a:buSzTx/>
              <a:buFontTx/>
              <a:buChar char="–"/>
              <a:tabLst/>
              <a:defRPr/>
            </a:lvl2pPr>
            <a:lvl3pPr marL="1143000" marR="0" indent="-228600" algn="l" defTabSz="914400" rtl="0" eaLnBrk="0" fontAlgn="base" latinLnBrk="0" hangingPunct="0">
              <a:lnSpc>
                <a:spcPct val="100000"/>
              </a:lnSpc>
              <a:spcBef>
                <a:spcPct val="20000"/>
              </a:spcBef>
              <a:spcAft>
                <a:spcPct val="0"/>
              </a:spcAft>
              <a:buClrTx/>
              <a:buSzTx/>
              <a:buFontTx/>
              <a:buChar char="•"/>
              <a:tabLst/>
              <a:defRPr/>
            </a:lvl3pPr>
            <a:lvl4pPr marL="1600200" marR="0" indent="-228600" algn="l" defTabSz="914400" rtl="0" eaLnBrk="0" fontAlgn="base" latinLnBrk="0" hangingPunct="0">
              <a:lnSpc>
                <a:spcPct val="100000"/>
              </a:lnSpc>
              <a:spcBef>
                <a:spcPct val="20000"/>
              </a:spcBef>
              <a:spcAft>
                <a:spcPct val="0"/>
              </a:spcAft>
              <a:buClrTx/>
              <a:buSzTx/>
              <a:buFontTx/>
              <a:buChar char="–"/>
              <a:tabLst/>
              <a:defRPr/>
            </a:lvl4pPr>
            <a:lvl5pPr marL="2057400" marR="0" indent="-228600" algn="l" defTabSz="914400" rtl="0" eaLnBrk="0" fontAlgn="base" latinLnBrk="0" hangingPunct="0">
              <a:lnSpc>
                <a:spcPct val="100000"/>
              </a:lnSpc>
              <a:spcBef>
                <a:spcPct val="20000"/>
              </a:spcBef>
              <a:spcAft>
                <a:spcPct val="0"/>
              </a:spcAft>
              <a:buClrTx/>
              <a:buSzTx/>
              <a:buFontTx/>
              <a:buChar char="»"/>
              <a:tabLst/>
              <a:defRPr/>
            </a:lvl5pPr>
          </a:lstStyle>
          <a:p>
            <a:pPr marL="342900" marR="0" lvl="0" indent="-342900" algn="l" defTabSz="914400" rtl="0" eaLnBrk="0" fontAlgn="base" latinLnBrk="0" hangingPunct="0">
              <a:lnSpc>
                <a:spcPct val="100000"/>
              </a:lnSpc>
              <a:spcBef>
                <a:spcPct val="20000"/>
              </a:spcBef>
              <a:spcAft>
                <a:spcPct val="0"/>
              </a:spcAft>
              <a:buClr>
                <a:srgbClr val="000099"/>
              </a:buClr>
              <a:buSzPct val="80000"/>
              <a:buFont typeface="Wingdings" pitchFamily="2" charset="2"/>
              <a:buChar char="n"/>
              <a:tabLst/>
              <a:defRPr/>
            </a:pPr>
            <a:r>
              <a:rPr kumimoji="0" lang="en-US" sz="2400" b="0" i="0" u="none" strike="noStrike" kern="0" cap="none" spc="0" normalizeH="0" baseline="0" noProof="0" dirty="0" smtClean="0">
                <a:ln>
                  <a:noFill/>
                </a:ln>
                <a:solidFill>
                  <a:srgbClr val="000000"/>
                </a:solidFill>
                <a:effectLst/>
                <a:uLnTx/>
                <a:uFillTx/>
                <a:latin typeface="Arial"/>
                <a:ea typeface="+mn-ea"/>
                <a:cs typeface="+mn-cs"/>
              </a:rPr>
              <a:t>Click to edit Master text styles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000000"/>
                </a:solidFill>
                <a:effectLst/>
                <a:uLnTx/>
                <a:uFillTx/>
                <a:latin typeface="Arial"/>
              </a:rPr>
              <a:t>Second level</a:t>
            </a:r>
          </a:p>
          <a:p>
            <a:pPr marL="1143000" marR="0" lvl="2" indent="-2286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000000"/>
                </a:solidFill>
                <a:effectLst/>
                <a:uLnTx/>
                <a:uFillTx/>
                <a:latin typeface="Arial"/>
              </a:rPr>
              <a:t>Third level</a:t>
            </a:r>
          </a:p>
          <a:p>
            <a:pPr marL="1600200" marR="0" lvl="3" indent="-2286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000000"/>
                </a:solidFill>
                <a:effectLst/>
                <a:uLnTx/>
                <a:uFillTx/>
                <a:latin typeface="Arial"/>
              </a:rPr>
              <a:t>Fourth level</a:t>
            </a:r>
          </a:p>
          <a:p>
            <a:pPr marL="2057400" marR="0" lvl="4" indent="-2286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smtClean="0">
                <a:ln>
                  <a:noFill/>
                </a:ln>
                <a:solidFill>
                  <a:srgbClr val="000000"/>
                </a:solidFill>
                <a:effectLst/>
                <a:uLnTx/>
                <a:uFillTx/>
                <a:latin typeface="Arial"/>
              </a:rPr>
              <a:t>Fifth level</a:t>
            </a:r>
            <a:endParaRPr kumimoji="0" lang="en-US" sz="1800" b="0" i="0" u="none" strike="noStrike" kern="0" cap="none" spc="0" normalizeH="0" baseline="0" noProof="0" dirty="0">
              <a:ln>
                <a:noFill/>
              </a:ln>
              <a:solidFill>
                <a:srgbClr val="000000"/>
              </a:solidFill>
              <a:effectLst/>
              <a:uLnTx/>
              <a:uFillTx/>
              <a:latin typeface="Arial"/>
            </a:endParaRPr>
          </a:p>
        </p:txBody>
      </p:sp>
    </p:spTree>
    <p:extLst>
      <p:ext uri="{BB962C8B-B14F-4D97-AF65-F5344CB8AC3E}">
        <p14:creationId xmlns:p14="http://schemas.microsoft.com/office/powerpoint/2010/main" val="7103409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51065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498700"/>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872181827"/>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7" name="Slide Number Placeholder 6"/>
          <p:cNvSpPr>
            <a:spLocks noGrp="1"/>
          </p:cNvSpPr>
          <p:nvPr>
            <p:ph type="sldNum" sz="quarter" idx="12"/>
          </p:nvPr>
        </p:nvSpPr>
        <p:spPr>
          <a:xfrm>
            <a:off x="146304" y="1752600"/>
            <a:ext cx="7006916" cy="4914900"/>
          </a:xfrm>
          <a:prstGeom prst="ellipse">
            <a:avLst/>
          </a:prstGeom>
        </p:spPr>
        <p:txBody>
          <a:bodyPr/>
          <a:lstStyle/>
          <a:p>
            <a:pPr algn="l" defTabSz="457200"/>
            <a:fld id="{6CD7599D-EE80-4AA1-BA2E-17EEA65D59A1}" type="slidenum">
              <a:rPr lang="en-US" sz="1800" b="0" smtClean="0">
                <a:solidFill>
                  <a:prstClr val="black"/>
                </a:solidFill>
                <a:ea typeface="ＭＳ Ｐゴシック" pitchFamily="-65" charset="-128"/>
                <a:cs typeface="+mn-cs"/>
              </a:rPr>
              <a:pPr algn="l" defTabSz="457200"/>
              <a:t>‹#›</a:t>
            </a:fld>
            <a:endParaRPr lang="en-US" sz="1800" b="0">
              <a:solidFill>
                <a:prstClr val="black"/>
              </a:solidFill>
              <a:ea typeface="ＭＳ Ｐゴシック" pitchFamily="-65" charset="-128"/>
              <a:cs typeface="+mn-cs"/>
            </a:endParaRPr>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078933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9" name="Slide Number Placeholder 8"/>
          <p:cNvSpPr>
            <a:spLocks noGrp="1"/>
          </p:cNvSpPr>
          <p:nvPr>
            <p:ph type="sldNum" sz="quarter" idx="12"/>
          </p:nvPr>
        </p:nvSpPr>
        <p:spPr>
          <a:xfrm>
            <a:off x="146304" y="1752600"/>
            <a:ext cx="7006916" cy="4914900"/>
          </a:xfrm>
          <a:prstGeom prst="ellipse">
            <a:avLst/>
          </a:prstGeom>
        </p:spPr>
        <p:txBody>
          <a:bodyPr/>
          <a:lstStyle/>
          <a:p>
            <a:pPr algn="l" defTabSz="457200"/>
            <a:fld id="{B65D3749-79F2-476B-89CE-10A5C6AA52EA}" type="slidenum">
              <a:rPr lang="en-US" sz="1800" b="0" smtClean="0">
                <a:solidFill>
                  <a:prstClr val="black"/>
                </a:solidFill>
                <a:ea typeface="ＭＳ Ｐゴシック" pitchFamily="-65" charset="-128"/>
                <a:cs typeface="+mn-cs"/>
              </a:rPr>
              <a:pPr algn="l" defTabSz="457200"/>
              <a:t>‹#›</a:t>
            </a:fld>
            <a:endParaRPr lang="en-US" sz="1800" b="0">
              <a:solidFill>
                <a:prstClr val="black"/>
              </a:solidFill>
              <a:ea typeface="ＭＳ Ｐゴシック" pitchFamily="-65" charset="-128"/>
              <a:cs typeface="+mn-cs"/>
            </a:endParaRPr>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9488955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Slide Number Placeholder 4"/>
          <p:cNvSpPr>
            <a:spLocks noGrp="1"/>
          </p:cNvSpPr>
          <p:nvPr>
            <p:ph type="sldNum" sz="quarter" idx="12"/>
          </p:nvPr>
        </p:nvSpPr>
        <p:spPr>
          <a:xfrm>
            <a:off x="146304" y="1752600"/>
            <a:ext cx="7006916" cy="4914900"/>
          </a:xfrm>
          <a:prstGeom prst="ellipse">
            <a:avLst/>
          </a:prstGeom>
        </p:spPr>
        <p:txBody>
          <a:bodyPr/>
          <a:lstStyle/>
          <a:p>
            <a:pPr algn="l" defTabSz="457200"/>
            <a:fld id="{3008CF72-C686-4BE4-91C8-06DB6F8A5BB6}" type="slidenum">
              <a:rPr lang="en-US" sz="1800" b="0" smtClean="0">
                <a:solidFill>
                  <a:prstClr val="black"/>
                </a:solidFill>
                <a:ea typeface="ＭＳ Ｐゴシック" pitchFamily="-65" charset="-128"/>
                <a:cs typeface="+mn-cs"/>
              </a:rPr>
              <a:pPr algn="l" defTabSz="457200"/>
              <a:t>‹#›</a:t>
            </a:fld>
            <a:endParaRPr lang="en-US" sz="1800" b="0">
              <a:solidFill>
                <a:prstClr val="black"/>
              </a:solidFill>
              <a:ea typeface="ＭＳ Ｐゴシック" pitchFamily="-65" charset="-128"/>
              <a:cs typeface="+mn-cs"/>
            </a:endParaRPr>
          </a:p>
        </p:txBody>
      </p:sp>
    </p:spTree>
    <p:extLst>
      <p:ext uri="{BB962C8B-B14F-4D97-AF65-F5344CB8AC3E}">
        <p14:creationId xmlns:p14="http://schemas.microsoft.com/office/powerpoint/2010/main" val="30131901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46304" y="1752600"/>
            <a:ext cx="7006916" cy="4914900"/>
          </a:xfrm>
          <a:prstGeom prst="ellipse">
            <a:avLst/>
          </a:prstGeom>
        </p:spPr>
        <p:txBody>
          <a:bodyPr/>
          <a:lstStyle/>
          <a:p>
            <a:pPr algn="l" defTabSz="457200"/>
            <a:fld id="{6D22928D-E7D1-4452-9371-B6EC8DA6105E}" type="slidenum">
              <a:rPr lang="en-US" sz="1800" b="0" smtClean="0">
                <a:solidFill>
                  <a:prstClr val="black"/>
                </a:solidFill>
                <a:ea typeface="ＭＳ Ｐゴシック" pitchFamily="-65" charset="-128"/>
                <a:cs typeface="+mn-cs"/>
              </a:rPr>
              <a:pPr algn="l" defTabSz="457200"/>
              <a:t>‹#›</a:t>
            </a:fld>
            <a:endParaRPr lang="en-US" sz="1800" b="0">
              <a:solidFill>
                <a:prstClr val="black"/>
              </a:solidFill>
              <a:ea typeface="ＭＳ Ｐゴシック" pitchFamily="-65" charset="-128"/>
              <a:cs typeface="+mn-cs"/>
            </a:endParaRPr>
          </a:p>
        </p:txBody>
      </p:sp>
    </p:spTree>
    <p:extLst>
      <p:ext uri="{BB962C8B-B14F-4D97-AF65-F5344CB8AC3E}">
        <p14:creationId xmlns:p14="http://schemas.microsoft.com/office/powerpoint/2010/main" val="42625884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7" name="Slide Number Placeholder 6"/>
          <p:cNvSpPr>
            <a:spLocks noGrp="1"/>
          </p:cNvSpPr>
          <p:nvPr>
            <p:ph type="sldNum" sz="quarter" idx="12"/>
          </p:nvPr>
        </p:nvSpPr>
        <p:spPr>
          <a:xfrm>
            <a:off x="146304" y="6208776"/>
            <a:ext cx="457200" cy="457200"/>
          </a:xfrm>
          <a:prstGeom prst="ellipse">
            <a:avLst/>
          </a:prstGeom>
        </p:spPr>
        <p:txBody>
          <a:bodyPr/>
          <a:lstStyle/>
          <a:p>
            <a:pPr algn="l" defTabSz="457200"/>
            <a:fld id="{455788D4-32ED-4CC0-A850-0E58283E7379}" type="slidenum">
              <a:rPr lang="en-US" sz="1800" b="0" smtClean="0">
                <a:solidFill>
                  <a:prstClr val="black"/>
                </a:solidFill>
                <a:ea typeface="ＭＳ Ｐゴシック" pitchFamily="-65" charset="-128"/>
                <a:cs typeface="+mn-cs"/>
              </a:rPr>
              <a:pPr algn="l" defTabSz="457200"/>
              <a:t>‹#›</a:t>
            </a:fld>
            <a:endParaRPr lang="en-US" sz="1800" b="0">
              <a:solidFill>
                <a:prstClr val="black"/>
              </a:solidFill>
              <a:ea typeface="ＭＳ Ｐゴシック" pitchFamily="-65" charset="-128"/>
              <a:cs typeface="+mn-cs"/>
            </a:endParaRPr>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457200"/>
            <a:endParaRPr lang="en-US" sz="1800" b="0">
              <a:solidFill>
                <a:prstClr val="white"/>
              </a:solidFill>
            </a:endParaRPr>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457200"/>
            <a:endParaRPr lang="en-US" sz="1800" b="0">
              <a:solidFill>
                <a:prstClr val="white"/>
              </a:solidFill>
            </a:endParaRPr>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457200"/>
            <a:endParaRPr lang="en-US" sz="1800" b="0">
              <a:solidFill>
                <a:prstClr val="white"/>
              </a:solidFill>
            </a:endParaRP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11926882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a:xfrm>
            <a:off x="146304" y="1752600"/>
            <a:ext cx="7006916" cy="4914900"/>
          </a:xfrm>
          <a:prstGeom prst="ellipse">
            <a:avLst/>
          </a:prstGeom>
        </p:spPr>
        <p:txBody>
          <a:bodyPr/>
          <a:lstStyle/>
          <a:p>
            <a:pPr algn="l" defTabSz="457200"/>
            <a:fld id="{D963837F-D42A-4713-8AB9-D599F4869A56}" type="slidenum">
              <a:rPr lang="en-US" sz="1800" b="0" smtClean="0">
                <a:solidFill>
                  <a:prstClr val="black"/>
                </a:solidFill>
                <a:ea typeface="ＭＳ Ｐゴシック" pitchFamily="-65" charset="-128"/>
                <a:cs typeface="+mn-cs"/>
              </a:rPr>
              <a:pPr algn="l" defTabSz="457200"/>
              <a:t>‹#›</a:t>
            </a:fld>
            <a:endParaRPr lang="en-US" sz="1800" b="0">
              <a:solidFill>
                <a:prstClr val="black"/>
              </a:solidFill>
              <a:ea typeface="ＭＳ Ｐゴシック" pitchFamily="-65" charset="-128"/>
              <a:cs typeface="+mn-cs"/>
            </a:endParaRPr>
          </a:p>
        </p:txBody>
      </p:sp>
    </p:spTree>
    <p:extLst>
      <p:ext uri="{BB962C8B-B14F-4D97-AF65-F5344CB8AC3E}">
        <p14:creationId xmlns:p14="http://schemas.microsoft.com/office/powerpoint/2010/main" val="21103168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a:xfrm>
            <a:off x="146304" y="1752600"/>
            <a:ext cx="7006916" cy="4914900"/>
          </a:xfrm>
          <a:prstGeom prst="ellipse">
            <a:avLst/>
          </a:prstGeom>
        </p:spPr>
        <p:txBody>
          <a:bodyPr/>
          <a:lstStyle/>
          <a:p>
            <a:pPr algn="l" defTabSz="457200"/>
            <a:fld id="{CEFC06FE-6E76-446D-9D4A-FBA30170ED70}" type="slidenum">
              <a:rPr lang="en-US" sz="1800" b="0" smtClean="0">
                <a:solidFill>
                  <a:prstClr val="black"/>
                </a:solidFill>
                <a:ea typeface="ＭＳ Ｐゴシック" pitchFamily="-65" charset="-128"/>
                <a:cs typeface="+mn-cs"/>
              </a:rPr>
              <a:pPr algn="l" defTabSz="457200"/>
              <a:t>‹#›</a:t>
            </a:fld>
            <a:endParaRPr lang="en-US" sz="1800" b="0">
              <a:solidFill>
                <a:prstClr val="black"/>
              </a:solidFill>
              <a:ea typeface="ＭＳ Ｐゴシック" pitchFamily="-65" charset="-128"/>
              <a:cs typeface="+mn-cs"/>
            </a:endParaRPr>
          </a:p>
        </p:txBody>
      </p:sp>
    </p:spTree>
    <p:extLst>
      <p:ext uri="{BB962C8B-B14F-4D97-AF65-F5344CB8AC3E}">
        <p14:creationId xmlns:p14="http://schemas.microsoft.com/office/powerpoint/2010/main" val="15544912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defTabSz="457200"/>
            <a:endParaRPr lang="en-US" sz="1800" b="0">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defTabSz="457200"/>
            <a:endParaRPr lang="en-US" sz="1800" b="0">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9" name="Slide Number Placeholder 28"/>
          <p:cNvSpPr>
            <a:spLocks noGrp="1"/>
          </p:cNvSpPr>
          <p:nvPr>
            <p:ph type="sldNum" sz="quarter" idx="12"/>
          </p:nvPr>
        </p:nvSpPr>
        <p:spPr>
          <a:xfrm>
            <a:off x="146304" y="1752600"/>
            <a:ext cx="7006916" cy="4914900"/>
          </a:xfrm>
          <a:prstGeom prst="ellipse">
            <a:avLst/>
          </a:prstGeom>
        </p:spPr>
        <p:txBody>
          <a:bodyPr lIns="0" tIns="0" rIns="0" bIns="0">
            <a:noAutofit/>
          </a:bodyPr>
          <a:lstStyle>
            <a:lvl1pPr>
              <a:defRPr sz="1400">
                <a:solidFill>
                  <a:srgbClr val="FFFFFF"/>
                </a:solidFill>
              </a:defRPr>
            </a:lvl1pPr>
          </a:lstStyle>
          <a:p>
            <a:pPr algn="l" defTabSz="457200"/>
            <a:fld id="{4E82C8F0-8D34-43ED-9222-C3124644ECF5}" type="slidenum">
              <a:rPr lang="en-US" b="0" smtClean="0">
                <a:ea typeface="ＭＳ Ｐゴシック" pitchFamily="-65" charset="-128"/>
              </a:rPr>
              <a:pPr algn="l" defTabSz="457200"/>
              <a:t>‹#›</a:t>
            </a:fld>
            <a:endParaRPr lang="en-US" b="0">
              <a:ea typeface="ＭＳ Ｐゴシック" pitchFamily="-65" charset="-128"/>
            </a:endParaRPr>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457200"/>
            <a:endParaRPr lang="en-US" sz="1800" b="0">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457200"/>
            <a:endParaRPr lang="en-US" sz="1800" b="0">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457200"/>
            <a:endParaRPr lang="en-US" sz="1800" b="0">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
        <p:nvSpPr>
          <p:cNvPr id="15" name="Rectangle 14"/>
          <p:cNvSpPr/>
          <p:nvPr userDrawn="1"/>
        </p:nvSpPr>
        <p:spPr>
          <a:xfrm>
            <a:off x="762000" y="6553200"/>
            <a:ext cx="5943600" cy="149695"/>
          </a:xfrm>
          <a:prstGeom prst="rect">
            <a:avLst/>
          </a:prstGeom>
          <a:blipFill>
            <a:blip r:embed="rId2">
              <a:duotone>
                <a:schemeClr val="accent1">
                  <a:shade val="45000"/>
                  <a:satMod val="135000"/>
                </a:schemeClr>
                <a:prstClr val="white"/>
              </a:duotone>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endParaRPr lang="en-US" sz="1800" b="0">
              <a:solidFill>
                <a:prstClr val="white"/>
              </a:solidFill>
            </a:endParaRPr>
          </a:p>
        </p:txBody>
      </p:sp>
      <p:sp>
        <p:nvSpPr>
          <p:cNvPr id="17" name="TextBox 16"/>
          <p:cNvSpPr txBox="1"/>
          <p:nvPr userDrawn="1"/>
        </p:nvSpPr>
        <p:spPr>
          <a:xfrm>
            <a:off x="762000" y="6210300"/>
            <a:ext cx="1892826" cy="369332"/>
          </a:xfrm>
          <a:prstGeom prst="rect">
            <a:avLst/>
          </a:prstGeom>
          <a:noFill/>
        </p:spPr>
        <p:txBody>
          <a:bodyPr wrap="none" rtlCol="0">
            <a:spAutoFit/>
          </a:bodyPr>
          <a:lstStyle/>
          <a:p>
            <a:pPr algn="l" defTabSz="457200"/>
            <a:r>
              <a:rPr lang="en-US" sz="1800" b="0" dirty="0" smtClean="0">
                <a:solidFill>
                  <a:srgbClr val="4F81BD"/>
                </a:solidFill>
                <a:latin typeface="Perpetua"/>
                <a:ea typeface="ＭＳ Ｐゴシック" pitchFamily="-65" charset="-128"/>
              </a:rPr>
              <a:t>Signal processing lab</a:t>
            </a:r>
            <a:endParaRPr lang="en-US" sz="1800" b="0" dirty="0">
              <a:solidFill>
                <a:srgbClr val="4F81BD"/>
              </a:solidFill>
              <a:latin typeface="Perpetua"/>
              <a:ea typeface="ＭＳ Ｐゴシック" pitchFamily="-65" charset="-128"/>
            </a:endParaRP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91400" y="6139862"/>
            <a:ext cx="1447800" cy="563033"/>
          </a:xfrm>
          <a:prstGeom prst="rect">
            <a:avLst/>
          </a:prstGeom>
        </p:spPr>
      </p:pic>
    </p:spTree>
    <p:extLst>
      <p:ext uri="{BB962C8B-B14F-4D97-AF65-F5344CB8AC3E}">
        <p14:creationId xmlns:p14="http://schemas.microsoft.com/office/powerpoint/2010/main" val="1869701097"/>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833519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097305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Rectangle 6"/>
          <p:cNvSpPr/>
          <p:nvPr userDrawn="1"/>
        </p:nvSpPr>
        <p:spPr>
          <a:xfrm>
            <a:off x="1447800" y="3276600"/>
            <a:ext cx="7239000" cy="762000"/>
          </a:xfrm>
          <a:prstGeom prst="rect">
            <a:avLst/>
          </a:prstGeom>
          <a:gradFill flip="none" rotWithShape="1">
            <a:gsLst>
              <a:gs pos="52000">
                <a:srgbClr val="BFC2F1"/>
              </a:gs>
              <a:gs pos="38000">
                <a:srgbClr val="215089"/>
              </a:gs>
              <a:gs pos="0">
                <a:srgbClr val="013473"/>
              </a:gs>
              <a:gs pos="67000">
                <a:schemeClr val="accent4">
                  <a:lumMod val="95000"/>
                  <a:lumOff val="5000"/>
                </a:schemeClr>
              </a:gs>
              <a:gs pos="100000">
                <a:srgbClr val="4B258C"/>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endParaRPr lang="en-US" sz="1800" b="0">
              <a:solidFill>
                <a:prstClr val="white"/>
              </a:solidFill>
            </a:endParaRPr>
          </a:p>
        </p:txBody>
      </p:sp>
    </p:spTree>
    <p:extLst>
      <p:ext uri="{BB962C8B-B14F-4D97-AF65-F5344CB8AC3E}">
        <p14:creationId xmlns:p14="http://schemas.microsoft.com/office/powerpoint/2010/main" val="27015555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385830783"/>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9" name="Slide Number Placeholder 28"/>
          <p:cNvSpPr>
            <a:spLocks noGrp="1"/>
          </p:cNvSpPr>
          <p:nvPr>
            <p:ph type="sldNum" sz="quarter" idx="12"/>
          </p:nvPr>
        </p:nvSpPr>
        <p:spPr>
          <a:xfrm>
            <a:off x="146304" y="1752600"/>
            <a:ext cx="7006916" cy="4914900"/>
          </a:xfrm>
          <a:prstGeom prst="ellipse">
            <a:avLst/>
          </a:prstGeom>
        </p:spPr>
        <p:txBody>
          <a:bodyPr lIns="0" tIns="0" rIns="0" bIns="0">
            <a:noAutofit/>
          </a:bodyPr>
          <a:lstStyle>
            <a:lvl1pPr>
              <a:defRPr sz="1400">
                <a:solidFill>
                  <a:srgbClr val="FFFFFF"/>
                </a:solidFill>
              </a:defRPr>
            </a:lvl1pPr>
          </a:lstStyle>
          <a:p>
            <a:fld id="{4E82C8F0-8D34-43ED-9222-C3124644ECF5}"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
        <p:nvSpPr>
          <p:cNvPr id="15" name="Rectangle 14"/>
          <p:cNvSpPr/>
          <p:nvPr userDrawn="1"/>
        </p:nvSpPr>
        <p:spPr>
          <a:xfrm>
            <a:off x="762000" y="6553200"/>
            <a:ext cx="5943600" cy="149695"/>
          </a:xfrm>
          <a:prstGeom prst="rect">
            <a:avLst/>
          </a:prstGeom>
          <a:blipFill>
            <a:blip r:embed="rId2">
              <a:duotone>
                <a:schemeClr val="accent1">
                  <a:shade val="45000"/>
                  <a:satMod val="135000"/>
                </a:schemeClr>
                <a:prstClr val="white"/>
              </a:duotone>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userDrawn="1"/>
        </p:nvSpPr>
        <p:spPr>
          <a:xfrm>
            <a:off x="762000" y="6210300"/>
            <a:ext cx="1892826" cy="369332"/>
          </a:xfrm>
          <a:prstGeom prst="rect">
            <a:avLst/>
          </a:prstGeom>
          <a:noFill/>
        </p:spPr>
        <p:txBody>
          <a:bodyPr wrap="none" rtlCol="0">
            <a:spAutoFit/>
          </a:bodyPr>
          <a:lstStyle/>
          <a:p>
            <a:r>
              <a:rPr lang="en-US" kern="1200" dirty="0" smtClean="0">
                <a:solidFill>
                  <a:schemeClr val="accent1"/>
                </a:solidFill>
                <a:latin typeface="+mn-lt"/>
                <a:ea typeface="ＭＳ Ｐゴシック" pitchFamily="-65" charset="-128"/>
                <a:cs typeface="+mn-cs"/>
              </a:rPr>
              <a:t>Signal processing lab</a:t>
            </a:r>
            <a:endParaRPr lang="en-US" kern="1200" dirty="0">
              <a:solidFill>
                <a:schemeClr val="accent1"/>
              </a:solidFill>
              <a:latin typeface="+mn-lt"/>
              <a:ea typeface="ＭＳ Ｐゴシック" pitchFamily="-65" charset="-128"/>
              <a:cs typeface="+mn-cs"/>
            </a:endParaRP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91400" y="6139862"/>
            <a:ext cx="1447800" cy="563033"/>
          </a:xfrm>
          <a:prstGeom prst="rect">
            <a:avLst/>
          </a:prstGeom>
        </p:spPr>
      </p:pic>
    </p:spTree>
    <p:extLst>
      <p:ext uri="{BB962C8B-B14F-4D97-AF65-F5344CB8AC3E}">
        <p14:creationId xmlns:p14="http://schemas.microsoft.com/office/powerpoint/2010/main" val="3904289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8311152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Rectangle 6"/>
          <p:cNvSpPr/>
          <p:nvPr userDrawn="1"/>
        </p:nvSpPr>
        <p:spPr>
          <a:xfrm>
            <a:off x="1447800" y="3276600"/>
            <a:ext cx="7239000" cy="762000"/>
          </a:xfrm>
          <a:prstGeom prst="rect">
            <a:avLst/>
          </a:prstGeom>
          <a:gradFill flip="none" rotWithShape="1">
            <a:gsLst>
              <a:gs pos="52000">
                <a:srgbClr val="BFC2F1"/>
              </a:gs>
              <a:gs pos="38000">
                <a:srgbClr val="215089"/>
              </a:gs>
              <a:gs pos="0">
                <a:srgbClr val="013473"/>
              </a:gs>
              <a:gs pos="67000">
                <a:schemeClr val="accent4">
                  <a:lumMod val="95000"/>
                  <a:lumOff val="5000"/>
                </a:schemeClr>
              </a:gs>
              <a:gs pos="100000">
                <a:srgbClr val="4B258C"/>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22104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7" name="Slide Number Placeholder 6"/>
          <p:cNvSpPr>
            <a:spLocks noGrp="1"/>
          </p:cNvSpPr>
          <p:nvPr>
            <p:ph type="sldNum" sz="quarter" idx="12"/>
          </p:nvPr>
        </p:nvSpPr>
        <p:spPr>
          <a:xfrm>
            <a:off x="146304" y="1752600"/>
            <a:ext cx="7006916" cy="4914900"/>
          </a:xfrm>
          <a:prstGeom prst="ellipse">
            <a:avLst/>
          </a:prstGeom>
        </p:spPr>
        <p:txBody>
          <a:bodyPr/>
          <a:lstStyle/>
          <a:p>
            <a:fld id="{6CD7599D-EE80-4AA1-BA2E-17EEA65D59A1}"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8332367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9" name="Slide Number Placeholder 8"/>
          <p:cNvSpPr>
            <a:spLocks noGrp="1"/>
          </p:cNvSpPr>
          <p:nvPr>
            <p:ph type="sldNum" sz="quarter" idx="12"/>
          </p:nvPr>
        </p:nvSpPr>
        <p:spPr>
          <a:xfrm>
            <a:off x="146304" y="1752600"/>
            <a:ext cx="7006916" cy="4914900"/>
          </a:xfrm>
          <a:prstGeom prst="ellipse">
            <a:avLst/>
          </a:prstGeom>
        </p:spPr>
        <p:txBody>
          <a:bodyPr/>
          <a:lstStyle/>
          <a:p>
            <a:fld id="{B65D3749-79F2-476B-89CE-10A5C6AA52EA}"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408794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Box 3"/>
          <p:cNvSpPr txBox="1"/>
          <p:nvPr userDrawn="1"/>
        </p:nvSpPr>
        <p:spPr>
          <a:xfrm>
            <a:off x="8646748" y="6305490"/>
            <a:ext cx="184731" cy="400110"/>
          </a:xfrm>
          <a:prstGeom prst="rect">
            <a:avLst/>
          </a:prstGeom>
          <a:noFill/>
        </p:spPr>
        <p:txBody>
          <a:bodyPr wrap="none" rtlCol="0">
            <a:spAutoFit/>
          </a:bodyPr>
          <a:lstStyle/>
          <a:p>
            <a:pPr algn="l">
              <a:buFont typeface="Arial" pitchFamily="34" charset="0"/>
              <a:buNone/>
            </a:pPr>
            <a:endParaRPr lang="en-US" b="0" dirty="0" smtClean="0">
              <a:solidFill>
                <a:srgbClr val="000000"/>
              </a:solidFill>
            </a:endParaRPr>
          </a:p>
        </p:txBody>
      </p:sp>
    </p:spTree>
    <p:extLst>
      <p:ext uri="{BB962C8B-B14F-4D97-AF65-F5344CB8AC3E}">
        <p14:creationId xmlns:p14="http://schemas.microsoft.com/office/powerpoint/2010/main" val="740944858"/>
      </p:ext>
    </p:extLst>
  </p:cSld>
  <p:clrMapOvr>
    <a:masterClrMapping/>
  </p:clrMapOvr>
  <p:timing>
    <p:tnLst>
      <p:par>
        <p:cTn id="1" dur="indefinite" restart="never" nodeType="tmRoot"/>
      </p:par>
    </p:tnLst>
  </p:timing>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defTabSz="457200"/>
            <a:endParaRPr lang="en-US" sz="1800" b="0">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defTabSz="457200"/>
            <a:endParaRPr lang="en-US" sz="1800" b="0">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9" name="Slide Number Placeholder 28"/>
          <p:cNvSpPr>
            <a:spLocks noGrp="1"/>
          </p:cNvSpPr>
          <p:nvPr>
            <p:ph type="sldNum" sz="quarter" idx="12"/>
          </p:nvPr>
        </p:nvSpPr>
        <p:spPr>
          <a:xfrm>
            <a:off x="146304" y="1752600"/>
            <a:ext cx="7006916" cy="4914900"/>
          </a:xfrm>
          <a:prstGeom prst="ellipse">
            <a:avLst/>
          </a:prstGeom>
        </p:spPr>
        <p:txBody>
          <a:bodyPr lIns="0" tIns="0" rIns="0" bIns="0">
            <a:noAutofit/>
          </a:bodyPr>
          <a:lstStyle>
            <a:lvl1pPr>
              <a:defRPr sz="1400">
                <a:solidFill>
                  <a:srgbClr val="FFFFFF"/>
                </a:solidFill>
              </a:defRPr>
            </a:lvl1pPr>
          </a:lstStyle>
          <a:p>
            <a:pPr algn="l" defTabSz="457200"/>
            <a:fld id="{4E82C8F0-8D34-43ED-9222-C3124644ECF5}" type="slidenum">
              <a:rPr lang="en-US" b="0" smtClean="0">
                <a:ea typeface="ＭＳ Ｐゴシック" pitchFamily="-65" charset="-128"/>
              </a:rPr>
              <a:pPr algn="l" defTabSz="457200"/>
              <a:t>‹#›</a:t>
            </a:fld>
            <a:endParaRPr lang="en-US" b="0">
              <a:ea typeface="ＭＳ Ｐゴシック" pitchFamily="-65" charset="-128"/>
            </a:endParaRPr>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457200"/>
            <a:endParaRPr lang="en-US" sz="1800" b="0">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457200"/>
            <a:endParaRPr lang="en-US" sz="1800" b="0">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defTabSz="457200"/>
            <a:endParaRPr lang="en-US" sz="1800" b="0">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
        <p:nvSpPr>
          <p:cNvPr id="15" name="Rectangle 14"/>
          <p:cNvSpPr/>
          <p:nvPr userDrawn="1"/>
        </p:nvSpPr>
        <p:spPr>
          <a:xfrm>
            <a:off x="762000" y="6553200"/>
            <a:ext cx="5943600" cy="149695"/>
          </a:xfrm>
          <a:prstGeom prst="rect">
            <a:avLst/>
          </a:prstGeom>
          <a:blipFill>
            <a:blip r:embed="rId2">
              <a:duotone>
                <a:schemeClr val="accent1">
                  <a:shade val="45000"/>
                  <a:satMod val="135000"/>
                </a:schemeClr>
                <a:prstClr val="white"/>
              </a:duotone>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endParaRPr lang="en-US" sz="1800" b="0">
              <a:solidFill>
                <a:prstClr val="white"/>
              </a:solidFill>
            </a:endParaRPr>
          </a:p>
        </p:txBody>
      </p:sp>
      <p:sp>
        <p:nvSpPr>
          <p:cNvPr id="17" name="TextBox 16"/>
          <p:cNvSpPr txBox="1"/>
          <p:nvPr userDrawn="1"/>
        </p:nvSpPr>
        <p:spPr>
          <a:xfrm>
            <a:off x="762000" y="6210300"/>
            <a:ext cx="1892826" cy="369332"/>
          </a:xfrm>
          <a:prstGeom prst="rect">
            <a:avLst/>
          </a:prstGeom>
          <a:noFill/>
        </p:spPr>
        <p:txBody>
          <a:bodyPr wrap="none" rtlCol="0">
            <a:spAutoFit/>
          </a:bodyPr>
          <a:lstStyle/>
          <a:p>
            <a:pPr algn="l" defTabSz="457200"/>
            <a:r>
              <a:rPr lang="en-US" sz="1800" b="0" dirty="0" smtClean="0">
                <a:solidFill>
                  <a:srgbClr val="4F81BD"/>
                </a:solidFill>
                <a:latin typeface="Perpetua"/>
                <a:ea typeface="ＭＳ Ｐゴシック" pitchFamily="-65" charset="-128"/>
              </a:rPr>
              <a:t>Signal processing lab</a:t>
            </a:r>
            <a:endParaRPr lang="en-US" sz="1800" b="0" dirty="0">
              <a:solidFill>
                <a:srgbClr val="4F81BD"/>
              </a:solidFill>
              <a:latin typeface="Perpetua"/>
              <a:ea typeface="ＭＳ Ｐゴシック" pitchFamily="-65" charset="-128"/>
            </a:endParaRP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91400" y="6139862"/>
            <a:ext cx="1447800" cy="563033"/>
          </a:xfrm>
          <a:prstGeom prst="rect">
            <a:avLst/>
          </a:prstGeom>
        </p:spPr>
      </p:pic>
    </p:spTree>
    <p:extLst>
      <p:ext uri="{BB962C8B-B14F-4D97-AF65-F5344CB8AC3E}">
        <p14:creationId xmlns:p14="http://schemas.microsoft.com/office/powerpoint/2010/main" val="886702644"/>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89573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183201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Rectangle 6"/>
          <p:cNvSpPr/>
          <p:nvPr userDrawn="1"/>
        </p:nvSpPr>
        <p:spPr>
          <a:xfrm>
            <a:off x="1447800" y="3276600"/>
            <a:ext cx="7239000" cy="762000"/>
          </a:xfrm>
          <a:prstGeom prst="rect">
            <a:avLst/>
          </a:prstGeom>
          <a:gradFill flip="none" rotWithShape="1">
            <a:gsLst>
              <a:gs pos="52000">
                <a:srgbClr val="BFC2F1"/>
              </a:gs>
              <a:gs pos="38000">
                <a:srgbClr val="215089"/>
              </a:gs>
              <a:gs pos="0">
                <a:srgbClr val="013473"/>
              </a:gs>
              <a:gs pos="67000">
                <a:schemeClr val="accent4">
                  <a:lumMod val="95000"/>
                  <a:lumOff val="5000"/>
                </a:schemeClr>
              </a:gs>
              <a:gs pos="100000">
                <a:srgbClr val="4B258C"/>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endParaRPr lang="en-US" sz="1800" b="0">
              <a:solidFill>
                <a:prstClr val="white"/>
              </a:solidFill>
            </a:endParaRPr>
          </a:p>
        </p:txBody>
      </p:sp>
    </p:spTree>
    <p:extLst>
      <p:ext uri="{BB962C8B-B14F-4D97-AF65-F5344CB8AC3E}">
        <p14:creationId xmlns:p14="http://schemas.microsoft.com/office/powerpoint/2010/main" val="38137834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flip="none" rotWithShape="1">
          <a:gsLst>
            <a:gs pos="0">
              <a:srgbClr val="5E9EFF"/>
            </a:gs>
            <a:gs pos="39999">
              <a:srgbClr val="85C2FF"/>
            </a:gs>
            <a:gs pos="70000">
              <a:srgbClr val="C4D6EB"/>
            </a:gs>
            <a:gs pos="100000">
              <a:srgbClr val="FFEBFA"/>
            </a:gs>
          </a:gsLst>
          <a:lin ang="10800000" scaled="0"/>
          <a:tileRect/>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078843929"/>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Title Slide">
    <p:bg>
      <p:bgPr>
        <a:gradFill flip="none" rotWithShape="1">
          <a:gsLst>
            <a:gs pos="0">
              <a:srgbClr val="5E9EFF"/>
            </a:gs>
            <a:gs pos="39999">
              <a:srgbClr val="85C2FF"/>
            </a:gs>
            <a:gs pos="70000">
              <a:srgbClr val="C4D6EB"/>
            </a:gs>
            <a:gs pos="100000">
              <a:srgbClr val="FFEBFA"/>
            </a:gs>
          </a:gsLst>
          <a:lin ang="10800000" scaled="0"/>
          <a:tileRect/>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5" name="Content Placeholder 4"/>
          <p:cNvSpPr>
            <a:spLocks noGrp="1"/>
          </p:cNvSpPr>
          <p:nvPr>
            <p:ph sz="quarter" idx="10"/>
          </p:nvPr>
        </p:nvSpPr>
        <p:spPr>
          <a:xfrm>
            <a:off x="2514600" y="838200"/>
            <a:ext cx="9144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11"/>
          </p:nvPr>
        </p:nvSpPr>
        <p:spPr>
          <a:xfrm>
            <a:off x="2514600" y="6858000"/>
            <a:ext cx="9144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772499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8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theme" Target="../theme/theme11.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6.jpe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5" Type="http://schemas.openxmlformats.org/officeDocument/2006/relationships/theme" Target="../theme/theme8.xml"/><Relationship Id="rId4"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84.xml"/><Relationship Id="rId7" Type="http://schemas.openxmlformats.org/officeDocument/2006/relationships/image" Target="../media/image9.jpeg"/><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theme" Target="../theme/theme9.xml"/><Relationship Id="rId5" Type="http://schemas.openxmlformats.org/officeDocument/2006/relationships/slideLayout" Target="../slideLayouts/slideLayout86.xml"/><Relationship Id="rId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277954" name="Rectangle 2"/>
          <p:cNvSpPr>
            <a:spLocks noChangeArrowheads="1"/>
          </p:cNvSpPr>
          <p:nvPr/>
        </p:nvSpPr>
        <p:spPr bwMode="auto">
          <a:xfrm>
            <a:off x="0" y="736600"/>
            <a:ext cx="9144000" cy="50800"/>
          </a:xfrm>
          <a:prstGeom prst="rect">
            <a:avLst/>
          </a:prstGeom>
          <a:solidFill>
            <a:schemeClr val="accent1"/>
          </a:solidFill>
          <a:ln w="9525">
            <a:noFill/>
            <a:miter lim="800000"/>
            <a:headEnd/>
            <a:tailEnd/>
          </a:ln>
          <a:effectLst/>
        </p:spPr>
        <p:txBody>
          <a:bodyPr wrap="none" anchor="ctr"/>
          <a:lstStyle/>
          <a:p>
            <a:pPr>
              <a:defRPr/>
            </a:pPr>
            <a:endParaRPr lang="en-US">
              <a:cs typeface="+mn-cs"/>
            </a:endParaRPr>
          </a:p>
        </p:txBody>
      </p:sp>
      <p:sp>
        <p:nvSpPr>
          <p:cNvPr id="26630" name="Rectangle 3"/>
          <p:cNvSpPr>
            <a:spLocks noGrp="1" noChangeArrowheads="1"/>
          </p:cNvSpPr>
          <p:nvPr>
            <p:ph type="title"/>
          </p:nvPr>
        </p:nvSpPr>
        <p:spPr bwMode="auto">
          <a:xfrm>
            <a:off x="474663" y="38100"/>
            <a:ext cx="8229600" cy="635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6631" name="Rectangle 4"/>
          <p:cNvSpPr>
            <a:spLocks noGrp="1" noChangeArrowheads="1"/>
          </p:cNvSpPr>
          <p:nvPr>
            <p:ph type="body" idx="1"/>
          </p:nvPr>
        </p:nvSpPr>
        <p:spPr bwMode="auto">
          <a:xfrm>
            <a:off x="474663" y="965200"/>
            <a:ext cx="8229600" cy="535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6" name="Picture 1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657" y="6667689"/>
            <a:ext cx="9144000" cy="190311"/>
          </a:xfrm>
          <a:prstGeom prst="rect">
            <a:avLst/>
          </a:prstGeom>
        </p:spPr>
      </p:pic>
    </p:spTree>
    <p:extLst>
      <p:ext uri="{BB962C8B-B14F-4D97-AF65-F5344CB8AC3E}">
        <p14:creationId xmlns:p14="http://schemas.microsoft.com/office/powerpoint/2010/main" val="1187188862"/>
      </p:ext>
    </p:extLst>
  </p:cSld>
  <p:clrMap bg1="lt1" tx1="dk1" bg2="lt2" tx2="dk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933" r:id="rId10"/>
    <p:sldLayoutId id="2147484938"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28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fontAlgn="base">
        <a:spcBef>
          <a:spcPct val="0"/>
        </a:spcBef>
        <a:spcAft>
          <a:spcPct val="0"/>
        </a:spcAft>
        <a:defRPr sz="2400" b="1">
          <a:solidFill>
            <a:schemeClr val="accent2"/>
          </a:solidFill>
          <a:latin typeface="Arial" charset="0"/>
        </a:defRPr>
      </a:lvl6pPr>
      <a:lvl7pPr marL="914400" algn="l" rtl="0" fontAlgn="base">
        <a:spcBef>
          <a:spcPct val="0"/>
        </a:spcBef>
        <a:spcAft>
          <a:spcPct val="0"/>
        </a:spcAft>
        <a:defRPr sz="2400" b="1">
          <a:solidFill>
            <a:schemeClr val="accent2"/>
          </a:solidFill>
          <a:latin typeface="Arial" charset="0"/>
        </a:defRPr>
      </a:lvl7pPr>
      <a:lvl8pPr marL="1371600" algn="l" rtl="0" fontAlgn="base">
        <a:spcBef>
          <a:spcPct val="0"/>
        </a:spcBef>
        <a:spcAft>
          <a:spcPct val="0"/>
        </a:spcAft>
        <a:defRPr sz="2400" b="1">
          <a:solidFill>
            <a:schemeClr val="accent2"/>
          </a:solidFill>
          <a:latin typeface="Arial" charset="0"/>
        </a:defRPr>
      </a:lvl8pPr>
      <a:lvl9pPr marL="1828800" algn="l" rtl="0" fontAlgn="base">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277954" name="Rectangle 2"/>
          <p:cNvSpPr>
            <a:spLocks noChangeArrowheads="1"/>
          </p:cNvSpPr>
          <p:nvPr/>
        </p:nvSpPr>
        <p:spPr bwMode="auto">
          <a:xfrm>
            <a:off x="0" y="736600"/>
            <a:ext cx="9144000" cy="50800"/>
          </a:xfrm>
          <a:prstGeom prst="rect">
            <a:avLst/>
          </a:prstGeom>
          <a:solidFill>
            <a:schemeClr val="accent1"/>
          </a:solidFill>
          <a:ln w="9525">
            <a:noFill/>
            <a:miter lim="800000"/>
            <a:headEnd/>
            <a:tailEnd/>
          </a:ln>
          <a:effectLst/>
        </p:spPr>
        <p:txBody>
          <a:bodyPr wrap="none" anchor="ctr"/>
          <a:lstStyle/>
          <a:p>
            <a:pPr>
              <a:defRPr/>
            </a:pPr>
            <a:endParaRPr lang="en-US">
              <a:solidFill>
                <a:srgbClr val="000000"/>
              </a:solidFill>
            </a:endParaRPr>
          </a:p>
        </p:txBody>
      </p:sp>
      <p:sp>
        <p:nvSpPr>
          <p:cNvPr id="26630" name="Rectangle 3"/>
          <p:cNvSpPr>
            <a:spLocks noGrp="1" noChangeArrowheads="1"/>
          </p:cNvSpPr>
          <p:nvPr>
            <p:ph type="title"/>
          </p:nvPr>
        </p:nvSpPr>
        <p:spPr bwMode="auto">
          <a:xfrm>
            <a:off x="474663" y="38100"/>
            <a:ext cx="8229600" cy="635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6631" name="Rectangle 4"/>
          <p:cNvSpPr>
            <a:spLocks noGrp="1" noChangeArrowheads="1"/>
          </p:cNvSpPr>
          <p:nvPr>
            <p:ph type="body" idx="1"/>
          </p:nvPr>
        </p:nvSpPr>
        <p:spPr bwMode="auto">
          <a:xfrm>
            <a:off x="474663" y="965200"/>
            <a:ext cx="8229600" cy="535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645968534"/>
      </p:ext>
    </p:extLst>
  </p:cSld>
  <p:clrMap bg1="lt1" tx1="dk1" bg2="lt2" tx2="dk2" accent1="accent1" accent2="accent2" accent3="accent3" accent4="accent4" accent5="accent5" accent6="accent6" hlink="hlink" folHlink="folHlink"/>
  <p:sldLayoutIdLst>
    <p:sldLayoutId id="2147484935" r:id="rId1"/>
  </p:sldLayoutIdLst>
  <p:timing>
    <p:tnLst>
      <p:par>
        <p:cTn id="1" dur="indefinite" restart="never" nodeType="tmRoot"/>
      </p:par>
    </p:tnLst>
  </p:timing>
  <p:hf hdr="0" ftr="0" dt="0"/>
  <p:txStyles>
    <p:titleStyle>
      <a:lvl1pPr algn="l" rtl="0" eaLnBrk="0" fontAlgn="base" hangingPunct="0">
        <a:spcBef>
          <a:spcPct val="0"/>
        </a:spcBef>
        <a:spcAft>
          <a:spcPct val="0"/>
        </a:spcAft>
        <a:defRPr sz="28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fontAlgn="base">
        <a:spcBef>
          <a:spcPct val="0"/>
        </a:spcBef>
        <a:spcAft>
          <a:spcPct val="0"/>
        </a:spcAft>
        <a:defRPr sz="2400" b="1">
          <a:solidFill>
            <a:schemeClr val="accent2"/>
          </a:solidFill>
          <a:latin typeface="Arial" charset="0"/>
        </a:defRPr>
      </a:lvl6pPr>
      <a:lvl7pPr marL="914400" algn="l" rtl="0" fontAlgn="base">
        <a:spcBef>
          <a:spcPct val="0"/>
        </a:spcBef>
        <a:spcAft>
          <a:spcPct val="0"/>
        </a:spcAft>
        <a:defRPr sz="2400" b="1">
          <a:solidFill>
            <a:schemeClr val="accent2"/>
          </a:solidFill>
          <a:latin typeface="Arial" charset="0"/>
        </a:defRPr>
      </a:lvl7pPr>
      <a:lvl8pPr marL="1371600" algn="l" rtl="0" fontAlgn="base">
        <a:spcBef>
          <a:spcPct val="0"/>
        </a:spcBef>
        <a:spcAft>
          <a:spcPct val="0"/>
        </a:spcAft>
        <a:defRPr sz="2400" b="1">
          <a:solidFill>
            <a:schemeClr val="accent2"/>
          </a:solidFill>
          <a:latin typeface="Arial" charset="0"/>
        </a:defRPr>
      </a:lvl8pPr>
      <a:lvl9pPr marL="1828800" algn="l" rtl="0" fontAlgn="base">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Tree>
    <p:extLst>
      <p:ext uri="{BB962C8B-B14F-4D97-AF65-F5344CB8AC3E}">
        <p14:creationId xmlns:p14="http://schemas.microsoft.com/office/powerpoint/2010/main" val="3258327592"/>
      </p:ext>
    </p:extLst>
  </p:cSld>
  <p:clrMap bg1="lt1" tx1="dk1" bg2="lt2" tx2="dk2" accent1="accent1" accent2="accent2" accent3="accent3" accent4="accent4" accent5="accent5" accent6="accent6" hlink="hlink" folHlink="folHlink"/>
  <p:sldLayoutIdLst>
    <p:sldLayoutId id="2147484940" r:id="rId1"/>
    <p:sldLayoutId id="2147484941" r:id="rId2"/>
    <p:sldLayoutId id="2147484942" r:id="rId3"/>
    <p:sldLayoutId id="2147484943" r:id="rId4"/>
    <p:sldLayoutId id="2147484944" r:id="rId5"/>
  </p:sldLayoutIdLst>
  <p:hf hdr="0" ftr="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277954" name="Rectangle 2"/>
          <p:cNvSpPr>
            <a:spLocks noChangeArrowheads="1"/>
          </p:cNvSpPr>
          <p:nvPr/>
        </p:nvSpPr>
        <p:spPr bwMode="auto">
          <a:xfrm>
            <a:off x="0" y="736600"/>
            <a:ext cx="9144000" cy="50800"/>
          </a:xfrm>
          <a:prstGeom prst="rect">
            <a:avLst/>
          </a:prstGeom>
          <a:solidFill>
            <a:schemeClr val="accent1"/>
          </a:solidFill>
          <a:ln w="9525">
            <a:noFill/>
            <a:miter lim="800000"/>
            <a:headEnd/>
            <a:tailEnd/>
          </a:ln>
          <a:effectLst/>
        </p:spPr>
        <p:txBody>
          <a:bodyPr wrap="none" anchor="ctr"/>
          <a:lstStyle/>
          <a:p>
            <a:pPr>
              <a:defRPr/>
            </a:pPr>
            <a:endParaRPr lang="en-US">
              <a:cs typeface="+mn-cs"/>
            </a:endParaRPr>
          </a:p>
        </p:txBody>
      </p:sp>
      <p:sp>
        <p:nvSpPr>
          <p:cNvPr id="26630" name="Rectangle 3"/>
          <p:cNvSpPr>
            <a:spLocks noGrp="1" noChangeArrowheads="1"/>
          </p:cNvSpPr>
          <p:nvPr>
            <p:ph type="title"/>
          </p:nvPr>
        </p:nvSpPr>
        <p:spPr bwMode="auto">
          <a:xfrm>
            <a:off x="474663" y="38100"/>
            <a:ext cx="8229600" cy="635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6631" name="Rectangle 4"/>
          <p:cNvSpPr>
            <a:spLocks noGrp="1" noChangeArrowheads="1"/>
          </p:cNvSpPr>
          <p:nvPr>
            <p:ph type="body" idx="1"/>
          </p:nvPr>
        </p:nvSpPr>
        <p:spPr bwMode="auto">
          <a:xfrm>
            <a:off x="474663" y="965200"/>
            <a:ext cx="8229600" cy="535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454" y="6648871"/>
            <a:ext cx="632319" cy="201168"/>
          </a:xfrm>
          <a:prstGeom prst="rect">
            <a:avLst/>
          </a:prstGeom>
        </p:spPr>
      </p:pic>
      <p:sp>
        <p:nvSpPr>
          <p:cNvPr id="8" name="Rectangle 7"/>
          <p:cNvSpPr/>
          <p:nvPr userDrawn="1"/>
        </p:nvSpPr>
        <p:spPr>
          <a:xfrm>
            <a:off x="708519" y="6656832"/>
            <a:ext cx="8435482" cy="201168"/>
          </a:xfrm>
          <a:prstGeom prst="rect">
            <a:avLst/>
          </a:prstGeom>
          <a:gradFill flip="none" rotWithShape="1">
            <a:gsLst>
              <a:gs pos="52000">
                <a:srgbClr val="BFC2F1"/>
              </a:gs>
              <a:gs pos="38000">
                <a:srgbClr val="215089"/>
              </a:gs>
              <a:gs pos="0">
                <a:srgbClr val="013473"/>
              </a:gs>
              <a:gs pos="67000">
                <a:schemeClr val="accent4">
                  <a:lumMod val="95000"/>
                  <a:lumOff val="5000"/>
                </a:schemeClr>
              </a:gs>
              <a:gs pos="100000">
                <a:srgbClr val="4B258C"/>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endParaRPr lang="en-US" sz="1800" b="0" dirty="0">
              <a:solidFill>
                <a:prstClr val="white"/>
              </a:solidFill>
            </a:endParaRPr>
          </a:p>
        </p:txBody>
      </p:sp>
    </p:spTree>
  </p:cSld>
  <p:clrMap bg1="lt1" tx1="dk1" bg2="lt2" tx2="dk2" accent1="accent1" accent2="accent2" accent3="accent3" accent4="accent4" accent5="accent5" accent6="accent6" hlink="hlink" folHlink="folHlink"/>
  <p:sldLayoutIdLst>
    <p:sldLayoutId id="2147484802" r:id="rId1"/>
    <p:sldLayoutId id="2147484803" r:id="rId2"/>
    <p:sldLayoutId id="2147484937" r:id="rId3"/>
    <p:sldLayoutId id="2147484804" r:id="rId4"/>
    <p:sldLayoutId id="2147484805" r:id="rId5"/>
    <p:sldLayoutId id="2147484806" r:id="rId6"/>
    <p:sldLayoutId id="2147484807" r:id="rId7"/>
    <p:sldLayoutId id="2147484808" r:id="rId8"/>
    <p:sldLayoutId id="2147484809" r:id="rId9"/>
    <p:sldLayoutId id="2147484810" r:id="rId10"/>
    <p:sldLayoutId id="2147484812"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28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fontAlgn="base">
        <a:spcBef>
          <a:spcPct val="0"/>
        </a:spcBef>
        <a:spcAft>
          <a:spcPct val="0"/>
        </a:spcAft>
        <a:defRPr sz="2400" b="1">
          <a:solidFill>
            <a:schemeClr val="accent2"/>
          </a:solidFill>
          <a:latin typeface="Arial" charset="0"/>
        </a:defRPr>
      </a:lvl6pPr>
      <a:lvl7pPr marL="914400" algn="l" rtl="0" fontAlgn="base">
        <a:spcBef>
          <a:spcPct val="0"/>
        </a:spcBef>
        <a:spcAft>
          <a:spcPct val="0"/>
        </a:spcAft>
        <a:defRPr sz="2400" b="1">
          <a:solidFill>
            <a:schemeClr val="accent2"/>
          </a:solidFill>
          <a:latin typeface="Arial" charset="0"/>
        </a:defRPr>
      </a:lvl7pPr>
      <a:lvl8pPr marL="1371600" algn="l" rtl="0" fontAlgn="base">
        <a:spcBef>
          <a:spcPct val="0"/>
        </a:spcBef>
        <a:spcAft>
          <a:spcPct val="0"/>
        </a:spcAft>
        <a:defRPr sz="2400" b="1">
          <a:solidFill>
            <a:schemeClr val="accent2"/>
          </a:solidFill>
          <a:latin typeface="Arial" charset="0"/>
        </a:defRPr>
      </a:lvl8pPr>
      <a:lvl9pPr marL="1828800" algn="l" rtl="0" fontAlgn="base">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pic>
        <p:nvPicPr>
          <p:cNvPr id="26626" name="Picture 21" descr="Picture1"/>
          <p:cNvPicPr>
            <a:picLocks noChangeAspect="1" noChangeArrowheads="1"/>
          </p:cNvPicPr>
          <p:nvPr/>
        </p:nvPicPr>
        <p:blipFill>
          <a:blip r:embed="rId9" cstate="print"/>
          <a:srcRect/>
          <a:stretch>
            <a:fillRect/>
          </a:stretch>
        </p:blipFill>
        <p:spPr bwMode="auto">
          <a:xfrm>
            <a:off x="2936875" y="6602413"/>
            <a:ext cx="6207125" cy="255587"/>
          </a:xfrm>
          <a:prstGeom prst="rect">
            <a:avLst/>
          </a:prstGeom>
          <a:noFill/>
          <a:ln w="9525">
            <a:noFill/>
            <a:miter lim="800000"/>
            <a:headEnd/>
            <a:tailEnd/>
          </a:ln>
        </p:spPr>
      </p:pic>
      <p:pic>
        <p:nvPicPr>
          <p:cNvPr id="26627" name="Picture 22" descr="Picture1"/>
          <p:cNvPicPr>
            <a:picLocks noChangeAspect="1" noChangeArrowheads="1"/>
          </p:cNvPicPr>
          <p:nvPr/>
        </p:nvPicPr>
        <p:blipFill>
          <a:blip r:embed="rId9" cstate="print"/>
          <a:srcRect/>
          <a:stretch>
            <a:fillRect/>
          </a:stretch>
        </p:blipFill>
        <p:spPr bwMode="auto">
          <a:xfrm>
            <a:off x="1219200" y="6602413"/>
            <a:ext cx="6207125" cy="255587"/>
          </a:xfrm>
          <a:prstGeom prst="rect">
            <a:avLst/>
          </a:prstGeom>
          <a:noFill/>
          <a:ln w="9525">
            <a:noFill/>
            <a:miter lim="800000"/>
            <a:headEnd/>
            <a:tailEnd/>
          </a:ln>
        </p:spPr>
      </p:pic>
      <p:pic>
        <p:nvPicPr>
          <p:cNvPr id="26628" name="Picture 23" descr="Picture1"/>
          <p:cNvPicPr>
            <a:picLocks noChangeArrowheads="1"/>
          </p:cNvPicPr>
          <p:nvPr/>
        </p:nvPicPr>
        <p:blipFill>
          <a:blip r:embed="rId9" cstate="print"/>
          <a:srcRect/>
          <a:stretch>
            <a:fillRect/>
          </a:stretch>
        </p:blipFill>
        <p:spPr bwMode="auto">
          <a:xfrm>
            <a:off x="762000" y="6602413"/>
            <a:ext cx="4991100" cy="255587"/>
          </a:xfrm>
          <a:prstGeom prst="rect">
            <a:avLst/>
          </a:prstGeom>
          <a:noFill/>
          <a:ln w="9525">
            <a:noFill/>
            <a:miter lim="800000"/>
            <a:headEnd/>
            <a:tailEnd/>
          </a:ln>
        </p:spPr>
      </p:pic>
      <p:sp>
        <p:nvSpPr>
          <p:cNvPr id="1277954" name="Rectangle 2"/>
          <p:cNvSpPr>
            <a:spLocks noChangeArrowheads="1"/>
          </p:cNvSpPr>
          <p:nvPr/>
        </p:nvSpPr>
        <p:spPr bwMode="auto">
          <a:xfrm>
            <a:off x="0" y="736600"/>
            <a:ext cx="9144000" cy="50800"/>
          </a:xfrm>
          <a:prstGeom prst="rect">
            <a:avLst/>
          </a:prstGeom>
          <a:solidFill>
            <a:schemeClr val="accent1"/>
          </a:solidFill>
          <a:ln w="9525">
            <a:noFill/>
            <a:miter lim="800000"/>
            <a:headEnd/>
            <a:tailEnd/>
          </a:ln>
          <a:effectLst/>
        </p:spPr>
        <p:txBody>
          <a:bodyPr wrap="none" anchor="ctr"/>
          <a:lstStyle/>
          <a:p>
            <a:pPr>
              <a:defRPr/>
            </a:pPr>
            <a:endParaRPr lang="en-US">
              <a:solidFill>
                <a:srgbClr val="000000"/>
              </a:solidFill>
            </a:endParaRPr>
          </a:p>
        </p:txBody>
      </p:sp>
      <p:sp>
        <p:nvSpPr>
          <p:cNvPr id="26630" name="Rectangle 3"/>
          <p:cNvSpPr>
            <a:spLocks noGrp="1" noChangeArrowheads="1"/>
          </p:cNvSpPr>
          <p:nvPr>
            <p:ph type="title"/>
          </p:nvPr>
        </p:nvSpPr>
        <p:spPr bwMode="auto">
          <a:xfrm>
            <a:off x="474663" y="38100"/>
            <a:ext cx="8229600" cy="635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6631" name="Rectangle 4"/>
          <p:cNvSpPr>
            <a:spLocks noGrp="1" noChangeArrowheads="1"/>
          </p:cNvSpPr>
          <p:nvPr>
            <p:ph type="body" idx="1"/>
          </p:nvPr>
        </p:nvSpPr>
        <p:spPr bwMode="auto">
          <a:xfrm>
            <a:off x="474663" y="965200"/>
            <a:ext cx="8229600" cy="535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6632" name="Picture 20" descr="Picture1"/>
          <p:cNvPicPr>
            <a:picLocks noChangeArrowheads="1"/>
          </p:cNvPicPr>
          <p:nvPr/>
        </p:nvPicPr>
        <p:blipFill>
          <a:blip r:embed="rId9" cstate="print"/>
          <a:srcRect/>
          <a:stretch>
            <a:fillRect/>
          </a:stretch>
        </p:blipFill>
        <p:spPr bwMode="auto">
          <a:xfrm>
            <a:off x="0" y="6602413"/>
            <a:ext cx="4991100" cy="2555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815" r:id="rId1"/>
    <p:sldLayoutId id="2147484816" r:id="rId2"/>
    <p:sldLayoutId id="2147484817" r:id="rId3"/>
    <p:sldLayoutId id="2147484818" r:id="rId4"/>
    <p:sldLayoutId id="2147484819" r:id="rId5"/>
    <p:sldLayoutId id="2147484820" r:id="rId6"/>
    <p:sldLayoutId id="2147484821" r:id="rId7"/>
  </p:sldLayoutIdLst>
  <p:timing>
    <p:tnLst>
      <p:par>
        <p:cTn id="1" dur="indefinite" restart="never" nodeType="tmRoot"/>
      </p:par>
    </p:tnLst>
  </p:timing>
  <p:hf hdr="0" ftr="0" dt="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fontAlgn="base">
        <a:spcBef>
          <a:spcPct val="0"/>
        </a:spcBef>
        <a:spcAft>
          <a:spcPct val="0"/>
        </a:spcAft>
        <a:defRPr sz="2400" b="1">
          <a:solidFill>
            <a:schemeClr val="accent2"/>
          </a:solidFill>
          <a:latin typeface="Arial" charset="0"/>
        </a:defRPr>
      </a:lvl6pPr>
      <a:lvl7pPr marL="914400" algn="l" rtl="0" fontAlgn="base">
        <a:spcBef>
          <a:spcPct val="0"/>
        </a:spcBef>
        <a:spcAft>
          <a:spcPct val="0"/>
        </a:spcAft>
        <a:defRPr sz="2400" b="1">
          <a:solidFill>
            <a:schemeClr val="accent2"/>
          </a:solidFill>
          <a:latin typeface="Arial" charset="0"/>
        </a:defRPr>
      </a:lvl7pPr>
      <a:lvl8pPr marL="1371600" algn="l" rtl="0" fontAlgn="base">
        <a:spcBef>
          <a:spcPct val="0"/>
        </a:spcBef>
        <a:spcAft>
          <a:spcPct val="0"/>
        </a:spcAft>
        <a:defRPr sz="2400" b="1">
          <a:solidFill>
            <a:schemeClr val="accent2"/>
          </a:solidFill>
          <a:latin typeface="Arial" charset="0"/>
        </a:defRPr>
      </a:lvl8pPr>
      <a:lvl9pPr marL="1828800" algn="l" rtl="0" fontAlgn="base">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shadeToTitle="1">
        <a:solidFill>
          <a:srgbClr val="121353"/>
        </a:solidFill>
        <a:effectLst/>
      </p:bgPr>
    </p:bg>
    <p:spTree>
      <p:nvGrpSpPr>
        <p:cNvPr id="1" name=""/>
        <p:cNvGrpSpPr/>
        <p:nvPr/>
      </p:nvGrpSpPr>
      <p:grpSpPr>
        <a:xfrm>
          <a:off x="0" y="0"/>
          <a:ext cx="0" cy="0"/>
          <a:chOff x="0" y="0"/>
          <a:chExt cx="0" cy="0"/>
        </a:xfrm>
      </p:grpSpPr>
      <p:sp>
        <p:nvSpPr>
          <p:cNvPr id="1277954" name="Rectangle 2"/>
          <p:cNvSpPr>
            <a:spLocks noChangeArrowheads="1"/>
          </p:cNvSpPr>
          <p:nvPr/>
        </p:nvSpPr>
        <p:spPr bwMode="auto">
          <a:xfrm>
            <a:off x="0" y="736600"/>
            <a:ext cx="9144000" cy="50800"/>
          </a:xfrm>
          <a:prstGeom prst="rect">
            <a:avLst/>
          </a:prstGeom>
          <a:solidFill>
            <a:srgbClr val="0070C0"/>
          </a:solidFill>
          <a:ln w="9525">
            <a:solidFill>
              <a:schemeClr val="tx1"/>
            </a:solidFill>
            <a:miter lim="800000"/>
            <a:headEnd/>
            <a:tailEnd/>
          </a:ln>
          <a:effectLst/>
        </p:spPr>
        <p:txBody>
          <a:bodyPr wrap="none" anchor="ctr"/>
          <a:lstStyle/>
          <a:p>
            <a:pPr>
              <a:defRPr/>
            </a:pPr>
            <a:endParaRPr lang="en-US">
              <a:solidFill>
                <a:srgbClr val="000000"/>
              </a:solidFill>
              <a:cs typeface="+mn-cs"/>
            </a:endParaRPr>
          </a:p>
        </p:txBody>
      </p:sp>
      <p:sp>
        <p:nvSpPr>
          <p:cNvPr id="26630" name="Rectangle 3"/>
          <p:cNvSpPr>
            <a:spLocks noGrp="1" noChangeArrowheads="1"/>
          </p:cNvSpPr>
          <p:nvPr>
            <p:ph type="title"/>
          </p:nvPr>
        </p:nvSpPr>
        <p:spPr bwMode="auto">
          <a:xfrm>
            <a:off x="474663" y="38100"/>
            <a:ext cx="8229600" cy="635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6631" name="Rectangle 4"/>
          <p:cNvSpPr>
            <a:spLocks noGrp="1" noChangeArrowheads="1"/>
          </p:cNvSpPr>
          <p:nvPr>
            <p:ph type="body" idx="1"/>
          </p:nvPr>
        </p:nvSpPr>
        <p:spPr bwMode="auto">
          <a:xfrm>
            <a:off x="474663" y="965200"/>
            <a:ext cx="8229600" cy="535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345350626"/>
      </p:ext>
    </p:extLst>
  </p:cSld>
  <p:clrMap bg1="lt1" tx1="dk1" bg2="lt2" tx2="dk2" accent1="accent1" accent2="accent2" accent3="accent3" accent4="accent4" accent5="accent5" accent6="accent6" hlink="hlink" folHlink="folHlink"/>
  <p:sldLayoutIdLst>
    <p:sldLayoutId id="2147484828" r:id="rId1"/>
    <p:sldLayoutId id="2147484829" r:id="rId2"/>
    <p:sldLayoutId id="2147484830" r:id="rId3"/>
    <p:sldLayoutId id="2147484831" r:id="rId4"/>
    <p:sldLayoutId id="2147484832" r:id="rId5"/>
    <p:sldLayoutId id="2147484833" r:id="rId6"/>
    <p:sldLayoutId id="2147484834" r:id="rId7"/>
    <p:sldLayoutId id="2147484835" r:id="rId8"/>
    <p:sldLayoutId id="2147484836" r:id="rId9"/>
    <p:sldLayoutId id="2147484837" r:id="rId10"/>
    <p:sldLayoutId id="2147484838" r:id="rId11"/>
    <p:sldLayoutId id="2147484852" r:id="rId12"/>
  </p:sldLayoutIdLst>
  <p:timing>
    <p:tnLst>
      <p:par>
        <p:cTn id="1" dur="indefinite" restart="never" nodeType="tmRoot"/>
      </p:par>
    </p:tnLst>
  </p:timing>
  <p:txStyles>
    <p:titleStyle>
      <a:lvl1pPr algn="l" rtl="0" eaLnBrk="0" fontAlgn="base" hangingPunct="0">
        <a:spcBef>
          <a:spcPct val="0"/>
        </a:spcBef>
        <a:spcAft>
          <a:spcPct val="0"/>
        </a:spcAft>
        <a:defRPr sz="2400" b="1">
          <a:solidFill>
            <a:srgbClr val="FFFF99"/>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fontAlgn="base">
        <a:spcBef>
          <a:spcPct val="0"/>
        </a:spcBef>
        <a:spcAft>
          <a:spcPct val="0"/>
        </a:spcAft>
        <a:defRPr sz="2400" b="1">
          <a:solidFill>
            <a:schemeClr val="accent2"/>
          </a:solidFill>
          <a:latin typeface="Arial" charset="0"/>
        </a:defRPr>
      </a:lvl6pPr>
      <a:lvl7pPr marL="914400" algn="l" rtl="0" fontAlgn="base">
        <a:spcBef>
          <a:spcPct val="0"/>
        </a:spcBef>
        <a:spcAft>
          <a:spcPct val="0"/>
        </a:spcAft>
        <a:defRPr sz="2400" b="1">
          <a:solidFill>
            <a:schemeClr val="accent2"/>
          </a:solidFill>
          <a:latin typeface="Arial" charset="0"/>
        </a:defRPr>
      </a:lvl7pPr>
      <a:lvl8pPr marL="1371600" algn="l" rtl="0" fontAlgn="base">
        <a:spcBef>
          <a:spcPct val="0"/>
        </a:spcBef>
        <a:spcAft>
          <a:spcPct val="0"/>
        </a:spcAft>
        <a:defRPr sz="2400" b="1">
          <a:solidFill>
            <a:schemeClr val="accent2"/>
          </a:solidFill>
          <a:latin typeface="Arial" charset="0"/>
        </a:defRPr>
      </a:lvl8pPr>
      <a:lvl9pPr marL="1828800" algn="l" rtl="0" fontAlgn="base">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2400" baseline="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aseline="0">
          <a:solidFill>
            <a:schemeClr val="bg1"/>
          </a:solidFill>
          <a:latin typeface="+mn-lt"/>
        </a:defRPr>
      </a:lvl2pPr>
      <a:lvl3pPr marL="1143000" indent="-228600" algn="l" rtl="0" eaLnBrk="0" fontAlgn="base" hangingPunct="0">
        <a:spcBef>
          <a:spcPct val="20000"/>
        </a:spcBef>
        <a:spcAft>
          <a:spcPct val="0"/>
        </a:spcAft>
        <a:buChar char="•"/>
        <a:defRPr baseline="0">
          <a:solidFill>
            <a:schemeClr val="bg1"/>
          </a:solidFill>
          <a:latin typeface="+mn-lt"/>
        </a:defRPr>
      </a:lvl3pPr>
      <a:lvl4pPr marL="1600200" indent="-228600" algn="l" rtl="0" eaLnBrk="0" fontAlgn="base" hangingPunct="0">
        <a:spcBef>
          <a:spcPct val="20000"/>
        </a:spcBef>
        <a:spcAft>
          <a:spcPct val="0"/>
        </a:spcAft>
        <a:buChar char="–"/>
        <a:defRPr baseline="0">
          <a:solidFill>
            <a:schemeClr val="bg1"/>
          </a:solidFill>
          <a:latin typeface="+mn-lt"/>
        </a:defRPr>
      </a:lvl4pPr>
      <a:lvl5pPr marL="2057400" indent="-228600" algn="l" rtl="0" eaLnBrk="0" fontAlgn="base" hangingPunct="0">
        <a:spcBef>
          <a:spcPct val="20000"/>
        </a:spcBef>
        <a:spcAft>
          <a:spcPct val="0"/>
        </a:spcAft>
        <a:buChar char="»"/>
        <a:defRPr baseline="0">
          <a:solidFill>
            <a:schemeClr val="bg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277954" name="Rectangle 2"/>
          <p:cNvSpPr>
            <a:spLocks noChangeArrowheads="1"/>
          </p:cNvSpPr>
          <p:nvPr/>
        </p:nvSpPr>
        <p:spPr bwMode="auto">
          <a:xfrm>
            <a:off x="0" y="736600"/>
            <a:ext cx="9144000" cy="50800"/>
          </a:xfrm>
          <a:prstGeom prst="rect">
            <a:avLst/>
          </a:prstGeom>
          <a:solidFill>
            <a:schemeClr val="accent1"/>
          </a:solidFill>
          <a:ln w="9525">
            <a:noFill/>
            <a:miter lim="800000"/>
            <a:headEnd/>
            <a:tailEnd/>
          </a:ln>
          <a:effectLst/>
        </p:spPr>
        <p:txBody>
          <a:bodyPr wrap="none" anchor="ctr"/>
          <a:lstStyle/>
          <a:p>
            <a:pPr>
              <a:defRPr/>
            </a:pPr>
            <a:endParaRPr lang="en-US">
              <a:solidFill>
                <a:srgbClr val="000000"/>
              </a:solidFill>
              <a:cs typeface="+mn-cs"/>
            </a:endParaRPr>
          </a:p>
        </p:txBody>
      </p:sp>
      <p:sp>
        <p:nvSpPr>
          <p:cNvPr id="26630" name="Rectangle 3"/>
          <p:cNvSpPr>
            <a:spLocks noGrp="1" noChangeArrowheads="1"/>
          </p:cNvSpPr>
          <p:nvPr>
            <p:ph type="title"/>
          </p:nvPr>
        </p:nvSpPr>
        <p:spPr bwMode="auto">
          <a:xfrm>
            <a:off x="474663" y="38100"/>
            <a:ext cx="8229600" cy="635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6631" name="Rectangle 4"/>
          <p:cNvSpPr>
            <a:spLocks noGrp="1" noChangeArrowheads="1"/>
          </p:cNvSpPr>
          <p:nvPr>
            <p:ph type="body" idx="1"/>
          </p:nvPr>
        </p:nvSpPr>
        <p:spPr bwMode="auto">
          <a:xfrm>
            <a:off x="474663" y="965200"/>
            <a:ext cx="8229600" cy="535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grpSp>
        <p:nvGrpSpPr>
          <p:cNvPr id="6" name="Group 5"/>
          <p:cNvGrpSpPr>
            <a:grpSpLocks/>
          </p:cNvGrpSpPr>
          <p:nvPr userDrawn="1"/>
        </p:nvGrpSpPr>
        <p:grpSpPr>
          <a:xfrm>
            <a:off x="155448" y="6574533"/>
            <a:ext cx="8733526" cy="257559"/>
            <a:chOff x="173736" y="6510528"/>
            <a:chExt cx="8817864" cy="309071"/>
          </a:xfrm>
        </p:grpSpPr>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736" y="6510528"/>
              <a:ext cx="705395" cy="274320"/>
            </a:xfrm>
            <a:prstGeom prst="rect">
              <a:avLst/>
            </a:prstGeom>
          </p:spPr>
        </p:pic>
        <p:sp>
          <p:nvSpPr>
            <p:cNvPr id="8" name="Rectangle 7"/>
            <p:cNvSpPr/>
            <p:nvPr userDrawn="1"/>
          </p:nvSpPr>
          <p:spPr>
            <a:xfrm>
              <a:off x="1069848" y="6554423"/>
              <a:ext cx="7921752" cy="265176"/>
            </a:xfrm>
            <a:prstGeom prst="rect">
              <a:avLst/>
            </a:prstGeom>
            <a:gradFill flip="none" rotWithShape="1">
              <a:gsLst>
                <a:gs pos="52000">
                  <a:srgbClr val="BFC2F1"/>
                </a:gs>
                <a:gs pos="38000">
                  <a:srgbClr val="215089"/>
                </a:gs>
                <a:gs pos="0">
                  <a:srgbClr val="013473"/>
                </a:gs>
                <a:gs pos="67000">
                  <a:schemeClr val="accent4">
                    <a:lumMod val="95000"/>
                    <a:lumOff val="5000"/>
                  </a:schemeClr>
                </a:gs>
                <a:gs pos="100000">
                  <a:srgbClr val="4B258C"/>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endParaRPr lang="en-US" sz="1800" b="0" dirty="0">
                <a:solidFill>
                  <a:prstClr val="white"/>
                </a:solidFill>
              </a:endParaRPr>
            </a:p>
          </p:txBody>
        </p:sp>
      </p:grpSp>
    </p:spTree>
    <p:extLst>
      <p:ext uri="{BB962C8B-B14F-4D97-AF65-F5344CB8AC3E}">
        <p14:creationId xmlns:p14="http://schemas.microsoft.com/office/powerpoint/2010/main" val="2691740123"/>
      </p:ext>
    </p:extLst>
  </p:cSld>
  <p:clrMap bg1="lt1" tx1="dk1" bg2="lt2" tx2="dk2" accent1="accent1" accent2="accent2" accent3="accent3" accent4="accent4" accent5="accent5" accent6="accent6" hlink="hlink" folHlink="folHlink"/>
  <p:sldLayoutIdLst>
    <p:sldLayoutId id="2147484840" r:id="rId1"/>
    <p:sldLayoutId id="2147484841" r:id="rId2"/>
    <p:sldLayoutId id="2147484842" r:id="rId3"/>
    <p:sldLayoutId id="2147484843" r:id="rId4"/>
    <p:sldLayoutId id="2147484844" r:id="rId5"/>
    <p:sldLayoutId id="2147484845" r:id="rId6"/>
    <p:sldLayoutId id="2147484846" r:id="rId7"/>
    <p:sldLayoutId id="2147484847" r:id="rId8"/>
    <p:sldLayoutId id="2147484848" r:id="rId9"/>
    <p:sldLayoutId id="2147484849" r:id="rId10"/>
    <p:sldLayoutId id="2147484850" r:id="rId11"/>
    <p:sldLayoutId id="2147484851"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28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fontAlgn="base">
        <a:spcBef>
          <a:spcPct val="0"/>
        </a:spcBef>
        <a:spcAft>
          <a:spcPct val="0"/>
        </a:spcAft>
        <a:defRPr sz="2400" b="1">
          <a:solidFill>
            <a:schemeClr val="accent2"/>
          </a:solidFill>
          <a:latin typeface="Arial" charset="0"/>
        </a:defRPr>
      </a:lvl6pPr>
      <a:lvl7pPr marL="914400" algn="l" rtl="0" fontAlgn="base">
        <a:spcBef>
          <a:spcPct val="0"/>
        </a:spcBef>
        <a:spcAft>
          <a:spcPct val="0"/>
        </a:spcAft>
        <a:defRPr sz="2400" b="1">
          <a:solidFill>
            <a:schemeClr val="accent2"/>
          </a:solidFill>
          <a:latin typeface="Arial" charset="0"/>
        </a:defRPr>
      </a:lvl7pPr>
      <a:lvl8pPr marL="1371600" algn="l" rtl="0" fontAlgn="base">
        <a:spcBef>
          <a:spcPct val="0"/>
        </a:spcBef>
        <a:spcAft>
          <a:spcPct val="0"/>
        </a:spcAft>
        <a:defRPr sz="2400" b="1">
          <a:solidFill>
            <a:schemeClr val="accent2"/>
          </a:solidFill>
          <a:latin typeface="Arial" charset="0"/>
        </a:defRPr>
      </a:lvl8pPr>
      <a:lvl9pPr marL="1828800" algn="l" rtl="0" fontAlgn="base">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277954" name="Rectangle 2"/>
          <p:cNvSpPr>
            <a:spLocks noChangeArrowheads="1"/>
          </p:cNvSpPr>
          <p:nvPr/>
        </p:nvSpPr>
        <p:spPr bwMode="auto">
          <a:xfrm>
            <a:off x="0" y="736600"/>
            <a:ext cx="9144000" cy="50800"/>
          </a:xfrm>
          <a:prstGeom prst="rect">
            <a:avLst/>
          </a:prstGeom>
          <a:solidFill>
            <a:schemeClr val="accent1"/>
          </a:solidFill>
          <a:ln w="9525">
            <a:noFill/>
            <a:miter lim="800000"/>
            <a:headEnd/>
            <a:tailEnd/>
          </a:ln>
          <a:effectLst/>
        </p:spPr>
        <p:txBody>
          <a:bodyPr wrap="none" anchor="ctr"/>
          <a:lstStyle/>
          <a:p>
            <a:pPr>
              <a:defRPr/>
            </a:pPr>
            <a:endParaRPr lang="en-US">
              <a:solidFill>
                <a:srgbClr val="000000"/>
              </a:solidFill>
              <a:cs typeface="+mn-cs"/>
            </a:endParaRPr>
          </a:p>
        </p:txBody>
      </p:sp>
      <p:sp>
        <p:nvSpPr>
          <p:cNvPr id="26630" name="Rectangle 3"/>
          <p:cNvSpPr>
            <a:spLocks noGrp="1" noChangeArrowheads="1"/>
          </p:cNvSpPr>
          <p:nvPr>
            <p:ph type="title"/>
          </p:nvPr>
        </p:nvSpPr>
        <p:spPr bwMode="auto">
          <a:xfrm>
            <a:off x="474663" y="38100"/>
            <a:ext cx="8229600" cy="635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6631" name="Rectangle 4"/>
          <p:cNvSpPr>
            <a:spLocks noGrp="1" noChangeArrowheads="1"/>
          </p:cNvSpPr>
          <p:nvPr>
            <p:ph type="body" idx="1"/>
          </p:nvPr>
        </p:nvSpPr>
        <p:spPr bwMode="auto">
          <a:xfrm>
            <a:off x="474663" y="965200"/>
            <a:ext cx="8229600" cy="535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954896184"/>
      </p:ext>
    </p:extLst>
  </p:cSld>
  <p:clrMap bg1="lt1" tx1="dk1" bg2="lt2" tx2="dk2" accent1="accent1" accent2="accent2" accent3="accent3" accent4="accent4" accent5="accent5" accent6="accent6" hlink="hlink" folHlink="folHlink"/>
  <p:sldLayoutIdLst>
    <p:sldLayoutId id="2147484854" r:id="rId1"/>
    <p:sldLayoutId id="2147484855" r:id="rId2"/>
    <p:sldLayoutId id="2147484856" r:id="rId3"/>
    <p:sldLayoutId id="2147484857" r:id="rId4"/>
    <p:sldLayoutId id="2147484858" r:id="rId5"/>
    <p:sldLayoutId id="2147484859" r:id="rId6"/>
    <p:sldLayoutId id="2147484860" r:id="rId7"/>
    <p:sldLayoutId id="2147484861" r:id="rId8"/>
    <p:sldLayoutId id="2147484862" r:id="rId9"/>
    <p:sldLayoutId id="2147484863" r:id="rId10"/>
    <p:sldLayoutId id="2147484864"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28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fontAlgn="base">
        <a:spcBef>
          <a:spcPct val="0"/>
        </a:spcBef>
        <a:spcAft>
          <a:spcPct val="0"/>
        </a:spcAft>
        <a:defRPr sz="2400" b="1">
          <a:solidFill>
            <a:schemeClr val="accent2"/>
          </a:solidFill>
          <a:latin typeface="Arial" charset="0"/>
        </a:defRPr>
      </a:lvl6pPr>
      <a:lvl7pPr marL="914400" algn="l" rtl="0" fontAlgn="base">
        <a:spcBef>
          <a:spcPct val="0"/>
        </a:spcBef>
        <a:spcAft>
          <a:spcPct val="0"/>
        </a:spcAft>
        <a:defRPr sz="2400" b="1">
          <a:solidFill>
            <a:schemeClr val="accent2"/>
          </a:solidFill>
          <a:latin typeface="Arial" charset="0"/>
        </a:defRPr>
      </a:lvl7pPr>
      <a:lvl8pPr marL="1371600" algn="l" rtl="0" fontAlgn="base">
        <a:spcBef>
          <a:spcPct val="0"/>
        </a:spcBef>
        <a:spcAft>
          <a:spcPct val="0"/>
        </a:spcAft>
        <a:defRPr sz="2400" b="1">
          <a:solidFill>
            <a:schemeClr val="accent2"/>
          </a:solidFill>
          <a:latin typeface="Arial" charset="0"/>
        </a:defRPr>
      </a:lvl8pPr>
      <a:lvl9pPr marL="1828800" algn="l" rtl="0" fontAlgn="base">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0" y="0"/>
            <a:ext cx="9144000" cy="787400"/>
          </a:xfrm>
          <a:prstGeom prst="rect">
            <a:avLst/>
          </a:prstGeom>
        </p:spPr>
        <p:txBody>
          <a:bodyPr bIns="91440"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7" name="Rectangle 2"/>
          <p:cNvSpPr>
            <a:spLocks noChangeArrowheads="1"/>
          </p:cNvSpPr>
          <p:nvPr userDrawn="1"/>
        </p:nvSpPr>
        <p:spPr bwMode="auto">
          <a:xfrm>
            <a:off x="0" y="736600"/>
            <a:ext cx="9144000" cy="50800"/>
          </a:xfrm>
          <a:prstGeom prst="rect">
            <a:avLst/>
          </a:prstGeom>
          <a:solidFill>
            <a:srgbClr val="000099"/>
          </a:solidFill>
          <a:ln w="9525">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8" name="Group 7"/>
          <p:cNvGrpSpPr>
            <a:grpSpLocks/>
          </p:cNvGrpSpPr>
          <p:nvPr userDrawn="1"/>
        </p:nvGrpSpPr>
        <p:grpSpPr>
          <a:xfrm>
            <a:off x="128016" y="6604509"/>
            <a:ext cx="9082867" cy="253545"/>
            <a:chOff x="173736" y="6543155"/>
            <a:chExt cx="8817864" cy="276444"/>
          </a:xfrm>
        </p:grpSpPr>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3736" y="6543155"/>
              <a:ext cx="725349" cy="276393"/>
            </a:xfrm>
            <a:prstGeom prst="rect">
              <a:avLst/>
            </a:prstGeom>
          </p:spPr>
        </p:pic>
        <p:sp>
          <p:nvSpPr>
            <p:cNvPr id="10" name="Rectangle 9"/>
            <p:cNvSpPr/>
            <p:nvPr userDrawn="1"/>
          </p:nvSpPr>
          <p:spPr>
            <a:xfrm>
              <a:off x="1069848" y="6554423"/>
              <a:ext cx="7921752" cy="265176"/>
            </a:xfrm>
            <a:prstGeom prst="rect">
              <a:avLst/>
            </a:prstGeom>
            <a:gradFill flip="none" rotWithShape="1">
              <a:gsLst>
                <a:gs pos="52000">
                  <a:srgbClr val="BFC2F1"/>
                </a:gs>
                <a:gs pos="38000">
                  <a:srgbClr val="215089"/>
                </a:gs>
                <a:gs pos="0">
                  <a:srgbClr val="013473"/>
                </a:gs>
                <a:gs pos="67000">
                  <a:schemeClr val="accent4">
                    <a:lumMod val="95000"/>
                    <a:lumOff val="5000"/>
                  </a:schemeClr>
                </a:gs>
                <a:gs pos="100000">
                  <a:srgbClr val="4B258C"/>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endParaRPr lang="en-US" sz="1800" b="0" dirty="0">
                <a:solidFill>
                  <a:prstClr val="white"/>
                </a:solidFill>
              </a:endParaRPr>
            </a:p>
          </p:txBody>
        </p:sp>
      </p:grpSp>
    </p:spTree>
    <p:extLst>
      <p:ext uri="{BB962C8B-B14F-4D97-AF65-F5344CB8AC3E}">
        <p14:creationId xmlns:p14="http://schemas.microsoft.com/office/powerpoint/2010/main" val="16364691"/>
      </p:ext>
    </p:extLst>
  </p:cSld>
  <p:clrMap bg1="lt1" tx1="dk1" bg2="lt2" tx2="dk2" accent1="accent1" accent2="accent2" accent3="accent3" accent4="accent4" accent5="accent5" accent6="accent6" hlink="hlink" folHlink="folHlink"/>
  <p:sldLayoutIdLst>
    <p:sldLayoutId id="2147484890" r:id="rId1"/>
    <p:sldLayoutId id="2147484913" r:id="rId2"/>
    <p:sldLayoutId id="2147484891" r:id="rId3"/>
    <p:sldLayoutId id="2147484922" r:id="rId4"/>
    <p:sldLayoutId id="2147484892" r:id="rId5"/>
    <p:sldLayoutId id="2147484914" r:id="rId6"/>
    <p:sldLayoutId id="2147484893" r:id="rId7"/>
    <p:sldLayoutId id="2147484894" r:id="rId8"/>
    <p:sldLayoutId id="2147484895" r:id="rId9"/>
    <p:sldLayoutId id="2147484896" r:id="rId10"/>
    <p:sldLayoutId id="2147484897" r:id="rId11"/>
    <p:sldLayoutId id="2147484898" r:id="rId12"/>
    <p:sldLayoutId id="2147484899" r:id="rId13"/>
  </p:sldLayoutIdLst>
  <p:hf hdr="0" ftr="0"/>
  <p:txStyles>
    <p:titleStyle>
      <a:lvl1pPr algn="ctr" rtl="0" eaLnBrk="1" latinLnBrk="0" hangingPunct="1">
        <a:spcBef>
          <a:spcPct val="0"/>
        </a:spcBef>
        <a:buNone/>
        <a:defRPr kumimoji="0" sz="4000" b="1"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Tree>
    <p:extLst>
      <p:ext uri="{BB962C8B-B14F-4D97-AF65-F5344CB8AC3E}">
        <p14:creationId xmlns:p14="http://schemas.microsoft.com/office/powerpoint/2010/main" val="2095299567"/>
      </p:ext>
    </p:extLst>
  </p:cSld>
  <p:clrMap bg1="lt1" tx1="dk1" bg2="lt2" tx2="dk2" accent1="accent1" accent2="accent2" accent3="accent3" accent4="accent4" accent5="accent5" accent6="accent6" hlink="hlink" folHlink="folHlink"/>
  <p:sldLayoutIdLst>
    <p:sldLayoutId id="2147484903" r:id="rId1"/>
    <p:sldLayoutId id="2147484904" r:id="rId2"/>
    <p:sldLayoutId id="2147484905" r:id="rId3"/>
    <p:sldLayoutId id="2147484915" r:id="rId4"/>
  </p:sldLayoutIdLst>
  <p:hf hdr="0" ftr="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5105400" y="0"/>
            <a:ext cx="4038600" cy="3810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pic>
        <p:nvPicPr>
          <p:cNvPr id="26" name="Picture 2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736" y="6510528"/>
            <a:ext cx="705395" cy="274320"/>
          </a:xfrm>
          <a:prstGeom prst="rect">
            <a:avLst/>
          </a:prstGeom>
        </p:spPr>
      </p:pic>
      <p:pic>
        <p:nvPicPr>
          <p:cNvPr id="27" name="Picture 26" descr="NYUPoly-COLOR.jpg"/>
          <p:cNvPicPr>
            <a:picLocks noChangeAspect="1"/>
          </p:cNvPicPr>
          <p:nvPr userDrawn="1"/>
        </p:nvPicPr>
        <p:blipFill>
          <a:blip r:embed="rId8"/>
          <a:stretch>
            <a:fillRect/>
          </a:stretch>
        </p:blipFill>
        <p:spPr>
          <a:xfrm>
            <a:off x="8053361" y="6473952"/>
            <a:ext cx="938239" cy="310896"/>
          </a:xfrm>
          <a:prstGeom prst="rect">
            <a:avLst/>
          </a:prstGeom>
          <a:solidFill>
            <a:schemeClr val="bg1"/>
          </a:solidFill>
        </p:spPr>
      </p:pic>
      <p:sp>
        <p:nvSpPr>
          <p:cNvPr id="28" name="Rectangle 27"/>
          <p:cNvSpPr/>
          <p:nvPr userDrawn="1"/>
        </p:nvSpPr>
        <p:spPr>
          <a:xfrm>
            <a:off x="1069848" y="6519672"/>
            <a:ext cx="6803136" cy="256032"/>
          </a:xfrm>
          <a:prstGeom prst="rect">
            <a:avLst/>
          </a:prstGeom>
          <a:gradFill flip="none" rotWithShape="1">
            <a:gsLst>
              <a:gs pos="52000">
                <a:srgbClr val="BFC2F1"/>
              </a:gs>
              <a:gs pos="38000">
                <a:srgbClr val="215089"/>
              </a:gs>
              <a:gs pos="0">
                <a:srgbClr val="013473"/>
              </a:gs>
              <a:gs pos="67000">
                <a:schemeClr val="accent4">
                  <a:lumMod val="95000"/>
                  <a:lumOff val="5000"/>
                </a:schemeClr>
              </a:gs>
              <a:gs pos="100000">
                <a:srgbClr val="4B258C"/>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6523048"/>
      </p:ext>
    </p:extLst>
  </p:cSld>
  <p:clrMap bg1="lt1" tx1="dk1" bg2="lt2" tx2="dk2" accent1="accent1" accent2="accent2" accent3="accent3" accent4="accent4" accent5="accent5" accent6="accent6" hlink="hlink" folHlink="folHlink"/>
  <p:sldLayoutIdLst>
    <p:sldLayoutId id="2147484917" r:id="rId1"/>
    <p:sldLayoutId id="2147484918" r:id="rId2"/>
    <p:sldLayoutId id="2147484919" r:id="rId3"/>
    <p:sldLayoutId id="2147484920" r:id="rId4"/>
    <p:sldLayoutId id="2147484921" r:id="rId5"/>
  </p:sldLayoutIdLst>
  <p:hf hdr="0" ftr="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4.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561.png"/><Relationship Id="rId3" Type="http://schemas.openxmlformats.org/officeDocument/2006/relationships/image" Target="../media/image47.png"/><Relationship Id="rId7"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580.png"/><Relationship Id="rId5" Type="http://schemas.openxmlformats.org/officeDocument/2006/relationships/image" Target="../media/image530.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8.png"/><Relationship Id="rId3" Type="http://schemas.openxmlformats.org/officeDocument/2006/relationships/tags" Target="../tags/tag4.xml"/><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notesSlide" Target="../notesSlides/notesSlide18.xml"/><Relationship Id="rId10" Type="http://schemas.openxmlformats.org/officeDocument/2006/relationships/image" Target="../media/image43.png"/><Relationship Id="rId4" Type="http://schemas.openxmlformats.org/officeDocument/2006/relationships/slideLayout" Target="../slideLayouts/slideLayout13.xml"/><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57.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60.png"/><Relationship Id="rId11" Type="http://schemas.openxmlformats.org/officeDocument/2006/relationships/image" Target="../media/image67.png"/><Relationship Id="rId5" Type="http://schemas.openxmlformats.org/officeDocument/2006/relationships/image" Target="../media/image610.png"/><Relationship Id="rId10" Type="http://schemas.openxmlformats.org/officeDocument/2006/relationships/image" Target="../media/image66.png"/><Relationship Id="rId4" Type="http://schemas.openxmlformats.org/officeDocument/2006/relationships/image" Target="../media/image600.png"/><Relationship Id="rId9" Type="http://schemas.openxmlformats.org/officeDocument/2006/relationships/image" Target="../media/image65.png"/><Relationship Id="rId1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9.xml"/><Relationship Id="rId4" Type="http://schemas.openxmlformats.org/officeDocument/2006/relationships/image" Target="../media/image12.gif"/></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310.png"/><Relationship Id="rId3" Type="http://schemas.openxmlformats.org/officeDocument/2006/relationships/image" Target="../media/image59.png"/><Relationship Id="rId7" Type="http://schemas.openxmlformats.org/officeDocument/2006/relationships/image" Target="../media/image60.png"/><Relationship Id="rId12"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40.png"/><Relationship Id="rId11" Type="http://schemas.openxmlformats.org/officeDocument/2006/relationships/image" Target="../media/image70.png"/><Relationship Id="rId5" Type="http://schemas.openxmlformats.org/officeDocument/2006/relationships/image" Target="../media/image23.png"/><Relationship Id="rId15" Type="http://schemas.openxmlformats.org/officeDocument/2006/relationships/image" Target="../media/image330.png"/><Relationship Id="rId10" Type="http://schemas.openxmlformats.org/officeDocument/2006/relationships/image" Target="../media/image69.png"/><Relationship Id="rId4" Type="http://schemas.openxmlformats.org/officeDocument/2006/relationships/image" Target="../media/image22.png"/><Relationship Id="rId9" Type="http://schemas.openxmlformats.org/officeDocument/2006/relationships/image" Target="../media/image62.png"/><Relationship Id="rId14" Type="http://schemas.openxmlformats.org/officeDocument/2006/relationships/image" Target="../media/image320.png"/></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2.png"/><Relationship Id="rId7"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720.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slide" Target="slide30.xml"/><Relationship Id="rId3" Type="http://schemas.openxmlformats.org/officeDocument/2006/relationships/image" Target="../media/image81.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0.png"/><Relationship Id="rId9"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image" Target="../media/image460.png"/><Relationship Id="rId7"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81.png"/><Relationship Id="rId4" Type="http://schemas.openxmlformats.org/officeDocument/2006/relationships/image" Target="../media/image5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slide" Target="slide49.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270.png"/><Relationship Id="rId7" Type="http://schemas.openxmlformats.org/officeDocument/2006/relationships/image" Target="../media/image331.png"/><Relationship Id="rId2" Type="http://schemas.openxmlformats.org/officeDocument/2006/relationships/notesSlide" Target="../notesSlides/notesSlide28.xml"/><Relationship Id="rId1" Type="http://schemas.openxmlformats.org/officeDocument/2006/relationships/slideLayout" Target="../slideLayouts/slideLayout13.xml"/><Relationship Id="rId11" Type="http://schemas.openxmlformats.org/officeDocument/2006/relationships/image" Target="../media/image18.jpeg"/><Relationship Id="rId10" Type="http://schemas.openxmlformats.org/officeDocument/2006/relationships/image" Target="../media/image96.png"/><Relationship Id="rId9" Type="http://schemas.openxmlformats.org/officeDocument/2006/relationships/image" Target="../media/image28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0.png"/><Relationship Id="rId5" Type="http://schemas.openxmlformats.org/officeDocument/2006/relationships/image" Target="../media/image5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92.xml"/><Relationship Id="rId4" Type="http://schemas.openxmlformats.org/officeDocument/2006/relationships/image" Target="../media/image14.wmf"/></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slideLayout" Target="../slideLayouts/slideLayout13.xml"/><Relationship Id="rId7" Type="http://schemas.openxmlformats.org/officeDocument/2006/relationships/image" Target="../media/image331.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80.png"/><Relationship Id="rId11" Type="http://schemas.openxmlformats.org/officeDocument/2006/relationships/image" Target="../media/image81.jpeg"/><Relationship Id="rId5" Type="http://schemas.openxmlformats.org/officeDocument/2006/relationships/image" Target="../media/image79.png"/><Relationship Id="rId10" Type="http://schemas.openxmlformats.org/officeDocument/2006/relationships/image" Target="../media/image281.png"/><Relationship Id="rId4" Type="http://schemas.openxmlformats.org/officeDocument/2006/relationships/notesSlide" Target="../notesSlides/notesSlide32.xml"/><Relationship Id="rId9" Type="http://schemas.openxmlformats.org/officeDocument/2006/relationships/image" Target="../media/image280.png"/></Relationships>
</file>

<file path=ppt/slides/_rels/slide33.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82.gif"/></Relationships>
</file>

<file path=ppt/slides/_rels/slide34.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34.xml"/><Relationship Id="rId1" Type="http://schemas.openxmlformats.org/officeDocument/2006/relationships/slideLayout" Target="../slideLayouts/slideLayout67.xml"/><Relationship Id="rId4" Type="http://schemas.openxmlformats.org/officeDocument/2006/relationships/image" Target="../media/image83.gif"/></Relationships>
</file>

<file path=ppt/slides/_rels/slide35.xml.rels><?xml version="1.0" encoding="UTF-8" standalone="yes"?>
<Relationships xmlns="http://schemas.openxmlformats.org/package/2006/relationships"><Relationship Id="rId8" Type="http://schemas.openxmlformats.org/officeDocument/2006/relationships/image" Target="../media/image270.png"/><Relationship Id="rId7" Type="http://schemas.openxmlformats.org/officeDocument/2006/relationships/image" Target="../media/image331.png"/><Relationship Id="rId2" Type="http://schemas.openxmlformats.org/officeDocument/2006/relationships/notesSlide" Target="../notesSlides/notesSlide35.xml"/><Relationship Id="rId1" Type="http://schemas.openxmlformats.org/officeDocument/2006/relationships/slideLayout" Target="../slideLayouts/slideLayout13.xml"/><Relationship Id="rId11" Type="http://schemas.openxmlformats.org/officeDocument/2006/relationships/image" Target="../media/image18.jpeg"/><Relationship Id="rId10" Type="http://schemas.openxmlformats.org/officeDocument/2006/relationships/image" Target="../media/image96.png"/><Relationship Id="rId9" Type="http://schemas.openxmlformats.org/officeDocument/2006/relationships/image" Target="../media/image280.png"/></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85.jpeg"/><Relationship Id="rId4" Type="http://schemas.openxmlformats.org/officeDocument/2006/relationships/image" Target="../media/image108.png"/></Relationships>
</file>

<file path=ppt/slides/_rels/slide37.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slideLayout" Target="../slideLayouts/slideLayout13.xml"/><Relationship Id="rId7" Type="http://schemas.openxmlformats.org/officeDocument/2006/relationships/image" Target="../media/image331.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80.png"/><Relationship Id="rId11" Type="http://schemas.openxmlformats.org/officeDocument/2006/relationships/image" Target="../media/image81.jpeg"/><Relationship Id="rId5" Type="http://schemas.openxmlformats.org/officeDocument/2006/relationships/image" Target="../media/image79.png"/><Relationship Id="rId10" Type="http://schemas.openxmlformats.org/officeDocument/2006/relationships/image" Target="../media/image281.png"/><Relationship Id="rId4" Type="http://schemas.openxmlformats.org/officeDocument/2006/relationships/notesSlide" Target="../notesSlides/notesSlide37.xml"/><Relationship Id="rId9" Type="http://schemas.openxmlformats.org/officeDocument/2006/relationships/image" Target="../media/image280.png"/></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11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1100.png"/></Relationships>
</file>

<file path=ppt/slides/_rels/slide41.xml.rels><?xml version="1.0" encoding="UTF-8" standalone="yes"?>
<Relationships xmlns="http://schemas.openxmlformats.org/package/2006/relationships"><Relationship Id="rId8" Type="http://schemas.openxmlformats.org/officeDocument/2006/relationships/image" Target="../media/image830.png"/><Relationship Id="rId3" Type="http://schemas.openxmlformats.org/officeDocument/2006/relationships/image" Target="../media/image930.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940.png"/><Relationship Id="rId5" Type="http://schemas.openxmlformats.org/officeDocument/2006/relationships/image" Target="../media/image800.png"/><Relationship Id="rId10" Type="http://schemas.openxmlformats.org/officeDocument/2006/relationships/image" Target="../media/image951.png"/><Relationship Id="rId4" Type="http://schemas.openxmlformats.org/officeDocument/2006/relationships/image" Target="../media/image105.png"/><Relationship Id="rId9" Type="http://schemas.openxmlformats.org/officeDocument/2006/relationships/image" Target="../media/image1030.png"/></Relationships>
</file>

<file path=ppt/slides/_rels/slide42.xml.rels><?xml version="1.0" encoding="UTF-8" standalone="yes"?>
<Relationships xmlns="http://schemas.openxmlformats.org/package/2006/relationships"><Relationship Id="rId13" Type="http://schemas.openxmlformats.org/officeDocument/2006/relationships/image" Target="../media/image117.png"/><Relationship Id="rId3" Type="http://schemas.openxmlformats.org/officeDocument/2006/relationships/image" Target="../media/image114.png"/><Relationship Id="rId12" Type="http://schemas.openxmlformats.org/officeDocument/2006/relationships/image" Target="../media/image92.png"/><Relationship Id="rId2" Type="http://schemas.openxmlformats.org/officeDocument/2006/relationships/notesSlide" Target="../notesSlides/notesSlide42.xml"/><Relationship Id="rId1" Type="http://schemas.openxmlformats.org/officeDocument/2006/relationships/slideLayout" Target="../slideLayouts/slideLayout13.xml"/><Relationship Id="rId11" Type="http://schemas.openxmlformats.org/officeDocument/2006/relationships/image" Target="../media/image91.gif"/><Relationship Id="rId15" Type="http://schemas.openxmlformats.org/officeDocument/2006/relationships/image" Target="../media/image119.png"/><Relationship Id="rId10" Type="http://schemas.openxmlformats.org/officeDocument/2006/relationships/image" Target="../media/image321.png"/><Relationship Id="rId14" Type="http://schemas.openxmlformats.org/officeDocument/2006/relationships/image" Target="../media/image118.png"/></Relationships>
</file>

<file path=ppt/slides/_rels/slide43.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20.png"/><Relationship Id="rId7" Type="http://schemas.openxmlformats.org/officeDocument/2006/relationships/image" Target="../media/image460.png"/><Relationship Id="rId2" Type="http://schemas.openxmlformats.org/officeDocument/2006/relationships/notesSlide" Target="../notesSlides/notesSlide43.xml"/><Relationship Id="rId1" Type="http://schemas.openxmlformats.org/officeDocument/2006/relationships/slideLayout" Target="../slideLayouts/slideLayout13.xml"/><Relationship Id="rId11" Type="http://schemas.openxmlformats.org/officeDocument/2006/relationships/image" Target="../media/image119.png"/><Relationship Id="rId5" Type="http://schemas.openxmlformats.org/officeDocument/2006/relationships/image" Target="../media/image92.png"/><Relationship Id="rId10" Type="http://schemas.openxmlformats.org/officeDocument/2006/relationships/image" Target="../media/image123.png"/><Relationship Id="rId4" Type="http://schemas.openxmlformats.org/officeDocument/2006/relationships/image" Target="../media/image91.gif"/><Relationship Id="rId9" Type="http://schemas.openxmlformats.org/officeDocument/2006/relationships/image" Target="../media/image122.png"/></Relationships>
</file>

<file path=ppt/slides/_rels/slide4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20.png"/><Relationship Id="rId7" Type="http://schemas.openxmlformats.org/officeDocument/2006/relationships/image" Target="../media/image460.png"/><Relationship Id="rId2" Type="http://schemas.openxmlformats.org/officeDocument/2006/relationships/notesSlide" Target="../notesSlides/notesSlide44.xml"/><Relationship Id="rId1" Type="http://schemas.openxmlformats.org/officeDocument/2006/relationships/slideLayout" Target="../slideLayouts/slideLayout13.xml"/><Relationship Id="rId11" Type="http://schemas.openxmlformats.org/officeDocument/2006/relationships/image" Target="../media/image119.png"/><Relationship Id="rId5" Type="http://schemas.openxmlformats.org/officeDocument/2006/relationships/image" Target="../media/image92.png"/><Relationship Id="rId10" Type="http://schemas.openxmlformats.org/officeDocument/2006/relationships/image" Target="../media/image123.png"/><Relationship Id="rId4" Type="http://schemas.openxmlformats.org/officeDocument/2006/relationships/image" Target="../media/image91.gif"/><Relationship Id="rId9" Type="http://schemas.openxmlformats.org/officeDocument/2006/relationships/image" Target="../media/image122.png"/></Relationships>
</file>

<file path=ppt/slides/_rels/slide45.xml.rels><?xml version="1.0" encoding="UTF-8" standalone="yes"?>
<Relationships xmlns="http://schemas.openxmlformats.org/package/2006/relationships"><Relationship Id="rId8" Type="http://schemas.openxmlformats.org/officeDocument/2006/relationships/image" Target="../media/image1190.png"/><Relationship Id="rId3" Type="http://schemas.openxmlformats.org/officeDocument/2006/relationships/image" Target="../media/image1170.png"/><Relationship Id="rId7" Type="http://schemas.openxmlformats.org/officeDocument/2006/relationships/image" Target="../media/image331.png"/><Relationship Id="rId2" Type="http://schemas.openxmlformats.org/officeDocument/2006/relationships/notesSlide" Target="../notesSlides/notesSlide45.xml"/><Relationship Id="rId1" Type="http://schemas.openxmlformats.org/officeDocument/2006/relationships/slideLayout" Target="../slideLayouts/slideLayout13.xml"/><Relationship Id="rId10" Type="http://schemas.openxmlformats.org/officeDocument/2006/relationships/image" Target="../media/image90.png"/><Relationship Id="rId4" Type="http://schemas.openxmlformats.org/officeDocument/2006/relationships/image" Target="../media/image93.jpeg"/><Relationship Id="rId9" Type="http://schemas.openxmlformats.org/officeDocument/2006/relationships/image" Target="../media/image120.png"/></Relationships>
</file>

<file path=ppt/slides/_rels/slide46.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480.png"/><Relationship Id="rId5" Type="http://schemas.openxmlformats.org/officeDocument/2006/relationships/image" Target="../media/image127.png"/><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hyperlink" Target="http://gampmatlab.sourceforge.net/" TargetMode="External"/><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3" Type="http://schemas.microsoft.com/office/2007/relationships/media" Target="../media/media2.avi"/><Relationship Id="rId7" Type="http://schemas.openxmlformats.org/officeDocument/2006/relationships/image" Target="../media/image15.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notesSlide" Target="../notesSlides/notesSlide5.xml"/><Relationship Id="rId5" Type="http://schemas.openxmlformats.org/officeDocument/2006/relationships/slideLayout" Target="../slideLayouts/slideLayout13.xml"/><Relationship Id="rId4" Type="http://schemas.openxmlformats.org/officeDocument/2006/relationships/video" Target="../media/media2.avi"/><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97.png"/></Relationships>
</file>

<file path=ppt/slides/_rels/slide51.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1.avi"/><Relationship Id="rId7" Type="http://schemas.openxmlformats.org/officeDocument/2006/relationships/image" Target="../media/image96.jpe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notesSlide" Target="../notesSlides/notesSlide51.xml"/><Relationship Id="rId5" Type="http://schemas.openxmlformats.org/officeDocument/2006/relationships/slideLayout" Target="../slideLayouts/slideLayout13.xml"/><Relationship Id="rId10" Type="http://schemas.openxmlformats.org/officeDocument/2006/relationships/image" Target="../media/image15.png"/><Relationship Id="rId4" Type="http://schemas.openxmlformats.org/officeDocument/2006/relationships/video" Target="../media/media1.avi"/><Relationship Id="rId9" Type="http://schemas.openxmlformats.org/officeDocument/2006/relationships/image" Target="../media/image98.jpg"/></Relationships>
</file>

<file path=ppt/slides/_rels/slide5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99.jpg"/><Relationship Id="rId7" Type="http://schemas.openxmlformats.org/officeDocument/2006/relationships/image" Target="../media/image1241.png"/><Relationship Id="rId12" Type="http://schemas.openxmlformats.org/officeDocument/2006/relationships/image" Target="../media/image171.png"/><Relationship Id="rId2" Type="http://schemas.openxmlformats.org/officeDocument/2006/relationships/notesSlide" Target="../notesSlides/notesSlide52.xml"/><Relationship Id="rId16"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1230.png"/><Relationship Id="rId11" Type="http://schemas.openxmlformats.org/officeDocument/2006/relationships/image" Target="../media/image19.png"/><Relationship Id="rId5" Type="http://schemas.openxmlformats.org/officeDocument/2006/relationships/image" Target="../media/image1221.png"/><Relationship Id="rId15" Type="http://schemas.openxmlformats.org/officeDocument/2006/relationships/image" Target="../media/image20.png"/><Relationship Id="rId4" Type="http://schemas.openxmlformats.org/officeDocument/2006/relationships/image" Target="../media/image150.png"/><Relationship Id="rId9" Type="http://schemas.openxmlformats.org/officeDocument/2006/relationships/image" Target="../media/image1260.png"/><Relationship Id="rId14" Type="http://schemas.openxmlformats.org/officeDocument/2006/relationships/image" Target="../media/image18.png"/></Relationships>
</file>

<file path=ppt/slides/_rels/slide53.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00.png"/><Relationship Id="rId7" Type="http://schemas.openxmlformats.org/officeDocument/2006/relationships/image" Target="../media/image1330.png"/><Relationship Id="rId12" Type="http://schemas.openxmlformats.org/officeDocument/2006/relationships/image" Target="../media/image138.png"/><Relationship Id="rId17" Type="http://schemas.openxmlformats.org/officeDocument/2006/relationships/image" Target="../media/image140.png"/><Relationship Id="rId2" Type="http://schemas.openxmlformats.org/officeDocument/2006/relationships/notesSlide" Target="../notesSlides/notesSlide53.xml"/><Relationship Id="rId16" Type="http://schemas.openxmlformats.org/officeDocument/2006/relationships/image" Target="../media/image139.png"/><Relationship Id="rId1" Type="http://schemas.openxmlformats.org/officeDocument/2006/relationships/slideLayout" Target="../slideLayouts/slideLayout13.xml"/><Relationship Id="rId6" Type="http://schemas.openxmlformats.org/officeDocument/2006/relationships/image" Target="../media/image1320.png"/><Relationship Id="rId11" Type="http://schemas.openxmlformats.org/officeDocument/2006/relationships/image" Target="../media/image137.png"/><Relationship Id="rId15" Type="http://schemas.openxmlformats.org/officeDocument/2006/relationships/image" Target="../media/image38.png"/><Relationship Id="rId10" Type="http://schemas.openxmlformats.org/officeDocument/2006/relationships/image" Target="../media/image136.png"/><Relationship Id="rId9" Type="http://schemas.openxmlformats.org/officeDocument/2006/relationships/image" Target="../media/image100.png"/><Relationship Id="rId1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210.png"/><Relationship Id="rId5" Type="http://schemas.openxmlformats.org/officeDocument/2006/relationships/image" Target="../media/image200.png"/><Relationship Id="rId4" Type="http://schemas.openxmlformats.org/officeDocument/2006/relationships/image" Target="../media/image19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8.xml"/><Relationship Id="rId1" Type="http://schemas.openxmlformats.org/officeDocument/2006/relationships/slideLayout" Target="../slideLayouts/slideLayout13.xml"/><Relationship Id="rId6" Type="http://schemas.openxmlformats.org/officeDocument/2006/relationships/image" Target="../media/image106.png"/><Relationship Id="rId5" Type="http://schemas.openxmlformats.org/officeDocument/2006/relationships/slide" Target="slide31.xml"/><Relationship Id="rId4" Type="http://schemas.openxmlformats.org/officeDocument/2006/relationships/image" Target="../media/image104.png"/></Relationships>
</file>

<file path=ppt/slides/_rels/slide59.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59.xml"/><Relationship Id="rId1" Type="http://schemas.openxmlformats.org/officeDocument/2006/relationships/slideLayout" Target="../slideLayouts/slideLayout13.xml"/><Relationship Id="rId5" Type="http://schemas.openxmlformats.org/officeDocument/2006/relationships/hyperlink" Target="http://gampmatlab.sourceforge.net/" TargetMode="External"/><Relationship Id="rId4" Type="http://schemas.openxmlformats.org/officeDocument/2006/relationships/image" Target="../media/image108.emf"/></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8" Type="http://schemas.openxmlformats.org/officeDocument/2006/relationships/image" Target="../media/image115.jpeg"/><Relationship Id="rId13" Type="http://schemas.openxmlformats.org/officeDocument/2006/relationships/image" Target="../media/image127.jpeg"/><Relationship Id="rId18" Type="http://schemas.openxmlformats.org/officeDocument/2006/relationships/image" Target="../media/image132.png"/><Relationship Id="rId26" Type="http://schemas.openxmlformats.org/officeDocument/2006/relationships/image" Target="../media/image145.png"/><Relationship Id="rId3" Type="http://schemas.openxmlformats.org/officeDocument/2006/relationships/image" Target="../media/image110.png"/><Relationship Id="rId21" Type="http://schemas.openxmlformats.org/officeDocument/2006/relationships/image" Target="../media/image135.png"/><Relationship Id="rId7" Type="http://schemas.openxmlformats.org/officeDocument/2006/relationships/image" Target="../media/image114.gif"/><Relationship Id="rId12" Type="http://schemas.openxmlformats.org/officeDocument/2006/relationships/image" Target="../media/image126.jpeg"/><Relationship Id="rId17" Type="http://schemas.openxmlformats.org/officeDocument/2006/relationships/image" Target="../media/image131.jpg"/><Relationship Id="rId25" Type="http://schemas.openxmlformats.org/officeDocument/2006/relationships/image" Target="../media/image144.png"/><Relationship Id="rId33" Type="http://schemas.openxmlformats.org/officeDocument/2006/relationships/image" Target="../media/image152.jpeg"/><Relationship Id="rId2" Type="http://schemas.openxmlformats.org/officeDocument/2006/relationships/notesSlide" Target="../notesSlides/notesSlide60.xml"/><Relationship Id="rId16" Type="http://schemas.openxmlformats.org/officeDocument/2006/relationships/image" Target="../media/image130.jpg"/><Relationship Id="rId20" Type="http://schemas.openxmlformats.org/officeDocument/2006/relationships/image" Target="../media/image134.gif"/><Relationship Id="rId29" Type="http://schemas.openxmlformats.org/officeDocument/2006/relationships/image" Target="../media/image148.png"/><Relationship Id="rId1" Type="http://schemas.openxmlformats.org/officeDocument/2006/relationships/slideLayout" Target="../slideLayouts/slideLayout13.xml"/><Relationship Id="rId6" Type="http://schemas.openxmlformats.org/officeDocument/2006/relationships/image" Target="../media/image113.jpeg"/><Relationship Id="rId11" Type="http://schemas.openxmlformats.org/officeDocument/2006/relationships/image" Target="../media/image125.jpeg"/><Relationship Id="rId24" Type="http://schemas.openxmlformats.org/officeDocument/2006/relationships/image" Target="../media/image143.jpeg"/><Relationship Id="rId32" Type="http://schemas.openxmlformats.org/officeDocument/2006/relationships/image" Target="../media/image151.png"/><Relationship Id="rId5" Type="http://schemas.openxmlformats.org/officeDocument/2006/relationships/image" Target="../media/image112.jpg"/><Relationship Id="rId15" Type="http://schemas.openxmlformats.org/officeDocument/2006/relationships/image" Target="../media/image129.jpeg"/><Relationship Id="rId23" Type="http://schemas.openxmlformats.org/officeDocument/2006/relationships/image" Target="../media/image142.jpeg"/><Relationship Id="rId28" Type="http://schemas.openxmlformats.org/officeDocument/2006/relationships/image" Target="../media/image147.jpg"/><Relationship Id="rId10" Type="http://schemas.openxmlformats.org/officeDocument/2006/relationships/image" Target="../media/image124.png"/><Relationship Id="rId19" Type="http://schemas.openxmlformats.org/officeDocument/2006/relationships/image" Target="../media/image133.jpeg"/><Relationship Id="rId31" Type="http://schemas.openxmlformats.org/officeDocument/2006/relationships/image" Target="../media/image149.png"/><Relationship Id="rId4" Type="http://schemas.openxmlformats.org/officeDocument/2006/relationships/image" Target="../media/image111.jpeg"/><Relationship Id="rId9" Type="http://schemas.openxmlformats.org/officeDocument/2006/relationships/image" Target="../media/image116.gif"/><Relationship Id="rId14" Type="http://schemas.openxmlformats.org/officeDocument/2006/relationships/image" Target="../media/image128.jpeg"/><Relationship Id="rId22" Type="http://schemas.openxmlformats.org/officeDocument/2006/relationships/image" Target="../media/image141.png"/><Relationship Id="rId27" Type="http://schemas.openxmlformats.org/officeDocument/2006/relationships/image" Target="../media/image146.png"/><Relationship Id="rId30" Type="http://schemas.openxmlformats.org/officeDocument/2006/relationships/image" Target="../media/image6.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060.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1070.png"/></Relationships>
</file>

<file path=ppt/slides/_rels/slide63.xml.rels><?xml version="1.0" encoding="UTF-8" standalone="yes"?>
<Relationships xmlns="http://schemas.openxmlformats.org/package/2006/relationships"><Relationship Id="rId8" Type="http://schemas.openxmlformats.org/officeDocument/2006/relationships/image" Target="../media/image851.png"/><Relationship Id="rId3" Type="http://schemas.openxmlformats.org/officeDocument/2006/relationships/image" Target="../media/image780.png"/><Relationship Id="rId7" Type="http://schemas.openxmlformats.org/officeDocument/2006/relationships/image" Target="../media/image841.png"/><Relationship Id="rId12" Type="http://schemas.openxmlformats.org/officeDocument/2006/relationships/image" Target="../media/image891.png"/><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83.png"/><Relationship Id="rId11" Type="http://schemas.openxmlformats.org/officeDocument/2006/relationships/image" Target="../media/image881.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1.png"/><Relationship Id="rId9" Type="http://schemas.openxmlformats.org/officeDocument/2006/relationships/image" Target="../media/image861.png"/></Relationships>
</file>

<file path=ppt/slides/_rels/slide64.xml.rels><?xml version="1.0" encoding="UTF-8" standalone="yes"?>
<Relationships xmlns="http://schemas.openxmlformats.org/package/2006/relationships"><Relationship Id="rId3" Type="http://schemas.openxmlformats.org/officeDocument/2006/relationships/image" Target="../media/image1060.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1070.png"/></Relationships>
</file>

<file path=ppt/slides/_rels/slide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1.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brain: networks of neurons	</a:t>
            </a:r>
            <a:endParaRPr lang="en-US" dirty="0"/>
          </a:p>
        </p:txBody>
      </p:sp>
      <p:sp>
        <p:nvSpPr>
          <p:cNvPr id="8" name="TextBox 7"/>
          <p:cNvSpPr txBox="1"/>
          <p:nvPr/>
        </p:nvSpPr>
        <p:spPr>
          <a:xfrm>
            <a:off x="228600" y="4419600"/>
            <a:ext cx="3962400" cy="369332"/>
          </a:xfrm>
          <a:prstGeom prst="rect">
            <a:avLst/>
          </a:prstGeom>
          <a:noFill/>
        </p:spPr>
        <p:txBody>
          <a:bodyPr wrap="square" rtlCol="0">
            <a:spAutoFit/>
          </a:bodyPr>
          <a:lstStyle/>
          <a:p>
            <a:pPr algn="l"/>
            <a:r>
              <a:rPr lang="en-US" sz="1800" b="0" dirty="0" smtClean="0">
                <a:solidFill>
                  <a:srgbClr val="FFFFFF"/>
                </a:solidFill>
              </a:rPr>
              <a:t>3D, Harvard</a:t>
            </a:r>
          </a:p>
        </p:txBody>
      </p:sp>
      <p:sp>
        <p:nvSpPr>
          <p:cNvPr id="14" name="TextBox 13"/>
          <p:cNvSpPr txBox="1"/>
          <p:nvPr/>
        </p:nvSpPr>
        <p:spPr>
          <a:xfrm>
            <a:off x="82296" y="4449965"/>
            <a:ext cx="5334000" cy="605294"/>
          </a:xfrm>
          <a:prstGeom prst="rect">
            <a:avLst/>
          </a:prstGeom>
          <a:noFill/>
        </p:spPr>
        <p:txBody>
          <a:bodyPr wrap="square" rtlCol="0">
            <a:spAutoFit/>
          </a:bodyPr>
          <a:lstStyle/>
          <a:p>
            <a:pPr algn="l"/>
            <a:r>
              <a:rPr lang="en-US" b="0" dirty="0" smtClean="0">
                <a:solidFill>
                  <a:srgbClr val="002060"/>
                </a:solidFill>
              </a:rPr>
              <a:t>Mouse cerebellum        </a:t>
            </a:r>
            <a:r>
              <a:rPr lang="en-US" sz="1800" dirty="0" err="1" smtClean="0">
                <a:solidFill>
                  <a:srgbClr val="000099">
                    <a:lumMod val="60000"/>
                    <a:lumOff val="40000"/>
                  </a:srgbClr>
                </a:solidFill>
              </a:rPr>
              <a:t>Lichtman</a:t>
            </a:r>
            <a:r>
              <a:rPr lang="en-US" sz="1800" dirty="0" smtClean="0">
                <a:solidFill>
                  <a:srgbClr val="000099">
                    <a:lumMod val="60000"/>
                    <a:lumOff val="40000"/>
                  </a:srgbClr>
                </a:solidFill>
              </a:rPr>
              <a:t> </a:t>
            </a:r>
            <a:r>
              <a:rPr lang="en-US" sz="1800" dirty="0">
                <a:solidFill>
                  <a:srgbClr val="000099">
                    <a:lumMod val="60000"/>
                    <a:lumOff val="40000"/>
                  </a:srgbClr>
                </a:solidFill>
              </a:rPr>
              <a:t>et </a:t>
            </a:r>
            <a:r>
              <a:rPr lang="en-US" sz="1800" dirty="0" smtClean="0">
                <a:solidFill>
                  <a:srgbClr val="000099">
                    <a:lumMod val="60000"/>
                    <a:lumOff val="40000"/>
                  </a:srgbClr>
                </a:solidFill>
              </a:rPr>
              <a:t>al. 2008</a:t>
            </a:r>
            <a:endParaRPr lang="en-US" sz="1800" dirty="0">
              <a:solidFill>
                <a:srgbClr val="000099">
                  <a:lumMod val="60000"/>
                  <a:lumOff val="40000"/>
                </a:srgbClr>
              </a:solidFill>
            </a:endParaRPr>
          </a:p>
          <a:p>
            <a:pPr algn="l"/>
            <a:endParaRPr lang="en-US" b="0" baseline="30000" dirty="0" smtClean="0">
              <a:solidFill>
                <a:srgbClr val="00206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64" y="1143000"/>
            <a:ext cx="4413871" cy="3306965"/>
          </a:xfrm>
          <a:prstGeom prst="rect">
            <a:avLst/>
          </a:prstGeom>
        </p:spPr>
      </p:pic>
    </p:spTree>
    <p:extLst>
      <p:ext uri="{BB962C8B-B14F-4D97-AF65-F5344CB8AC3E}">
        <p14:creationId xmlns:p14="http://schemas.microsoft.com/office/powerpoint/2010/main" val="3115376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228600" y="1034576"/>
            <a:ext cx="6096000" cy="3886200"/>
          </a:xfrm>
        </p:spPr>
        <p:txBody>
          <a:bodyPr>
            <a:noAutofit/>
          </a:bodyPr>
          <a:lstStyle/>
          <a:p>
            <a:pPr marL="0" lvl="1" indent="0">
              <a:buClr>
                <a:schemeClr val="accent1"/>
              </a:buClr>
              <a:buSzPct val="80000"/>
              <a:buNone/>
              <a:defRPr/>
            </a:pPr>
            <a:r>
              <a:rPr lang="en-US" sz="3200" dirty="0">
                <a:solidFill>
                  <a:schemeClr val="accent6"/>
                </a:solidFill>
              </a:rPr>
              <a:t>Connectivity </a:t>
            </a:r>
            <a:r>
              <a:rPr lang="en-US" sz="3200" dirty="0" smtClean="0">
                <a:solidFill>
                  <a:schemeClr val="accent6"/>
                </a:solidFill>
              </a:rPr>
              <a:t>Detection:</a:t>
            </a:r>
            <a:endParaRPr lang="en-US" sz="2800" dirty="0" smtClean="0"/>
          </a:p>
          <a:p>
            <a:pPr lvl="1">
              <a:defRPr/>
            </a:pPr>
            <a:r>
              <a:rPr lang="en-US" sz="2800" dirty="0" smtClean="0"/>
              <a:t>Genetically modified neuron</a:t>
            </a:r>
          </a:p>
          <a:p>
            <a:pPr lvl="2">
              <a:defRPr/>
            </a:pPr>
            <a:r>
              <a:rPr lang="en-US" sz="2400" dirty="0" smtClean="0"/>
              <a:t>Photosensitive protein</a:t>
            </a:r>
          </a:p>
          <a:p>
            <a:pPr lvl="1">
              <a:defRPr/>
            </a:pPr>
            <a:r>
              <a:rPr lang="en-US" sz="2800" dirty="0" smtClean="0"/>
              <a:t>Optically activate test neurons</a:t>
            </a:r>
          </a:p>
          <a:p>
            <a:pPr lvl="1">
              <a:defRPr/>
            </a:pPr>
            <a:r>
              <a:rPr lang="en-US" sz="2800" dirty="0" smtClean="0"/>
              <a:t>Greater spatial precision</a:t>
            </a:r>
          </a:p>
          <a:p>
            <a:pPr lvl="2">
              <a:defRPr/>
            </a:pPr>
            <a:r>
              <a:rPr lang="en-US" sz="2400" dirty="0" smtClean="0"/>
              <a:t>Pinpoint individual neurons</a:t>
            </a:r>
          </a:p>
          <a:p>
            <a:pPr lvl="2">
              <a:defRPr/>
            </a:pPr>
            <a:r>
              <a:rPr lang="en-US" sz="2400" dirty="0" smtClean="0"/>
              <a:t>Multiple neurons at once</a:t>
            </a:r>
            <a:endParaRPr lang="en-US" sz="2400" dirty="0"/>
          </a:p>
          <a:p>
            <a:pPr lvl="1">
              <a:defRPr/>
            </a:pPr>
            <a:endParaRPr lang="en-US" dirty="0" smtClean="0"/>
          </a:p>
          <a:p>
            <a:pPr marL="457200" lvl="1" indent="0">
              <a:buNone/>
              <a:defRPr/>
            </a:pPr>
            <a:endParaRPr lang="en-US" sz="1800" dirty="0"/>
          </a:p>
          <a:p>
            <a:pPr>
              <a:defRPr/>
            </a:pPr>
            <a:endParaRPr lang="en-US" sz="2200" dirty="0"/>
          </a:p>
          <a:p>
            <a:pPr lvl="1">
              <a:defRPr/>
            </a:pPr>
            <a:endParaRPr lang="en-US" sz="1800" dirty="0" smtClean="0"/>
          </a:p>
          <a:p>
            <a:pPr marL="0" indent="0">
              <a:buNone/>
              <a:defRPr/>
            </a:pPr>
            <a:endParaRPr lang="en-US" sz="2800" dirty="0" smtClean="0"/>
          </a:p>
        </p:txBody>
      </p:sp>
      <p:sp>
        <p:nvSpPr>
          <p:cNvPr id="2" name="Title 1"/>
          <p:cNvSpPr>
            <a:spLocks noGrp="1"/>
          </p:cNvSpPr>
          <p:nvPr>
            <p:ph type="title"/>
          </p:nvPr>
        </p:nvSpPr>
        <p:spPr/>
        <p:txBody>
          <a:bodyPr/>
          <a:lstStyle/>
          <a:p>
            <a:r>
              <a:rPr lang="en-US" dirty="0" smtClean="0"/>
              <a:t>New Technologies:  Optical Stimulation</a:t>
            </a:r>
            <a:endParaRPr lang="en-US"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708005"/>
            <a:ext cx="2115932" cy="1554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324600" y="4647090"/>
            <a:ext cx="2895600" cy="276999"/>
          </a:xfrm>
          <a:prstGeom prst="rect">
            <a:avLst/>
          </a:prstGeom>
        </p:spPr>
        <p:txBody>
          <a:bodyPr wrap="square">
            <a:spAutoFit/>
          </a:bodyPr>
          <a:lstStyle/>
          <a:p>
            <a:pPr>
              <a:defRPr/>
            </a:pPr>
            <a:r>
              <a:rPr lang="en-US" sz="1200" dirty="0" smtClean="0">
                <a:solidFill>
                  <a:schemeClr val="accent1"/>
                </a:solidFill>
              </a:rPr>
              <a:t>Wang</a:t>
            </a:r>
            <a:r>
              <a:rPr lang="en-US" sz="1200" dirty="0">
                <a:solidFill>
                  <a:schemeClr val="accent1"/>
                </a:solidFill>
              </a:rPr>
              <a:t>, Hasan &amp; </a:t>
            </a:r>
            <a:r>
              <a:rPr lang="en-US" sz="1200" dirty="0" err="1">
                <a:solidFill>
                  <a:schemeClr val="accent1"/>
                </a:solidFill>
              </a:rPr>
              <a:t>Seung</a:t>
            </a:r>
            <a:r>
              <a:rPr lang="en-US" sz="1200" dirty="0">
                <a:solidFill>
                  <a:schemeClr val="accent1"/>
                </a:solidFill>
              </a:rPr>
              <a:t> </a:t>
            </a:r>
            <a:r>
              <a:rPr lang="en-US" sz="1200" dirty="0" smtClean="0">
                <a:solidFill>
                  <a:schemeClr val="accent1"/>
                </a:solidFill>
              </a:rPr>
              <a:t>2009</a:t>
            </a:r>
            <a:endParaRPr lang="en-US" sz="1200" dirty="0">
              <a:solidFill>
                <a:schemeClr val="accent1"/>
              </a:solidFill>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r="198" b="4923"/>
          <a:stretch/>
        </p:blipFill>
        <p:spPr>
          <a:xfrm>
            <a:off x="6477000" y="976745"/>
            <a:ext cx="2590800" cy="3505200"/>
          </a:xfrm>
          <a:prstGeom prst="rect">
            <a:avLst/>
          </a:prstGeom>
        </p:spPr>
      </p:pic>
    </p:spTree>
    <p:extLst>
      <p:ext uri="{BB962C8B-B14F-4D97-AF65-F5344CB8AC3E}">
        <p14:creationId xmlns:p14="http://schemas.microsoft.com/office/powerpoint/2010/main" val="295002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a:spLocks noGrp="1"/>
          </p:cNvSpPr>
          <p:nvPr>
            <p:ph type="title"/>
          </p:nvPr>
        </p:nvSpPr>
        <p:spPr/>
        <p:txBody>
          <a:bodyPr/>
          <a:lstStyle/>
          <a:p>
            <a:r>
              <a:rPr lang="en-US" dirty="0" smtClean="0"/>
              <a:t>Connectivity via </a:t>
            </a:r>
            <a:r>
              <a:rPr lang="en-US" dirty="0" err="1" smtClean="0"/>
              <a:t>Multineuron</a:t>
            </a:r>
            <a:r>
              <a:rPr lang="en-US" dirty="0" smtClean="0"/>
              <a:t> Excitation</a:t>
            </a:r>
            <a:endParaRPr lang="en-US" dirty="0"/>
          </a:p>
        </p:txBody>
      </p:sp>
      <p:sp>
        <p:nvSpPr>
          <p:cNvPr id="45" name="TextBox 44"/>
          <p:cNvSpPr txBox="1"/>
          <p:nvPr/>
        </p:nvSpPr>
        <p:spPr>
          <a:xfrm>
            <a:off x="4599053" y="2251644"/>
            <a:ext cx="3315523" cy="707886"/>
          </a:xfrm>
          <a:prstGeom prst="rect">
            <a:avLst/>
          </a:prstGeom>
          <a:noFill/>
        </p:spPr>
        <p:txBody>
          <a:bodyPr wrap="none" rtlCol="0">
            <a:spAutoFit/>
          </a:bodyPr>
          <a:lstStyle/>
          <a:p>
            <a:pPr algn="l"/>
            <a:r>
              <a:rPr lang="en-US" b="0" dirty="0" smtClean="0"/>
              <a:t>Spike recording</a:t>
            </a:r>
          </a:p>
          <a:p>
            <a:pPr algn="l"/>
            <a:r>
              <a:rPr lang="en-US" b="0" dirty="0" smtClean="0"/>
              <a:t>Average over time windows</a:t>
            </a:r>
          </a:p>
        </p:txBody>
      </p:sp>
      <p:cxnSp>
        <p:nvCxnSpPr>
          <p:cNvPr id="26" name="Straight Connector 25"/>
          <p:cNvCxnSpPr/>
          <p:nvPr/>
        </p:nvCxnSpPr>
        <p:spPr bwMode="auto">
          <a:xfrm>
            <a:off x="5636341" y="1532712"/>
            <a:ext cx="0" cy="448487"/>
          </a:xfrm>
          <a:prstGeom prst="line">
            <a:avLst/>
          </a:prstGeom>
          <a:noFill/>
          <a:ln w="31750"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a:off x="7128062" y="1532712"/>
            <a:ext cx="0" cy="448487"/>
          </a:xfrm>
          <a:prstGeom prst="line">
            <a:avLst/>
          </a:prstGeom>
          <a:noFill/>
          <a:ln w="31750"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a:off x="5979206" y="1532712"/>
            <a:ext cx="0" cy="448487"/>
          </a:xfrm>
          <a:prstGeom prst="line">
            <a:avLst/>
          </a:prstGeom>
          <a:noFill/>
          <a:ln w="31750"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a:off x="6322072" y="1532712"/>
            <a:ext cx="0" cy="448487"/>
          </a:xfrm>
          <a:prstGeom prst="line">
            <a:avLst/>
          </a:prstGeom>
          <a:noFill/>
          <a:ln w="31750"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a:off x="6493505" y="1532712"/>
            <a:ext cx="0" cy="448487"/>
          </a:xfrm>
          <a:prstGeom prst="line">
            <a:avLst/>
          </a:prstGeom>
          <a:noFill/>
          <a:ln w="31750"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a:off x="7007803" y="1532712"/>
            <a:ext cx="0" cy="448487"/>
          </a:xfrm>
          <a:prstGeom prst="line">
            <a:avLst/>
          </a:prstGeom>
          <a:noFill/>
          <a:ln w="31750"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7813793" y="1532712"/>
            <a:ext cx="0" cy="448487"/>
          </a:xfrm>
          <a:prstGeom prst="line">
            <a:avLst/>
          </a:prstGeom>
          <a:noFill/>
          <a:ln w="31750" cap="flat" cmpd="sng" algn="ctr">
            <a:solidFill>
              <a:schemeClr val="tx1"/>
            </a:solidFill>
            <a:prstDash val="solid"/>
            <a:round/>
            <a:headEnd type="none" w="med" len="med"/>
            <a:tailEnd type="none" w="med" len="med"/>
          </a:ln>
          <a:effectLst/>
        </p:spPr>
      </p:cxnSp>
      <p:cxnSp>
        <p:nvCxnSpPr>
          <p:cNvPr id="34" name="Straight Connector 33"/>
          <p:cNvCxnSpPr/>
          <p:nvPr/>
        </p:nvCxnSpPr>
        <p:spPr bwMode="auto">
          <a:xfrm>
            <a:off x="7693534" y="1532712"/>
            <a:ext cx="0" cy="448487"/>
          </a:xfrm>
          <a:prstGeom prst="line">
            <a:avLst/>
          </a:prstGeom>
          <a:noFill/>
          <a:ln w="31750"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a:off x="8036399" y="1532712"/>
            <a:ext cx="0" cy="448487"/>
          </a:xfrm>
          <a:prstGeom prst="line">
            <a:avLst/>
          </a:prstGeom>
          <a:noFill/>
          <a:ln w="31750"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a:off x="6769844" y="1532712"/>
            <a:ext cx="0" cy="448487"/>
          </a:xfrm>
          <a:prstGeom prst="line">
            <a:avLst/>
          </a:prstGeom>
          <a:noFill/>
          <a:ln w="31750"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a:off x="6649585" y="1532712"/>
            <a:ext cx="0" cy="448487"/>
          </a:xfrm>
          <a:prstGeom prst="line">
            <a:avLst/>
          </a:prstGeom>
          <a:noFill/>
          <a:ln w="31750"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a:off x="6992450" y="1532712"/>
            <a:ext cx="0" cy="448487"/>
          </a:xfrm>
          <a:prstGeom prst="line">
            <a:avLst/>
          </a:prstGeom>
          <a:noFill/>
          <a:ln w="31750"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a:off x="5237184" y="1532712"/>
            <a:ext cx="0" cy="448487"/>
          </a:xfrm>
          <a:prstGeom prst="line">
            <a:avLst/>
          </a:prstGeom>
          <a:noFill/>
          <a:ln w="31750"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5408617" y="1532712"/>
            <a:ext cx="0" cy="448487"/>
          </a:xfrm>
          <a:prstGeom prst="line">
            <a:avLst/>
          </a:prstGeom>
          <a:noFill/>
          <a:ln w="31750"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a:off x="5922915" y="1532712"/>
            <a:ext cx="0" cy="448487"/>
          </a:xfrm>
          <a:prstGeom prst="line">
            <a:avLst/>
          </a:prstGeom>
          <a:noFill/>
          <a:ln w="31750"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a:off x="5684956" y="1532712"/>
            <a:ext cx="0" cy="448487"/>
          </a:xfrm>
          <a:prstGeom prst="line">
            <a:avLst/>
          </a:prstGeom>
          <a:noFill/>
          <a:ln w="31750"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a:off x="5564697" y="1532712"/>
            <a:ext cx="0" cy="448487"/>
          </a:xfrm>
          <a:prstGeom prst="line">
            <a:avLst/>
          </a:prstGeom>
          <a:noFill/>
          <a:ln w="31750"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a:off x="5907562" y="1532712"/>
            <a:ext cx="0" cy="448487"/>
          </a:xfrm>
          <a:prstGeom prst="line">
            <a:avLst/>
          </a:prstGeom>
          <a:noFill/>
          <a:ln w="31750" cap="flat" cmpd="sng" algn="ctr">
            <a:solidFill>
              <a:schemeClr val="tx1"/>
            </a:solidFill>
            <a:prstDash val="solid"/>
            <a:round/>
            <a:headEnd type="none" w="med" len="med"/>
            <a:tailEnd type="none" w="med" len="med"/>
          </a:ln>
          <a:effectLst/>
        </p:spPr>
      </p:cxnSp>
      <p:cxnSp>
        <p:nvCxnSpPr>
          <p:cNvPr id="47" name="Straight Arrow Connector 46"/>
          <p:cNvCxnSpPr/>
          <p:nvPr/>
        </p:nvCxnSpPr>
        <p:spPr bwMode="auto">
          <a:xfrm>
            <a:off x="4589463" y="1981199"/>
            <a:ext cx="3903664" cy="0"/>
          </a:xfrm>
          <a:prstGeom prst="straightConnector1">
            <a:avLst/>
          </a:prstGeom>
          <a:noFill/>
          <a:ln w="9525" cap="flat" cmpd="sng" algn="ctr">
            <a:solidFill>
              <a:schemeClr val="tx1"/>
            </a:solidFill>
            <a:prstDash val="solid"/>
            <a:round/>
            <a:headEnd type="none" w="med" len="med"/>
            <a:tailEnd type="triangle"/>
          </a:ln>
          <a:effectLst/>
        </p:spPr>
      </p:cxnSp>
      <p:cxnSp>
        <p:nvCxnSpPr>
          <p:cNvPr id="54" name="Straight Connector 53"/>
          <p:cNvCxnSpPr/>
          <p:nvPr/>
        </p:nvCxnSpPr>
        <p:spPr bwMode="auto">
          <a:xfrm>
            <a:off x="5486400" y="1532712"/>
            <a:ext cx="0" cy="448487"/>
          </a:xfrm>
          <a:prstGeom prst="line">
            <a:avLst/>
          </a:prstGeom>
          <a:noFill/>
          <a:ln w="31750"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a:off x="7924800" y="1532712"/>
            <a:ext cx="0" cy="448487"/>
          </a:xfrm>
          <a:prstGeom prst="line">
            <a:avLst/>
          </a:prstGeom>
          <a:noFill/>
          <a:ln w="31750" cap="flat" cmpd="sng" algn="ctr">
            <a:solidFill>
              <a:schemeClr val="tx1"/>
            </a:solidFill>
            <a:prstDash val="solid"/>
            <a:round/>
            <a:headEnd type="none" w="med" len="med"/>
            <a:tailEnd type="none" w="med" len="med"/>
          </a:ln>
          <a:effectLst/>
        </p:spPr>
      </p:cxnSp>
      <p:grpSp>
        <p:nvGrpSpPr>
          <p:cNvPr id="61" name="Group 60"/>
          <p:cNvGrpSpPr/>
          <p:nvPr/>
        </p:nvGrpSpPr>
        <p:grpSpPr>
          <a:xfrm>
            <a:off x="475488" y="1069848"/>
            <a:ext cx="3566160" cy="2822448"/>
            <a:chOff x="475488" y="1069848"/>
            <a:chExt cx="3566160" cy="2822448"/>
          </a:xfrm>
        </p:grpSpPr>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475488" y="1069848"/>
              <a:ext cx="3566160" cy="2822448"/>
            </a:xfrm>
            <a:prstGeom prst="rect">
              <a:avLst/>
            </a:prstGeom>
          </p:spPr>
        </p:pic>
        <p:sp>
          <p:nvSpPr>
            <p:cNvPr id="6" name="Oval 5"/>
            <p:cNvSpPr/>
            <p:nvPr/>
          </p:nvSpPr>
          <p:spPr bwMode="auto">
            <a:xfrm>
              <a:off x="1143000" y="1981200"/>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7" name="Oval 6"/>
            <p:cNvSpPr/>
            <p:nvPr/>
          </p:nvSpPr>
          <p:spPr bwMode="auto">
            <a:xfrm>
              <a:off x="2166782" y="2364709"/>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9" name="Oval 8"/>
            <p:cNvSpPr/>
            <p:nvPr/>
          </p:nvSpPr>
          <p:spPr bwMode="auto">
            <a:xfrm>
              <a:off x="1752600" y="3054349"/>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cxnSp>
          <p:nvCxnSpPr>
            <p:cNvPr id="11" name="Straight Connector 10"/>
            <p:cNvCxnSpPr>
              <a:stCxn id="7" idx="0"/>
            </p:cNvCxnSpPr>
            <p:nvPr/>
          </p:nvCxnSpPr>
          <p:spPr bwMode="auto">
            <a:xfrm flipV="1">
              <a:off x="2281082" y="1676400"/>
              <a:ext cx="0" cy="688309"/>
            </a:xfrm>
            <a:prstGeom prst="line">
              <a:avLst/>
            </a:prstGeom>
            <a:noFill/>
            <a:ln w="38100" cap="flat" cmpd="sng" algn="ctr">
              <a:solidFill>
                <a:schemeClr val="accent1"/>
              </a:solidFill>
              <a:prstDash val="solid"/>
              <a:round/>
              <a:headEnd type="none" w="med" len="med"/>
              <a:tailEnd type="none" w="med" len="med"/>
            </a:ln>
            <a:effectLst/>
          </p:spPr>
        </p:cxnSp>
        <p:cxnSp>
          <p:nvCxnSpPr>
            <p:cNvPr id="12" name="Straight Connector 11"/>
            <p:cNvCxnSpPr/>
            <p:nvPr/>
          </p:nvCxnSpPr>
          <p:spPr bwMode="auto">
            <a:xfrm flipV="1">
              <a:off x="1795030" y="1628162"/>
              <a:ext cx="521976" cy="727924"/>
            </a:xfrm>
            <a:prstGeom prst="line">
              <a:avLst/>
            </a:prstGeom>
            <a:noFill/>
            <a:ln w="38100" cap="flat" cmpd="sng" algn="ctr">
              <a:solidFill>
                <a:schemeClr val="accent1"/>
              </a:solidFill>
              <a:prstDash val="solid"/>
              <a:round/>
              <a:headEnd type="none" w="med" len="med"/>
              <a:tailEnd type="none" w="med" len="med"/>
            </a:ln>
            <a:effectLst/>
          </p:spPr>
        </p:cxnSp>
        <p:cxnSp>
          <p:nvCxnSpPr>
            <p:cNvPr id="15" name="Straight Connector 14"/>
            <p:cNvCxnSpPr/>
            <p:nvPr/>
          </p:nvCxnSpPr>
          <p:spPr bwMode="auto">
            <a:xfrm flipH="1" flipV="1">
              <a:off x="2262807" y="1609470"/>
              <a:ext cx="577382" cy="1295398"/>
            </a:xfrm>
            <a:prstGeom prst="line">
              <a:avLst/>
            </a:prstGeom>
            <a:noFill/>
            <a:ln w="76200" cap="flat" cmpd="sng" algn="ctr">
              <a:solidFill>
                <a:schemeClr val="accent1"/>
              </a:solidFill>
              <a:prstDash val="solid"/>
              <a:round/>
              <a:headEnd type="none" w="med" len="med"/>
              <a:tailEnd type="none" w="med" len="med"/>
            </a:ln>
            <a:effectLst/>
          </p:spPr>
        </p:cxnSp>
        <p:sp>
          <p:nvSpPr>
            <p:cNvPr id="16" name="Oval 15"/>
            <p:cNvSpPr/>
            <p:nvPr/>
          </p:nvSpPr>
          <p:spPr bwMode="auto">
            <a:xfrm>
              <a:off x="3584069" y="2688336"/>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7" name="Oval 16"/>
            <p:cNvSpPr/>
            <p:nvPr/>
          </p:nvSpPr>
          <p:spPr bwMode="auto">
            <a:xfrm>
              <a:off x="783981" y="2595760"/>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8" name="Oval 17"/>
            <p:cNvSpPr/>
            <p:nvPr/>
          </p:nvSpPr>
          <p:spPr bwMode="auto">
            <a:xfrm>
              <a:off x="1491916" y="2776678"/>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9" name="Oval 18"/>
            <p:cNvSpPr/>
            <p:nvPr/>
          </p:nvSpPr>
          <p:spPr bwMode="auto">
            <a:xfrm>
              <a:off x="2782888" y="2137244"/>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3" name="Oval 12"/>
            <p:cNvSpPr/>
            <p:nvPr/>
          </p:nvSpPr>
          <p:spPr bwMode="auto">
            <a:xfrm>
              <a:off x="2185416" y="1592224"/>
              <a:ext cx="228600" cy="22860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21" name="Oval 20"/>
            <p:cNvSpPr/>
            <p:nvPr/>
          </p:nvSpPr>
          <p:spPr bwMode="auto">
            <a:xfrm>
              <a:off x="2212848" y="3538728"/>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0" name="Oval 9"/>
            <p:cNvSpPr/>
            <p:nvPr/>
          </p:nvSpPr>
          <p:spPr bwMode="auto">
            <a:xfrm>
              <a:off x="2798064" y="2862072"/>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8" name="Oval 7"/>
            <p:cNvSpPr/>
            <p:nvPr/>
          </p:nvSpPr>
          <p:spPr bwMode="auto">
            <a:xfrm>
              <a:off x="1638300" y="2322576"/>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48" name="Oval 47"/>
            <p:cNvSpPr/>
            <p:nvPr/>
          </p:nvSpPr>
          <p:spPr bwMode="auto">
            <a:xfrm>
              <a:off x="3546310" y="1698424"/>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49" name="Oval 48"/>
            <p:cNvSpPr/>
            <p:nvPr/>
          </p:nvSpPr>
          <p:spPr bwMode="auto">
            <a:xfrm>
              <a:off x="801506" y="3663696"/>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0" name="Oval 49"/>
            <p:cNvSpPr/>
            <p:nvPr/>
          </p:nvSpPr>
          <p:spPr bwMode="auto">
            <a:xfrm>
              <a:off x="3099462" y="3621653"/>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1" name="Oval 50"/>
            <p:cNvSpPr/>
            <p:nvPr/>
          </p:nvSpPr>
          <p:spPr bwMode="auto">
            <a:xfrm>
              <a:off x="555381" y="1290872"/>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sp>
        <p:nvSpPr>
          <p:cNvPr id="46" name="Isosceles Triangle 45"/>
          <p:cNvSpPr/>
          <p:nvPr/>
        </p:nvSpPr>
        <p:spPr bwMode="auto">
          <a:xfrm rot="16200000" flipH="1">
            <a:off x="3374553" y="662400"/>
            <a:ext cx="182821" cy="2057399"/>
          </a:xfrm>
          <a:prstGeom prst="triangl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6" name="Oval 55"/>
          <p:cNvSpPr/>
          <p:nvPr/>
        </p:nvSpPr>
        <p:spPr bwMode="auto">
          <a:xfrm>
            <a:off x="1827418" y="4361436"/>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cxnSp>
        <p:nvCxnSpPr>
          <p:cNvPr id="58" name="Straight Connector 57"/>
          <p:cNvCxnSpPr/>
          <p:nvPr/>
        </p:nvCxnSpPr>
        <p:spPr bwMode="auto">
          <a:xfrm flipH="1">
            <a:off x="1716469" y="4947187"/>
            <a:ext cx="719570" cy="1"/>
          </a:xfrm>
          <a:prstGeom prst="line">
            <a:avLst/>
          </a:prstGeom>
          <a:noFill/>
          <a:ln w="38100" cap="flat" cmpd="sng" algn="ctr">
            <a:solidFill>
              <a:schemeClr val="accent1"/>
            </a:solidFill>
            <a:prstDash val="solid"/>
            <a:round/>
            <a:headEnd type="none" w="med" len="med"/>
            <a:tailEnd type="none" w="med" len="med"/>
          </a:ln>
          <a:effectLst/>
        </p:spPr>
      </p:cxnSp>
      <p:sp>
        <p:nvSpPr>
          <p:cNvPr id="32" name="TextBox 31"/>
          <p:cNvSpPr txBox="1"/>
          <p:nvPr/>
        </p:nvSpPr>
        <p:spPr>
          <a:xfrm>
            <a:off x="2737271" y="4250945"/>
            <a:ext cx="3810000" cy="400110"/>
          </a:xfrm>
          <a:prstGeom prst="rect">
            <a:avLst/>
          </a:prstGeom>
          <a:noFill/>
        </p:spPr>
        <p:txBody>
          <a:bodyPr wrap="square" rtlCol="0">
            <a:spAutoFit/>
          </a:bodyPr>
          <a:lstStyle/>
          <a:p>
            <a:pPr algn="l"/>
            <a:r>
              <a:rPr lang="en-US" b="0" dirty="0" smtClean="0"/>
              <a:t>Potential presynaptic neurons</a:t>
            </a:r>
          </a:p>
        </p:txBody>
      </p:sp>
      <p:sp>
        <p:nvSpPr>
          <p:cNvPr id="60" name="TextBox 59"/>
          <p:cNvSpPr txBox="1"/>
          <p:nvPr/>
        </p:nvSpPr>
        <p:spPr>
          <a:xfrm>
            <a:off x="2731295" y="4691500"/>
            <a:ext cx="3810000" cy="400110"/>
          </a:xfrm>
          <a:prstGeom prst="rect">
            <a:avLst/>
          </a:prstGeom>
          <a:noFill/>
        </p:spPr>
        <p:txBody>
          <a:bodyPr wrap="square" rtlCol="0">
            <a:spAutoFit/>
          </a:bodyPr>
          <a:lstStyle/>
          <a:p>
            <a:pPr algn="l"/>
            <a:r>
              <a:rPr lang="en-US" b="0" dirty="0" smtClean="0"/>
              <a:t>Synapses or connections</a:t>
            </a:r>
          </a:p>
        </p:txBody>
      </p:sp>
    </p:spTree>
    <p:extLst>
      <p:ext uri="{BB962C8B-B14F-4D97-AF65-F5344CB8AC3E}">
        <p14:creationId xmlns:p14="http://schemas.microsoft.com/office/powerpoint/2010/main" val="2705376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traight Connector 54"/>
          <p:cNvCxnSpPr/>
          <p:nvPr/>
        </p:nvCxnSpPr>
        <p:spPr bwMode="auto">
          <a:xfrm flipH="1" flipV="1">
            <a:off x="2338173" y="1723499"/>
            <a:ext cx="553974" cy="1281779"/>
          </a:xfrm>
          <a:prstGeom prst="line">
            <a:avLst/>
          </a:prstGeom>
          <a:noFill/>
          <a:ln w="76200" cap="flat" cmpd="sng" algn="ctr">
            <a:solidFill>
              <a:schemeClr val="accent1"/>
            </a:solidFill>
            <a:prstDash val="solid"/>
            <a:round/>
            <a:headEnd type="none" w="med" len="med"/>
            <a:tailEnd type="none" w="med" len="med"/>
          </a:ln>
          <a:effectLst/>
        </p:spPr>
      </p:cxnSp>
      <p:grpSp>
        <p:nvGrpSpPr>
          <p:cNvPr id="131" name="Group 130"/>
          <p:cNvGrpSpPr/>
          <p:nvPr/>
        </p:nvGrpSpPr>
        <p:grpSpPr>
          <a:xfrm>
            <a:off x="475488" y="1069848"/>
            <a:ext cx="3566160" cy="2822448"/>
            <a:chOff x="475488" y="1069848"/>
            <a:chExt cx="3566160" cy="2822448"/>
          </a:xfrm>
        </p:grpSpPr>
        <p:pic>
          <p:nvPicPr>
            <p:cNvPr id="132" name="Picture 131"/>
            <p:cNvPicPr>
              <a:picLocks/>
            </p:cNvPicPr>
            <p:nvPr/>
          </p:nvPicPr>
          <p:blipFill>
            <a:blip r:embed="rId3">
              <a:extLst>
                <a:ext uri="{28A0092B-C50C-407E-A947-70E740481C1C}">
                  <a14:useLocalDpi xmlns:a14="http://schemas.microsoft.com/office/drawing/2010/main" val="0"/>
                </a:ext>
              </a:extLst>
            </a:blip>
            <a:stretch>
              <a:fillRect/>
            </a:stretch>
          </p:blipFill>
          <p:spPr>
            <a:xfrm>
              <a:off x="475488" y="1069848"/>
              <a:ext cx="3566160" cy="2822448"/>
            </a:xfrm>
            <a:prstGeom prst="rect">
              <a:avLst/>
            </a:prstGeom>
          </p:spPr>
        </p:pic>
        <p:sp>
          <p:nvSpPr>
            <p:cNvPr id="133" name="Oval 132"/>
            <p:cNvSpPr/>
            <p:nvPr/>
          </p:nvSpPr>
          <p:spPr bwMode="auto">
            <a:xfrm>
              <a:off x="1143000" y="1981200"/>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34" name="Oval 133"/>
            <p:cNvSpPr/>
            <p:nvPr/>
          </p:nvSpPr>
          <p:spPr bwMode="auto">
            <a:xfrm>
              <a:off x="2166782" y="2364709"/>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35" name="Oval 134"/>
            <p:cNvSpPr/>
            <p:nvPr/>
          </p:nvSpPr>
          <p:spPr bwMode="auto">
            <a:xfrm>
              <a:off x="1752600" y="3054349"/>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39" name="Oval 138"/>
            <p:cNvSpPr/>
            <p:nvPr/>
          </p:nvSpPr>
          <p:spPr bwMode="auto">
            <a:xfrm>
              <a:off x="3584069" y="2688336"/>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40" name="Oval 139"/>
            <p:cNvSpPr/>
            <p:nvPr/>
          </p:nvSpPr>
          <p:spPr bwMode="auto">
            <a:xfrm>
              <a:off x="783981" y="2595760"/>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41" name="Oval 140"/>
            <p:cNvSpPr/>
            <p:nvPr/>
          </p:nvSpPr>
          <p:spPr bwMode="auto">
            <a:xfrm>
              <a:off x="1491916" y="2776678"/>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42" name="Oval 141"/>
            <p:cNvSpPr/>
            <p:nvPr/>
          </p:nvSpPr>
          <p:spPr bwMode="auto">
            <a:xfrm>
              <a:off x="2782888" y="2137244"/>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43" name="Oval 142"/>
            <p:cNvSpPr/>
            <p:nvPr/>
          </p:nvSpPr>
          <p:spPr bwMode="auto">
            <a:xfrm>
              <a:off x="2185416" y="1592224"/>
              <a:ext cx="228600" cy="22860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44" name="Oval 143"/>
            <p:cNvSpPr/>
            <p:nvPr/>
          </p:nvSpPr>
          <p:spPr bwMode="auto">
            <a:xfrm>
              <a:off x="2212848" y="3538728"/>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46" name="Oval 145"/>
            <p:cNvSpPr/>
            <p:nvPr/>
          </p:nvSpPr>
          <p:spPr bwMode="auto">
            <a:xfrm>
              <a:off x="1638300" y="2322576"/>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47" name="Oval 146"/>
            <p:cNvSpPr/>
            <p:nvPr/>
          </p:nvSpPr>
          <p:spPr bwMode="auto">
            <a:xfrm>
              <a:off x="3546310" y="1698424"/>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48" name="Oval 147"/>
            <p:cNvSpPr/>
            <p:nvPr/>
          </p:nvSpPr>
          <p:spPr bwMode="auto">
            <a:xfrm>
              <a:off x="801506" y="3663696"/>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49" name="Oval 148"/>
            <p:cNvSpPr/>
            <p:nvPr/>
          </p:nvSpPr>
          <p:spPr bwMode="auto">
            <a:xfrm>
              <a:off x="3099462" y="3621653"/>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50" name="Oval 149"/>
            <p:cNvSpPr/>
            <p:nvPr/>
          </p:nvSpPr>
          <p:spPr bwMode="auto">
            <a:xfrm>
              <a:off x="555381" y="1290872"/>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45" name="Oval 144"/>
            <p:cNvSpPr/>
            <p:nvPr/>
          </p:nvSpPr>
          <p:spPr bwMode="auto">
            <a:xfrm>
              <a:off x="2798064" y="2862072"/>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sp>
        <p:nvSpPr>
          <p:cNvPr id="77" name="TextBox 76"/>
          <p:cNvSpPr txBox="1"/>
          <p:nvPr/>
        </p:nvSpPr>
        <p:spPr>
          <a:xfrm>
            <a:off x="6554315" y="1066799"/>
            <a:ext cx="1681871" cy="1015663"/>
          </a:xfrm>
          <a:prstGeom prst="rect">
            <a:avLst/>
          </a:prstGeom>
          <a:noFill/>
        </p:spPr>
        <p:txBody>
          <a:bodyPr wrap="none" rtlCol="0">
            <a:spAutoFit/>
          </a:bodyPr>
          <a:lstStyle/>
          <a:p>
            <a:pPr algn="l"/>
            <a:r>
              <a:rPr lang="en-US" b="0" dirty="0" smtClean="0"/>
              <a:t>Strong:</a:t>
            </a:r>
            <a:endParaRPr lang="en-US" sz="1800" b="0" dirty="0"/>
          </a:p>
          <a:p>
            <a:pPr algn="l"/>
            <a:endParaRPr lang="en-US" b="0" dirty="0" smtClean="0">
              <a:solidFill>
                <a:srgbClr val="00B050"/>
              </a:solidFill>
            </a:endParaRPr>
          </a:p>
          <a:p>
            <a:pPr algn="l"/>
            <a:r>
              <a:rPr lang="en-US" b="0" dirty="0" smtClean="0">
                <a:solidFill>
                  <a:srgbClr val="00B050"/>
                </a:solidFill>
              </a:rPr>
              <a:t>Connections </a:t>
            </a:r>
            <a:endParaRPr lang="en-US" b="0" dirty="0" smtClean="0"/>
          </a:p>
        </p:txBody>
      </p:sp>
      <p:sp>
        <p:nvSpPr>
          <p:cNvPr id="2" name="Title 1"/>
          <p:cNvSpPr>
            <a:spLocks noGrp="1"/>
          </p:cNvSpPr>
          <p:nvPr>
            <p:ph type="title"/>
          </p:nvPr>
        </p:nvSpPr>
        <p:spPr/>
        <p:txBody>
          <a:bodyPr/>
          <a:lstStyle/>
          <a:p>
            <a:r>
              <a:rPr lang="en-US" dirty="0"/>
              <a:t>Detection via </a:t>
            </a:r>
            <a:r>
              <a:rPr lang="en-US" dirty="0" err="1" smtClean="0"/>
              <a:t>Multineuron</a:t>
            </a:r>
            <a:r>
              <a:rPr lang="en-US" dirty="0" smtClean="0"/>
              <a:t> Excitation</a:t>
            </a:r>
            <a:endParaRPr lang="en-US" dirty="0"/>
          </a:p>
        </p:txBody>
      </p:sp>
      <p:cxnSp>
        <p:nvCxnSpPr>
          <p:cNvPr id="16" name="Straight Connector 15"/>
          <p:cNvCxnSpPr/>
          <p:nvPr/>
        </p:nvCxnSpPr>
        <p:spPr bwMode="auto">
          <a:xfrm flipV="1">
            <a:off x="2281082" y="1673352"/>
            <a:ext cx="0" cy="688309"/>
          </a:xfrm>
          <a:prstGeom prst="line">
            <a:avLst/>
          </a:prstGeom>
          <a:noFill/>
          <a:ln w="38100" cap="flat" cmpd="sng" algn="ctr">
            <a:solidFill>
              <a:schemeClr val="accent1"/>
            </a:solidFill>
            <a:prstDash val="solid"/>
            <a:round/>
            <a:headEnd type="none" w="med" len="med"/>
            <a:tailEnd type="none" w="med" len="med"/>
          </a:ln>
          <a:effectLst/>
        </p:spPr>
      </p:cxnSp>
      <p:cxnSp>
        <p:nvCxnSpPr>
          <p:cNvPr id="17" name="Straight Connector 16"/>
          <p:cNvCxnSpPr/>
          <p:nvPr/>
        </p:nvCxnSpPr>
        <p:spPr bwMode="auto">
          <a:xfrm flipV="1">
            <a:off x="1827883" y="1691338"/>
            <a:ext cx="447660" cy="674828"/>
          </a:xfrm>
          <a:prstGeom prst="line">
            <a:avLst/>
          </a:prstGeom>
          <a:noFill/>
          <a:ln w="38100" cap="flat" cmpd="sng" algn="ctr">
            <a:solidFill>
              <a:schemeClr val="accent1"/>
            </a:solidFill>
            <a:prstDash val="solid"/>
            <a:round/>
            <a:headEnd type="none" w="med" len="med"/>
            <a:tailEnd type="none" w="med" len="med"/>
          </a:ln>
          <a:effectLst/>
        </p:spPr>
      </p:cxnSp>
      <p:grpSp>
        <p:nvGrpSpPr>
          <p:cNvPr id="72" name="Group 71"/>
          <p:cNvGrpSpPr/>
          <p:nvPr/>
        </p:nvGrpSpPr>
        <p:grpSpPr>
          <a:xfrm>
            <a:off x="4791637" y="1532712"/>
            <a:ext cx="838200" cy="346319"/>
            <a:chOff x="4800600" y="1674235"/>
            <a:chExt cx="838200" cy="346319"/>
          </a:xfrm>
        </p:grpSpPr>
        <p:cxnSp>
          <p:nvCxnSpPr>
            <p:cNvPr id="21" name="Straight Connector 20"/>
            <p:cNvCxnSpPr/>
            <p:nvPr/>
          </p:nvCxnSpPr>
          <p:spPr bwMode="auto">
            <a:xfrm>
              <a:off x="4800600" y="1676400"/>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a:off x="5181600" y="1674235"/>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5638800" y="1674235"/>
              <a:ext cx="0" cy="344154"/>
            </a:xfrm>
            <a:prstGeom prst="line">
              <a:avLst/>
            </a:prstGeom>
            <a:noFill/>
            <a:ln w="34925" cap="flat" cmpd="sng" algn="ctr">
              <a:solidFill>
                <a:schemeClr val="tx1"/>
              </a:solidFill>
              <a:prstDash val="solid"/>
              <a:round/>
              <a:headEnd type="none" w="med" len="med"/>
              <a:tailEnd type="none" w="med" len="med"/>
            </a:ln>
            <a:effectLst/>
          </p:spPr>
        </p:cxnSp>
      </p:grpSp>
      <p:cxnSp>
        <p:nvCxnSpPr>
          <p:cNvPr id="28" name="Straight Arrow Connector 27"/>
          <p:cNvCxnSpPr/>
          <p:nvPr/>
        </p:nvCxnSpPr>
        <p:spPr bwMode="auto">
          <a:xfrm>
            <a:off x="4589463" y="1876867"/>
            <a:ext cx="1735137" cy="0"/>
          </a:xfrm>
          <a:prstGeom prst="straightConnector1">
            <a:avLst/>
          </a:prstGeom>
          <a:noFill/>
          <a:ln w="9525" cap="flat" cmpd="sng" algn="ctr">
            <a:solidFill>
              <a:schemeClr val="tx1"/>
            </a:solidFill>
            <a:prstDash val="solid"/>
            <a:round/>
            <a:headEnd type="none" w="med" len="med"/>
            <a:tailEnd type="triangle"/>
          </a:ln>
          <a:effectLst/>
        </p:spPr>
      </p:cxnSp>
      <p:grpSp>
        <p:nvGrpSpPr>
          <p:cNvPr id="73" name="Group 72"/>
          <p:cNvGrpSpPr/>
          <p:nvPr/>
        </p:nvGrpSpPr>
        <p:grpSpPr>
          <a:xfrm>
            <a:off x="4961940" y="1532713"/>
            <a:ext cx="457200" cy="344154"/>
            <a:chOff x="5410200" y="2413964"/>
            <a:chExt cx="457200" cy="344154"/>
          </a:xfrm>
        </p:grpSpPr>
        <p:cxnSp>
          <p:nvCxnSpPr>
            <p:cNvPr id="32" name="Straight Connector 31"/>
            <p:cNvCxnSpPr/>
            <p:nvPr/>
          </p:nvCxnSpPr>
          <p:spPr bwMode="auto">
            <a:xfrm>
              <a:off x="5410200" y="2413964"/>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5867400" y="2413964"/>
              <a:ext cx="0" cy="344154"/>
            </a:xfrm>
            <a:prstGeom prst="line">
              <a:avLst/>
            </a:prstGeom>
            <a:noFill/>
            <a:ln w="34925" cap="flat" cmpd="sng" algn="ctr">
              <a:solidFill>
                <a:schemeClr val="tx1"/>
              </a:solidFill>
              <a:prstDash val="solid"/>
              <a:round/>
              <a:headEnd type="none" w="med" len="med"/>
              <a:tailEnd type="none" w="med" len="med"/>
            </a:ln>
            <a:effectLst/>
          </p:spPr>
        </p:cxnSp>
      </p:grpSp>
      <p:grpSp>
        <p:nvGrpSpPr>
          <p:cNvPr id="75" name="Group 74"/>
          <p:cNvGrpSpPr/>
          <p:nvPr/>
        </p:nvGrpSpPr>
        <p:grpSpPr>
          <a:xfrm>
            <a:off x="4873752" y="1536192"/>
            <a:ext cx="1244221" cy="344154"/>
            <a:chOff x="4851779" y="3694446"/>
            <a:chExt cx="1244221" cy="344154"/>
          </a:xfrm>
        </p:grpSpPr>
        <p:cxnSp>
          <p:nvCxnSpPr>
            <p:cNvPr id="38" name="Straight Connector 37"/>
            <p:cNvCxnSpPr/>
            <p:nvPr/>
          </p:nvCxnSpPr>
          <p:spPr bwMode="auto">
            <a:xfrm>
              <a:off x="5029200"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a:off x="5692254"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a:off x="5181600"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a:off x="5334000"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a:off x="5410200"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a:off x="5638800"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a:off x="5791200"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5997054"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a:off x="5943600"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49" name="Straight Connector 48"/>
            <p:cNvCxnSpPr/>
            <p:nvPr/>
          </p:nvCxnSpPr>
          <p:spPr bwMode="auto">
            <a:xfrm>
              <a:off x="6096000"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a:off x="5533030"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a:off x="5479576"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a:off x="5631976"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66" name="Straight Connector 65"/>
            <p:cNvCxnSpPr/>
            <p:nvPr/>
          </p:nvCxnSpPr>
          <p:spPr bwMode="auto">
            <a:xfrm>
              <a:off x="4851779"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a:off x="4927979"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68" name="Straight Connector 67"/>
            <p:cNvCxnSpPr/>
            <p:nvPr/>
          </p:nvCxnSpPr>
          <p:spPr bwMode="auto">
            <a:xfrm>
              <a:off x="5156579"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69" name="Straight Connector 68"/>
            <p:cNvCxnSpPr/>
            <p:nvPr/>
          </p:nvCxnSpPr>
          <p:spPr bwMode="auto">
            <a:xfrm>
              <a:off x="5050809"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70" name="Straight Connector 69"/>
            <p:cNvCxnSpPr/>
            <p:nvPr/>
          </p:nvCxnSpPr>
          <p:spPr bwMode="auto">
            <a:xfrm>
              <a:off x="4997355"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a:off x="5149755" y="3694446"/>
              <a:ext cx="0" cy="344154"/>
            </a:xfrm>
            <a:prstGeom prst="line">
              <a:avLst/>
            </a:prstGeom>
            <a:noFill/>
            <a:ln w="34925" cap="flat" cmpd="sng" algn="ctr">
              <a:solidFill>
                <a:schemeClr val="tx1"/>
              </a:solidFill>
              <a:prstDash val="solid"/>
              <a:round/>
              <a:headEnd type="none" w="med" len="med"/>
              <a:tailEnd type="none" w="med" len="med"/>
            </a:ln>
            <a:effectLst/>
          </p:spPr>
        </p:cxnSp>
      </p:grpSp>
      <p:sp>
        <p:nvSpPr>
          <p:cNvPr id="79" name="TextBox 78"/>
          <p:cNvSpPr txBox="1"/>
          <p:nvPr/>
        </p:nvSpPr>
        <p:spPr>
          <a:xfrm>
            <a:off x="4426596" y="2137244"/>
            <a:ext cx="1967205" cy="400110"/>
          </a:xfrm>
          <a:prstGeom prst="rect">
            <a:avLst/>
          </a:prstGeom>
          <a:noFill/>
        </p:spPr>
        <p:txBody>
          <a:bodyPr wrap="none" rtlCol="0">
            <a:spAutoFit/>
          </a:bodyPr>
          <a:lstStyle/>
          <a:p>
            <a:pPr algn="l"/>
            <a:r>
              <a:rPr lang="en-US" b="0" dirty="0" smtClean="0"/>
              <a:t>Spike recording</a:t>
            </a:r>
          </a:p>
        </p:txBody>
      </p:sp>
      <p:sp>
        <p:nvSpPr>
          <p:cNvPr id="78" name="Isosceles Triangle 77"/>
          <p:cNvSpPr/>
          <p:nvPr/>
        </p:nvSpPr>
        <p:spPr bwMode="auto">
          <a:xfrm rot="16200000" flipH="1">
            <a:off x="3374553" y="662400"/>
            <a:ext cx="182821" cy="2057399"/>
          </a:xfrm>
          <a:prstGeom prst="triangl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5" name="Rectangle 14"/>
          <p:cNvSpPr/>
          <p:nvPr/>
        </p:nvSpPr>
        <p:spPr>
          <a:xfrm>
            <a:off x="1065863" y="4090670"/>
            <a:ext cx="7047199" cy="1569660"/>
          </a:xfrm>
          <a:prstGeom prst="rect">
            <a:avLst/>
          </a:prstGeom>
          <a:solidFill>
            <a:schemeClr val="accent3"/>
          </a:solidFill>
          <a:ln>
            <a:solidFill>
              <a:schemeClr val="accent3"/>
            </a:solidFill>
          </a:ln>
        </p:spPr>
        <p:txBody>
          <a:bodyPr wrap="square">
            <a:spAutoFit/>
          </a:bodyPr>
          <a:lstStyle/>
          <a:p>
            <a:pPr marL="342900" lvl="0" indent="-342900" algn="l" eaLnBrk="0" hangingPunct="0">
              <a:spcBef>
                <a:spcPct val="20000"/>
              </a:spcBef>
              <a:buClr>
                <a:srgbClr val="000099"/>
              </a:buClr>
              <a:buSzPct val="80000"/>
              <a:buFont typeface="Wingdings" pitchFamily="2" charset="2"/>
              <a:buChar char="n"/>
            </a:pPr>
            <a:r>
              <a:rPr lang="en-US" sz="2400" b="0" kern="0" dirty="0">
                <a:solidFill>
                  <a:srgbClr val="000000"/>
                </a:solidFill>
                <a:latin typeface="Arial"/>
                <a:cs typeface="+mn-cs"/>
              </a:rPr>
              <a:t>Stimulate </a:t>
            </a:r>
            <a:r>
              <a:rPr lang="en-US" sz="2400" b="0" kern="0" dirty="0" smtClean="0">
                <a:solidFill>
                  <a:srgbClr val="000000"/>
                </a:solidFill>
                <a:latin typeface="Arial"/>
                <a:cs typeface="+mn-cs"/>
              </a:rPr>
              <a:t>subsets of </a:t>
            </a:r>
            <a:r>
              <a:rPr lang="en-US" sz="2400" b="0" kern="0" dirty="0">
                <a:solidFill>
                  <a:srgbClr val="000000"/>
                </a:solidFill>
                <a:latin typeface="Arial"/>
                <a:cs typeface="+mn-cs"/>
              </a:rPr>
              <a:t>neurons at a time</a:t>
            </a:r>
          </a:p>
          <a:p>
            <a:pPr marL="742950" lvl="1" indent="-285750" algn="l" eaLnBrk="0" hangingPunct="0">
              <a:spcBef>
                <a:spcPct val="20000"/>
              </a:spcBef>
              <a:buFontTx/>
              <a:buChar char="–"/>
            </a:pPr>
            <a:r>
              <a:rPr lang="en-US" b="0" kern="0" dirty="0">
                <a:solidFill>
                  <a:srgbClr val="000000"/>
                </a:solidFill>
                <a:latin typeface="Arial"/>
              </a:rPr>
              <a:t>Increase probability </a:t>
            </a:r>
            <a:r>
              <a:rPr lang="en-US" b="0" kern="0" dirty="0" smtClean="0">
                <a:solidFill>
                  <a:srgbClr val="000000"/>
                </a:solidFill>
                <a:latin typeface="Arial"/>
              </a:rPr>
              <a:t>of response</a:t>
            </a:r>
          </a:p>
          <a:p>
            <a:pPr marL="742950" lvl="1" indent="-285750" algn="l" eaLnBrk="0" hangingPunct="0">
              <a:spcBef>
                <a:spcPct val="20000"/>
              </a:spcBef>
              <a:buFontTx/>
              <a:buChar char="–"/>
            </a:pPr>
            <a:r>
              <a:rPr lang="en-US" b="0" kern="0" dirty="0" smtClean="0">
                <a:solidFill>
                  <a:srgbClr val="000000"/>
                </a:solidFill>
                <a:latin typeface="Arial"/>
              </a:rPr>
              <a:t>Fewer wasted trials</a:t>
            </a:r>
            <a:endParaRPr lang="en-US" b="0" kern="0" dirty="0">
              <a:solidFill>
                <a:srgbClr val="000000"/>
              </a:solidFill>
              <a:latin typeface="Arial"/>
            </a:endParaRPr>
          </a:p>
          <a:p>
            <a:pPr marL="742950" lvl="1" indent="-285750" algn="l" eaLnBrk="0" hangingPunct="0">
              <a:spcBef>
                <a:spcPct val="20000"/>
              </a:spcBef>
              <a:buFontTx/>
              <a:buChar char="–"/>
            </a:pPr>
            <a:endParaRPr lang="en-US" b="0" kern="0" dirty="0">
              <a:solidFill>
                <a:srgbClr val="000000"/>
              </a:solidFill>
              <a:latin typeface="Arial"/>
            </a:endParaRPr>
          </a:p>
        </p:txBody>
      </p:sp>
      <p:sp>
        <p:nvSpPr>
          <p:cNvPr id="89" name="Oval 88"/>
          <p:cNvSpPr/>
          <p:nvPr/>
        </p:nvSpPr>
        <p:spPr bwMode="auto">
          <a:xfrm>
            <a:off x="783981" y="2595760"/>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74" name="Oval 73"/>
          <p:cNvSpPr/>
          <p:nvPr/>
        </p:nvSpPr>
        <p:spPr bwMode="auto">
          <a:xfrm>
            <a:off x="2208664" y="3542400"/>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83" name="Oval 82"/>
          <p:cNvSpPr/>
          <p:nvPr/>
        </p:nvSpPr>
        <p:spPr bwMode="auto">
          <a:xfrm>
            <a:off x="1491916" y="2776678"/>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nvGrpSpPr>
          <p:cNvPr id="84" name="Group 83"/>
          <p:cNvGrpSpPr>
            <a:grpSpLocks/>
          </p:cNvGrpSpPr>
          <p:nvPr/>
        </p:nvGrpSpPr>
        <p:grpSpPr>
          <a:xfrm>
            <a:off x="4759427" y="2802636"/>
            <a:ext cx="1258558" cy="1097280"/>
            <a:chOff x="125384" y="838200"/>
            <a:chExt cx="2008216" cy="2626308"/>
          </a:xfrm>
        </p:grpSpPr>
        <p:pic>
          <p:nvPicPr>
            <p:cNvPr id="85" name="Picture 84"/>
            <p:cNvPicPr>
              <a:picLocks noChangeAspect="1"/>
            </p:cNvPicPr>
            <p:nvPr/>
          </p:nvPicPr>
          <p:blipFill>
            <a:blip r:embed="rId4"/>
            <a:stretch>
              <a:fillRect/>
            </a:stretch>
          </p:blipFill>
          <p:spPr>
            <a:xfrm>
              <a:off x="125384" y="838200"/>
              <a:ext cx="1617086" cy="2377440"/>
            </a:xfrm>
            <a:prstGeom prst="rect">
              <a:avLst/>
            </a:prstGeom>
          </p:spPr>
        </p:pic>
        <p:sp>
          <p:nvSpPr>
            <p:cNvPr id="86" name="Rectangle 85"/>
            <p:cNvSpPr/>
            <p:nvPr/>
          </p:nvSpPr>
          <p:spPr bwMode="auto">
            <a:xfrm>
              <a:off x="1524000" y="3048000"/>
              <a:ext cx="457200" cy="4165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87" name="Rectangle 86"/>
            <p:cNvSpPr/>
            <p:nvPr/>
          </p:nvSpPr>
          <p:spPr bwMode="auto">
            <a:xfrm>
              <a:off x="1676400" y="1520576"/>
              <a:ext cx="457200" cy="4165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sp>
        <p:nvSpPr>
          <p:cNvPr id="10" name="Oval 9"/>
          <p:cNvSpPr/>
          <p:nvPr/>
        </p:nvSpPr>
        <p:spPr bwMode="auto">
          <a:xfrm>
            <a:off x="3266687" y="2929942"/>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56" name="Oval 155"/>
          <p:cNvSpPr/>
          <p:nvPr/>
        </p:nvSpPr>
        <p:spPr bwMode="auto">
          <a:xfrm>
            <a:off x="1150390" y="1981200"/>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57" name="Oval 156"/>
          <p:cNvSpPr/>
          <p:nvPr/>
        </p:nvSpPr>
        <p:spPr bwMode="auto">
          <a:xfrm>
            <a:off x="2782888" y="2133061"/>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58" name="Oval 157"/>
          <p:cNvSpPr/>
          <p:nvPr/>
        </p:nvSpPr>
        <p:spPr bwMode="auto">
          <a:xfrm>
            <a:off x="801506" y="3658651"/>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59" name="Oval 158"/>
          <p:cNvSpPr/>
          <p:nvPr/>
        </p:nvSpPr>
        <p:spPr bwMode="auto">
          <a:xfrm>
            <a:off x="1751979" y="3050894"/>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4" name="TextBox 13"/>
          <p:cNvSpPr txBox="1"/>
          <p:nvPr/>
        </p:nvSpPr>
        <p:spPr>
          <a:xfrm>
            <a:off x="6561139" y="1066799"/>
            <a:ext cx="2286000" cy="1015663"/>
          </a:xfrm>
          <a:prstGeom prst="rect">
            <a:avLst/>
          </a:prstGeom>
          <a:noFill/>
        </p:spPr>
        <p:txBody>
          <a:bodyPr wrap="square" rtlCol="0">
            <a:spAutoFit/>
          </a:bodyPr>
          <a:lstStyle/>
          <a:p>
            <a:pPr algn="l"/>
            <a:r>
              <a:rPr lang="en-US" b="0" dirty="0"/>
              <a:t>Low response</a:t>
            </a:r>
          </a:p>
          <a:p>
            <a:pPr algn="l"/>
            <a:r>
              <a:rPr lang="en-US" b="0" dirty="0"/>
              <a:t>	</a:t>
            </a:r>
            <a:br>
              <a:rPr lang="en-US" b="0" dirty="0"/>
            </a:br>
            <a:r>
              <a:rPr lang="en-US" b="0" dirty="0"/>
              <a:t>No </a:t>
            </a:r>
            <a:r>
              <a:rPr lang="en-US" b="0" dirty="0" smtClean="0"/>
              <a:t>connection</a:t>
            </a:r>
          </a:p>
        </p:txBody>
      </p:sp>
      <p:sp>
        <p:nvSpPr>
          <p:cNvPr id="163" name="Oval 162"/>
          <p:cNvSpPr/>
          <p:nvPr/>
        </p:nvSpPr>
        <p:spPr bwMode="auto">
          <a:xfrm>
            <a:off x="1153082" y="1981200"/>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64" name="Oval 163"/>
          <p:cNvSpPr/>
          <p:nvPr/>
        </p:nvSpPr>
        <p:spPr bwMode="auto">
          <a:xfrm>
            <a:off x="2785580" y="2133061"/>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65" name="Oval 164"/>
          <p:cNvSpPr/>
          <p:nvPr/>
        </p:nvSpPr>
        <p:spPr bwMode="auto">
          <a:xfrm>
            <a:off x="804198" y="3658651"/>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66" name="Oval 165"/>
          <p:cNvSpPr/>
          <p:nvPr/>
        </p:nvSpPr>
        <p:spPr bwMode="auto">
          <a:xfrm>
            <a:off x="1754671" y="3050894"/>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9" name="Oval 58"/>
          <p:cNvSpPr/>
          <p:nvPr/>
        </p:nvSpPr>
        <p:spPr bwMode="auto">
          <a:xfrm>
            <a:off x="2798315" y="2863703"/>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cxnSp>
        <p:nvCxnSpPr>
          <p:cNvPr id="151" name="Straight Connector 150"/>
          <p:cNvCxnSpPr/>
          <p:nvPr/>
        </p:nvCxnSpPr>
        <p:spPr bwMode="auto">
          <a:xfrm flipH="1" flipV="1">
            <a:off x="2310049" y="1657999"/>
            <a:ext cx="540162" cy="1225168"/>
          </a:xfrm>
          <a:prstGeom prst="line">
            <a:avLst/>
          </a:prstGeom>
          <a:noFill/>
          <a:ln w="76200" cap="flat" cmpd="sng" algn="ctr">
            <a:solidFill>
              <a:schemeClr val="accent1"/>
            </a:solidFill>
            <a:prstDash val="solid"/>
            <a:round/>
            <a:headEnd type="none" w="med" len="med"/>
            <a:tailEnd type="none" w="med" len="med"/>
          </a:ln>
          <a:effectLst/>
        </p:spPr>
      </p:cxnSp>
      <p:sp>
        <p:nvSpPr>
          <p:cNvPr id="184" name="Oval 183"/>
          <p:cNvSpPr/>
          <p:nvPr/>
        </p:nvSpPr>
        <p:spPr bwMode="auto">
          <a:xfrm>
            <a:off x="2186457" y="1584124"/>
            <a:ext cx="228600" cy="22860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56509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20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1000"/>
                                        <p:tgtEl>
                                          <p:spTgt spid="59"/>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89"/>
                                        </p:tgtEl>
                                        <p:attrNameLst>
                                          <p:attrName>style.visibility</p:attrName>
                                        </p:attrNameLst>
                                      </p:cBhvr>
                                      <p:to>
                                        <p:strVal val="visible"/>
                                      </p:to>
                                    </p:set>
                                    <p:animEffect transition="in" filter="fade">
                                      <p:cBhvr>
                                        <p:cTn id="13" dur="1000"/>
                                        <p:tgtEl>
                                          <p:spTgt spid="8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fade">
                                      <p:cBhvr>
                                        <p:cTn id="19" dur="1000"/>
                                        <p:tgtEl>
                                          <p:spTgt spid="83"/>
                                        </p:tgtEl>
                                      </p:cBhvr>
                                    </p:animEffect>
                                  </p:childTnLst>
                                </p:cTn>
                              </p:par>
                              <p:par>
                                <p:cTn id="20" presetID="10" presetClass="entr" presetSubtype="0" fill="hold" grpId="2"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1000"/>
                                        <p:tgtEl>
                                          <p:spTgt spid="74"/>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1200"/>
                            </p:stCondLst>
                            <p:childTnLst>
                              <p:par>
                                <p:cTn id="26" presetID="1" presetClass="entr" presetSubtype="0" fill="hold" nodeType="afterEffect">
                                  <p:stCondLst>
                                    <p:cond delay="0"/>
                                  </p:stCondLst>
                                  <p:childTnLst>
                                    <p:set>
                                      <p:cBhvr>
                                        <p:cTn id="27" dur="1" fill="hold">
                                          <p:stCondLst>
                                            <p:cond delay="0"/>
                                          </p:stCondLst>
                                        </p:cTn>
                                        <p:tgtEl>
                                          <p:spTgt spid="7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7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7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7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51"/>
                                        </p:tgtEl>
                                        <p:attrNameLst>
                                          <p:attrName>style.visibility</p:attrName>
                                        </p:attrNameLst>
                                      </p:cBhvr>
                                      <p:to>
                                        <p:strVal val="visible"/>
                                      </p:to>
                                    </p:set>
                                  </p:childTnLst>
                                </p:cTn>
                              </p:par>
                            </p:childTnLst>
                          </p:cTn>
                        </p:par>
                        <p:par>
                          <p:cTn id="42" fill="hold">
                            <p:stCondLst>
                              <p:cond delay="0"/>
                            </p:stCondLst>
                            <p:childTnLst>
                              <p:par>
                                <p:cTn id="43" presetID="26" presetClass="emph" presetSubtype="0" repeatCount="indefinite" fill="hold" nodeType="afterEffect">
                                  <p:stCondLst>
                                    <p:cond delay="0"/>
                                  </p:stCondLst>
                                  <p:endCondLst>
                                    <p:cond evt="onNext" delay="0">
                                      <p:tgtEl>
                                        <p:sldTgt/>
                                      </p:tgtEl>
                                    </p:cond>
                                  </p:endCondLst>
                                  <p:childTnLst>
                                    <p:animEffect transition="out" filter="fade">
                                      <p:cBhvr>
                                        <p:cTn id="44" dur="400" tmFilter="0, 0; .2, .5; .8, .5; 1, 0"/>
                                        <p:tgtEl>
                                          <p:spTgt spid="151"/>
                                        </p:tgtEl>
                                      </p:cBhvr>
                                    </p:animEffect>
                                    <p:animScale>
                                      <p:cBhvr>
                                        <p:cTn id="45" dur="200" autoRev="1" fill="hold"/>
                                        <p:tgtEl>
                                          <p:spTgt spid="151"/>
                                        </p:tgtEl>
                                      </p:cBhvr>
                                      <p:by x="105000" y="105000"/>
                                    </p:animScale>
                                  </p:childTnLst>
                                </p:cTn>
                              </p:par>
                              <p:par>
                                <p:cTn id="46" presetID="1" presetClass="entr" presetSubtype="0" fill="hold" grpId="0" nodeType="withEffect">
                                  <p:stCondLst>
                                    <p:cond delay="0"/>
                                  </p:stCondLst>
                                  <p:childTnLst>
                                    <p:set>
                                      <p:cBhvr>
                                        <p:cTn id="47" dur="1" fill="hold">
                                          <p:stCondLst>
                                            <p:cond delay="0"/>
                                          </p:stCondLst>
                                        </p:cTn>
                                        <p:tgtEl>
                                          <p:spTgt spid="77"/>
                                        </p:tgtEl>
                                        <p:attrNameLst>
                                          <p:attrName>style.visibility</p:attrName>
                                        </p:attrNameLst>
                                      </p:cBhvr>
                                      <p:to>
                                        <p:strVal val="visible"/>
                                      </p:to>
                                    </p:set>
                                  </p:childTnLst>
                                </p:cTn>
                              </p:par>
                            </p:childTnLst>
                          </p:cTn>
                        </p:par>
                        <p:par>
                          <p:cTn id="48" fill="hold">
                            <p:stCondLst>
                              <p:cond delay="400"/>
                            </p:stCondLst>
                            <p:childTnLst>
                              <p:par>
                                <p:cTn id="49" presetID="1" presetClass="entr" presetSubtype="0" fill="hold" nodeType="after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7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7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75"/>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73"/>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59"/>
                                        </p:tgtEl>
                                        <p:attrNameLst>
                                          <p:attrName>style.visibility</p:attrName>
                                        </p:attrNameLst>
                                      </p:cBhvr>
                                      <p:to>
                                        <p:strVal val="hidden"/>
                                      </p:to>
                                    </p:set>
                                  </p:childTnLst>
                                </p:cTn>
                              </p:par>
                              <p:par>
                                <p:cTn id="63" presetID="1" presetClass="exit" presetSubtype="0" fill="hold" grpId="3" nodeType="withEffect">
                                  <p:stCondLst>
                                    <p:cond delay="0"/>
                                  </p:stCondLst>
                                  <p:childTnLst>
                                    <p:set>
                                      <p:cBhvr>
                                        <p:cTn id="64" dur="1" fill="hold">
                                          <p:stCondLst>
                                            <p:cond delay="0"/>
                                          </p:stCondLst>
                                        </p:cTn>
                                        <p:tgtEl>
                                          <p:spTgt spid="89"/>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0"/>
                                        </p:tgtEl>
                                        <p:attrNameLst>
                                          <p:attrName>style.visibility</p:attrName>
                                        </p:attrNameLst>
                                      </p:cBhvr>
                                      <p:to>
                                        <p:strVal val="hidden"/>
                                      </p:to>
                                    </p:set>
                                  </p:childTnLst>
                                </p:cTn>
                              </p:par>
                              <p:par>
                                <p:cTn id="67" presetID="1" presetClass="exit" presetSubtype="0" fill="hold" grpId="3" nodeType="withEffect">
                                  <p:stCondLst>
                                    <p:cond delay="0"/>
                                  </p:stCondLst>
                                  <p:childTnLst>
                                    <p:set>
                                      <p:cBhvr>
                                        <p:cTn id="68" dur="1" fill="hold">
                                          <p:stCondLst>
                                            <p:cond delay="0"/>
                                          </p:stCondLst>
                                        </p:cTn>
                                        <p:tgtEl>
                                          <p:spTgt spid="74"/>
                                        </p:tgtEl>
                                        <p:attrNameLst>
                                          <p:attrName>style.visibility</p:attrName>
                                        </p:attrNameLst>
                                      </p:cBhvr>
                                      <p:to>
                                        <p:strVal val="hidden"/>
                                      </p:to>
                                    </p:set>
                                  </p:childTnLst>
                                </p:cTn>
                              </p:par>
                              <p:par>
                                <p:cTn id="69" presetID="1" presetClass="exit" presetSubtype="0" fill="hold" grpId="2" nodeType="withEffect">
                                  <p:stCondLst>
                                    <p:cond delay="0"/>
                                  </p:stCondLst>
                                  <p:childTnLst>
                                    <p:set>
                                      <p:cBhvr>
                                        <p:cTn id="70" dur="1" fill="hold">
                                          <p:stCondLst>
                                            <p:cond delay="0"/>
                                          </p:stCondLst>
                                        </p:cTn>
                                        <p:tgtEl>
                                          <p:spTgt spid="83"/>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7"/>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6"/>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151"/>
                                        </p:tgtEl>
                                        <p:attrNameLst>
                                          <p:attrName>style.visibility</p:attrName>
                                        </p:attrNameLst>
                                      </p:cBhvr>
                                      <p:to>
                                        <p:strVal val="hidden"/>
                                      </p:to>
                                    </p:set>
                                  </p:childTnLst>
                                </p:cTn>
                              </p:par>
                              <p:par>
                                <p:cTn id="77" presetID="26" presetClass="emph" presetSubtype="0" repeatCount="2000" fill="hold" nodeType="withEffect">
                                  <p:stCondLst>
                                    <p:cond delay="0"/>
                                  </p:stCondLst>
                                  <p:childTnLst>
                                    <p:animEffect transition="out" filter="fade">
                                      <p:cBhvr>
                                        <p:cTn id="78" dur="500" tmFilter="0, 0; .2, .5; .8, .5; 1, 0"/>
                                        <p:tgtEl>
                                          <p:spTgt spid="84"/>
                                        </p:tgtEl>
                                      </p:cBhvr>
                                    </p:animEffect>
                                    <p:animScale>
                                      <p:cBhvr>
                                        <p:cTn id="79" dur="250" autoRev="1" fill="hold"/>
                                        <p:tgtEl>
                                          <p:spTgt spid="84"/>
                                        </p:tgtEl>
                                      </p:cBhvr>
                                      <p:by x="105000" y="105000"/>
                                    </p:animScale>
                                  </p:childTnLst>
                                </p:cTn>
                              </p:par>
                              <p:par>
                                <p:cTn id="80" presetID="1" presetClass="entr" presetSubtype="0" fill="hold" grpId="0" nodeType="withEffect">
                                  <p:stCondLst>
                                    <p:cond delay="200"/>
                                  </p:stCondLst>
                                  <p:childTnLst>
                                    <p:set>
                                      <p:cBhvr>
                                        <p:cTn id="81" dur="1" fill="hold">
                                          <p:stCondLst>
                                            <p:cond delay="0"/>
                                          </p:stCondLst>
                                        </p:cTn>
                                        <p:tgtEl>
                                          <p:spTgt spid="156"/>
                                        </p:tgtEl>
                                        <p:attrNameLst>
                                          <p:attrName>style.visibility</p:attrName>
                                        </p:attrNameLst>
                                      </p:cBhvr>
                                      <p:to>
                                        <p:strVal val="visible"/>
                                      </p:to>
                                    </p:set>
                                  </p:childTnLst>
                                </p:cTn>
                              </p:par>
                              <p:par>
                                <p:cTn id="82" presetID="1" presetClass="entr" presetSubtype="0" fill="hold" grpId="0" nodeType="withEffect">
                                  <p:stCondLst>
                                    <p:cond delay="200"/>
                                  </p:stCondLst>
                                  <p:childTnLst>
                                    <p:set>
                                      <p:cBhvr>
                                        <p:cTn id="83" dur="1" fill="hold">
                                          <p:stCondLst>
                                            <p:cond delay="0"/>
                                          </p:stCondLst>
                                        </p:cTn>
                                        <p:tgtEl>
                                          <p:spTgt spid="157"/>
                                        </p:tgtEl>
                                        <p:attrNameLst>
                                          <p:attrName>style.visibility</p:attrName>
                                        </p:attrNameLst>
                                      </p:cBhvr>
                                      <p:to>
                                        <p:strVal val="visible"/>
                                      </p:to>
                                    </p:set>
                                  </p:childTnLst>
                                </p:cTn>
                              </p:par>
                              <p:par>
                                <p:cTn id="84" presetID="1" presetClass="entr" presetSubtype="0" fill="hold" grpId="0" nodeType="withEffect">
                                  <p:stCondLst>
                                    <p:cond delay="200"/>
                                  </p:stCondLst>
                                  <p:childTnLst>
                                    <p:set>
                                      <p:cBhvr>
                                        <p:cTn id="85" dur="1" fill="hold">
                                          <p:stCondLst>
                                            <p:cond delay="0"/>
                                          </p:stCondLst>
                                        </p:cTn>
                                        <p:tgtEl>
                                          <p:spTgt spid="158"/>
                                        </p:tgtEl>
                                        <p:attrNameLst>
                                          <p:attrName>style.visibility</p:attrName>
                                        </p:attrNameLst>
                                      </p:cBhvr>
                                      <p:to>
                                        <p:strVal val="visible"/>
                                      </p:to>
                                    </p:set>
                                  </p:childTnLst>
                                </p:cTn>
                              </p:par>
                              <p:par>
                                <p:cTn id="86" presetID="1" presetClass="entr" presetSubtype="0" fill="hold" grpId="0" nodeType="withEffect">
                                  <p:stCondLst>
                                    <p:cond delay="200"/>
                                  </p:stCondLst>
                                  <p:childTnLst>
                                    <p:set>
                                      <p:cBhvr>
                                        <p:cTn id="87" dur="1" fill="hold">
                                          <p:stCondLst>
                                            <p:cond delay="0"/>
                                          </p:stCondLst>
                                        </p:cTn>
                                        <p:tgtEl>
                                          <p:spTgt spid="159"/>
                                        </p:tgtEl>
                                        <p:attrNameLst>
                                          <p:attrName>style.visibility</p:attrName>
                                        </p:attrNameLst>
                                      </p:cBhvr>
                                      <p:to>
                                        <p:strVal val="visible"/>
                                      </p:to>
                                    </p:set>
                                  </p:childTnLst>
                                </p:cTn>
                              </p:par>
                              <p:par>
                                <p:cTn id="88" presetID="1" presetClass="entr" presetSubtype="0" fill="hold" grpId="0" nodeType="withEffect">
                                  <p:stCondLst>
                                    <p:cond delay="200"/>
                                  </p:stCondLst>
                                  <p:childTnLst>
                                    <p:set>
                                      <p:cBhvr>
                                        <p:cTn id="89" dur="1" fill="hold">
                                          <p:stCondLst>
                                            <p:cond delay="0"/>
                                          </p:stCondLst>
                                        </p:cTn>
                                        <p:tgtEl>
                                          <p:spTgt spid="163"/>
                                        </p:tgtEl>
                                        <p:attrNameLst>
                                          <p:attrName>style.visibility</p:attrName>
                                        </p:attrNameLst>
                                      </p:cBhvr>
                                      <p:to>
                                        <p:strVal val="visible"/>
                                      </p:to>
                                    </p:set>
                                  </p:childTnLst>
                                </p:cTn>
                              </p:par>
                              <p:par>
                                <p:cTn id="90" presetID="1" presetClass="entr" presetSubtype="0" fill="hold" grpId="0" nodeType="withEffect">
                                  <p:stCondLst>
                                    <p:cond delay="200"/>
                                  </p:stCondLst>
                                  <p:childTnLst>
                                    <p:set>
                                      <p:cBhvr>
                                        <p:cTn id="91" dur="1" fill="hold">
                                          <p:stCondLst>
                                            <p:cond delay="0"/>
                                          </p:stCondLst>
                                        </p:cTn>
                                        <p:tgtEl>
                                          <p:spTgt spid="164"/>
                                        </p:tgtEl>
                                        <p:attrNameLst>
                                          <p:attrName>style.visibility</p:attrName>
                                        </p:attrNameLst>
                                      </p:cBhvr>
                                      <p:to>
                                        <p:strVal val="visible"/>
                                      </p:to>
                                    </p:set>
                                  </p:childTnLst>
                                </p:cTn>
                              </p:par>
                              <p:par>
                                <p:cTn id="92" presetID="1" presetClass="entr" presetSubtype="0" fill="hold" grpId="0" nodeType="withEffect">
                                  <p:stCondLst>
                                    <p:cond delay="200"/>
                                  </p:stCondLst>
                                  <p:childTnLst>
                                    <p:set>
                                      <p:cBhvr>
                                        <p:cTn id="93" dur="1" fill="hold">
                                          <p:stCondLst>
                                            <p:cond delay="0"/>
                                          </p:stCondLst>
                                        </p:cTn>
                                        <p:tgtEl>
                                          <p:spTgt spid="165"/>
                                        </p:tgtEl>
                                        <p:attrNameLst>
                                          <p:attrName>style.visibility</p:attrName>
                                        </p:attrNameLst>
                                      </p:cBhvr>
                                      <p:to>
                                        <p:strVal val="visible"/>
                                      </p:to>
                                    </p:set>
                                  </p:childTnLst>
                                </p:cTn>
                              </p:par>
                              <p:par>
                                <p:cTn id="94" presetID="1" presetClass="entr" presetSubtype="0" fill="hold" grpId="0" nodeType="withEffect">
                                  <p:stCondLst>
                                    <p:cond delay="200"/>
                                  </p:stCondLst>
                                  <p:childTnLst>
                                    <p:set>
                                      <p:cBhvr>
                                        <p:cTn id="95" dur="1" fill="hold">
                                          <p:stCondLst>
                                            <p:cond delay="0"/>
                                          </p:stCondLst>
                                        </p:cTn>
                                        <p:tgtEl>
                                          <p:spTgt spid="166"/>
                                        </p:tgtEl>
                                        <p:attrNameLst>
                                          <p:attrName>style.visibility</p:attrName>
                                        </p:attrNameLst>
                                      </p:cBhvr>
                                      <p:to>
                                        <p:strVal val="visible"/>
                                      </p:to>
                                    </p:set>
                                  </p:childTnLst>
                                </p:cTn>
                              </p:par>
                              <p:par>
                                <p:cTn id="96" presetID="1" presetClass="entr" presetSubtype="0" fill="hold" nodeType="withEffect">
                                  <p:stCondLst>
                                    <p:cond delay="200"/>
                                  </p:stCondLst>
                                  <p:childTnLst>
                                    <p:set>
                                      <p:cBhvr>
                                        <p:cTn id="97" dur="1" fill="hold">
                                          <p:stCondLst>
                                            <p:cond delay="0"/>
                                          </p:stCondLst>
                                        </p:cTn>
                                        <p:tgtEl>
                                          <p:spTgt spid="72"/>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14"/>
                                        </p:tgtEl>
                                        <p:attrNameLst>
                                          <p:attrName>style.visibility</p:attrName>
                                        </p:attrNameLst>
                                      </p:cBhvr>
                                      <p:to>
                                        <p:strVal val="visible"/>
                                      </p:to>
                                    </p:set>
                                  </p:childTnLst>
                                </p:cTn>
                              </p:par>
                              <p:par>
                                <p:cTn id="102" presetID="10" presetClass="entr" presetSubtype="0" fill="hold" nodeType="withEffect">
                                  <p:stCondLst>
                                    <p:cond delay="0"/>
                                  </p:stCondLst>
                                  <p:childTnLst>
                                    <p:set>
                                      <p:cBhvr>
                                        <p:cTn id="103" dur="1" fill="hold">
                                          <p:stCondLst>
                                            <p:cond delay="0"/>
                                          </p:stCondLst>
                                        </p:cTn>
                                        <p:tgtEl>
                                          <p:spTgt spid="17"/>
                                        </p:tgtEl>
                                        <p:attrNameLst>
                                          <p:attrName>style.visibility</p:attrName>
                                        </p:attrNameLst>
                                      </p:cBhvr>
                                      <p:to>
                                        <p:strVal val="visible"/>
                                      </p:to>
                                    </p:set>
                                    <p:animEffect transition="in" filter="fade">
                                      <p:cBhvr>
                                        <p:cTn id="104" dur="500"/>
                                        <p:tgtEl>
                                          <p:spTgt spid="17"/>
                                        </p:tgtEl>
                                      </p:cBhvr>
                                    </p:animEffect>
                                  </p:childTnLst>
                                </p:cTn>
                              </p:par>
                              <p:par>
                                <p:cTn id="105" presetID="10" presetClass="entr" presetSubtype="0" fill="hold" nodeType="with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fade">
                                      <p:cBhvr>
                                        <p:cTn id="107" dur="500"/>
                                        <p:tgtEl>
                                          <p:spTgt spid="16"/>
                                        </p:tgtEl>
                                      </p:cBhvr>
                                    </p:animEffect>
                                  </p:childTnLst>
                                </p:cTn>
                              </p:par>
                              <p:par>
                                <p:cTn id="108" presetID="1" presetClass="entr" presetSubtype="0" fill="hold" nodeType="withEffect">
                                  <p:stCondLst>
                                    <p:cond delay="0"/>
                                  </p:stCondLst>
                                  <p:childTnLst>
                                    <p:set>
                                      <p:cBhvr>
                                        <p:cTn id="109"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7" grpId="1"/>
      <p:bldP spid="15" grpId="0" animBg="1"/>
      <p:bldP spid="89" grpId="2" animBg="1"/>
      <p:bldP spid="89" grpId="3" animBg="1"/>
      <p:bldP spid="74" grpId="2" animBg="1"/>
      <p:bldP spid="74" grpId="3" animBg="1"/>
      <p:bldP spid="83" grpId="1" animBg="1"/>
      <p:bldP spid="83" grpId="2" animBg="1"/>
      <p:bldP spid="10" grpId="0" animBg="1"/>
      <p:bldP spid="10" grpId="1" animBg="1"/>
      <p:bldP spid="156" grpId="0" animBg="1"/>
      <p:bldP spid="157" grpId="0" animBg="1"/>
      <p:bldP spid="158" grpId="0" animBg="1"/>
      <p:bldP spid="159" grpId="0" animBg="1"/>
      <p:bldP spid="14" grpId="0"/>
      <p:bldP spid="163" grpId="0" animBg="1"/>
      <p:bldP spid="164" grpId="0" animBg="1"/>
      <p:bldP spid="165" grpId="0" animBg="1"/>
      <p:bldP spid="166" grpId="0" animBg="1"/>
      <p:bldP spid="59" grpId="0" animBg="1"/>
      <p:bldP spid="5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0" name="Straight Connector 129"/>
          <p:cNvCxnSpPr/>
          <p:nvPr/>
        </p:nvCxnSpPr>
        <p:spPr bwMode="auto">
          <a:xfrm flipV="1">
            <a:off x="1824133" y="1800700"/>
            <a:ext cx="388003" cy="589599"/>
          </a:xfrm>
          <a:prstGeom prst="line">
            <a:avLst/>
          </a:prstGeom>
          <a:noFill/>
          <a:ln w="34925" cap="flat" cmpd="sng" algn="ctr">
            <a:solidFill>
              <a:schemeClr val="accent1"/>
            </a:solidFill>
            <a:prstDash val="solid"/>
            <a:round/>
            <a:headEnd type="none" w="med" len="med"/>
            <a:tailEnd type="none" w="med" len="med"/>
          </a:ln>
          <a:effectLst/>
        </p:spPr>
      </p:cxnSp>
      <p:grpSp>
        <p:nvGrpSpPr>
          <p:cNvPr id="104" name="Group 103"/>
          <p:cNvGrpSpPr/>
          <p:nvPr/>
        </p:nvGrpSpPr>
        <p:grpSpPr>
          <a:xfrm>
            <a:off x="475488" y="1069848"/>
            <a:ext cx="3566160" cy="2822448"/>
            <a:chOff x="475488" y="1069848"/>
            <a:chExt cx="3566160" cy="2822448"/>
          </a:xfrm>
        </p:grpSpPr>
        <p:pic>
          <p:nvPicPr>
            <p:cNvPr id="105" name="Picture 104"/>
            <p:cNvPicPr>
              <a:picLocks/>
            </p:cNvPicPr>
            <p:nvPr/>
          </p:nvPicPr>
          <p:blipFill>
            <a:blip r:embed="rId3">
              <a:extLst>
                <a:ext uri="{28A0092B-C50C-407E-A947-70E740481C1C}">
                  <a14:useLocalDpi xmlns:a14="http://schemas.microsoft.com/office/drawing/2010/main" val="0"/>
                </a:ext>
              </a:extLst>
            </a:blip>
            <a:stretch>
              <a:fillRect/>
            </a:stretch>
          </p:blipFill>
          <p:spPr>
            <a:xfrm>
              <a:off x="475488" y="1069848"/>
              <a:ext cx="3566160" cy="2822448"/>
            </a:xfrm>
            <a:prstGeom prst="rect">
              <a:avLst/>
            </a:prstGeom>
          </p:spPr>
        </p:pic>
        <p:sp>
          <p:nvSpPr>
            <p:cNvPr id="106" name="Oval 105"/>
            <p:cNvSpPr/>
            <p:nvPr/>
          </p:nvSpPr>
          <p:spPr bwMode="auto">
            <a:xfrm>
              <a:off x="1143000" y="1981200"/>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07" name="Oval 106"/>
            <p:cNvSpPr/>
            <p:nvPr/>
          </p:nvSpPr>
          <p:spPr bwMode="auto">
            <a:xfrm>
              <a:off x="2166782" y="2364709"/>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08" name="Oval 107"/>
            <p:cNvSpPr/>
            <p:nvPr/>
          </p:nvSpPr>
          <p:spPr bwMode="auto">
            <a:xfrm>
              <a:off x="1752600" y="3054349"/>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cxnSp>
          <p:nvCxnSpPr>
            <p:cNvPr id="109" name="Straight Connector 108"/>
            <p:cNvCxnSpPr>
              <a:stCxn id="107" idx="0"/>
            </p:cNvCxnSpPr>
            <p:nvPr/>
          </p:nvCxnSpPr>
          <p:spPr bwMode="auto">
            <a:xfrm flipV="1">
              <a:off x="2281082" y="1676400"/>
              <a:ext cx="0" cy="688309"/>
            </a:xfrm>
            <a:prstGeom prst="line">
              <a:avLst/>
            </a:prstGeom>
            <a:noFill/>
            <a:ln w="38100" cap="flat" cmpd="sng" algn="ctr">
              <a:solidFill>
                <a:schemeClr val="accent1"/>
              </a:solidFill>
              <a:prstDash val="solid"/>
              <a:round/>
              <a:headEnd type="none" w="med" len="med"/>
              <a:tailEnd type="none" w="med" len="med"/>
            </a:ln>
            <a:effectLst/>
          </p:spPr>
        </p:cxnSp>
        <p:sp>
          <p:nvSpPr>
            <p:cNvPr id="112" name="Oval 111"/>
            <p:cNvSpPr/>
            <p:nvPr/>
          </p:nvSpPr>
          <p:spPr bwMode="auto">
            <a:xfrm>
              <a:off x="3584069" y="2688336"/>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13" name="Oval 112"/>
            <p:cNvSpPr/>
            <p:nvPr/>
          </p:nvSpPr>
          <p:spPr bwMode="auto">
            <a:xfrm>
              <a:off x="783981" y="2595760"/>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14" name="Oval 113"/>
            <p:cNvSpPr/>
            <p:nvPr/>
          </p:nvSpPr>
          <p:spPr bwMode="auto">
            <a:xfrm>
              <a:off x="1491916" y="2776678"/>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15" name="Oval 114"/>
            <p:cNvSpPr/>
            <p:nvPr/>
          </p:nvSpPr>
          <p:spPr bwMode="auto">
            <a:xfrm>
              <a:off x="2782888" y="2137244"/>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16" name="Oval 115"/>
            <p:cNvSpPr/>
            <p:nvPr/>
          </p:nvSpPr>
          <p:spPr bwMode="auto">
            <a:xfrm>
              <a:off x="2185416" y="1592224"/>
              <a:ext cx="228600" cy="22860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17" name="Oval 116"/>
            <p:cNvSpPr/>
            <p:nvPr/>
          </p:nvSpPr>
          <p:spPr bwMode="auto">
            <a:xfrm>
              <a:off x="2212848" y="3538728"/>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20" name="Oval 119"/>
            <p:cNvSpPr/>
            <p:nvPr/>
          </p:nvSpPr>
          <p:spPr bwMode="auto">
            <a:xfrm>
              <a:off x="3546310" y="1698424"/>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21" name="Oval 120"/>
            <p:cNvSpPr/>
            <p:nvPr/>
          </p:nvSpPr>
          <p:spPr bwMode="auto">
            <a:xfrm>
              <a:off x="801506" y="3663696"/>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22" name="Oval 121"/>
            <p:cNvSpPr/>
            <p:nvPr/>
          </p:nvSpPr>
          <p:spPr bwMode="auto">
            <a:xfrm>
              <a:off x="3099462" y="3621653"/>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23" name="Oval 122"/>
            <p:cNvSpPr/>
            <p:nvPr/>
          </p:nvSpPr>
          <p:spPr bwMode="auto">
            <a:xfrm>
              <a:off x="555381" y="1290872"/>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19" name="Oval 118"/>
            <p:cNvSpPr/>
            <p:nvPr/>
          </p:nvSpPr>
          <p:spPr bwMode="auto">
            <a:xfrm>
              <a:off x="1638300" y="2322576"/>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sp>
        <p:nvSpPr>
          <p:cNvPr id="77" name="TextBox 76"/>
          <p:cNvSpPr txBox="1"/>
          <p:nvPr/>
        </p:nvSpPr>
        <p:spPr>
          <a:xfrm>
            <a:off x="6554315" y="1066799"/>
            <a:ext cx="2149948" cy="1015663"/>
          </a:xfrm>
          <a:prstGeom prst="rect">
            <a:avLst/>
          </a:prstGeom>
          <a:noFill/>
        </p:spPr>
        <p:txBody>
          <a:bodyPr wrap="none" rtlCol="0">
            <a:spAutoFit/>
          </a:bodyPr>
          <a:lstStyle/>
          <a:p>
            <a:pPr algn="l"/>
            <a:r>
              <a:rPr lang="en-US" b="0" dirty="0" smtClean="0">
                <a:solidFill>
                  <a:srgbClr val="00B050"/>
                </a:solidFill>
              </a:rPr>
              <a:t>Connections: </a:t>
            </a:r>
            <a:r>
              <a:rPr lang="en-US" b="0" dirty="0" smtClean="0"/>
              <a:t/>
            </a:r>
            <a:br>
              <a:rPr lang="en-US" b="0" dirty="0" smtClean="0"/>
            </a:br>
            <a:endParaRPr lang="en-US" b="0" dirty="0" smtClean="0"/>
          </a:p>
          <a:p>
            <a:pPr algn="l"/>
            <a:r>
              <a:rPr lang="en-US" b="0" dirty="0" smtClean="0"/>
              <a:t>strong or multiple</a:t>
            </a:r>
            <a:endParaRPr lang="en-US" sz="1800" b="0" dirty="0" smtClean="0"/>
          </a:p>
        </p:txBody>
      </p:sp>
      <p:sp>
        <p:nvSpPr>
          <p:cNvPr id="54" name="TextBox 53"/>
          <p:cNvSpPr txBox="1"/>
          <p:nvPr/>
        </p:nvSpPr>
        <p:spPr>
          <a:xfrm>
            <a:off x="6535737" y="1058420"/>
            <a:ext cx="2319546" cy="1015663"/>
          </a:xfrm>
          <a:prstGeom prst="rect">
            <a:avLst/>
          </a:prstGeom>
          <a:noFill/>
        </p:spPr>
        <p:txBody>
          <a:bodyPr wrap="square" rtlCol="0">
            <a:spAutoFit/>
          </a:bodyPr>
          <a:lstStyle/>
          <a:p>
            <a:pPr algn="l"/>
            <a:r>
              <a:rPr lang="en-US" b="0" dirty="0" smtClean="0">
                <a:solidFill>
                  <a:srgbClr val="C00000"/>
                </a:solidFill>
              </a:rPr>
              <a:t>Missed</a:t>
            </a:r>
            <a:r>
              <a:rPr lang="en-US" b="0" dirty="0" smtClean="0"/>
              <a:t> connection</a:t>
            </a:r>
          </a:p>
          <a:p>
            <a:pPr algn="l"/>
            <a:endParaRPr lang="en-US" b="0" dirty="0" smtClean="0"/>
          </a:p>
          <a:p>
            <a:pPr algn="l"/>
            <a:r>
              <a:rPr lang="en-US" b="0" dirty="0" smtClean="0"/>
              <a:t>Sub-threshold</a:t>
            </a:r>
          </a:p>
        </p:txBody>
      </p:sp>
      <p:sp>
        <p:nvSpPr>
          <p:cNvPr id="2" name="Title 1"/>
          <p:cNvSpPr>
            <a:spLocks noGrp="1"/>
          </p:cNvSpPr>
          <p:nvPr>
            <p:ph type="title"/>
          </p:nvPr>
        </p:nvSpPr>
        <p:spPr/>
        <p:txBody>
          <a:bodyPr/>
          <a:lstStyle/>
          <a:p>
            <a:r>
              <a:rPr lang="en-US" dirty="0"/>
              <a:t>Detection via Multi-Neuron Stimulation</a:t>
            </a:r>
          </a:p>
        </p:txBody>
      </p:sp>
      <p:sp>
        <p:nvSpPr>
          <p:cNvPr id="5" name="Oval 4"/>
          <p:cNvSpPr/>
          <p:nvPr/>
        </p:nvSpPr>
        <p:spPr bwMode="auto">
          <a:xfrm>
            <a:off x="1143000" y="1981200"/>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6" name="Oval 5"/>
          <p:cNvSpPr/>
          <p:nvPr/>
        </p:nvSpPr>
        <p:spPr bwMode="auto">
          <a:xfrm>
            <a:off x="801506" y="3663696"/>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9" name="Oval 8"/>
          <p:cNvSpPr/>
          <p:nvPr/>
        </p:nvSpPr>
        <p:spPr bwMode="auto">
          <a:xfrm>
            <a:off x="1752600" y="3054349"/>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nvGrpSpPr>
          <p:cNvPr id="72" name="Group 71"/>
          <p:cNvGrpSpPr/>
          <p:nvPr/>
        </p:nvGrpSpPr>
        <p:grpSpPr>
          <a:xfrm>
            <a:off x="4800600" y="1532713"/>
            <a:ext cx="838200" cy="346319"/>
            <a:chOff x="4800600" y="1674235"/>
            <a:chExt cx="838200" cy="346319"/>
          </a:xfrm>
        </p:grpSpPr>
        <p:cxnSp>
          <p:nvCxnSpPr>
            <p:cNvPr id="21" name="Straight Connector 20"/>
            <p:cNvCxnSpPr/>
            <p:nvPr/>
          </p:nvCxnSpPr>
          <p:spPr bwMode="auto">
            <a:xfrm>
              <a:off x="4800600" y="1676400"/>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a:off x="5181600" y="1674235"/>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5638800" y="1674235"/>
              <a:ext cx="0" cy="344154"/>
            </a:xfrm>
            <a:prstGeom prst="line">
              <a:avLst/>
            </a:prstGeom>
            <a:noFill/>
            <a:ln w="34925" cap="flat" cmpd="sng" algn="ctr">
              <a:solidFill>
                <a:schemeClr val="tx1"/>
              </a:solidFill>
              <a:prstDash val="solid"/>
              <a:round/>
              <a:headEnd type="none" w="med" len="med"/>
              <a:tailEnd type="none" w="med" len="med"/>
            </a:ln>
            <a:effectLst/>
          </p:spPr>
        </p:cxnSp>
      </p:grpSp>
      <p:cxnSp>
        <p:nvCxnSpPr>
          <p:cNvPr id="28" name="Straight Arrow Connector 27"/>
          <p:cNvCxnSpPr/>
          <p:nvPr/>
        </p:nvCxnSpPr>
        <p:spPr bwMode="auto">
          <a:xfrm>
            <a:off x="4589463" y="1876867"/>
            <a:ext cx="1735137" cy="0"/>
          </a:xfrm>
          <a:prstGeom prst="straightConnector1">
            <a:avLst/>
          </a:prstGeom>
          <a:noFill/>
          <a:ln w="9525" cap="flat" cmpd="sng" algn="ctr">
            <a:solidFill>
              <a:schemeClr val="tx1"/>
            </a:solidFill>
            <a:prstDash val="solid"/>
            <a:round/>
            <a:headEnd type="none" w="med" len="med"/>
            <a:tailEnd type="triangle"/>
          </a:ln>
          <a:effectLst/>
        </p:spPr>
      </p:cxnSp>
      <p:grpSp>
        <p:nvGrpSpPr>
          <p:cNvPr id="73" name="Group 72"/>
          <p:cNvGrpSpPr/>
          <p:nvPr/>
        </p:nvGrpSpPr>
        <p:grpSpPr>
          <a:xfrm>
            <a:off x="4961940" y="1532713"/>
            <a:ext cx="457200" cy="344154"/>
            <a:chOff x="5410200" y="2413964"/>
            <a:chExt cx="457200" cy="344154"/>
          </a:xfrm>
        </p:grpSpPr>
        <p:cxnSp>
          <p:nvCxnSpPr>
            <p:cNvPr id="32" name="Straight Connector 31"/>
            <p:cNvCxnSpPr/>
            <p:nvPr/>
          </p:nvCxnSpPr>
          <p:spPr bwMode="auto">
            <a:xfrm>
              <a:off x="5410200" y="2413964"/>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5867400" y="2413964"/>
              <a:ext cx="0" cy="344154"/>
            </a:xfrm>
            <a:prstGeom prst="line">
              <a:avLst/>
            </a:prstGeom>
            <a:noFill/>
            <a:ln w="34925" cap="flat" cmpd="sng" algn="ctr">
              <a:solidFill>
                <a:schemeClr val="tx1"/>
              </a:solidFill>
              <a:prstDash val="solid"/>
              <a:round/>
              <a:headEnd type="none" w="med" len="med"/>
              <a:tailEnd type="none" w="med" len="med"/>
            </a:ln>
            <a:effectLst/>
          </p:spPr>
        </p:cxnSp>
      </p:grpSp>
      <p:grpSp>
        <p:nvGrpSpPr>
          <p:cNvPr id="75" name="Group 74"/>
          <p:cNvGrpSpPr/>
          <p:nvPr/>
        </p:nvGrpSpPr>
        <p:grpSpPr>
          <a:xfrm>
            <a:off x="4877368" y="1532713"/>
            <a:ext cx="1244221" cy="344154"/>
            <a:chOff x="4851779" y="3694446"/>
            <a:chExt cx="1244221" cy="344154"/>
          </a:xfrm>
        </p:grpSpPr>
        <p:cxnSp>
          <p:nvCxnSpPr>
            <p:cNvPr id="38" name="Straight Connector 37"/>
            <p:cNvCxnSpPr/>
            <p:nvPr/>
          </p:nvCxnSpPr>
          <p:spPr bwMode="auto">
            <a:xfrm>
              <a:off x="5029200"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a:off x="5692254"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a:off x="5181600"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a:off x="5334000"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a:off x="5410200"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a:off x="5638800"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a:off x="5791200"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5997054"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a:off x="5943600"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49" name="Straight Connector 48"/>
            <p:cNvCxnSpPr/>
            <p:nvPr/>
          </p:nvCxnSpPr>
          <p:spPr bwMode="auto">
            <a:xfrm>
              <a:off x="6096000"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50" name="Straight Connector 49"/>
            <p:cNvCxnSpPr/>
            <p:nvPr/>
          </p:nvCxnSpPr>
          <p:spPr bwMode="auto">
            <a:xfrm>
              <a:off x="5533030"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a:off x="5479576"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a:off x="5631976"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66" name="Straight Connector 65"/>
            <p:cNvCxnSpPr/>
            <p:nvPr/>
          </p:nvCxnSpPr>
          <p:spPr bwMode="auto">
            <a:xfrm>
              <a:off x="4851779"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a:off x="4927979"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68" name="Straight Connector 67"/>
            <p:cNvCxnSpPr/>
            <p:nvPr/>
          </p:nvCxnSpPr>
          <p:spPr bwMode="auto">
            <a:xfrm>
              <a:off x="5156579"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69" name="Straight Connector 68"/>
            <p:cNvCxnSpPr/>
            <p:nvPr/>
          </p:nvCxnSpPr>
          <p:spPr bwMode="auto">
            <a:xfrm>
              <a:off x="5050809"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70" name="Straight Connector 69"/>
            <p:cNvCxnSpPr/>
            <p:nvPr/>
          </p:nvCxnSpPr>
          <p:spPr bwMode="auto">
            <a:xfrm>
              <a:off x="4997355" y="3694446"/>
              <a:ext cx="0" cy="344154"/>
            </a:xfrm>
            <a:prstGeom prst="line">
              <a:avLst/>
            </a:prstGeom>
            <a:noFill/>
            <a:ln w="34925"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a:off x="5149755" y="3694446"/>
              <a:ext cx="0" cy="344154"/>
            </a:xfrm>
            <a:prstGeom prst="line">
              <a:avLst/>
            </a:prstGeom>
            <a:noFill/>
            <a:ln w="34925" cap="flat" cmpd="sng" algn="ctr">
              <a:solidFill>
                <a:schemeClr val="tx1"/>
              </a:solidFill>
              <a:prstDash val="solid"/>
              <a:round/>
              <a:headEnd type="none" w="med" len="med"/>
              <a:tailEnd type="none" w="med" len="med"/>
            </a:ln>
            <a:effectLst/>
          </p:spPr>
        </p:cxnSp>
      </p:grpSp>
      <p:sp>
        <p:nvSpPr>
          <p:cNvPr id="76" name="TextBox 75"/>
          <p:cNvSpPr txBox="1"/>
          <p:nvPr/>
        </p:nvSpPr>
        <p:spPr>
          <a:xfrm>
            <a:off x="6579621" y="1062036"/>
            <a:ext cx="1967205" cy="1015663"/>
          </a:xfrm>
          <a:prstGeom prst="rect">
            <a:avLst/>
          </a:prstGeom>
          <a:noFill/>
        </p:spPr>
        <p:txBody>
          <a:bodyPr wrap="none" rtlCol="0">
            <a:spAutoFit/>
          </a:bodyPr>
          <a:lstStyle/>
          <a:p>
            <a:pPr algn="l"/>
            <a:r>
              <a:rPr lang="en-US" b="0" dirty="0" smtClean="0"/>
              <a:t>Low response</a:t>
            </a:r>
          </a:p>
          <a:p>
            <a:pPr algn="l"/>
            <a:endParaRPr lang="en-US" b="0" dirty="0"/>
          </a:p>
          <a:p>
            <a:pPr algn="l"/>
            <a:r>
              <a:rPr lang="en-US" b="0" dirty="0" smtClean="0"/>
              <a:t>No connection?</a:t>
            </a:r>
          </a:p>
        </p:txBody>
      </p:sp>
      <p:sp>
        <p:nvSpPr>
          <p:cNvPr id="79" name="TextBox 78"/>
          <p:cNvSpPr txBox="1"/>
          <p:nvPr/>
        </p:nvSpPr>
        <p:spPr>
          <a:xfrm>
            <a:off x="4426596" y="2137244"/>
            <a:ext cx="1967205" cy="400110"/>
          </a:xfrm>
          <a:prstGeom prst="rect">
            <a:avLst/>
          </a:prstGeom>
          <a:noFill/>
        </p:spPr>
        <p:txBody>
          <a:bodyPr wrap="none" rtlCol="0">
            <a:spAutoFit/>
          </a:bodyPr>
          <a:lstStyle/>
          <a:p>
            <a:pPr algn="l"/>
            <a:r>
              <a:rPr lang="en-US" b="0" dirty="0" smtClean="0"/>
              <a:t>Spike recording</a:t>
            </a:r>
          </a:p>
        </p:txBody>
      </p:sp>
      <p:cxnSp>
        <p:nvCxnSpPr>
          <p:cNvPr id="55" name="Straight Connector 54"/>
          <p:cNvCxnSpPr/>
          <p:nvPr/>
        </p:nvCxnSpPr>
        <p:spPr bwMode="auto">
          <a:xfrm flipH="1" flipV="1">
            <a:off x="2334359" y="1698200"/>
            <a:ext cx="508123" cy="1198431"/>
          </a:xfrm>
          <a:prstGeom prst="line">
            <a:avLst/>
          </a:prstGeom>
          <a:noFill/>
          <a:ln w="66675" cap="flat" cmpd="sng" algn="ctr">
            <a:solidFill>
              <a:schemeClr val="accent1"/>
            </a:solidFill>
            <a:prstDash val="solid"/>
            <a:round/>
            <a:headEnd type="none" w="med" len="med"/>
            <a:tailEnd type="none" w="med" len="med"/>
          </a:ln>
          <a:effectLst/>
        </p:spPr>
      </p:cxnSp>
      <p:sp>
        <p:nvSpPr>
          <p:cNvPr id="15" name="Rectangle 14"/>
          <p:cNvSpPr/>
          <p:nvPr/>
        </p:nvSpPr>
        <p:spPr>
          <a:xfrm>
            <a:off x="1066800" y="4094809"/>
            <a:ext cx="7426327" cy="1200329"/>
          </a:xfrm>
          <a:prstGeom prst="rect">
            <a:avLst/>
          </a:prstGeom>
          <a:solidFill>
            <a:schemeClr val="accent3"/>
          </a:solidFill>
          <a:ln>
            <a:solidFill>
              <a:schemeClr val="accent3"/>
            </a:solidFill>
          </a:ln>
        </p:spPr>
        <p:txBody>
          <a:bodyPr wrap="square">
            <a:spAutoFit/>
          </a:bodyPr>
          <a:lstStyle/>
          <a:p>
            <a:pPr marL="342900" lvl="0" indent="-342900" algn="l" eaLnBrk="0" hangingPunct="0">
              <a:spcBef>
                <a:spcPct val="20000"/>
              </a:spcBef>
              <a:buClr>
                <a:srgbClr val="000099"/>
              </a:buClr>
              <a:buSzPct val="80000"/>
              <a:buFont typeface="Wingdings" pitchFamily="2" charset="2"/>
              <a:buChar char="n"/>
            </a:pPr>
            <a:r>
              <a:rPr lang="en-US" sz="2400" b="0" kern="0" dirty="0">
                <a:solidFill>
                  <a:srgbClr val="000000"/>
                </a:solidFill>
                <a:latin typeface="Arial"/>
                <a:cs typeface="+mn-cs"/>
              </a:rPr>
              <a:t>Stimulate </a:t>
            </a:r>
            <a:r>
              <a:rPr lang="en-US" sz="2400" b="0" kern="0" dirty="0" smtClean="0">
                <a:solidFill>
                  <a:srgbClr val="000000"/>
                </a:solidFill>
                <a:latin typeface="Arial"/>
                <a:cs typeface="+mn-cs"/>
              </a:rPr>
              <a:t>subsets of </a:t>
            </a:r>
            <a:r>
              <a:rPr lang="en-US" sz="2400" b="0" kern="0" dirty="0">
                <a:solidFill>
                  <a:srgbClr val="000000"/>
                </a:solidFill>
                <a:latin typeface="Arial"/>
                <a:cs typeface="+mn-cs"/>
              </a:rPr>
              <a:t>neurons at a time</a:t>
            </a:r>
          </a:p>
          <a:p>
            <a:pPr marL="742950" lvl="1" indent="-285750" algn="l" eaLnBrk="0" hangingPunct="0">
              <a:spcBef>
                <a:spcPct val="20000"/>
              </a:spcBef>
              <a:buFontTx/>
              <a:buChar char="–"/>
            </a:pPr>
            <a:r>
              <a:rPr lang="en-US" b="0" kern="0" dirty="0">
                <a:solidFill>
                  <a:srgbClr val="000000"/>
                </a:solidFill>
                <a:latin typeface="Arial"/>
              </a:rPr>
              <a:t>Increase probability of a response</a:t>
            </a:r>
          </a:p>
          <a:p>
            <a:pPr marL="742950" lvl="1" indent="-285750" algn="l" eaLnBrk="0" hangingPunct="0">
              <a:spcBef>
                <a:spcPct val="20000"/>
              </a:spcBef>
              <a:buFontTx/>
              <a:buChar char="–"/>
            </a:pPr>
            <a:r>
              <a:rPr lang="en-US" b="0" kern="0" dirty="0">
                <a:solidFill>
                  <a:srgbClr val="000000"/>
                </a:solidFill>
                <a:latin typeface="Arial"/>
              </a:rPr>
              <a:t>Less measurements </a:t>
            </a:r>
            <a:r>
              <a:rPr lang="en-US" b="0" kern="0" dirty="0" smtClean="0">
                <a:solidFill>
                  <a:srgbClr val="000000"/>
                </a:solidFill>
                <a:latin typeface="Arial"/>
              </a:rPr>
              <a:t>wholly wasted</a:t>
            </a:r>
            <a:endParaRPr lang="en-US" b="0" kern="0" dirty="0">
              <a:solidFill>
                <a:srgbClr val="000000"/>
              </a:solidFill>
              <a:latin typeface="Arial"/>
            </a:endParaRPr>
          </a:p>
        </p:txBody>
      </p:sp>
      <p:sp>
        <p:nvSpPr>
          <p:cNvPr id="53" name="Oval 52"/>
          <p:cNvSpPr/>
          <p:nvPr/>
        </p:nvSpPr>
        <p:spPr bwMode="auto">
          <a:xfrm>
            <a:off x="2782888" y="2137244"/>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89" name="Oval 88"/>
          <p:cNvSpPr/>
          <p:nvPr/>
        </p:nvSpPr>
        <p:spPr bwMode="auto">
          <a:xfrm>
            <a:off x="783981" y="2595760"/>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9" name="Oval 58"/>
          <p:cNvSpPr/>
          <p:nvPr/>
        </p:nvSpPr>
        <p:spPr bwMode="auto">
          <a:xfrm>
            <a:off x="3585869" y="2688336"/>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74" name="Oval 73"/>
          <p:cNvSpPr/>
          <p:nvPr/>
        </p:nvSpPr>
        <p:spPr bwMode="auto">
          <a:xfrm>
            <a:off x="2208664" y="3542400"/>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975210" y="5269552"/>
            <a:ext cx="5418591" cy="1091623"/>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342900" lvl="0" indent="-342900" algn="l" eaLnBrk="0" hangingPunct="0">
              <a:spcBef>
                <a:spcPct val="20000"/>
              </a:spcBef>
              <a:buClr>
                <a:srgbClr val="000099"/>
              </a:buClr>
              <a:buSzPct val="80000"/>
              <a:buFont typeface="Wingdings" pitchFamily="2" charset="2"/>
              <a:buChar char="n"/>
            </a:pPr>
            <a:r>
              <a:rPr lang="en-US" sz="2400" b="0" kern="0" dirty="0" smtClean="0">
                <a:solidFill>
                  <a:srgbClr val="000000"/>
                </a:solidFill>
                <a:latin typeface="Arial"/>
              </a:rPr>
              <a:t>Benefits</a:t>
            </a:r>
          </a:p>
          <a:p>
            <a:pPr marL="742950" lvl="1" indent="-285750" algn="l" eaLnBrk="0" hangingPunct="0">
              <a:spcBef>
                <a:spcPct val="20000"/>
              </a:spcBef>
              <a:buFontTx/>
              <a:buChar char="–"/>
            </a:pPr>
            <a:r>
              <a:rPr lang="en-US" b="0" kern="0" dirty="0">
                <a:solidFill>
                  <a:srgbClr val="000000"/>
                </a:solidFill>
                <a:latin typeface="Arial"/>
              </a:rPr>
              <a:t>W</a:t>
            </a:r>
            <a:r>
              <a:rPr lang="en-US" b="0" kern="0" dirty="0" smtClean="0">
                <a:solidFill>
                  <a:srgbClr val="000000"/>
                </a:solidFill>
                <a:latin typeface="Arial"/>
              </a:rPr>
              <a:t>eak sub-threshold connection</a:t>
            </a:r>
          </a:p>
          <a:p>
            <a:pPr marL="742950" lvl="1" indent="-285750" algn="l" eaLnBrk="0" hangingPunct="0">
              <a:spcBef>
                <a:spcPct val="20000"/>
              </a:spcBef>
              <a:buFontTx/>
              <a:buChar char="–"/>
            </a:pPr>
            <a:r>
              <a:rPr lang="en-US" b="0" kern="0" dirty="0" smtClean="0">
                <a:solidFill>
                  <a:srgbClr val="000000"/>
                </a:solidFill>
                <a:latin typeface="Arial"/>
              </a:rPr>
              <a:t>More reliable with less data</a:t>
            </a:r>
            <a:endParaRPr lang="en-US" b="0" kern="0" dirty="0">
              <a:solidFill>
                <a:srgbClr val="000000"/>
              </a:solidFill>
              <a:latin typeface="Arial"/>
            </a:endParaRPr>
          </a:p>
        </p:txBody>
      </p:sp>
      <p:sp>
        <p:nvSpPr>
          <p:cNvPr id="7" name="Oval 6"/>
          <p:cNvSpPr/>
          <p:nvPr/>
        </p:nvSpPr>
        <p:spPr bwMode="auto">
          <a:xfrm>
            <a:off x="2166782" y="2364709"/>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nvGrpSpPr>
          <p:cNvPr id="61" name="Group 60"/>
          <p:cNvGrpSpPr/>
          <p:nvPr/>
        </p:nvGrpSpPr>
        <p:grpSpPr>
          <a:xfrm>
            <a:off x="2174333" y="2137244"/>
            <a:ext cx="211213" cy="125225"/>
            <a:chOff x="4528046" y="3745527"/>
            <a:chExt cx="457200" cy="192638"/>
          </a:xfrm>
        </p:grpSpPr>
        <p:cxnSp>
          <p:nvCxnSpPr>
            <p:cNvPr id="62" name="Straight Connector 61"/>
            <p:cNvCxnSpPr/>
            <p:nvPr/>
          </p:nvCxnSpPr>
          <p:spPr bwMode="auto">
            <a:xfrm flipH="1" flipV="1">
              <a:off x="4528046" y="3747102"/>
              <a:ext cx="457200" cy="191063"/>
            </a:xfrm>
            <a:prstGeom prst="line">
              <a:avLst/>
            </a:prstGeom>
            <a:noFill/>
            <a:ln w="38100" cap="flat" cmpd="sng" algn="ctr">
              <a:solidFill>
                <a:srgbClr val="C00000"/>
              </a:solidFill>
              <a:prstDash val="solid"/>
              <a:round/>
              <a:headEnd type="none" w="med" len="med"/>
              <a:tailEnd type="none" w="med" len="med"/>
            </a:ln>
            <a:effectLst/>
          </p:spPr>
        </p:cxnSp>
        <p:cxnSp>
          <p:nvCxnSpPr>
            <p:cNvPr id="63" name="Straight Connector 62"/>
            <p:cNvCxnSpPr/>
            <p:nvPr/>
          </p:nvCxnSpPr>
          <p:spPr bwMode="auto">
            <a:xfrm flipV="1">
              <a:off x="4547118" y="3745527"/>
              <a:ext cx="405882" cy="177616"/>
            </a:xfrm>
            <a:prstGeom prst="line">
              <a:avLst/>
            </a:prstGeom>
            <a:noFill/>
            <a:ln w="38100" cap="flat" cmpd="sng" algn="ctr">
              <a:solidFill>
                <a:srgbClr val="C00000"/>
              </a:solidFill>
              <a:prstDash val="solid"/>
              <a:round/>
              <a:headEnd type="none" w="med" len="med"/>
              <a:tailEnd type="none" w="med" len="med"/>
            </a:ln>
            <a:effectLst/>
          </p:spPr>
        </p:cxnSp>
      </p:grpSp>
      <p:sp>
        <p:nvSpPr>
          <p:cNvPr id="81" name="TextBox 80"/>
          <p:cNvSpPr txBox="1"/>
          <p:nvPr/>
        </p:nvSpPr>
        <p:spPr>
          <a:xfrm>
            <a:off x="6781800" y="6002370"/>
            <a:ext cx="3520167" cy="461665"/>
          </a:xfrm>
          <a:prstGeom prst="rect">
            <a:avLst/>
          </a:prstGeom>
          <a:noFill/>
        </p:spPr>
        <p:txBody>
          <a:bodyPr wrap="square" rtlCol="0">
            <a:spAutoFit/>
          </a:bodyPr>
          <a:lstStyle/>
          <a:p>
            <a:pPr algn="l"/>
            <a:r>
              <a:rPr lang="en-US" sz="1200" dirty="0" smtClean="0">
                <a:solidFill>
                  <a:schemeClr val="accent1">
                    <a:lumMod val="60000"/>
                    <a:lumOff val="40000"/>
                  </a:schemeClr>
                </a:solidFill>
              </a:rPr>
              <a:t>Hu &amp; </a:t>
            </a:r>
            <a:r>
              <a:rPr lang="en-US" sz="1200" dirty="0" err="1" smtClean="0">
                <a:solidFill>
                  <a:schemeClr val="accent1">
                    <a:lumMod val="60000"/>
                    <a:lumOff val="40000"/>
                  </a:schemeClr>
                </a:solidFill>
              </a:rPr>
              <a:t>Chklovskii</a:t>
            </a:r>
            <a:r>
              <a:rPr lang="en-US" sz="1200" dirty="0" smtClean="0">
                <a:solidFill>
                  <a:schemeClr val="accent1">
                    <a:lumMod val="60000"/>
                    <a:lumOff val="40000"/>
                  </a:schemeClr>
                </a:solidFill>
              </a:rPr>
              <a:t>  NIPS 2010,</a:t>
            </a:r>
          </a:p>
          <a:p>
            <a:pPr algn="l"/>
            <a:r>
              <a:rPr lang="en-US" sz="1200" dirty="0" smtClean="0">
                <a:solidFill>
                  <a:schemeClr val="accent1">
                    <a:lumMod val="60000"/>
                    <a:lumOff val="40000"/>
                  </a:schemeClr>
                </a:solidFill>
              </a:rPr>
              <a:t>Fletcher et al NIPS 2011</a:t>
            </a:r>
          </a:p>
        </p:txBody>
      </p:sp>
      <p:sp>
        <p:nvSpPr>
          <p:cNvPr id="78" name="Isosceles Triangle 77"/>
          <p:cNvSpPr/>
          <p:nvPr/>
        </p:nvSpPr>
        <p:spPr bwMode="auto">
          <a:xfrm rot="16200000" flipH="1">
            <a:off x="3374553" y="662400"/>
            <a:ext cx="182821" cy="2057399"/>
          </a:xfrm>
          <a:prstGeom prst="triangl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24" name="Oval 123"/>
          <p:cNvSpPr/>
          <p:nvPr/>
        </p:nvSpPr>
        <p:spPr bwMode="auto">
          <a:xfrm>
            <a:off x="3099462" y="3608610"/>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25" name="Oval 124"/>
          <p:cNvSpPr/>
          <p:nvPr/>
        </p:nvSpPr>
        <p:spPr bwMode="auto">
          <a:xfrm>
            <a:off x="1493861" y="2771432"/>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26" name="Oval 125"/>
          <p:cNvSpPr/>
          <p:nvPr/>
        </p:nvSpPr>
        <p:spPr bwMode="auto">
          <a:xfrm>
            <a:off x="555381" y="1288767"/>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27" name="Oval 126"/>
          <p:cNvSpPr/>
          <p:nvPr/>
        </p:nvSpPr>
        <p:spPr bwMode="auto">
          <a:xfrm>
            <a:off x="2190918" y="1591280"/>
            <a:ext cx="228600" cy="22860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28" name="Oval 127"/>
          <p:cNvSpPr/>
          <p:nvPr/>
        </p:nvSpPr>
        <p:spPr bwMode="auto">
          <a:xfrm>
            <a:off x="2798064" y="2862072"/>
            <a:ext cx="228600" cy="228600"/>
          </a:xfrm>
          <a:prstGeom prst="ellipse">
            <a:avLst/>
          </a:prstGeom>
          <a:solidFill>
            <a:schemeClr val="bg2">
              <a:lumMod val="60000"/>
              <a:lumOff val="40000"/>
              <a:alpha val="6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0" name="Oval 9"/>
          <p:cNvSpPr/>
          <p:nvPr/>
        </p:nvSpPr>
        <p:spPr bwMode="auto">
          <a:xfrm>
            <a:off x="2798064" y="2862072"/>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8" name="Oval 7"/>
          <p:cNvSpPr/>
          <p:nvPr/>
        </p:nvSpPr>
        <p:spPr bwMode="auto">
          <a:xfrm>
            <a:off x="1643266" y="2321027"/>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cxnSp>
        <p:nvCxnSpPr>
          <p:cNvPr id="17" name="Straight Connector 16"/>
          <p:cNvCxnSpPr>
            <a:stCxn id="8" idx="7"/>
          </p:cNvCxnSpPr>
          <p:nvPr/>
        </p:nvCxnSpPr>
        <p:spPr bwMode="auto">
          <a:xfrm flipV="1">
            <a:off x="1838388" y="1764906"/>
            <a:ext cx="388003" cy="589599"/>
          </a:xfrm>
          <a:prstGeom prst="line">
            <a:avLst/>
          </a:prstGeom>
          <a:noFill/>
          <a:ln w="34925" cap="flat" cmpd="sng" algn="ctr">
            <a:solidFill>
              <a:schemeClr val="accent1"/>
            </a:solidFill>
            <a:prstDash val="solid"/>
            <a:round/>
            <a:headEnd type="none" w="med" len="med"/>
            <a:tailEnd type="none" w="med" len="med"/>
          </a:ln>
          <a:effectLst/>
        </p:spPr>
      </p:cxnSp>
      <p:grpSp>
        <p:nvGrpSpPr>
          <p:cNvPr id="64" name="Group 63"/>
          <p:cNvGrpSpPr>
            <a:grpSpLocks noChangeAspect="1"/>
          </p:cNvGrpSpPr>
          <p:nvPr/>
        </p:nvGrpSpPr>
        <p:grpSpPr>
          <a:xfrm>
            <a:off x="1881003" y="2047023"/>
            <a:ext cx="285750" cy="115173"/>
            <a:chOff x="4528046" y="3745527"/>
            <a:chExt cx="457200" cy="192638"/>
          </a:xfrm>
        </p:grpSpPr>
        <p:cxnSp>
          <p:nvCxnSpPr>
            <p:cNvPr id="80" name="Straight Connector 79"/>
            <p:cNvCxnSpPr/>
            <p:nvPr/>
          </p:nvCxnSpPr>
          <p:spPr bwMode="auto">
            <a:xfrm flipV="1">
              <a:off x="4547118" y="3745527"/>
              <a:ext cx="405882" cy="177616"/>
            </a:xfrm>
            <a:prstGeom prst="line">
              <a:avLst/>
            </a:prstGeom>
            <a:noFill/>
            <a:ln w="38100" cap="flat" cmpd="sng" algn="ctr">
              <a:solidFill>
                <a:srgbClr val="C00000"/>
              </a:solidFill>
              <a:prstDash val="solid"/>
              <a:round/>
              <a:headEnd type="none" w="med" len="med"/>
              <a:tailEnd type="none" w="med" len="med"/>
            </a:ln>
            <a:effectLst/>
          </p:spPr>
        </p:cxnSp>
        <p:cxnSp>
          <p:nvCxnSpPr>
            <p:cNvPr id="65" name="Straight Connector 64"/>
            <p:cNvCxnSpPr/>
            <p:nvPr/>
          </p:nvCxnSpPr>
          <p:spPr bwMode="auto">
            <a:xfrm flipH="1" flipV="1">
              <a:off x="4528046" y="3747102"/>
              <a:ext cx="457200" cy="191063"/>
            </a:xfrm>
            <a:prstGeom prst="line">
              <a:avLst/>
            </a:prstGeom>
            <a:noFill/>
            <a:ln w="38100" cap="flat" cmpd="sng" algn="ctr">
              <a:solidFill>
                <a:srgbClr val="C00000"/>
              </a:solidFill>
              <a:prstDash val="solid"/>
              <a:round/>
              <a:headEnd type="none" w="med" len="med"/>
              <a:tailEnd type="none" w="med" len="med"/>
            </a:ln>
            <a:effectLst/>
          </p:spPr>
        </p:cxnSp>
      </p:grpSp>
      <p:sp>
        <p:nvSpPr>
          <p:cNvPr id="129" name="Oval 128"/>
          <p:cNvSpPr/>
          <p:nvPr/>
        </p:nvSpPr>
        <p:spPr bwMode="auto">
          <a:xfrm>
            <a:off x="2187601" y="1582860"/>
            <a:ext cx="228600" cy="22860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51458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24"/>
                                        </p:tgtEl>
                                        <p:attrNameLst>
                                          <p:attrName>style.visibility</p:attrName>
                                        </p:attrNameLst>
                                      </p:cBhvr>
                                      <p:to>
                                        <p:strVal val="visible"/>
                                      </p:to>
                                    </p:set>
                                  </p:childTnLst>
                                </p:cTn>
                              </p:par>
                              <p:par>
                                <p:cTn id="18" presetID="1" presetClass="entr" presetSubtype="0" fill="hold" grpId="3" nodeType="withEffect">
                                  <p:stCondLst>
                                    <p:cond delay="0"/>
                                  </p:stCondLst>
                                  <p:childTnLst>
                                    <p:set>
                                      <p:cBhvr>
                                        <p:cTn id="19" dur="1" fill="hold">
                                          <p:stCondLst>
                                            <p:cond delay="0"/>
                                          </p:stCondLst>
                                        </p:cTn>
                                        <p:tgtEl>
                                          <p:spTgt spid="124"/>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9"/>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ntr" presetSubtype="0" fill="hold" grpId="1" nodeType="with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par>
                                <p:cTn id="31" presetID="26" presetClass="emph" presetSubtype="0" repeatCount="indefinite" fill="hold" nodeType="withEffect">
                                  <p:stCondLst>
                                    <p:cond delay="0"/>
                                  </p:stCondLst>
                                  <p:endCondLst>
                                    <p:cond evt="onNext" delay="0">
                                      <p:tgtEl>
                                        <p:sldTgt/>
                                      </p:tgtEl>
                                    </p:cond>
                                  </p:endCondLst>
                                  <p:childTnLst>
                                    <p:animEffect transition="out" filter="fade">
                                      <p:cBhvr>
                                        <p:cTn id="32" dur="500" tmFilter="0, 0; .2, .5; .8, .5; 1, 0"/>
                                        <p:tgtEl>
                                          <p:spTgt spid="17"/>
                                        </p:tgtEl>
                                      </p:cBhvr>
                                    </p:animEffect>
                                    <p:animScale>
                                      <p:cBhvr>
                                        <p:cTn id="33" dur="250" autoRev="1" fill="hold"/>
                                        <p:tgtEl>
                                          <p:spTgt spid="17"/>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4"/>
                                        </p:tgtEl>
                                        <p:attrNameLst>
                                          <p:attrName>style.visibility</p:attrName>
                                        </p:attrNameLst>
                                      </p:cBhvr>
                                      <p:to>
                                        <p:strVal val="visible"/>
                                      </p:to>
                                    </p:set>
                                  </p:childTnLst>
                                </p:cTn>
                              </p:par>
                              <p:par>
                                <p:cTn id="38" presetID="1" presetClass="exit" presetSubtype="0" fill="hold" grpId="0" nodeType="withEffect">
                                  <p:stCondLst>
                                    <p:cond delay="0"/>
                                  </p:stCondLst>
                                  <p:childTnLst>
                                    <p:set>
                                      <p:cBhvr>
                                        <p:cTn id="39" dur="1" fill="hold">
                                          <p:stCondLst>
                                            <p:cond delay="0"/>
                                          </p:stCondLst>
                                        </p:cTn>
                                        <p:tgtEl>
                                          <p:spTgt spid="76"/>
                                        </p:tgtEl>
                                        <p:attrNameLst>
                                          <p:attrName>style.visibility</p:attrName>
                                        </p:attrNameLst>
                                      </p:cBhvr>
                                      <p:to>
                                        <p:strVal val="hidden"/>
                                      </p:to>
                                    </p:set>
                                  </p:childTnLst>
                                </p:cTn>
                              </p:par>
                              <p:par>
                                <p:cTn id="40" presetID="1" presetClass="entr" presetSubtype="0" fill="hold" grpId="0" nodeType="withEffect">
                                  <p:stCondLst>
                                    <p:cond delay="0"/>
                                  </p:stCondLst>
                                  <p:childTnLst>
                                    <p:set>
                                      <p:cBhvr>
                                        <p:cTn id="41" dur="1" fill="hold">
                                          <p:stCondLst>
                                            <p:cond delay="0"/>
                                          </p:stCondLst>
                                        </p:cTn>
                                        <p:tgtEl>
                                          <p:spTgt spid="5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3"/>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64"/>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72"/>
                                        </p:tgtEl>
                                        <p:attrNameLst>
                                          <p:attrName>style.visibility</p:attrName>
                                        </p:attrNameLst>
                                      </p:cBhvr>
                                      <p:to>
                                        <p:strVal val="visible"/>
                                      </p:to>
                                    </p:set>
                                  </p:childTnLst>
                                </p:cTn>
                              </p:par>
                              <p:par>
                                <p:cTn id="50" presetID="1" presetClass="exit" presetSubtype="0" fill="hold" grpId="4" nodeType="withEffect">
                                  <p:stCondLst>
                                    <p:cond delay="0"/>
                                  </p:stCondLst>
                                  <p:childTnLst>
                                    <p:set>
                                      <p:cBhvr>
                                        <p:cTn id="51" dur="1" fill="hold">
                                          <p:stCondLst>
                                            <p:cond delay="0"/>
                                          </p:stCondLst>
                                        </p:cTn>
                                        <p:tgtEl>
                                          <p:spTgt spid="89"/>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24"/>
                                        </p:tgtEl>
                                        <p:attrNameLst>
                                          <p:attrName>style.visibility</p:attrName>
                                        </p:attrNameLst>
                                      </p:cBhvr>
                                      <p:to>
                                        <p:strVal val="hidden"/>
                                      </p:to>
                                    </p:set>
                                  </p:childTnLst>
                                </p:cTn>
                              </p:par>
                              <p:par>
                                <p:cTn id="54" presetID="1" presetClass="entr" presetSubtype="0" fill="hold" grpId="0" nodeType="withEffect">
                                  <p:stCondLst>
                                    <p:cond delay="0"/>
                                  </p:stCondLst>
                                  <p:childTnLst>
                                    <p:set>
                                      <p:cBhvr>
                                        <p:cTn id="55" dur="1" fill="hold">
                                          <p:stCondLst>
                                            <p:cond delay="0"/>
                                          </p:stCondLst>
                                        </p:cTn>
                                        <p:tgtEl>
                                          <p:spTgt spid="126"/>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2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childTnLst>
                                </p:cTn>
                              </p:par>
                              <p:par>
                                <p:cTn id="60" presetID="1" presetClass="exit" presetSubtype="0" fill="hold" grpId="0" nodeType="withEffect">
                                  <p:stCondLst>
                                    <p:cond delay="0"/>
                                  </p:stCondLst>
                                  <p:childTnLst>
                                    <p:set>
                                      <p:cBhvr>
                                        <p:cTn id="61" dur="1" fill="hold">
                                          <p:stCondLst>
                                            <p:cond delay="0"/>
                                          </p:stCondLst>
                                        </p:cTn>
                                        <p:tgtEl>
                                          <p:spTgt spid="6"/>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8"/>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61"/>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childTnLst>
                                </p:cTn>
                              </p:par>
                              <p:par>
                                <p:cTn id="70" presetID="1" presetClass="entr" presetSubtype="0" fill="hold" grpId="1" nodeType="withEffect">
                                  <p:stCondLst>
                                    <p:cond delay="0"/>
                                  </p:stCondLst>
                                  <p:childTnLst>
                                    <p:set>
                                      <p:cBhvr>
                                        <p:cTn id="71" dur="1" fill="hold">
                                          <p:stCondLst>
                                            <p:cond delay="0"/>
                                          </p:stCondLst>
                                        </p:cTn>
                                        <p:tgtEl>
                                          <p:spTgt spid="11"/>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81"/>
                                        </p:tgtEl>
                                        <p:attrNameLst>
                                          <p:attrName>style.visibility</p:attrName>
                                        </p:attrNameLst>
                                      </p:cBhvr>
                                      <p:to>
                                        <p:strVal val="visible"/>
                                      </p:to>
                                    </p:set>
                                  </p:childTnLst>
                                </p:cTn>
                              </p:par>
                              <p:par>
                                <p:cTn id="74" presetID="1" presetClass="exit" presetSubtype="0" fill="hold" nodeType="withEffect">
                                  <p:stCondLst>
                                    <p:cond delay="0"/>
                                  </p:stCondLst>
                                  <p:childTnLst>
                                    <p:set>
                                      <p:cBhvr>
                                        <p:cTn id="75" dur="1" fill="hold">
                                          <p:stCondLst>
                                            <p:cond delay="0"/>
                                          </p:stCondLst>
                                        </p:cTn>
                                        <p:tgtEl>
                                          <p:spTgt spid="72"/>
                                        </p:tgtEl>
                                        <p:attrNameLst>
                                          <p:attrName>style.visibility</p:attrName>
                                        </p:attrNameLst>
                                      </p:cBhvr>
                                      <p:to>
                                        <p:strVal val="hidden"/>
                                      </p:to>
                                    </p:set>
                                  </p:childTnLst>
                                </p:cTn>
                              </p:par>
                              <p:par>
                                <p:cTn id="76" presetID="10" presetClass="entr" presetSubtype="0" fill="hold" grpId="0" nodeType="with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500"/>
                                        <p:tgtEl>
                                          <p:spTgt spid="10"/>
                                        </p:tgtEl>
                                      </p:cBhvr>
                                    </p:animEffect>
                                  </p:childTnLst>
                                </p:cTn>
                              </p:par>
                              <p:par>
                                <p:cTn id="79" presetID="1" presetClass="exit" presetSubtype="0" fill="hold" grpId="2" nodeType="withEffect">
                                  <p:stCondLst>
                                    <p:cond delay="0"/>
                                  </p:stCondLst>
                                  <p:childTnLst>
                                    <p:set>
                                      <p:cBhvr>
                                        <p:cTn id="80" dur="1" fill="hold">
                                          <p:stCondLst>
                                            <p:cond delay="0"/>
                                          </p:stCondLst>
                                        </p:cTn>
                                        <p:tgtEl>
                                          <p:spTgt spid="124"/>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59"/>
                                        </p:tgtEl>
                                        <p:attrNameLst>
                                          <p:attrName>style.visibility</p:attrName>
                                        </p:attrNameLst>
                                      </p:cBhvr>
                                      <p:to>
                                        <p:strVal val="hidden"/>
                                      </p:to>
                                    </p:set>
                                  </p:childTnLst>
                                </p:cTn>
                              </p:par>
                              <p:par>
                                <p:cTn id="83" presetID="1" presetClass="entr" presetSubtype="0" fill="hold" grpId="1" nodeType="with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par>
                                <p:cTn id="85" presetID="1" presetClass="exit" presetSubtype="0" fill="hold" grpId="0" nodeType="withEffect">
                                  <p:stCondLst>
                                    <p:cond delay="0"/>
                                  </p:stCondLst>
                                  <p:childTnLst>
                                    <p:set>
                                      <p:cBhvr>
                                        <p:cTn id="86" dur="1" fill="hold">
                                          <p:stCondLst>
                                            <p:cond delay="0"/>
                                          </p:stCondLst>
                                        </p:cTn>
                                        <p:tgtEl>
                                          <p:spTgt spid="53"/>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25"/>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89"/>
                                        </p:tgtEl>
                                        <p:attrNameLst>
                                          <p:attrName>style.visibility</p:attrName>
                                        </p:attrNameLst>
                                      </p:cBhvr>
                                      <p:to>
                                        <p:strVal val="hidden"/>
                                      </p:to>
                                    </p:set>
                                  </p:childTnLst>
                                </p:cTn>
                              </p:par>
                              <p:par>
                                <p:cTn id="91" presetID="1" presetClass="entr" presetSubtype="0" fill="hold" grpId="0" nodeType="withEffect">
                                  <p:stCondLst>
                                    <p:cond delay="0"/>
                                  </p:stCondLst>
                                  <p:childTnLst>
                                    <p:set>
                                      <p:cBhvr>
                                        <p:cTn id="92" dur="1" fill="hold">
                                          <p:stCondLst>
                                            <p:cond delay="0"/>
                                          </p:stCondLst>
                                        </p:cTn>
                                        <p:tgtEl>
                                          <p:spTgt spid="74"/>
                                        </p:tgtEl>
                                        <p:attrNameLst>
                                          <p:attrName>style.visibility</p:attrName>
                                        </p:attrNameLst>
                                      </p:cBhvr>
                                      <p:to>
                                        <p:strVal val="visible"/>
                                      </p:to>
                                    </p:set>
                                  </p:childTnLst>
                                </p:cTn>
                              </p:par>
                              <p:par>
                                <p:cTn id="93" presetID="10" presetClass="entr" presetSubtype="0" fill="hold" grpId="1"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500"/>
                                        <p:tgtEl>
                                          <p:spTgt spid="5"/>
                                        </p:tgtEl>
                                      </p:cBhvr>
                                    </p:animEffect>
                                  </p:childTnLst>
                                </p:cTn>
                              </p:par>
                              <p:par>
                                <p:cTn id="96" presetID="1" presetClass="entr" presetSubtype="0" fill="hold" nodeType="withEffect">
                                  <p:stCondLst>
                                    <p:cond delay="0"/>
                                  </p:stCondLst>
                                  <p:childTnLst>
                                    <p:set>
                                      <p:cBhvr>
                                        <p:cTn id="97" dur="1" fill="hold">
                                          <p:stCondLst>
                                            <p:cond delay="0"/>
                                          </p:stCondLst>
                                        </p:cTn>
                                        <p:tgtEl>
                                          <p:spTgt spid="75"/>
                                        </p:tgtEl>
                                        <p:attrNameLst>
                                          <p:attrName>style.visibility</p:attrName>
                                        </p:attrNameLst>
                                      </p:cBhvr>
                                      <p:to>
                                        <p:strVal val="visible"/>
                                      </p:to>
                                    </p:set>
                                  </p:childTnLst>
                                </p:cTn>
                              </p:par>
                              <p:par>
                                <p:cTn id="98" presetID="1" presetClass="exit" presetSubtype="0" fill="hold" grpId="2" nodeType="withEffect">
                                  <p:stCondLst>
                                    <p:cond delay="0"/>
                                  </p:stCondLst>
                                  <p:childTnLst>
                                    <p:set>
                                      <p:cBhvr>
                                        <p:cTn id="99" dur="1" fill="hold">
                                          <p:stCondLst>
                                            <p:cond delay="0"/>
                                          </p:stCondLst>
                                        </p:cTn>
                                        <p:tgtEl>
                                          <p:spTgt spid="8"/>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7"/>
                                        </p:tgtEl>
                                        <p:attrNameLst>
                                          <p:attrName>style.visibility</p:attrName>
                                        </p:attrNameLst>
                                      </p:cBhvr>
                                      <p:to>
                                        <p:strVal val="hidden"/>
                                      </p:to>
                                    </p:set>
                                  </p:childTnLst>
                                </p:cTn>
                              </p:par>
                              <p:par>
                                <p:cTn id="102" presetID="1" presetClass="exit" presetSubtype="0" fill="hold" grpId="1" nodeType="withEffect">
                                  <p:stCondLst>
                                    <p:cond delay="0"/>
                                  </p:stCondLst>
                                  <p:childTnLst>
                                    <p:set>
                                      <p:cBhvr>
                                        <p:cTn id="103" dur="1" fill="hold">
                                          <p:stCondLst>
                                            <p:cond delay="0"/>
                                          </p:stCondLst>
                                        </p:cTn>
                                        <p:tgtEl>
                                          <p:spTgt spid="126"/>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61"/>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54"/>
                                        </p:tgtEl>
                                        <p:attrNameLst>
                                          <p:attrName>style.visibility</p:attrName>
                                        </p:attrNameLst>
                                      </p:cBhvr>
                                      <p:to>
                                        <p:strVal val="hidden"/>
                                      </p:to>
                                    </p:set>
                                  </p:childTnLst>
                                </p:cTn>
                              </p:par>
                              <p:par>
                                <p:cTn id="108" presetID="26" presetClass="emph" presetSubtype="0" repeatCount="2000" fill="hold" nodeType="withEffect">
                                  <p:stCondLst>
                                    <p:cond delay="400"/>
                                  </p:stCondLst>
                                  <p:childTnLst>
                                    <p:animEffect transition="out" filter="fade">
                                      <p:cBhvr>
                                        <p:cTn id="109" dur="500" tmFilter="0, 0; .2, .5; .8, .5; 1, 0"/>
                                        <p:tgtEl>
                                          <p:spTgt spid="55"/>
                                        </p:tgtEl>
                                      </p:cBhvr>
                                    </p:animEffect>
                                    <p:animScale>
                                      <p:cBhvr>
                                        <p:cTn id="110" dur="250" autoRev="1" fill="hold"/>
                                        <p:tgtEl>
                                          <p:spTgt spid="55"/>
                                        </p:tgtEl>
                                      </p:cBhvr>
                                      <p:by x="105000" y="105000"/>
                                    </p:animScale>
                                  </p:childTnLst>
                                </p:cTn>
                              </p:par>
                              <p:par>
                                <p:cTn id="111" presetID="1" presetClass="entr" presetSubtype="0" fill="hold" nodeType="withEffect">
                                  <p:stCondLst>
                                    <p:cond delay="400"/>
                                  </p:stCondLst>
                                  <p:childTnLst>
                                    <p:set>
                                      <p:cBhvr>
                                        <p:cTn id="112" dur="1" fill="hold">
                                          <p:stCondLst>
                                            <p:cond delay="0"/>
                                          </p:stCondLst>
                                        </p:cTn>
                                        <p:tgtEl>
                                          <p:spTgt spid="130"/>
                                        </p:tgtEl>
                                        <p:attrNameLst>
                                          <p:attrName>style.visibility</p:attrName>
                                        </p:attrNameLst>
                                      </p:cBhvr>
                                      <p:to>
                                        <p:strVal val="visible"/>
                                      </p:to>
                                    </p:set>
                                  </p:childTnLst>
                                </p:cTn>
                              </p:par>
                              <p:par>
                                <p:cTn id="113" presetID="26" presetClass="emph" presetSubtype="0" repeatCount="3000" fill="hold" nodeType="withEffect">
                                  <p:stCondLst>
                                    <p:cond delay="100"/>
                                  </p:stCondLst>
                                  <p:childTnLst>
                                    <p:animEffect transition="out" filter="fade">
                                      <p:cBhvr>
                                        <p:cTn id="114" dur="500" tmFilter="0, 0; .2, .5; .8, .5; 1, 0"/>
                                        <p:tgtEl>
                                          <p:spTgt spid="130"/>
                                        </p:tgtEl>
                                      </p:cBhvr>
                                    </p:animEffect>
                                    <p:animScale>
                                      <p:cBhvr>
                                        <p:cTn id="115" dur="250" autoRev="1" fill="hold"/>
                                        <p:tgtEl>
                                          <p:spTgt spid="130"/>
                                        </p:tgtEl>
                                      </p:cBhvr>
                                      <p:by x="105000" y="105000"/>
                                    </p:animScale>
                                  </p:childTnLst>
                                </p:cTn>
                              </p:par>
                              <p:par>
                                <p:cTn id="116" presetID="1" presetClass="entr" presetSubtype="0" fill="hold" grpId="0" nodeType="withEffect">
                                  <p:stCondLst>
                                    <p:cond delay="0"/>
                                  </p:stCondLst>
                                  <p:childTnLst>
                                    <p:set>
                                      <p:cBhvr>
                                        <p:cTn id="117" dur="1" fill="hold">
                                          <p:stCondLst>
                                            <p:cond delay="0"/>
                                          </p:stCondLst>
                                        </p:cTn>
                                        <p:tgtEl>
                                          <p:spTgt spid="77"/>
                                        </p:tgtEl>
                                        <p:attrNameLst>
                                          <p:attrName>style.visibility</p:attrName>
                                        </p:attrNameLst>
                                      </p:cBhvr>
                                      <p:to>
                                        <p:strVal val="visible"/>
                                      </p:to>
                                    </p:set>
                                  </p:childTnLst>
                                </p:cTn>
                              </p:par>
                              <p:par>
                                <p:cTn id="118" presetID="1" presetClass="entr" presetSubtype="0" fill="hold" grpId="3" nodeType="withEffect">
                                  <p:stCondLst>
                                    <p:cond delay="0"/>
                                  </p:stCondLst>
                                  <p:childTnLst>
                                    <p:set>
                                      <p:cBhvr>
                                        <p:cTn id="119" dur="1" fill="hold">
                                          <p:stCondLst>
                                            <p:cond delay="0"/>
                                          </p:stCondLst>
                                        </p:cTn>
                                        <p:tgtEl>
                                          <p:spTgt spid="8"/>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72"/>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2" nodeType="clickEffect">
                                  <p:stCondLst>
                                    <p:cond delay="0"/>
                                  </p:stCondLst>
                                  <p:childTnLst>
                                    <p:set>
                                      <p:cBhvr>
                                        <p:cTn id="125" dur="1" fill="hold">
                                          <p:stCondLst>
                                            <p:cond delay="0"/>
                                          </p:stCondLst>
                                        </p:cTn>
                                        <p:tgtEl>
                                          <p:spTgt spid="7"/>
                                        </p:tgtEl>
                                        <p:attrNameLst>
                                          <p:attrName>style.visibility</p:attrName>
                                        </p:attrNameLst>
                                      </p:cBhvr>
                                      <p:to>
                                        <p:strVal val="visible"/>
                                      </p:to>
                                    </p:set>
                                  </p:childTnLst>
                                </p:cTn>
                              </p:par>
                              <p:par>
                                <p:cTn id="126" presetID="1" presetClass="entr" presetSubtype="0" fill="hold" grpId="2" nodeType="withEffect">
                                  <p:stCondLst>
                                    <p:cond delay="0"/>
                                  </p:stCondLst>
                                  <p:childTnLst>
                                    <p:set>
                                      <p:cBhvr>
                                        <p:cTn id="127" dur="1" fill="hold">
                                          <p:stCondLst>
                                            <p:cond delay="0"/>
                                          </p:stCondLst>
                                        </p:cTn>
                                        <p:tgtEl>
                                          <p:spTgt spid="89"/>
                                        </p:tgtEl>
                                        <p:attrNameLst>
                                          <p:attrName>style.visibility</p:attrName>
                                        </p:attrNameLst>
                                      </p:cBhvr>
                                      <p:to>
                                        <p:strVal val="visible"/>
                                      </p:to>
                                    </p:set>
                                  </p:childTnLst>
                                </p:cTn>
                              </p:par>
                              <p:par>
                                <p:cTn id="128" presetID="1" presetClass="exit" presetSubtype="0" fill="hold" grpId="1" nodeType="withEffect">
                                  <p:stCondLst>
                                    <p:cond delay="0"/>
                                  </p:stCondLst>
                                  <p:childTnLst>
                                    <p:set>
                                      <p:cBhvr>
                                        <p:cTn id="129" dur="1" fill="hold">
                                          <p:stCondLst>
                                            <p:cond delay="0"/>
                                          </p:stCondLst>
                                        </p:cTn>
                                        <p:tgtEl>
                                          <p:spTgt spid="74"/>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10"/>
                                        </p:tgtEl>
                                        <p:attrNameLst>
                                          <p:attrName>style.visibility</p:attrName>
                                        </p:attrNameLst>
                                      </p:cBhvr>
                                      <p:to>
                                        <p:strVal val="hidden"/>
                                      </p:to>
                                    </p:set>
                                  </p:childTnLst>
                                </p:cTn>
                              </p:par>
                              <p:par>
                                <p:cTn id="132" presetID="1" presetClass="exit" presetSubtype="0" fill="hold" grpId="2" nodeType="withEffect">
                                  <p:stCondLst>
                                    <p:cond delay="0"/>
                                  </p:stCondLst>
                                  <p:childTnLst>
                                    <p:set>
                                      <p:cBhvr>
                                        <p:cTn id="133" dur="1" fill="hold">
                                          <p:stCondLst>
                                            <p:cond delay="0"/>
                                          </p:stCondLst>
                                        </p:cTn>
                                        <p:tgtEl>
                                          <p:spTgt spid="5"/>
                                        </p:tgtEl>
                                        <p:attrNameLst>
                                          <p:attrName>style.visibility</p:attrName>
                                        </p:attrNameLst>
                                      </p:cBhvr>
                                      <p:to>
                                        <p:strVal val="hidden"/>
                                      </p:to>
                                    </p:set>
                                  </p:childTnLst>
                                </p:cTn>
                              </p:par>
                            </p:childTnLst>
                          </p:cTn>
                        </p:par>
                        <p:par>
                          <p:cTn id="134" fill="hold">
                            <p:stCondLst>
                              <p:cond delay="0"/>
                            </p:stCondLst>
                            <p:childTnLst>
                              <p:par>
                                <p:cTn id="135" presetID="10" presetClass="exit" presetSubtype="0" fill="hold" nodeType="afterEffect">
                                  <p:stCondLst>
                                    <p:cond delay="0"/>
                                  </p:stCondLst>
                                  <p:childTnLst>
                                    <p:animEffect transition="out" filter="fade">
                                      <p:cBhvr>
                                        <p:cTn id="136" dur="500"/>
                                        <p:tgtEl>
                                          <p:spTgt spid="73"/>
                                        </p:tgtEl>
                                      </p:cBhvr>
                                    </p:animEffect>
                                    <p:set>
                                      <p:cBhvr>
                                        <p:cTn id="137" dur="1" fill="hold">
                                          <p:stCondLst>
                                            <p:cond delay="499"/>
                                          </p:stCondLst>
                                        </p:cTn>
                                        <p:tgtEl>
                                          <p:spTgt spid="73"/>
                                        </p:tgtEl>
                                        <p:attrNameLst>
                                          <p:attrName>style.visibility</p:attrName>
                                        </p:attrNameLst>
                                      </p:cBhvr>
                                      <p:to>
                                        <p:strVal val="hidden"/>
                                      </p:to>
                                    </p:set>
                                  </p:childTnLst>
                                </p:cTn>
                              </p:par>
                            </p:childTnLst>
                          </p:cTn>
                        </p:par>
                        <p:par>
                          <p:cTn id="138" fill="hold">
                            <p:stCondLst>
                              <p:cond delay="500"/>
                            </p:stCondLst>
                            <p:childTnLst>
                              <p:par>
                                <p:cTn id="139" presetID="1" presetClass="entr" presetSubtype="0" fill="hold" nodeType="afterEffect">
                                  <p:stCondLst>
                                    <p:cond delay="0"/>
                                  </p:stCondLst>
                                  <p:childTnLst>
                                    <p:set>
                                      <p:cBhvr>
                                        <p:cTn id="140" dur="1" fill="hold">
                                          <p:stCondLst>
                                            <p:cond delay="0"/>
                                          </p:stCondLst>
                                        </p:cTn>
                                        <p:tgtEl>
                                          <p:spTgt spid="75"/>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7"/>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7"/>
                                        </p:tgtEl>
                                        <p:attrNameLst>
                                          <p:attrName>style.visibility</p:attrName>
                                        </p:attrNameLst>
                                      </p:cBhvr>
                                      <p:to>
                                        <p:strVal val="visible"/>
                                      </p:to>
                                    </p:set>
                                  </p:childTnLst>
                                </p:cTn>
                              </p:par>
                              <p:par>
                                <p:cTn id="145" presetID="1" presetClass="entr" presetSubtype="0" fill="hold" grpId="1" nodeType="withEffect">
                                  <p:stCondLst>
                                    <p:cond delay="0"/>
                                  </p:stCondLst>
                                  <p:childTnLst>
                                    <p:set>
                                      <p:cBhvr>
                                        <p:cTn id="146" dur="1" fill="hold">
                                          <p:stCondLst>
                                            <p:cond delay="0"/>
                                          </p:stCondLst>
                                        </p:cTn>
                                        <p:tgtEl>
                                          <p:spTgt spid="9"/>
                                        </p:tgtEl>
                                        <p:attrNameLst>
                                          <p:attrName>style.visibility</p:attrName>
                                        </p:attrNameLst>
                                      </p:cBhvr>
                                      <p:to>
                                        <p:strVal val="visible"/>
                                      </p:to>
                                    </p:set>
                                  </p:childTnLst>
                                </p:cTn>
                              </p:par>
                              <p:par>
                                <p:cTn id="147" presetID="1" presetClass="exit" presetSubtype="0" fill="hold" nodeType="withEffect">
                                  <p:stCondLst>
                                    <p:cond delay="0"/>
                                  </p:stCondLst>
                                  <p:childTnLst>
                                    <p:set>
                                      <p:cBhvr>
                                        <p:cTn id="148" dur="1" fill="hold">
                                          <p:stCondLst>
                                            <p:cond delay="0"/>
                                          </p:stCondLst>
                                        </p:cTn>
                                        <p:tgtEl>
                                          <p:spTgt spid="64"/>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54" grpId="0"/>
      <p:bldP spid="54" grpId="1"/>
      <p:bldP spid="5" grpId="0" animBg="1"/>
      <p:bldP spid="5" grpId="1" animBg="1"/>
      <p:bldP spid="5" grpId="2" animBg="1"/>
      <p:bldP spid="6" grpId="0" animBg="1"/>
      <p:bldP spid="6" grpId="1" animBg="1"/>
      <p:bldP spid="9" grpId="0" animBg="1"/>
      <p:bldP spid="9" grpId="1" animBg="1"/>
      <p:bldP spid="76" grpId="0"/>
      <p:bldP spid="76" grpId="1"/>
      <p:bldP spid="53" grpId="0" animBg="1"/>
      <p:bldP spid="53" grpId="1" animBg="1"/>
      <p:bldP spid="89" grpId="0" animBg="1"/>
      <p:bldP spid="89" grpId="1" animBg="1"/>
      <p:bldP spid="89" grpId="2" animBg="1"/>
      <p:bldP spid="89" grpId="4" animBg="1"/>
      <p:bldP spid="59" grpId="0" animBg="1"/>
      <p:bldP spid="59" grpId="1" animBg="1"/>
      <p:bldP spid="74" grpId="0" animBg="1"/>
      <p:bldP spid="74" grpId="1" animBg="1"/>
      <p:bldP spid="11" grpId="1" animBg="1"/>
      <p:bldP spid="7" grpId="0" animBg="1"/>
      <p:bldP spid="7" grpId="1" animBg="1"/>
      <p:bldP spid="7" grpId="2" animBg="1"/>
      <p:bldP spid="81" grpId="0"/>
      <p:bldP spid="124" grpId="0" animBg="1"/>
      <p:bldP spid="124" grpId="1" animBg="1"/>
      <p:bldP spid="124" grpId="2" animBg="1"/>
      <p:bldP spid="124" grpId="3" animBg="1"/>
      <p:bldP spid="125" grpId="0" animBg="1"/>
      <p:bldP spid="125" grpId="1" animBg="1"/>
      <p:bldP spid="126" grpId="0" animBg="1"/>
      <p:bldP spid="126" grpId="1" animBg="1"/>
      <p:bldP spid="10" grpId="0" animBg="1"/>
      <p:bldP spid="10" grpId="1" animBg="1"/>
      <p:bldP spid="8" grpId="0" animBg="1"/>
      <p:bldP spid="8" grpId="1" animBg="1"/>
      <p:bldP spid="8" grpId="2" animBg="1"/>
      <p:bldP spid="8" grpId="3"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noChangeArrowheads="1"/>
          </p:cNvPicPr>
          <p:nvPr/>
        </p:nvPicPr>
        <p:blipFill>
          <a:blip r:embed="rId3" cstate="print"/>
          <a:srcRect/>
          <a:stretch>
            <a:fillRect/>
          </a:stretch>
        </p:blipFill>
        <p:spPr bwMode="auto">
          <a:xfrm>
            <a:off x="1403521" y="4088324"/>
            <a:ext cx="4206963" cy="2236276"/>
          </a:xfrm>
          <a:prstGeom prst="rect">
            <a:avLst/>
          </a:prstGeom>
          <a:solidFill>
            <a:schemeClr val="bg1"/>
          </a:solidFill>
          <a:ln w="9525">
            <a:solidFill>
              <a:schemeClr val="bg1"/>
            </a:solidFill>
            <a:miter lim="800000"/>
            <a:headEnd/>
            <a:tailEnd/>
          </a:ln>
        </p:spPr>
      </p:pic>
      <p:sp>
        <p:nvSpPr>
          <p:cNvPr id="75" name="Rectangle 74"/>
          <p:cNvSpPr/>
          <p:nvPr/>
        </p:nvSpPr>
        <p:spPr bwMode="auto">
          <a:xfrm>
            <a:off x="1274182" y="3865260"/>
            <a:ext cx="1228496" cy="22306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Arial" charset="0"/>
            </a:endParaRPr>
          </a:p>
        </p:txBody>
      </p:sp>
      <p:sp>
        <p:nvSpPr>
          <p:cNvPr id="65" name="Title 1"/>
          <p:cNvSpPr>
            <a:spLocks noGrp="1"/>
          </p:cNvSpPr>
          <p:nvPr>
            <p:ph type="title"/>
          </p:nvPr>
        </p:nvSpPr>
        <p:spPr>
          <a:xfrm>
            <a:off x="550862" y="37308"/>
            <a:ext cx="8669338" cy="635000"/>
          </a:xfrm>
        </p:spPr>
        <p:txBody>
          <a:bodyPr/>
          <a:lstStyle/>
          <a:p>
            <a:r>
              <a:rPr lang="en-US" dirty="0" smtClean="0"/>
              <a:t>Multi-neuron Excitation: Model	</a:t>
            </a:r>
          </a:p>
        </p:txBody>
      </p:sp>
      <p:grpSp>
        <p:nvGrpSpPr>
          <p:cNvPr id="47" name="Group 46"/>
          <p:cNvGrpSpPr>
            <a:grpSpLocks noChangeAspect="1"/>
          </p:cNvGrpSpPr>
          <p:nvPr/>
        </p:nvGrpSpPr>
        <p:grpSpPr>
          <a:xfrm>
            <a:off x="340768" y="808454"/>
            <a:ext cx="1468318" cy="1920240"/>
            <a:chOff x="125384" y="838200"/>
            <a:chExt cx="2008216" cy="2626308"/>
          </a:xfrm>
        </p:grpSpPr>
        <p:pic>
          <p:nvPicPr>
            <p:cNvPr id="61" name="Picture 60"/>
            <p:cNvPicPr>
              <a:picLocks noChangeAspect="1"/>
            </p:cNvPicPr>
            <p:nvPr/>
          </p:nvPicPr>
          <p:blipFill>
            <a:blip r:embed="rId4"/>
            <a:stretch>
              <a:fillRect/>
            </a:stretch>
          </p:blipFill>
          <p:spPr>
            <a:xfrm>
              <a:off x="125384" y="838200"/>
              <a:ext cx="1617086" cy="2377440"/>
            </a:xfrm>
            <a:prstGeom prst="rect">
              <a:avLst/>
            </a:prstGeom>
          </p:spPr>
        </p:pic>
        <p:sp>
          <p:nvSpPr>
            <p:cNvPr id="62" name="Rectangle 61"/>
            <p:cNvSpPr/>
            <p:nvPr/>
          </p:nvSpPr>
          <p:spPr bwMode="auto">
            <a:xfrm>
              <a:off x="1524000" y="3048000"/>
              <a:ext cx="457200" cy="4165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63" name="Rectangle 62"/>
            <p:cNvSpPr/>
            <p:nvPr/>
          </p:nvSpPr>
          <p:spPr bwMode="auto">
            <a:xfrm>
              <a:off x="1676400" y="1520576"/>
              <a:ext cx="457200" cy="4165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sp>
        <p:nvSpPr>
          <p:cNvPr id="79" name="TextBox 78"/>
          <p:cNvSpPr txBox="1"/>
          <p:nvPr/>
        </p:nvSpPr>
        <p:spPr>
          <a:xfrm>
            <a:off x="6583643" y="2042182"/>
            <a:ext cx="2249334" cy="369332"/>
          </a:xfrm>
          <a:prstGeom prst="rect">
            <a:avLst/>
          </a:prstGeom>
          <a:noFill/>
        </p:spPr>
        <p:txBody>
          <a:bodyPr wrap="none" rtlCol="0">
            <a:spAutoFit/>
          </a:bodyPr>
          <a:lstStyle/>
          <a:p>
            <a:pPr algn="l"/>
            <a:r>
              <a:rPr lang="en-US" sz="1800" b="0" dirty="0" smtClean="0">
                <a:solidFill>
                  <a:schemeClr val="accent1"/>
                </a:solidFill>
              </a:rPr>
              <a:t>Excited: {2, 7, 9, 13}</a:t>
            </a:r>
          </a:p>
        </p:txBody>
      </p:sp>
      <p:sp>
        <p:nvSpPr>
          <p:cNvPr id="81" name="TextBox 80"/>
          <p:cNvSpPr txBox="1"/>
          <p:nvPr/>
        </p:nvSpPr>
        <p:spPr>
          <a:xfrm>
            <a:off x="6536338" y="3485947"/>
            <a:ext cx="2531462" cy="369332"/>
          </a:xfrm>
          <a:prstGeom prst="rect">
            <a:avLst/>
          </a:prstGeom>
          <a:noFill/>
        </p:spPr>
        <p:txBody>
          <a:bodyPr wrap="none" rtlCol="0">
            <a:spAutoFit/>
          </a:bodyPr>
          <a:lstStyle/>
          <a:p>
            <a:pPr algn="l"/>
            <a:r>
              <a:rPr lang="en-US" sz="1800" b="0" dirty="0" smtClean="0">
                <a:solidFill>
                  <a:schemeClr val="accent1"/>
                </a:solidFill>
              </a:rPr>
              <a:t>“</a:t>
            </a:r>
            <a:r>
              <a:rPr lang="en-US" sz="1800" b="0" dirty="0" smtClean="0"/>
              <a:t>1” entries: {2, 7, 9, 13}</a:t>
            </a:r>
          </a:p>
        </p:txBody>
      </p:sp>
      <p:sp>
        <p:nvSpPr>
          <p:cNvPr id="82" name="Freeform 81"/>
          <p:cNvSpPr/>
          <p:nvPr/>
        </p:nvSpPr>
        <p:spPr bwMode="auto">
          <a:xfrm flipV="1">
            <a:off x="5418369" y="3728100"/>
            <a:ext cx="1125415" cy="365760"/>
          </a:xfrm>
          <a:custGeom>
            <a:avLst/>
            <a:gdLst>
              <a:gd name="connsiteX0" fmla="*/ 1125415 w 1125415"/>
              <a:gd name="connsiteY0" fmla="*/ 365760 h 365760"/>
              <a:gd name="connsiteX1" fmla="*/ 675249 w 1125415"/>
              <a:gd name="connsiteY1" fmla="*/ 295421 h 365760"/>
              <a:gd name="connsiteX2" fmla="*/ 154745 w 1125415"/>
              <a:gd name="connsiteY2" fmla="*/ 112541 h 365760"/>
              <a:gd name="connsiteX3" fmla="*/ 0 w 1125415"/>
              <a:gd name="connsiteY3" fmla="*/ 0 h 365760"/>
            </a:gdLst>
            <a:ahLst/>
            <a:cxnLst>
              <a:cxn ang="0">
                <a:pos x="connsiteX0" y="connsiteY0"/>
              </a:cxn>
              <a:cxn ang="0">
                <a:pos x="connsiteX1" y="connsiteY1"/>
              </a:cxn>
              <a:cxn ang="0">
                <a:pos x="connsiteX2" y="connsiteY2"/>
              </a:cxn>
              <a:cxn ang="0">
                <a:pos x="connsiteX3" y="connsiteY3"/>
              </a:cxn>
            </a:cxnLst>
            <a:rect l="l" t="t" r="r" b="b"/>
            <a:pathLst>
              <a:path w="1125415" h="365760">
                <a:moveTo>
                  <a:pt x="1125415" y="365760"/>
                </a:moveTo>
                <a:cubicBezTo>
                  <a:pt x="981221" y="351692"/>
                  <a:pt x="837027" y="337624"/>
                  <a:pt x="675249" y="295421"/>
                </a:cubicBezTo>
                <a:cubicBezTo>
                  <a:pt x="513471" y="253218"/>
                  <a:pt x="267286" y="161778"/>
                  <a:pt x="154745" y="112541"/>
                </a:cubicBezTo>
                <a:cubicBezTo>
                  <a:pt x="42204" y="63304"/>
                  <a:pt x="21102" y="31652"/>
                  <a:pt x="0" y="0"/>
                </a:cubicBezTo>
              </a:path>
            </a:pathLst>
          </a:custGeom>
          <a:noFill/>
          <a:ln w="9525"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84" name="TextBox 83"/>
          <p:cNvSpPr txBox="1"/>
          <p:nvPr/>
        </p:nvSpPr>
        <p:spPr>
          <a:xfrm>
            <a:off x="2681314" y="925215"/>
            <a:ext cx="2127654" cy="318485"/>
          </a:xfrm>
          <a:prstGeom prst="rect">
            <a:avLst/>
          </a:prstGeom>
          <a:noFill/>
        </p:spPr>
        <p:txBody>
          <a:bodyPr wrap="none" rtlCol="0">
            <a:spAutoFit/>
          </a:bodyPr>
          <a:lstStyle/>
          <a:p>
            <a:pPr algn="l"/>
            <a:r>
              <a:rPr lang="en-US" sz="1800" b="0" dirty="0" smtClean="0">
                <a:solidFill>
                  <a:schemeClr val="accent1"/>
                </a:solidFill>
              </a:rPr>
              <a:t>Potential neurons: 1:N</a:t>
            </a:r>
          </a:p>
        </p:txBody>
      </p:sp>
      <p:sp>
        <p:nvSpPr>
          <p:cNvPr id="85" name="TextBox 84"/>
          <p:cNvSpPr txBox="1"/>
          <p:nvPr/>
        </p:nvSpPr>
        <p:spPr>
          <a:xfrm>
            <a:off x="2774194" y="2801290"/>
            <a:ext cx="2135521" cy="338554"/>
          </a:xfrm>
          <a:prstGeom prst="rect">
            <a:avLst/>
          </a:prstGeom>
          <a:noFill/>
        </p:spPr>
        <p:txBody>
          <a:bodyPr wrap="none" rtlCol="0">
            <a:spAutoFit/>
          </a:bodyPr>
          <a:lstStyle/>
          <a:p>
            <a:pPr algn="l"/>
            <a:r>
              <a:rPr lang="en-US" sz="1600" b="0" dirty="0" smtClean="0">
                <a:solidFill>
                  <a:schemeClr val="accent1"/>
                </a:solidFill>
              </a:rPr>
              <a:t>Measurement neuron</a:t>
            </a:r>
          </a:p>
        </p:txBody>
      </p:sp>
      <p:pic>
        <p:nvPicPr>
          <p:cNvPr id="86" name="Picture 3"/>
          <p:cNvPicPr>
            <a:picLocks noChangeAspect="1" noChangeArrowheads="1"/>
          </p:cNvPicPr>
          <p:nvPr/>
        </p:nvPicPr>
        <p:blipFill>
          <a:blip r:embed="rId5" cstate="print"/>
          <a:srcRect/>
          <a:stretch>
            <a:fillRect/>
          </a:stretch>
        </p:blipFill>
        <p:spPr bwMode="auto">
          <a:xfrm>
            <a:off x="2529671" y="1427362"/>
            <a:ext cx="2686040" cy="1319717"/>
          </a:xfrm>
          <a:prstGeom prst="rect">
            <a:avLst/>
          </a:prstGeom>
          <a:noFill/>
          <a:ln w="9525">
            <a:noFill/>
            <a:miter lim="800000"/>
            <a:headEnd/>
            <a:tailEnd/>
          </a:ln>
        </p:spPr>
      </p:pic>
      <p:sp>
        <p:nvSpPr>
          <p:cNvPr id="87" name="TextBox 86"/>
          <p:cNvSpPr txBox="1"/>
          <p:nvPr/>
        </p:nvSpPr>
        <p:spPr>
          <a:xfrm>
            <a:off x="1995957" y="1878565"/>
            <a:ext cx="1277914" cy="584774"/>
          </a:xfrm>
          <a:prstGeom prst="rect">
            <a:avLst/>
          </a:prstGeom>
          <a:noFill/>
        </p:spPr>
        <p:txBody>
          <a:bodyPr wrap="none" rtlCol="0">
            <a:spAutoFit/>
          </a:bodyPr>
          <a:lstStyle/>
          <a:p>
            <a:pPr algn="l"/>
            <a:r>
              <a:rPr lang="en-US" sz="1600" b="0" dirty="0" smtClean="0">
                <a:solidFill>
                  <a:schemeClr val="accent1"/>
                </a:solidFill>
              </a:rPr>
              <a:t>Connection </a:t>
            </a:r>
          </a:p>
          <a:p>
            <a:pPr algn="l"/>
            <a:r>
              <a:rPr lang="en-US" sz="1600" b="0" dirty="0">
                <a:solidFill>
                  <a:schemeClr val="accent1"/>
                </a:solidFill>
              </a:rPr>
              <a:t> </a:t>
            </a:r>
            <a:r>
              <a:rPr lang="en-US" sz="1600" b="0" dirty="0" smtClean="0">
                <a:solidFill>
                  <a:schemeClr val="accent1"/>
                </a:solidFill>
              </a:rPr>
              <a:t> weights</a:t>
            </a:r>
          </a:p>
        </p:txBody>
      </p:sp>
      <p:sp>
        <p:nvSpPr>
          <p:cNvPr id="89" name="Oval 88"/>
          <p:cNvSpPr/>
          <p:nvPr/>
        </p:nvSpPr>
        <p:spPr bwMode="auto">
          <a:xfrm flipV="1">
            <a:off x="2724715" y="1479754"/>
            <a:ext cx="134047" cy="134052"/>
          </a:xfrm>
          <a:prstGeom prst="ellipse">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90" name="Oval 89"/>
          <p:cNvSpPr/>
          <p:nvPr/>
        </p:nvSpPr>
        <p:spPr bwMode="auto">
          <a:xfrm flipV="1">
            <a:off x="3542067" y="1479757"/>
            <a:ext cx="134047" cy="134052"/>
          </a:xfrm>
          <a:prstGeom prst="ellipse">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91" name="Oval 90"/>
          <p:cNvSpPr/>
          <p:nvPr/>
        </p:nvSpPr>
        <p:spPr bwMode="auto">
          <a:xfrm flipV="1">
            <a:off x="3881992" y="1482057"/>
            <a:ext cx="134047" cy="134052"/>
          </a:xfrm>
          <a:prstGeom prst="ellipse">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92" name="Oval 91"/>
          <p:cNvSpPr/>
          <p:nvPr/>
        </p:nvSpPr>
        <p:spPr bwMode="auto">
          <a:xfrm flipV="1">
            <a:off x="4520007" y="1479755"/>
            <a:ext cx="134047" cy="134052"/>
          </a:xfrm>
          <a:prstGeom prst="ellipse">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80" name="Freeform 79"/>
          <p:cNvSpPr/>
          <p:nvPr/>
        </p:nvSpPr>
        <p:spPr bwMode="auto">
          <a:xfrm>
            <a:off x="5362228" y="1810512"/>
            <a:ext cx="1125415" cy="365760"/>
          </a:xfrm>
          <a:custGeom>
            <a:avLst/>
            <a:gdLst>
              <a:gd name="connsiteX0" fmla="*/ 1125415 w 1125415"/>
              <a:gd name="connsiteY0" fmla="*/ 365760 h 365760"/>
              <a:gd name="connsiteX1" fmla="*/ 675249 w 1125415"/>
              <a:gd name="connsiteY1" fmla="*/ 295421 h 365760"/>
              <a:gd name="connsiteX2" fmla="*/ 154745 w 1125415"/>
              <a:gd name="connsiteY2" fmla="*/ 112541 h 365760"/>
              <a:gd name="connsiteX3" fmla="*/ 0 w 1125415"/>
              <a:gd name="connsiteY3" fmla="*/ 0 h 365760"/>
            </a:gdLst>
            <a:ahLst/>
            <a:cxnLst>
              <a:cxn ang="0">
                <a:pos x="connsiteX0" y="connsiteY0"/>
              </a:cxn>
              <a:cxn ang="0">
                <a:pos x="connsiteX1" y="connsiteY1"/>
              </a:cxn>
              <a:cxn ang="0">
                <a:pos x="connsiteX2" y="connsiteY2"/>
              </a:cxn>
              <a:cxn ang="0">
                <a:pos x="connsiteX3" y="connsiteY3"/>
              </a:cxn>
            </a:cxnLst>
            <a:rect l="l" t="t" r="r" b="b"/>
            <a:pathLst>
              <a:path w="1125415" h="365760">
                <a:moveTo>
                  <a:pt x="1125415" y="365760"/>
                </a:moveTo>
                <a:cubicBezTo>
                  <a:pt x="981221" y="351692"/>
                  <a:pt x="837027" y="337624"/>
                  <a:pt x="675249" y="295421"/>
                </a:cubicBezTo>
                <a:cubicBezTo>
                  <a:pt x="513471" y="253218"/>
                  <a:pt x="267286" y="161778"/>
                  <a:pt x="154745" y="112541"/>
                </a:cubicBezTo>
                <a:cubicBezTo>
                  <a:pt x="42204" y="63304"/>
                  <a:pt x="21102" y="31652"/>
                  <a:pt x="0" y="0"/>
                </a:cubicBezTo>
              </a:path>
            </a:pathLst>
          </a:custGeom>
          <a:noFill/>
          <a:ln w="9525"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78" name="TextBox 77"/>
          <p:cNvSpPr txBox="1"/>
          <p:nvPr/>
        </p:nvSpPr>
        <p:spPr>
          <a:xfrm>
            <a:off x="961371" y="4709787"/>
            <a:ext cx="501113" cy="390421"/>
          </a:xfrm>
          <a:prstGeom prst="rect">
            <a:avLst/>
          </a:prstGeom>
          <a:solidFill>
            <a:schemeClr val="bg1"/>
          </a:solidFill>
        </p:spPr>
        <p:txBody>
          <a:bodyPr wrap="square" rtlCol="0">
            <a:spAutoFit/>
          </a:bodyPr>
          <a:lstStyle/>
          <a:p>
            <a:pPr algn="l"/>
            <a:r>
              <a:rPr lang="en-US" b="0" dirty="0" smtClean="0"/>
              <a:t>=</a:t>
            </a:r>
          </a:p>
        </p:txBody>
      </p:sp>
      <mc:AlternateContent xmlns:mc="http://schemas.openxmlformats.org/markup-compatibility/2006" xmlns:a14="http://schemas.microsoft.com/office/drawing/2010/main">
        <mc:Choice Requires="a14">
          <p:sp>
            <p:nvSpPr>
              <p:cNvPr id="39" name="TextBox 38"/>
              <p:cNvSpPr txBox="1"/>
              <p:nvPr/>
            </p:nvSpPr>
            <p:spPr>
              <a:xfrm>
                <a:off x="1328322" y="4669622"/>
                <a:ext cx="1104790"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3200" b="0" i="1" smtClean="0">
                              <a:solidFill>
                                <a:schemeClr val="accent1">
                                  <a:lumMod val="60000"/>
                                  <a:lumOff val="40000"/>
                                </a:schemeClr>
                              </a:solidFill>
                              <a:latin typeface="Cambria Math" panose="02040503050406030204" pitchFamily="18" charset="0"/>
                            </a:rPr>
                          </m:ctrlPr>
                        </m:sSubPr>
                        <m:e>
                          <m:r>
                            <a:rPr lang="en-US" sz="3200" b="0" i="1" smtClean="0">
                              <a:solidFill>
                                <a:schemeClr val="accent1">
                                  <a:lumMod val="60000"/>
                                  <a:lumOff val="40000"/>
                                </a:schemeClr>
                              </a:solidFill>
                              <a:latin typeface="Cambria Math" panose="02040503050406030204" pitchFamily="18" charset="0"/>
                            </a:rPr>
                            <m:t>𝑓</m:t>
                          </m:r>
                        </m:e>
                        <m:sub>
                          <m:r>
                            <a:rPr lang="en-US" sz="3200" b="0" i="1" baseline="-25000" smtClean="0">
                              <a:solidFill>
                                <a:schemeClr val="accent1">
                                  <a:lumMod val="60000"/>
                                  <a:lumOff val="40000"/>
                                </a:schemeClr>
                              </a:solidFill>
                              <a:latin typeface="Cambria Math" panose="02040503050406030204" pitchFamily="18" charset="0"/>
                            </a:rPr>
                            <m:t>𝑁𝑜𝑛𝐿𝑃</m:t>
                          </m:r>
                        </m:sub>
                      </m:sSub>
                    </m:oMath>
                  </m:oMathPara>
                </a14:m>
                <a:endParaRPr lang="en-US" sz="3200" b="0" dirty="0" smtClean="0"/>
              </a:p>
            </p:txBody>
          </p:sp>
        </mc:Choice>
        <mc:Fallback xmlns="">
          <p:sp>
            <p:nvSpPr>
              <p:cNvPr id="39" name="TextBox 38"/>
              <p:cNvSpPr txBox="1">
                <a:spLocks noRot="1" noChangeAspect="1" noMove="1" noResize="1" noEditPoints="1" noAdjustHandles="1" noChangeArrowheads="1" noChangeShapeType="1" noTextEdit="1"/>
              </p:cNvSpPr>
              <p:nvPr/>
            </p:nvSpPr>
            <p:spPr>
              <a:xfrm>
                <a:off x="1328322" y="4669622"/>
                <a:ext cx="1104790" cy="584775"/>
              </a:xfrm>
              <a:prstGeom prst="rect">
                <a:avLst/>
              </a:prstGeom>
              <a:blipFill rotWithShape="0">
                <a:blip r:embed="rId6"/>
                <a:stretch>
                  <a:fillRect b="-7292"/>
                </a:stretch>
              </a:blipFill>
            </p:spPr>
            <p:txBody>
              <a:bodyPr/>
              <a:lstStyle/>
              <a:p>
                <a:r>
                  <a:rPr lang="en-US">
                    <a:noFill/>
                  </a:rPr>
                  <a:t> </a:t>
                </a:r>
              </a:p>
            </p:txBody>
          </p:sp>
        </mc:Fallback>
      </mc:AlternateContent>
      <p:sp>
        <p:nvSpPr>
          <p:cNvPr id="40" name="TextBox 39"/>
          <p:cNvSpPr txBox="1"/>
          <p:nvPr/>
        </p:nvSpPr>
        <p:spPr>
          <a:xfrm>
            <a:off x="5573385" y="4829669"/>
            <a:ext cx="394488" cy="390421"/>
          </a:xfrm>
          <a:prstGeom prst="rect">
            <a:avLst/>
          </a:prstGeom>
          <a:noFill/>
        </p:spPr>
        <p:txBody>
          <a:bodyPr wrap="none" rtlCol="0">
            <a:spAutoFit/>
          </a:bodyPr>
          <a:lstStyle/>
          <a:p>
            <a:pPr algn="l"/>
            <a:r>
              <a:rPr lang="en-US" b="0" dirty="0" smtClean="0"/>
              <a:t>+ </a:t>
            </a:r>
          </a:p>
        </p:txBody>
      </p:sp>
      <p:grpSp>
        <p:nvGrpSpPr>
          <p:cNvPr id="44" name="Group 43"/>
          <p:cNvGrpSpPr/>
          <p:nvPr/>
        </p:nvGrpSpPr>
        <p:grpSpPr>
          <a:xfrm>
            <a:off x="6017493" y="4524522"/>
            <a:ext cx="124945" cy="1125252"/>
            <a:chOff x="7112542" y="1451820"/>
            <a:chExt cx="128046" cy="1153177"/>
          </a:xfrm>
        </p:grpSpPr>
        <p:sp>
          <p:nvSpPr>
            <p:cNvPr id="48" name="Rectangle 47"/>
            <p:cNvSpPr/>
            <p:nvPr/>
          </p:nvSpPr>
          <p:spPr bwMode="auto">
            <a:xfrm>
              <a:off x="7112572" y="1451820"/>
              <a:ext cx="128016" cy="128016"/>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49" name="Rectangle 48"/>
            <p:cNvSpPr/>
            <p:nvPr/>
          </p:nvSpPr>
          <p:spPr bwMode="auto">
            <a:xfrm>
              <a:off x="7112572" y="1580128"/>
              <a:ext cx="128016" cy="128016"/>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0" name="Rectangle 49"/>
            <p:cNvSpPr/>
            <p:nvPr/>
          </p:nvSpPr>
          <p:spPr bwMode="auto">
            <a:xfrm>
              <a:off x="7112557" y="1708160"/>
              <a:ext cx="128016" cy="128016"/>
            </a:xfrm>
            <a:prstGeom prst="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1" name="Rectangle 50"/>
            <p:cNvSpPr/>
            <p:nvPr/>
          </p:nvSpPr>
          <p:spPr bwMode="auto">
            <a:xfrm>
              <a:off x="7112557" y="1836468"/>
              <a:ext cx="128016" cy="128016"/>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2" name="Rectangle 51"/>
            <p:cNvSpPr/>
            <p:nvPr/>
          </p:nvSpPr>
          <p:spPr bwMode="auto">
            <a:xfrm>
              <a:off x="7112557" y="1962165"/>
              <a:ext cx="128016" cy="128016"/>
            </a:xfrm>
            <a:prstGeom prst="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3" name="Rectangle 52"/>
            <p:cNvSpPr/>
            <p:nvPr/>
          </p:nvSpPr>
          <p:spPr bwMode="auto">
            <a:xfrm>
              <a:off x="7112557" y="2090473"/>
              <a:ext cx="128016" cy="128016"/>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4" name="Rectangle 53"/>
            <p:cNvSpPr/>
            <p:nvPr/>
          </p:nvSpPr>
          <p:spPr bwMode="auto">
            <a:xfrm>
              <a:off x="7112542" y="2218505"/>
              <a:ext cx="128016" cy="128016"/>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9" name="Rectangle 58"/>
            <p:cNvSpPr/>
            <p:nvPr/>
          </p:nvSpPr>
          <p:spPr bwMode="auto">
            <a:xfrm>
              <a:off x="7112542" y="2346813"/>
              <a:ext cx="128016" cy="128016"/>
            </a:xfrm>
            <a:prstGeom prst="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60" name="Rectangle 59"/>
            <p:cNvSpPr/>
            <p:nvPr/>
          </p:nvSpPr>
          <p:spPr bwMode="auto">
            <a:xfrm>
              <a:off x="7112572" y="2476981"/>
              <a:ext cx="128016" cy="128016"/>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sp>
        <p:nvSpPr>
          <p:cNvPr id="46" name="TextBox 45"/>
          <p:cNvSpPr txBox="1"/>
          <p:nvPr/>
        </p:nvSpPr>
        <p:spPr>
          <a:xfrm>
            <a:off x="5926030" y="4158270"/>
            <a:ext cx="291252" cy="330356"/>
          </a:xfrm>
          <a:prstGeom prst="rect">
            <a:avLst/>
          </a:prstGeom>
          <a:noFill/>
        </p:spPr>
        <p:txBody>
          <a:bodyPr wrap="none" rtlCol="0">
            <a:spAutoFit/>
          </a:bodyPr>
          <a:lstStyle/>
          <a:p>
            <a:pPr algn="l"/>
            <a:r>
              <a:rPr lang="en-US" sz="1600" b="0" dirty="0" smtClean="0"/>
              <a:t>d</a:t>
            </a:r>
          </a:p>
        </p:txBody>
      </p:sp>
      <p:sp>
        <p:nvSpPr>
          <p:cNvPr id="64" name="Rectangle 63"/>
          <p:cNvSpPr/>
          <p:nvPr/>
        </p:nvSpPr>
        <p:spPr bwMode="auto">
          <a:xfrm>
            <a:off x="2445543" y="4498204"/>
            <a:ext cx="2144185" cy="11340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94" name="Rectangle 93"/>
          <p:cNvSpPr/>
          <p:nvPr/>
        </p:nvSpPr>
        <p:spPr bwMode="auto">
          <a:xfrm>
            <a:off x="5992735" y="4657522"/>
            <a:ext cx="311494" cy="10588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nvGrpSpPr>
          <p:cNvPr id="8" name="Group 7"/>
          <p:cNvGrpSpPr/>
          <p:nvPr/>
        </p:nvGrpSpPr>
        <p:grpSpPr>
          <a:xfrm>
            <a:off x="7391400" y="794851"/>
            <a:ext cx="1542880" cy="957749"/>
            <a:chOff x="7524920" y="838200"/>
            <a:chExt cx="1542880" cy="957749"/>
          </a:xfrm>
        </p:grpSpPr>
        <p:sp>
          <p:nvSpPr>
            <p:cNvPr id="41" name="Oval 40"/>
            <p:cNvSpPr/>
            <p:nvPr/>
          </p:nvSpPr>
          <p:spPr bwMode="auto">
            <a:xfrm flipV="1">
              <a:off x="7549419" y="1280242"/>
              <a:ext cx="155448" cy="155448"/>
            </a:xfrm>
            <a:prstGeom prst="ellipse">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Arial" charset="0"/>
              </a:endParaRPr>
            </a:p>
          </p:txBody>
        </p:sp>
        <p:sp>
          <p:nvSpPr>
            <p:cNvPr id="42" name="Oval 41"/>
            <p:cNvSpPr/>
            <p:nvPr/>
          </p:nvSpPr>
          <p:spPr bwMode="auto">
            <a:xfrm flipV="1">
              <a:off x="7549419" y="1555376"/>
              <a:ext cx="155448" cy="155448"/>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Arial" charset="0"/>
              </a:endParaRPr>
            </a:p>
          </p:txBody>
        </p:sp>
        <p:sp>
          <p:nvSpPr>
            <p:cNvPr id="43" name="TextBox 42"/>
            <p:cNvSpPr txBox="1"/>
            <p:nvPr/>
          </p:nvSpPr>
          <p:spPr>
            <a:xfrm>
              <a:off x="7857212" y="1211174"/>
              <a:ext cx="1210588" cy="584775"/>
            </a:xfrm>
            <a:prstGeom prst="rect">
              <a:avLst/>
            </a:prstGeom>
            <a:noFill/>
          </p:spPr>
          <p:txBody>
            <a:bodyPr wrap="none" rtlCol="0">
              <a:spAutoFit/>
            </a:bodyPr>
            <a:lstStyle/>
            <a:p>
              <a:pPr algn="l"/>
              <a:r>
                <a:rPr lang="en-US" sz="1600" b="0" dirty="0" smtClean="0">
                  <a:solidFill>
                    <a:schemeClr val="accent1"/>
                  </a:solidFill>
                </a:rPr>
                <a:t>Excited</a:t>
              </a:r>
              <a:br>
                <a:rPr lang="en-US" sz="1600" b="0" dirty="0" smtClean="0">
                  <a:solidFill>
                    <a:schemeClr val="accent1"/>
                  </a:solidFill>
                </a:rPr>
              </a:br>
              <a:r>
                <a:rPr lang="en-US" sz="1600" b="0" dirty="0" smtClean="0">
                  <a:solidFill>
                    <a:schemeClr val="accent1"/>
                  </a:solidFill>
                </a:rPr>
                <a:t>Not excited</a:t>
              </a:r>
            </a:p>
          </p:txBody>
        </p:sp>
        <p:sp>
          <p:nvSpPr>
            <p:cNvPr id="2" name="TextBox 1"/>
            <p:cNvSpPr txBox="1"/>
            <p:nvPr/>
          </p:nvSpPr>
          <p:spPr>
            <a:xfrm>
              <a:off x="7524920" y="838200"/>
              <a:ext cx="1253869" cy="400110"/>
            </a:xfrm>
            <a:prstGeom prst="rect">
              <a:avLst/>
            </a:prstGeom>
            <a:noFill/>
          </p:spPr>
          <p:txBody>
            <a:bodyPr wrap="none" rtlCol="0">
              <a:spAutoFit/>
            </a:bodyPr>
            <a:lstStyle/>
            <a:p>
              <a:pPr algn="l"/>
              <a:r>
                <a:rPr lang="en-US" b="0" dirty="0" err="1" smtClean="0">
                  <a:solidFill>
                    <a:schemeClr val="accent1"/>
                  </a:solidFill>
                </a:rPr>
                <a:t>j</a:t>
              </a:r>
              <a:r>
                <a:rPr lang="en-US" b="0" baseline="30000" dirty="0" err="1" smtClean="0">
                  <a:solidFill>
                    <a:schemeClr val="accent1"/>
                  </a:solidFill>
                </a:rPr>
                <a:t>th</a:t>
              </a:r>
              <a:r>
                <a:rPr lang="en-US" b="0" dirty="0" smtClean="0">
                  <a:solidFill>
                    <a:schemeClr val="accent1"/>
                  </a:solidFill>
                </a:rPr>
                <a:t> neuron</a:t>
              </a:r>
            </a:p>
          </p:txBody>
        </p:sp>
      </p:grpSp>
      <p:grpSp>
        <p:nvGrpSpPr>
          <p:cNvPr id="5" name="Group 4"/>
          <p:cNvGrpSpPr/>
          <p:nvPr/>
        </p:nvGrpSpPr>
        <p:grpSpPr>
          <a:xfrm>
            <a:off x="7623918" y="4579229"/>
            <a:ext cx="1367682" cy="1008087"/>
            <a:chOff x="7623918" y="4523969"/>
            <a:chExt cx="1367682" cy="1008087"/>
          </a:xfrm>
        </p:grpSpPr>
        <p:sp>
          <p:nvSpPr>
            <p:cNvPr id="96" name="Rectangle 95"/>
            <p:cNvSpPr/>
            <p:nvPr/>
          </p:nvSpPr>
          <p:spPr bwMode="auto">
            <a:xfrm>
              <a:off x="7953733" y="4988531"/>
              <a:ext cx="164592" cy="16459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nvGrpSpPr>
            <p:cNvPr id="4" name="Group 3"/>
            <p:cNvGrpSpPr/>
            <p:nvPr/>
          </p:nvGrpSpPr>
          <p:grpSpPr>
            <a:xfrm>
              <a:off x="7953733" y="4885725"/>
              <a:ext cx="879244" cy="646331"/>
              <a:chOff x="7953733" y="4885725"/>
              <a:chExt cx="879244" cy="646331"/>
            </a:xfrm>
          </p:grpSpPr>
          <p:sp>
            <p:nvSpPr>
              <p:cNvPr id="95" name="TextBox 94"/>
              <p:cNvSpPr txBox="1"/>
              <p:nvPr/>
            </p:nvSpPr>
            <p:spPr>
              <a:xfrm>
                <a:off x="8307759" y="4885725"/>
                <a:ext cx="525218" cy="646331"/>
              </a:xfrm>
              <a:prstGeom prst="rect">
                <a:avLst/>
              </a:prstGeom>
              <a:noFill/>
            </p:spPr>
            <p:txBody>
              <a:bodyPr wrap="square" rtlCol="0">
                <a:spAutoFit/>
              </a:bodyPr>
              <a:lstStyle/>
              <a:p>
                <a:pPr algn="l"/>
                <a:r>
                  <a:rPr lang="en-US" sz="1800" b="0" dirty="0" smtClean="0"/>
                  <a:t>1</a:t>
                </a:r>
                <a:br>
                  <a:rPr lang="en-US" sz="1800" b="0" dirty="0" smtClean="0"/>
                </a:br>
                <a:r>
                  <a:rPr lang="en-US" sz="1800" b="0" dirty="0" smtClean="0"/>
                  <a:t>0</a:t>
                </a:r>
              </a:p>
            </p:txBody>
          </p:sp>
          <p:sp>
            <p:nvSpPr>
              <p:cNvPr id="97" name="Rectangle 96"/>
              <p:cNvSpPr/>
              <p:nvPr/>
            </p:nvSpPr>
            <p:spPr bwMode="auto">
              <a:xfrm>
                <a:off x="7953733" y="5233939"/>
                <a:ext cx="164592" cy="16459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sp>
          <p:nvSpPr>
            <p:cNvPr id="3" name="Rectangle 2"/>
            <p:cNvSpPr/>
            <p:nvPr/>
          </p:nvSpPr>
          <p:spPr>
            <a:xfrm>
              <a:off x="7623918" y="4523969"/>
              <a:ext cx="1367682" cy="400110"/>
            </a:xfrm>
            <a:prstGeom prst="rect">
              <a:avLst/>
            </a:prstGeom>
          </p:spPr>
          <p:txBody>
            <a:bodyPr wrap="none">
              <a:spAutoFit/>
            </a:bodyPr>
            <a:lstStyle/>
            <a:p>
              <a:pPr algn="l"/>
              <a:r>
                <a:rPr lang="en-US" b="0" dirty="0" err="1"/>
                <a:t>j</a:t>
              </a:r>
              <a:r>
                <a:rPr lang="en-US" b="0" baseline="30000" dirty="0" err="1"/>
                <a:t>th</a:t>
              </a:r>
              <a:r>
                <a:rPr lang="en-US" b="0" dirty="0"/>
                <a:t> </a:t>
              </a:r>
              <a:r>
                <a:rPr lang="en-US" b="0" dirty="0" smtClean="0"/>
                <a:t>element</a:t>
              </a:r>
              <a:endParaRPr lang="en-US" b="0" dirty="0"/>
            </a:p>
          </p:txBody>
        </p:sp>
      </p:grpSp>
      <p:pic>
        <p:nvPicPr>
          <p:cNvPr id="66" name="Picture 4"/>
          <p:cNvPicPr>
            <a:picLocks noChangeAspect="1" noChangeArrowheads="1"/>
          </p:cNvPicPr>
          <p:nvPr/>
        </p:nvPicPr>
        <p:blipFill rotWithShape="1">
          <a:blip r:embed="rId3" cstate="print"/>
          <a:srcRect l="7037" r="82096" b="43776"/>
          <a:stretch/>
        </p:blipFill>
        <p:spPr bwMode="auto">
          <a:xfrm>
            <a:off x="533772" y="4178420"/>
            <a:ext cx="457200" cy="1257321"/>
          </a:xfrm>
          <a:prstGeom prst="rect">
            <a:avLst/>
          </a:prstGeom>
          <a:solidFill>
            <a:schemeClr val="bg1"/>
          </a:solidFill>
          <a:ln w="9525">
            <a:solidFill>
              <a:schemeClr val="bg1"/>
            </a:solidFill>
            <a:miter lim="800000"/>
            <a:headEnd/>
            <a:tailEnd/>
          </a:ln>
        </p:spPr>
      </p:pic>
      <p:sp>
        <p:nvSpPr>
          <p:cNvPr id="67" name="TextBox 66"/>
          <p:cNvSpPr txBox="1"/>
          <p:nvPr/>
        </p:nvSpPr>
        <p:spPr>
          <a:xfrm>
            <a:off x="635419" y="5492233"/>
            <a:ext cx="456891" cy="400110"/>
          </a:xfrm>
          <a:prstGeom prst="rect">
            <a:avLst/>
          </a:prstGeom>
          <a:noFill/>
        </p:spPr>
        <p:txBody>
          <a:bodyPr wrap="square" rtlCol="0">
            <a:spAutoFit/>
          </a:bodyPr>
          <a:lstStyle/>
          <a:p>
            <a:pPr algn="l"/>
            <a:r>
              <a:rPr lang="en-US" b="0" i="1" dirty="0" smtClean="0"/>
              <a:t>m</a:t>
            </a:r>
          </a:p>
        </p:txBody>
      </p:sp>
      <p:sp>
        <p:nvSpPr>
          <p:cNvPr id="93" name="Rectangle 92"/>
          <p:cNvSpPr/>
          <p:nvPr/>
        </p:nvSpPr>
        <p:spPr bwMode="auto">
          <a:xfrm>
            <a:off x="225280" y="4586980"/>
            <a:ext cx="784887" cy="12205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69" name="Rectangle 68"/>
          <p:cNvSpPr/>
          <p:nvPr/>
        </p:nvSpPr>
        <p:spPr bwMode="auto">
          <a:xfrm>
            <a:off x="1269975" y="5955831"/>
            <a:ext cx="295099" cy="3489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nvGrpSpPr>
          <p:cNvPr id="10" name="Group 9"/>
          <p:cNvGrpSpPr/>
          <p:nvPr/>
        </p:nvGrpSpPr>
        <p:grpSpPr>
          <a:xfrm>
            <a:off x="225614" y="5873992"/>
            <a:ext cx="1217078" cy="191675"/>
            <a:chOff x="-392631" y="5798971"/>
            <a:chExt cx="1217078" cy="191675"/>
          </a:xfrm>
        </p:grpSpPr>
        <p:pic>
          <p:nvPicPr>
            <p:cNvPr id="68" name="Picture 4"/>
            <p:cNvPicPr>
              <a:picLocks noChangeAspect="1" noChangeArrowheads="1"/>
            </p:cNvPicPr>
            <p:nvPr/>
          </p:nvPicPr>
          <p:blipFill rotWithShape="1">
            <a:blip r:embed="rId3" cstate="print"/>
            <a:srcRect l="1" t="69693" r="71069" b="23492"/>
            <a:stretch/>
          </p:blipFill>
          <p:spPr bwMode="auto">
            <a:xfrm>
              <a:off x="-392631" y="5800789"/>
              <a:ext cx="1217078" cy="152400"/>
            </a:xfrm>
            <a:prstGeom prst="rect">
              <a:avLst/>
            </a:prstGeom>
            <a:solidFill>
              <a:schemeClr val="bg1"/>
            </a:solidFill>
            <a:ln w="9525">
              <a:solidFill>
                <a:schemeClr val="bg1"/>
              </a:solidFill>
              <a:miter lim="800000"/>
              <a:headEnd/>
              <a:tailEnd/>
            </a:ln>
          </p:spPr>
        </p:pic>
        <p:sp>
          <p:nvSpPr>
            <p:cNvPr id="70" name="Rectangle 69"/>
            <p:cNvSpPr/>
            <p:nvPr/>
          </p:nvSpPr>
          <p:spPr bwMode="auto">
            <a:xfrm>
              <a:off x="618057" y="5798971"/>
              <a:ext cx="117381" cy="1916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9" name="Oval 8"/>
            <p:cNvSpPr/>
            <p:nvPr/>
          </p:nvSpPr>
          <p:spPr bwMode="auto">
            <a:xfrm>
              <a:off x="604828" y="5852707"/>
              <a:ext cx="130610" cy="47864"/>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sp>
        <p:nvSpPr>
          <p:cNvPr id="71" name="Arc 70"/>
          <p:cNvSpPr>
            <a:spLocks noChangeAspect="1"/>
          </p:cNvSpPr>
          <p:nvPr/>
        </p:nvSpPr>
        <p:spPr bwMode="auto">
          <a:xfrm rot="10800000">
            <a:off x="2304086" y="4167120"/>
            <a:ext cx="729119" cy="2053989"/>
          </a:xfrm>
          <a:prstGeom prst="arc">
            <a:avLst>
              <a:gd name="adj1" fmla="val 16200000"/>
              <a:gd name="adj2" fmla="val 5143155"/>
            </a:avLst>
          </a:prstGeom>
          <a:noFill/>
          <a:ln w="38100"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72" name="Arc 71"/>
          <p:cNvSpPr>
            <a:spLocks noChangeAspect="1"/>
          </p:cNvSpPr>
          <p:nvPr/>
        </p:nvSpPr>
        <p:spPr bwMode="auto">
          <a:xfrm>
            <a:off x="5943600" y="4160916"/>
            <a:ext cx="751670" cy="2117514"/>
          </a:xfrm>
          <a:prstGeom prst="arc">
            <a:avLst>
              <a:gd name="adj1" fmla="val 16200000"/>
              <a:gd name="adj2" fmla="val 5143155"/>
            </a:avLst>
          </a:prstGeom>
          <a:noFill/>
          <a:ln w="38100"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4818744" y="4815962"/>
            <a:ext cx="804172" cy="8418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780103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1" grpId="0"/>
      <p:bldP spid="82" grpId="0" animBg="1"/>
      <p:bldP spid="80" grpId="0" animBg="1"/>
      <p:bldP spid="78" grpId="0" animBg="1"/>
      <p:bldP spid="39" grpId="0"/>
      <p:bldP spid="40" grpId="0"/>
      <p:bldP spid="46" grpId="0"/>
      <p:bldP spid="71" grpId="0" animBg="1"/>
      <p:bldP spid="72" grpId="0" animBg="1"/>
      <p:bldP spid="6" grpId="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1"/>
          <p:cNvSpPr>
            <a:spLocks noGrp="1"/>
          </p:cNvSpPr>
          <p:nvPr>
            <p:ph type="title"/>
          </p:nvPr>
        </p:nvSpPr>
        <p:spPr>
          <a:xfrm>
            <a:off x="474662" y="37308"/>
            <a:ext cx="8669338" cy="635000"/>
          </a:xfrm>
        </p:spPr>
        <p:txBody>
          <a:bodyPr/>
          <a:lstStyle/>
          <a:p>
            <a:r>
              <a:rPr lang="en-US" dirty="0" smtClean="0"/>
              <a:t>Multi-neuron Excitation: Model	</a:t>
            </a:r>
          </a:p>
        </p:txBody>
      </p:sp>
      <p:grpSp>
        <p:nvGrpSpPr>
          <p:cNvPr id="47" name="Group 46"/>
          <p:cNvGrpSpPr>
            <a:grpSpLocks noChangeAspect="1"/>
          </p:cNvGrpSpPr>
          <p:nvPr/>
        </p:nvGrpSpPr>
        <p:grpSpPr>
          <a:xfrm>
            <a:off x="340768" y="808454"/>
            <a:ext cx="1468318" cy="1920240"/>
            <a:chOff x="125384" y="838200"/>
            <a:chExt cx="2008216" cy="2626308"/>
          </a:xfrm>
        </p:grpSpPr>
        <p:pic>
          <p:nvPicPr>
            <p:cNvPr id="61" name="Picture 60"/>
            <p:cNvPicPr>
              <a:picLocks noChangeAspect="1"/>
            </p:cNvPicPr>
            <p:nvPr/>
          </p:nvPicPr>
          <p:blipFill>
            <a:blip r:embed="rId3"/>
            <a:stretch>
              <a:fillRect/>
            </a:stretch>
          </p:blipFill>
          <p:spPr>
            <a:xfrm>
              <a:off x="125384" y="838200"/>
              <a:ext cx="1617086" cy="2377440"/>
            </a:xfrm>
            <a:prstGeom prst="rect">
              <a:avLst/>
            </a:prstGeom>
          </p:spPr>
        </p:pic>
        <p:sp>
          <p:nvSpPr>
            <p:cNvPr id="62" name="Rectangle 61"/>
            <p:cNvSpPr/>
            <p:nvPr/>
          </p:nvSpPr>
          <p:spPr bwMode="auto">
            <a:xfrm>
              <a:off x="1524000" y="3048000"/>
              <a:ext cx="457200" cy="4165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63" name="Rectangle 62"/>
            <p:cNvSpPr/>
            <p:nvPr/>
          </p:nvSpPr>
          <p:spPr bwMode="auto">
            <a:xfrm>
              <a:off x="1676400" y="1520576"/>
              <a:ext cx="457200" cy="4165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sp>
        <p:nvSpPr>
          <p:cNvPr id="82" name="Freeform 81"/>
          <p:cNvSpPr/>
          <p:nvPr/>
        </p:nvSpPr>
        <p:spPr bwMode="auto">
          <a:xfrm flipV="1">
            <a:off x="5405165" y="3689361"/>
            <a:ext cx="1125415" cy="365760"/>
          </a:xfrm>
          <a:custGeom>
            <a:avLst/>
            <a:gdLst>
              <a:gd name="connsiteX0" fmla="*/ 1125415 w 1125415"/>
              <a:gd name="connsiteY0" fmla="*/ 365760 h 365760"/>
              <a:gd name="connsiteX1" fmla="*/ 675249 w 1125415"/>
              <a:gd name="connsiteY1" fmla="*/ 295421 h 365760"/>
              <a:gd name="connsiteX2" fmla="*/ 154745 w 1125415"/>
              <a:gd name="connsiteY2" fmla="*/ 112541 h 365760"/>
              <a:gd name="connsiteX3" fmla="*/ 0 w 1125415"/>
              <a:gd name="connsiteY3" fmla="*/ 0 h 365760"/>
            </a:gdLst>
            <a:ahLst/>
            <a:cxnLst>
              <a:cxn ang="0">
                <a:pos x="connsiteX0" y="connsiteY0"/>
              </a:cxn>
              <a:cxn ang="0">
                <a:pos x="connsiteX1" y="connsiteY1"/>
              </a:cxn>
              <a:cxn ang="0">
                <a:pos x="connsiteX2" y="connsiteY2"/>
              </a:cxn>
              <a:cxn ang="0">
                <a:pos x="connsiteX3" y="connsiteY3"/>
              </a:cxn>
            </a:cxnLst>
            <a:rect l="l" t="t" r="r" b="b"/>
            <a:pathLst>
              <a:path w="1125415" h="365760">
                <a:moveTo>
                  <a:pt x="1125415" y="365760"/>
                </a:moveTo>
                <a:cubicBezTo>
                  <a:pt x="981221" y="351692"/>
                  <a:pt x="837027" y="337624"/>
                  <a:pt x="675249" y="295421"/>
                </a:cubicBezTo>
                <a:cubicBezTo>
                  <a:pt x="513471" y="253218"/>
                  <a:pt x="267286" y="161778"/>
                  <a:pt x="154745" y="112541"/>
                </a:cubicBezTo>
                <a:cubicBezTo>
                  <a:pt x="42204" y="63304"/>
                  <a:pt x="21102" y="31652"/>
                  <a:pt x="0" y="0"/>
                </a:cubicBezTo>
              </a:path>
            </a:pathLst>
          </a:custGeom>
          <a:noFill/>
          <a:ln w="9525"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84" name="TextBox 83"/>
          <p:cNvSpPr txBox="1"/>
          <p:nvPr/>
        </p:nvSpPr>
        <p:spPr>
          <a:xfrm>
            <a:off x="2681314" y="925215"/>
            <a:ext cx="2127654" cy="318485"/>
          </a:xfrm>
          <a:prstGeom prst="rect">
            <a:avLst/>
          </a:prstGeom>
          <a:noFill/>
        </p:spPr>
        <p:txBody>
          <a:bodyPr wrap="none" rtlCol="0">
            <a:spAutoFit/>
          </a:bodyPr>
          <a:lstStyle/>
          <a:p>
            <a:pPr algn="l"/>
            <a:r>
              <a:rPr lang="en-US" sz="1800" b="0" dirty="0" smtClean="0">
                <a:solidFill>
                  <a:schemeClr val="accent1"/>
                </a:solidFill>
              </a:rPr>
              <a:t>Potential neurons: 1:N</a:t>
            </a:r>
          </a:p>
        </p:txBody>
      </p:sp>
      <p:sp>
        <p:nvSpPr>
          <p:cNvPr id="85" name="TextBox 84"/>
          <p:cNvSpPr txBox="1"/>
          <p:nvPr/>
        </p:nvSpPr>
        <p:spPr>
          <a:xfrm>
            <a:off x="2774194" y="2801290"/>
            <a:ext cx="2135521" cy="338554"/>
          </a:xfrm>
          <a:prstGeom prst="rect">
            <a:avLst/>
          </a:prstGeom>
          <a:noFill/>
        </p:spPr>
        <p:txBody>
          <a:bodyPr wrap="none" rtlCol="0">
            <a:spAutoFit/>
          </a:bodyPr>
          <a:lstStyle/>
          <a:p>
            <a:pPr algn="l"/>
            <a:r>
              <a:rPr lang="en-US" sz="1600" b="0" dirty="0" smtClean="0">
                <a:solidFill>
                  <a:schemeClr val="accent1"/>
                </a:solidFill>
              </a:rPr>
              <a:t>Measurement neuron</a:t>
            </a:r>
          </a:p>
        </p:txBody>
      </p:sp>
      <p:pic>
        <p:nvPicPr>
          <p:cNvPr id="86" name="Picture 3"/>
          <p:cNvPicPr>
            <a:picLocks noChangeAspect="1" noChangeArrowheads="1"/>
          </p:cNvPicPr>
          <p:nvPr/>
        </p:nvPicPr>
        <p:blipFill>
          <a:blip r:embed="rId4" cstate="print"/>
          <a:srcRect/>
          <a:stretch>
            <a:fillRect/>
          </a:stretch>
        </p:blipFill>
        <p:spPr bwMode="auto">
          <a:xfrm>
            <a:off x="2529671" y="1427362"/>
            <a:ext cx="2686040" cy="1319717"/>
          </a:xfrm>
          <a:prstGeom prst="rect">
            <a:avLst/>
          </a:prstGeom>
          <a:noFill/>
          <a:ln w="9525">
            <a:noFill/>
            <a:miter lim="800000"/>
            <a:headEnd/>
            <a:tailEnd/>
          </a:ln>
        </p:spPr>
      </p:pic>
      <p:sp>
        <p:nvSpPr>
          <p:cNvPr id="87" name="TextBox 86"/>
          <p:cNvSpPr txBox="1"/>
          <p:nvPr/>
        </p:nvSpPr>
        <p:spPr>
          <a:xfrm>
            <a:off x="1995957" y="1878565"/>
            <a:ext cx="1277914" cy="584775"/>
          </a:xfrm>
          <a:prstGeom prst="rect">
            <a:avLst/>
          </a:prstGeom>
          <a:noFill/>
        </p:spPr>
        <p:txBody>
          <a:bodyPr wrap="none" rtlCol="0">
            <a:spAutoFit/>
          </a:bodyPr>
          <a:lstStyle/>
          <a:p>
            <a:pPr algn="l"/>
            <a:r>
              <a:rPr lang="en-US" sz="1600" b="0" dirty="0" smtClean="0">
                <a:solidFill>
                  <a:schemeClr val="accent1"/>
                </a:solidFill>
              </a:rPr>
              <a:t>Connection </a:t>
            </a:r>
          </a:p>
          <a:p>
            <a:pPr algn="l"/>
            <a:r>
              <a:rPr lang="en-US" sz="1600" b="0" dirty="0">
                <a:solidFill>
                  <a:schemeClr val="accent1"/>
                </a:solidFill>
              </a:rPr>
              <a:t> </a:t>
            </a:r>
            <a:r>
              <a:rPr lang="en-US" sz="1600" b="0" dirty="0" smtClean="0">
                <a:solidFill>
                  <a:schemeClr val="accent1"/>
                </a:solidFill>
              </a:rPr>
              <a:t> weights</a:t>
            </a:r>
          </a:p>
        </p:txBody>
      </p:sp>
      <p:sp>
        <p:nvSpPr>
          <p:cNvPr id="89" name="Oval 88"/>
          <p:cNvSpPr/>
          <p:nvPr/>
        </p:nvSpPr>
        <p:spPr bwMode="auto">
          <a:xfrm flipV="1">
            <a:off x="2907603" y="1484805"/>
            <a:ext cx="134047" cy="134047"/>
          </a:xfrm>
          <a:prstGeom prst="ellipse">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90" name="Oval 89"/>
          <p:cNvSpPr/>
          <p:nvPr/>
        </p:nvSpPr>
        <p:spPr bwMode="auto">
          <a:xfrm flipV="1">
            <a:off x="3401684" y="1484342"/>
            <a:ext cx="134047" cy="134047"/>
          </a:xfrm>
          <a:prstGeom prst="ellipse">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91" name="Oval 90"/>
          <p:cNvSpPr/>
          <p:nvPr/>
        </p:nvSpPr>
        <p:spPr bwMode="auto">
          <a:xfrm flipV="1">
            <a:off x="4701272" y="1485950"/>
            <a:ext cx="134047" cy="134047"/>
          </a:xfrm>
          <a:prstGeom prst="ellipse">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92" name="Oval 91"/>
          <p:cNvSpPr/>
          <p:nvPr/>
        </p:nvSpPr>
        <p:spPr bwMode="auto">
          <a:xfrm flipV="1">
            <a:off x="5041248" y="1489206"/>
            <a:ext cx="134047" cy="134047"/>
          </a:xfrm>
          <a:prstGeom prst="ellipse">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80" name="Freeform 79"/>
          <p:cNvSpPr/>
          <p:nvPr/>
        </p:nvSpPr>
        <p:spPr bwMode="auto">
          <a:xfrm>
            <a:off x="5362228" y="1810512"/>
            <a:ext cx="1125415" cy="365760"/>
          </a:xfrm>
          <a:custGeom>
            <a:avLst/>
            <a:gdLst>
              <a:gd name="connsiteX0" fmla="*/ 1125415 w 1125415"/>
              <a:gd name="connsiteY0" fmla="*/ 365760 h 365760"/>
              <a:gd name="connsiteX1" fmla="*/ 675249 w 1125415"/>
              <a:gd name="connsiteY1" fmla="*/ 295421 h 365760"/>
              <a:gd name="connsiteX2" fmla="*/ 154745 w 1125415"/>
              <a:gd name="connsiteY2" fmla="*/ 112541 h 365760"/>
              <a:gd name="connsiteX3" fmla="*/ 0 w 1125415"/>
              <a:gd name="connsiteY3" fmla="*/ 0 h 365760"/>
            </a:gdLst>
            <a:ahLst/>
            <a:cxnLst>
              <a:cxn ang="0">
                <a:pos x="connsiteX0" y="connsiteY0"/>
              </a:cxn>
              <a:cxn ang="0">
                <a:pos x="connsiteX1" y="connsiteY1"/>
              </a:cxn>
              <a:cxn ang="0">
                <a:pos x="connsiteX2" y="connsiteY2"/>
              </a:cxn>
              <a:cxn ang="0">
                <a:pos x="connsiteX3" y="connsiteY3"/>
              </a:cxn>
            </a:cxnLst>
            <a:rect l="l" t="t" r="r" b="b"/>
            <a:pathLst>
              <a:path w="1125415" h="365760">
                <a:moveTo>
                  <a:pt x="1125415" y="365760"/>
                </a:moveTo>
                <a:cubicBezTo>
                  <a:pt x="981221" y="351692"/>
                  <a:pt x="837027" y="337624"/>
                  <a:pt x="675249" y="295421"/>
                </a:cubicBezTo>
                <a:cubicBezTo>
                  <a:pt x="513471" y="253218"/>
                  <a:pt x="267286" y="161778"/>
                  <a:pt x="154745" y="112541"/>
                </a:cubicBezTo>
                <a:cubicBezTo>
                  <a:pt x="42204" y="63304"/>
                  <a:pt x="21102" y="31652"/>
                  <a:pt x="0" y="0"/>
                </a:cubicBezTo>
              </a:path>
            </a:pathLst>
          </a:custGeom>
          <a:noFill/>
          <a:ln w="9525"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nvGrpSpPr>
          <p:cNvPr id="35" name="Group 34"/>
          <p:cNvGrpSpPr/>
          <p:nvPr/>
        </p:nvGrpSpPr>
        <p:grpSpPr>
          <a:xfrm>
            <a:off x="1274182" y="3865260"/>
            <a:ext cx="4336302" cy="2459340"/>
            <a:chOff x="1074061" y="3733800"/>
            <a:chExt cx="4443917" cy="2520374"/>
          </a:xfrm>
        </p:grpSpPr>
        <p:pic>
          <p:nvPicPr>
            <p:cNvPr id="74" name="Picture 73"/>
            <p:cNvPicPr>
              <a:picLocks noChangeAspect="1" noChangeArrowheads="1"/>
            </p:cNvPicPr>
            <p:nvPr/>
          </p:nvPicPr>
          <p:blipFill>
            <a:blip r:embed="rId5" cstate="print"/>
            <a:srcRect/>
            <a:stretch>
              <a:fillRect/>
            </a:stretch>
          </p:blipFill>
          <p:spPr bwMode="auto">
            <a:xfrm>
              <a:off x="1206610" y="3962400"/>
              <a:ext cx="4311368" cy="2291774"/>
            </a:xfrm>
            <a:prstGeom prst="rect">
              <a:avLst/>
            </a:prstGeom>
            <a:solidFill>
              <a:schemeClr val="bg1"/>
            </a:solidFill>
            <a:ln w="9525">
              <a:solidFill>
                <a:schemeClr val="bg1"/>
              </a:solidFill>
              <a:miter lim="800000"/>
              <a:headEnd/>
              <a:tailEnd/>
            </a:ln>
          </p:spPr>
        </p:pic>
        <p:sp>
          <p:nvSpPr>
            <p:cNvPr id="75" name="Rectangle 74"/>
            <p:cNvSpPr/>
            <p:nvPr/>
          </p:nvSpPr>
          <p:spPr bwMode="auto">
            <a:xfrm>
              <a:off x="1074061" y="3733800"/>
              <a:ext cx="1258984" cy="2286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Arial" charset="0"/>
              </a:endParaRPr>
            </a:p>
          </p:txBody>
        </p:sp>
      </p:grpSp>
      <p:sp>
        <p:nvSpPr>
          <p:cNvPr id="36" name="Arc 35"/>
          <p:cNvSpPr>
            <a:spLocks noChangeAspect="1"/>
          </p:cNvSpPr>
          <p:nvPr/>
        </p:nvSpPr>
        <p:spPr bwMode="auto">
          <a:xfrm>
            <a:off x="5943138" y="4162680"/>
            <a:ext cx="751670" cy="2117514"/>
          </a:xfrm>
          <a:prstGeom prst="arc">
            <a:avLst>
              <a:gd name="adj1" fmla="val 16200000"/>
              <a:gd name="adj2" fmla="val 5143155"/>
            </a:avLst>
          </a:prstGeom>
          <a:noFill/>
          <a:ln w="38100"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38" name="Arc 37"/>
          <p:cNvSpPr>
            <a:spLocks noChangeAspect="1"/>
          </p:cNvSpPr>
          <p:nvPr/>
        </p:nvSpPr>
        <p:spPr bwMode="auto">
          <a:xfrm rot="10800000">
            <a:off x="2304151" y="4162679"/>
            <a:ext cx="729119" cy="2053989"/>
          </a:xfrm>
          <a:prstGeom prst="arc">
            <a:avLst>
              <a:gd name="adj1" fmla="val 16200000"/>
              <a:gd name="adj2" fmla="val 5143155"/>
            </a:avLst>
          </a:prstGeom>
          <a:noFill/>
          <a:ln w="38100"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40" name="TextBox 39"/>
          <p:cNvSpPr txBox="1"/>
          <p:nvPr/>
        </p:nvSpPr>
        <p:spPr>
          <a:xfrm>
            <a:off x="5573385" y="4829669"/>
            <a:ext cx="394488" cy="390421"/>
          </a:xfrm>
          <a:prstGeom prst="rect">
            <a:avLst/>
          </a:prstGeom>
          <a:noFill/>
        </p:spPr>
        <p:txBody>
          <a:bodyPr wrap="none" rtlCol="0">
            <a:spAutoFit/>
          </a:bodyPr>
          <a:lstStyle/>
          <a:p>
            <a:pPr algn="l"/>
            <a:r>
              <a:rPr lang="en-US" b="0" dirty="0" smtClean="0"/>
              <a:t>+ </a:t>
            </a:r>
          </a:p>
        </p:txBody>
      </p:sp>
      <p:grpSp>
        <p:nvGrpSpPr>
          <p:cNvPr id="44" name="Group 43"/>
          <p:cNvGrpSpPr/>
          <p:nvPr/>
        </p:nvGrpSpPr>
        <p:grpSpPr>
          <a:xfrm>
            <a:off x="6017493" y="4524522"/>
            <a:ext cx="124945" cy="1125252"/>
            <a:chOff x="7112542" y="1451820"/>
            <a:chExt cx="128046" cy="1153177"/>
          </a:xfrm>
        </p:grpSpPr>
        <p:sp>
          <p:nvSpPr>
            <p:cNvPr id="48" name="Rectangle 47"/>
            <p:cNvSpPr/>
            <p:nvPr/>
          </p:nvSpPr>
          <p:spPr bwMode="auto">
            <a:xfrm>
              <a:off x="7112572" y="1451820"/>
              <a:ext cx="128016" cy="128016"/>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49" name="Rectangle 48"/>
            <p:cNvSpPr/>
            <p:nvPr/>
          </p:nvSpPr>
          <p:spPr bwMode="auto">
            <a:xfrm>
              <a:off x="7112572" y="1580128"/>
              <a:ext cx="128016" cy="128016"/>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0" name="Rectangle 49"/>
            <p:cNvSpPr/>
            <p:nvPr/>
          </p:nvSpPr>
          <p:spPr bwMode="auto">
            <a:xfrm>
              <a:off x="7112557" y="1708160"/>
              <a:ext cx="128016" cy="128016"/>
            </a:xfrm>
            <a:prstGeom prst="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1" name="Rectangle 50"/>
            <p:cNvSpPr/>
            <p:nvPr/>
          </p:nvSpPr>
          <p:spPr bwMode="auto">
            <a:xfrm>
              <a:off x="7112557" y="1836468"/>
              <a:ext cx="128016" cy="128016"/>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2" name="Rectangle 51"/>
            <p:cNvSpPr/>
            <p:nvPr/>
          </p:nvSpPr>
          <p:spPr bwMode="auto">
            <a:xfrm>
              <a:off x="7112557" y="1962165"/>
              <a:ext cx="128016" cy="128016"/>
            </a:xfrm>
            <a:prstGeom prst="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3" name="Rectangle 52"/>
            <p:cNvSpPr/>
            <p:nvPr/>
          </p:nvSpPr>
          <p:spPr bwMode="auto">
            <a:xfrm>
              <a:off x="7112557" y="2090473"/>
              <a:ext cx="128016" cy="128016"/>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4" name="Rectangle 53"/>
            <p:cNvSpPr/>
            <p:nvPr/>
          </p:nvSpPr>
          <p:spPr bwMode="auto">
            <a:xfrm>
              <a:off x="7112542" y="2218505"/>
              <a:ext cx="128016" cy="128016"/>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9" name="Rectangle 58"/>
            <p:cNvSpPr/>
            <p:nvPr/>
          </p:nvSpPr>
          <p:spPr bwMode="auto">
            <a:xfrm>
              <a:off x="7112542" y="2346813"/>
              <a:ext cx="128016" cy="128016"/>
            </a:xfrm>
            <a:prstGeom prst="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60" name="Rectangle 59"/>
            <p:cNvSpPr/>
            <p:nvPr/>
          </p:nvSpPr>
          <p:spPr bwMode="auto">
            <a:xfrm>
              <a:off x="7112572" y="2476981"/>
              <a:ext cx="128016" cy="128016"/>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sp>
        <p:nvSpPr>
          <p:cNvPr id="46" name="TextBox 45"/>
          <p:cNvSpPr txBox="1"/>
          <p:nvPr/>
        </p:nvSpPr>
        <p:spPr>
          <a:xfrm>
            <a:off x="5926030" y="4158270"/>
            <a:ext cx="291252" cy="330356"/>
          </a:xfrm>
          <a:prstGeom prst="rect">
            <a:avLst/>
          </a:prstGeom>
          <a:noFill/>
        </p:spPr>
        <p:txBody>
          <a:bodyPr wrap="none" rtlCol="0">
            <a:spAutoFit/>
          </a:bodyPr>
          <a:lstStyle/>
          <a:p>
            <a:pPr algn="l"/>
            <a:r>
              <a:rPr lang="en-US" sz="1600" b="0" dirty="0" smtClean="0"/>
              <a:t>d</a:t>
            </a:r>
          </a:p>
        </p:txBody>
      </p:sp>
      <p:sp>
        <p:nvSpPr>
          <p:cNvPr id="64" name="Rectangle 63"/>
          <p:cNvSpPr/>
          <p:nvPr/>
        </p:nvSpPr>
        <p:spPr bwMode="auto">
          <a:xfrm>
            <a:off x="2500090" y="4614964"/>
            <a:ext cx="2144185" cy="11340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93" name="Rectangle 92"/>
          <p:cNvSpPr/>
          <p:nvPr/>
        </p:nvSpPr>
        <p:spPr bwMode="auto">
          <a:xfrm>
            <a:off x="182201" y="4655395"/>
            <a:ext cx="779079" cy="1011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94" name="Rectangle 93"/>
          <p:cNvSpPr/>
          <p:nvPr/>
        </p:nvSpPr>
        <p:spPr bwMode="auto">
          <a:xfrm>
            <a:off x="5991430" y="4786046"/>
            <a:ext cx="311494" cy="10588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5" name="TextBox 54"/>
          <p:cNvSpPr txBox="1"/>
          <p:nvPr/>
        </p:nvSpPr>
        <p:spPr>
          <a:xfrm>
            <a:off x="6487643" y="3495928"/>
            <a:ext cx="2630224" cy="369332"/>
          </a:xfrm>
          <a:prstGeom prst="rect">
            <a:avLst/>
          </a:prstGeom>
          <a:noFill/>
        </p:spPr>
        <p:txBody>
          <a:bodyPr wrap="square" rtlCol="0">
            <a:spAutoFit/>
          </a:bodyPr>
          <a:lstStyle/>
          <a:p>
            <a:pPr algn="l"/>
            <a:r>
              <a:rPr lang="en-US" sz="1800" b="0" dirty="0" smtClean="0"/>
              <a:t> “</a:t>
            </a:r>
            <a:r>
              <a:rPr lang="en-US" sz="1800" b="0" dirty="0"/>
              <a:t>1” entries: </a:t>
            </a:r>
            <a:r>
              <a:rPr lang="en-US" sz="1800" b="0" dirty="0" smtClean="0"/>
              <a:t>{3, 6,14,16}</a:t>
            </a:r>
          </a:p>
        </p:txBody>
      </p:sp>
      <p:sp>
        <p:nvSpPr>
          <p:cNvPr id="56" name="TextBox 55"/>
          <p:cNvSpPr txBox="1"/>
          <p:nvPr/>
        </p:nvSpPr>
        <p:spPr>
          <a:xfrm>
            <a:off x="6501289" y="1981200"/>
            <a:ext cx="2642711" cy="646331"/>
          </a:xfrm>
          <a:prstGeom prst="rect">
            <a:avLst/>
          </a:prstGeom>
          <a:noFill/>
        </p:spPr>
        <p:txBody>
          <a:bodyPr wrap="none" rtlCol="0">
            <a:spAutoFit/>
          </a:bodyPr>
          <a:lstStyle/>
          <a:p>
            <a:pPr algn="l"/>
            <a:r>
              <a:rPr lang="en-US" sz="1800" b="0" dirty="0" smtClean="0">
                <a:solidFill>
                  <a:schemeClr val="accent1"/>
                </a:solidFill>
              </a:rPr>
              <a:t>    Second trial</a:t>
            </a:r>
          </a:p>
          <a:p>
            <a:pPr algn="l"/>
            <a:r>
              <a:rPr lang="en-US" sz="1800" b="0" dirty="0" smtClean="0">
                <a:solidFill>
                  <a:schemeClr val="accent1"/>
                </a:solidFill>
              </a:rPr>
              <a:t>Different random subset</a:t>
            </a:r>
          </a:p>
        </p:txBody>
      </p:sp>
      <p:grpSp>
        <p:nvGrpSpPr>
          <p:cNvPr id="103" name="Group 102"/>
          <p:cNvGrpSpPr/>
          <p:nvPr/>
        </p:nvGrpSpPr>
        <p:grpSpPr>
          <a:xfrm>
            <a:off x="7391400" y="794851"/>
            <a:ext cx="1542880" cy="957749"/>
            <a:chOff x="7524920" y="838200"/>
            <a:chExt cx="1542880" cy="957749"/>
          </a:xfrm>
        </p:grpSpPr>
        <p:sp>
          <p:nvSpPr>
            <p:cNvPr id="104" name="Oval 103"/>
            <p:cNvSpPr/>
            <p:nvPr/>
          </p:nvSpPr>
          <p:spPr bwMode="auto">
            <a:xfrm flipV="1">
              <a:off x="7549419" y="1280242"/>
              <a:ext cx="155448" cy="155448"/>
            </a:xfrm>
            <a:prstGeom prst="ellipse">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Arial" charset="0"/>
              </a:endParaRPr>
            </a:p>
          </p:txBody>
        </p:sp>
        <p:sp>
          <p:nvSpPr>
            <p:cNvPr id="105" name="Oval 104"/>
            <p:cNvSpPr/>
            <p:nvPr/>
          </p:nvSpPr>
          <p:spPr bwMode="auto">
            <a:xfrm flipV="1">
              <a:off x="7549419" y="1555376"/>
              <a:ext cx="155448" cy="155448"/>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Arial" charset="0"/>
              </a:endParaRPr>
            </a:p>
          </p:txBody>
        </p:sp>
        <p:sp>
          <p:nvSpPr>
            <p:cNvPr id="106" name="TextBox 105"/>
            <p:cNvSpPr txBox="1"/>
            <p:nvPr/>
          </p:nvSpPr>
          <p:spPr>
            <a:xfrm>
              <a:off x="7857212" y="1211174"/>
              <a:ext cx="1210588" cy="584775"/>
            </a:xfrm>
            <a:prstGeom prst="rect">
              <a:avLst/>
            </a:prstGeom>
            <a:noFill/>
          </p:spPr>
          <p:txBody>
            <a:bodyPr wrap="none" rtlCol="0">
              <a:spAutoFit/>
            </a:bodyPr>
            <a:lstStyle/>
            <a:p>
              <a:pPr algn="l"/>
              <a:r>
                <a:rPr lang="en-US" sz="1600" b="0" dirty="0" smtClean="0">
                  <a:solidFill>
                    <a:schemeClr val="accent1"/>
                  </a:solidFill>
                </a:rPr>
                <a:t>Excited</a:t>
              </a:r>
              <a:br>
                <a:rPr lang="en-US" sz="1600" b="0" dirty="0" smtClean="0">
                  <a:solidFill>
                    <a:schemeClr val="accent1"/>
                  </a:solidFill>
                </a:rPr>
              </a:br>
              <a:r>
                <a:rPr lang="en-US" sz="1600" b="0" dirty="0" smtClean="0">
                  <a:solidFill>
                    <a:schemeClr val="accent1"/>
                  </a:solidFill>
                </a:rPr>
                <a:t>Not excited</a:t>
              </a:r>
            </a:p>
          </p:txBody>
        </p:sp>
        <p:sp>
          <p:nvSpPr>
            <p:cNvPr id="107" name="TextBox 106"/>
            <p:cNvSpPr txBox="1"/>
            <p:nvPr/>
          </p:nvSpPr>
          <p:spPr>
            <a:xfrm>
              <a:off x="7524920" y="838200"/>
              <a:ext cx="1253869" cy="400110"/>
            </a:xfrm>
            <a:prstGeom prst="rect">
              <a:avLst/>
            </a:prstGeom>
            <a:noFill/>
          </p:spPr>
          <p:txBody>
            <a:bodyPr wrap="none" rtlCol="0">
              <a:spAutoFit/>
            </a:bodyPr>
            <a:lstStyle/>
            <a:p>
              <a:pPr algn="l"/>
              <a:r>
                <a:rPr lang="en-US" b="0" dirty="0" err="1" smtClean="0">
                  <a:solidFill>
                    <a:schemeClr val="accent1"/>
                  </a:solidFill>
                </a:rPr>
                <a:t>j</a:t>
              </a:r>
              <a:r>
                <a:rPr lang="en-US" b="0" baseline="30000" dirty="0" err="1" smtClean="0">
                  <a:solidFill>
                    <a:schemeClr val="accent1"/>
                  </a:solidFill>
                </a:rPr>
                <a:t>th</a:t>
              </a:r>
              <a:r>
                <a:rPr lang="en-US" b="0" dirty="0" smtClean="0">
                  <a:solidFill>
                    <a:schemeClr val="accent1"/>
                  </a:solidFill>
                </a:rPr>
                <a:t> neuron</a:t>
              </a:r>
            </a:p>
          </p:txBody>
        </p:sp>
      </p:grpSp>
      <p:pic>
        <p:nvPicPr>
          <p:cNvPr id="113" name="Picture 4"/>
          <p:cNvPicPr>
            <a:picLocks noChangeAspect="1" noChangeArrowheads="1"/>
          </p:cNvPicPr>
          <p:nvPr/>
        </p:nvPicPr>
        <p:blipFill rotWithShape="1">
          <a:blip r:embed="rId5" cstate="print"/>
          <a:srcRect l="7037" r="82096" b="43776"/>
          <a:stretch/>
        </p:blipFill>
        <p:spPr bwMode="auto">
          <a:xfrm>
            <a:off x="533772" y="4178420"/>
            <a:ext cx="457200" cy="1257321"/>
          </a:xfrm>
          <a:prstGeom prst="rect">
            <a:avLst/>
          </a:prstGeom>
          <a:solidFill>
            <a:schemeClr val="bg1"/>
          </a:solidFill>
          <a:ln w="9525">
            <a:solidFill>
              <a:schemeClr val="bg1"/>
            </a:solidFill>
            <a:miter lim="800000"/>
            <a:headEnd/>
            <a:tailEnd/>
          </a:ln>
        </p:spPr>
      </p:pic>
      <p:pic>
        <p:nvPicPr>
          <p:cNvPr id="115" name="Picture 4"/>
          <p:cNvPicPr>
            <a:picLocks noChangeAspect="1" noChangeArrowheads="1"/>
          </p:cNvPicPr>
          <p:nvPr/>
        </p:nvPicPr>
        <p:blipFill rotWithShape="1">
          <a:blip r:embed="rId5" cstate="print"/>
          <a:srcRect l="1" t="69693" r="71069" b="23492"/>
          <a:stretch/>
        </p:blipFill>
        <p:spPr bwMode="auto">
          <a:xfrm>
            <a:off x="233988" y="5880501"/>
            <a:ext cx="1217078" cy="152400"/>
          </a:xfrm>
          <a:prstGeom prst="rect">
            <a:avLst/>
          </a:prstGeom>
          <a:solidFill>
            <a:schemeClr val="bg1"/>
          </a:solidFill>
          <a:ln w="9525">
            <a:solidFill>
              <a:schemeClr val="bg1"/>
            </a:solidFill>
            <a:miter lim="800000"/>
            <a:headEnd/>
            <a:tailEnd/>
          </a:ln>
        </p:spPr>
      </p:pic>
      <p:sp>
        <p:nvSpPr>
          <p:cNvPr id="116" name="Rectangle 115"/>
          <p:cNvSpPr/>
          <p:nvPr/>
        </p:nvSpPr>
        <p:spPr bwMode="auto">
          <a:xfrm>
            <a:off x="143155" y="4704699"/>
            <a:ext cx="910951" cy="812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18" name="TextBox 117"/>
          <p:cNvSpPr txBox="1"/>
          <p:nvPr/>
        </p:nvSpPr>
        <p:spPr>
          <a:xfrm>
            <a:off x="961371" y="4709787"/>
            <a:ext cx="501113" cy="390421"/>
          </a:xfrm>
          <a:prstGeom prst="rect">
            <a:avLst/>
          </a:prstGeom>
          <a:solidFill>
            <a:schemeClr val="bg1"/>
          </a:solidFill>
        </p:spPr>
        <p:txBody>
          <a:bodyPr wrap="square" rtlCol="0">
            <a:spAutoFit/>
          </a:bodyPr>
          <a:lstStyle/>
          <a:p>
            <a:pPr algn="l"/>
            <a:r>
              <a:rPr lang="en-US" b="0" dirty="0" smtClean="0"/>
              <a:t>=</a:t>
            </a:r>
          </a:p>
        </p:txBody>
      </p:sp>
      <mc:AlternateContent xmlns:mc="http://schemas.openxmlformats.org/markup-compatibility/2006" xmlns:a14="http://schemas.microsoft.com/office/drawing/2010/main">
        <mc:Choice Requires="a14">
          <p:sp>
            <p:nvSpPr>
              <p:cNvPr id="57" name="TextBox 56"/>
              <p:cNvSpPr txBox="1"/>
              <p:nvPr/>
            </p:nvSpPr>
            <p:spPr>
              <a:xfrm>
                <a:off x="1325880" y="4672980"/>
                <a:ext cx="1104790"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3200" b="0" i="1" smtClean="0">
                              <a:solidFill>
                                <a:schemeClr val="accent1">
                                  <a:lumMod val="60000"/>
                                  <a:lumOff val="40000"/>
                                </a:schemeClr>
                              </a:solidFill>
                              <a:latin typeface="Cambria Math" panose="02040503050406030204" pitchFamily="18" charset="0"/>
                            </a:rPr>
                          </m:ctrlPr>
                        </m:sSubPr>
                        <m:e>
                          <m:r>
                            <a:rPr lang="en-US" sz="3200" b="0" i="1" smtClean="0">
                              <a:solidFill>
                                <a:schemeClr val="accent1">
                                  <a:lumMod val="60000"/>
                                  <a:lumOff val="40000"/>
                                </a:schemeClr>
                              </a:solidFill>
                              <a:latin typeface="Cambria Math" panose="02040503050406030204" pitchFamily="18" charset="0"/>
                            </a:rPr>
                            <m:t>𝑓</m:t>
                          </m:r>
                        </m:e>
                        <m:sub>
                          <m:r>
                            <a:rPr lang="en-US" sz="3200" b="0" i="1" baseline="-25000" smtClean="0">
                              <a:solidFill>
                                <a:schemeClr val="accent1">
                                  <a:lumMod val="60000"/>
                                  <a:lumOff val="40000"/>
                                </a:schemeClr>
                              </a:solidFill>
                              <a:latin typeface="Cambria Math" panose="02040503050406030204" pitchFamily="18" charset="0"/>
                            </a:rPr>
                            <m:t>𝑁𝑜𝑛𝐿𝑃</m:t>
                          </m:r>
                        </m:sub>
                      </m:sSub>
                    </m:oMath>
                  </m:oMathPara>
                </a14:m>
                <a:endParaRPr lang="en-US" sz="3200" b="0" dirty="0" smtClean="0"/>
              </a:p>
            </p:txBody>
          </p:sp>
        </mc:Choice>
        <mc:Fallback xmlns="">
          <p:sp>
            <p:nvSpPr>
              <p:cNvPr id="57" name="TextBox 56"/>
              <p:cNvSpPr txBox="1">
                <a:spLocks noRot="1" noChangeAspect="1" noMove="1" noResize="1" noEditPoints="1" noAdjustHandles="1" noChangeArrowheads="1" noChangeShapeType="1" noTextEdit="1"/>
              </p:cNvSpPr>
              <p:nvPr/>
            </p:nvSpPr>
            <p:spPr>
              <a:xfrm>
                <a:off x="1325880" y="4672980"/>
                <a:ext cx="1104790" cy="584775"/>
              </a:xfrm>
              <a:prstGeom prst="rect">
                <a:avLst/>
              </a:prstGeom>
              <a:blipFill rotWithShape="0">
                <a:blip r:embed="rId6"/>
                <a:stretch>
                  <a:fillRect b="-8421"/>
                </a:stretch>
              </a:blipFill>
            </p:spPr>
            <p:txBody>
              <a:bodyPr/>
              <a:lstStyle/>
              <a:p>
                <a:r>
                  <a:rPr lang="en-US">
                    <a:noFill/>
                  </a:rPr>
                  <a:t> </a:t>
                </a:r>
              </a:p>
            </p:txBody>
          </p:sp>
        </mc:Fallback>
      </mc:AlternateContent>
      <p:grpSp>
        <p:nvGrpSpPr>
          <p:cNvPr id="66" name="Group 65"/>
          <p:cNvGrpSpPr/>
          <p:nvPr/>
        </p:nvGrpSpPr>
        <p:grpSpPr>
          <a:xfrm>
            <a:off x="7623918" y="4579229"/>
            <a:ext cx="1367682" cy="1008087"/>
            <a:chOff x="7623918" y="4523969"/>
            <a:chExt cx="1367682" cy="1008087"/>
          </a:xfrm>
        </p:grpSpPr>
        <p:sp>
          <p:nvSpPr>
            <p:cNvPr id="67" name="Rectangle 66"/>
            <p:cNvSpPr/>
            <p:nvPr/>
          </p:nvSpPr>
          <p:spPr bwMode="auto">
            <a:xfrm>
              <a:off x="7953733" y="4988531"/>
              <a:ext cx="164592" cy="16459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nvGrpSpPr>
            <p:cNvPr id="71" name="Group 70"/>
            <p:cNvGrpSpPr/>
            <p:nvPr/>
          </p:nvGrpSpPr>
          <p:grpSpPr>
            <a:xfrm>
              <a:off x="7953733" y="4885725"/>
              <a:ext cx="879244" cy="646331"/>
              <a:chOff x="7953733" y="4885725"/>
              <a:chExt cx="879244" cy="646331"/>
            </a:xfrm>
          </p:grpSpPr>
          <p:sp>
            <p:nvSpPr>
              <p:cNvPr id="76" name="TextBox 75"/>
              <p:cNvSpPr txBox="1"/>
              <p:nvPr/>
            </p:nvSpPr>
            <p:spPr>
              <a:xfrm>
                <a:off x="8307759" y="4885725"/>
                <a:ext cx="525218" cy="646331"/>
              </a:xfrm>
              <a:prstGeom prst="rect">
                <a:avLst/>
              </a:prstGeom>
              <a:noFill/>
            </p:spPr>
            <p:txBody>
              <a:bodyPr wrap="square" rtlCol="0">
                <a:spAutoFit/>
              </a:bodyPr>
              <a:lstStyle/>
              <a:p>
                <a:pPr algn="l"/>
                <a:r>
                  <a:rPr lang="en-US" sz="1800" b="0" dirty="0" smtClean="0"/>
                  <a:t>1</a:t>
                </a:r>
                <a:br>
                  <a:rPr lang="en-US" sz="1800" b="0" dirty="0" smtClean="0"/>
                </a:br>
                <a:r>
                  <a:rPr lang="en-US" sz="1800" b="0" dirty="0" smtClean="0"/>
                  <a:t>0</a:t>
                </a:r>
              </a:p>
            </p:txBody>
          </p:sp>
          <p:sp>
            <p:nvSpPr>
              <p:cNvPr id="77" name="Rectangle 76"/>
              <p:cNvSpPr/>
              <p:nvPr/>
            </p:nvSpPr>
            <p:spPr bwMode="auto">
              <a:xfrm>
                <a:off x="7953733" y="5233939"/>
                <a:ext cx="164592" cy="16459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sp>
          <p:nvSpPr>
            <p:cNvPr id="73" name="Rectangle 72"/>
            <p:cNvSpPr/>
            <p:nvPr/>
          </p:nvSpPr>
          <p:spPr>
            <a:xfrm>
              <a:off x="7623918" y="4523969"/>
              <a:ext cx="1367682" cy="400110"/>
            </a:xfrm>
            <a:prstGeom prst="rect">
              <a:avLst/>
            </a:prstGeom>
          </p:spPr>
          <p:txBody>
            <a:bodyPr wrap="none">
              <a:spAutoFit/>
            </a:bodyPr>
            <a:lstStyle/>
            <a:p>
              <a:pPr algn="l"/>
              <a:r>
                <a:rPr lang="en-US" b="0" dirty="0" err="1"/>
                <a:t>j</a:t>
              </a:r>
              <a:r>
                <a:rPr lang="en-US" b="0" baseline="30000" dirty="0" err="1"/>
                <a:t>th</a:t>
              </a:r>
              <a:r>
                <a:rPr lang="en-US" b="0" dirty="0"/>
                <a:t> </a:t>
              </a:r>
              <a:r>
                <a:rPr lang="en-US" b="0" dirty="0" smtClean="0"/>
                <a:t>element</a:t>
              </a:r>
              <a:endParaRPr lang="en-US" b="0" dirty="0"/>
            </a:p>
          </p:txBody>
        </p:sp>
      </p:grpSp>
      <p:sp>
        <p:nvSpPr>
          <p:cNvPr id="58" name="TextBox 57"/>
          <p:cNvSpPr txBox="1"/>
          <p:nvPr/>
        </p:nvSpPr>
        <p:spPr>
          <a:xfrm>
            <a:off x="6532816" y="2584406"/>
            <a:ext cx="2441694" cy="369332"/>
          </a:xfrm>
          <a:prstGeom prst="rect">
            <a:avLst/>
          </a:prstGeom>
          <a:noFill/>
        </p:spPr>
        <p:txBody>
          <a:bodyPr wrap="none" rtlCol="0">
            <a:spAutoFit/>
          </a:bodyPr>
          <a:lstStyle/>
          <a:p>
            <a:pPr algn="l"/>
            <a:r>
              <a:rPr lang="en-US" sz="1800" b="0" dirty="0" smtClean="0">
                <a:solidFill>
                  <a:schemeClr val="accent1"/>
                </a:solidFill>
              </a:rPr>
              <a:t>Excited: {3, </a:t>
            </a:r>
            <a:r>
              <a:rPr lang="en-US" sz="1800" b="0" dirty="0">
                <a:solidFill>
                  <a:schemeClr val="accent1"/>
                </a:solidFill>
              </a:rPr>
              <a:t>6</a:t>
            </a:r>
            <a:r>
              <a:rPr lang="en-US" sz="1800" b="0" dirty="0" smtClean="0">
                <a:solidFill>
                  <a:schemeClr val="accent1"/>
                </a:solidFill>
              </a:rPr>
              <a:t>, 14, 16}</a:t>
            </a:r>
          </a:p>
        </p:txBody>
      </p:sp>
    </p:spTree>
    <p:extLst>
      <p:ext uri="{BB962C8B-B14F-4D97-AF65-F5344CB8AC3E}">
        <p14:creationId xmlns:p14="http://schemas.microsoft.com/office/powerpoint/2010/main" val="3379022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0" grpId="0" animBg="1"/>
      <p:bldP spid="55" grpId="0"/>
      <p:bldP spid="56" grpId="0"/>
      <p:bldP spid="5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1"/>
          <p:cNvSpPr>
            <a:spLocks noGrp="1"/>
          </p:cNvSpPr>
          <p:nvPr>
            <p:ph type="title"/>
          </p:nvPr>
        </p:nvSpPr>
        <p:spPr>
          <a:xfrm>
            <a:off x="474662" y="37308"/>
            <a:ext cx="8669338" cy="635000"/>
          </a:xfrm>
        </p:spPr>
        <p:txBody>
          <a:bodyPr/>
          <a:lstStyle/>
          <a:p>
            <a:r>
              <a:rPr lang="en-US" dirty="0" smtClean="0"/>
              <a:t>Multi-neuron Excitation: Model	</a:t>
            </a:r>
          </a:p>
        </p:txBody>
      </p:sp>
      <p:grpSp>
        <p:nvGrpSpPr>
          <p:cNvPr id="47" name="Group 46"/>
          <p:cNvGrpSpPr>
            <a:grpSpLocks noChangeAspect="1"/>
          </p:cNvGrpSpPr>
          <p:nvPr/>
        </p:nvGrpSpPr>
        <p:grpSpPr>
          <a:xfrm>
            <a:off x="340768" y="808454"/>
            <a:ext cx="1468318" cy="1920240"/>
            <a:chOff x="125384" y="838200"/>
            <a:chExt cx="2008216" cy="2626308"/>
          </a:xfrm>
        </p:grpSpPr>
        <p:pic>
          <p:nvPicPr>
            <p:cNvPr id="61" name="Picture 60"/>
            <p:cNvPicPr>
              <a:picLocks noChangeAspect="1"/>
            </p:cNvPicPr>
            <p:nvPr/>
          </p:nvPicPr>
          <p:blipFill>
            <a:blip r:embed="rId3"/>
            <a:stretch>
              <a:fillRect/>
            </a:stretch>
          </p:blipFill>
          <p:spPr>
            <a:xfrm>
              <a:off x="125384" y="838200"/>
              <a:ext cx="1617086" cy="2377440"/>
            </a:xfrm>
            <a:prstGeom prst="rect">
              <a:avLst/>
            </a:prstGeom>
          </p:spPr>
        </p:pic>
        <p:sp>
          <p:nvSpPr>
            <p:cNvPr id="62" name="Rectangle 61"/>
            <p:cNvSpPr/>
            <p:nvPr/>
          </p:nvSpPr>
          <p:spPr bwMode="auto">
            <a:xfrm>
              <a:off x="1524000" y="3048000"/>
              <a:ext cx="457200" cy="4165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63" name="Rectangle 62"/>
            <p:cNvSpPr/>
            <p:nvPr/>
          </p:nvSpPr>
          <p:spPr bwMode="auto">
            <a:xfrm>
              <a:off x="1676400" y="1520576"/>
              <a:ext cx="457200" cy="4165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sp>
        <p:nvSpPr>
          <p:cNvPr id="82" name="Freeform 81"/>
          <p:cNvSpPr/>
          <p:nvPr/>
        </p:nvSpPr>
        <p:spPr bwMode="auto">
          <a:xfrm flipV="1">
            <a:off x="5342169" y="3574013"/>
            <a:ext cx="1125415" cy="365760"/>
          </a:xfrm>
          <a:custGeom>
            <a:avLst/>
            <a:gdLst>
              <a:gd name="connsiteX0" fmla="*/ 1125415 w 1125415"/>
              <a:gd name="connsiteY0" fmla="*/ 365760 h 365760"/>
              <a:gd name="connsiteX1" fmla="*/ 675249 w 1125415"/>
              <a:gd name="connsiteY1" fmla="*/ 295421 h 365760"/>
              <a:gd name="connsiteX2" fmla="*/ 154745 w 1125415"/>
              <a:gd name="connsiteY2" fmla="*/ 112541 h 365760"/>
              <a:gd name="connsiteX3" fmla="*/ 0 w 1125415"/>
              <a:gd name="connsiteY3" fmla="*/ 0 h 365760"/>
            </a:gdLst>
            <a:ahLst/>
            <a:cxnLst>
              <a:cxn ang="0">
                <a:pos x="connsiteX0" y="connsiteY0"/>
              </a:cxn>
              <a:cxn ang="0">
                <a:pos x="connsiteX1" y="connsiteY1"/>
              </a:cxn>
              <a:cxn ang="0">
                <a:pos x="connsiteX2" y="connsiteY2"/>
              </a:cxn>
              <a:cxn ang="0">
                <a:pos x="connsiteX3" y="connsiteY3"/>
              </a:cxn>
            </a:cxnLst>
            <a:rect l="l" t="t" r="r" b="b"/>
            <a:pathLst>
              <a:path w="1125415" h="365760">
                <a:moveTo>
                  <a:pt x="1125415" y="365760"/>
                </a:moveTo>
                <a:cubicBezTo>
                  <a:pt x="981221" y="351692"/>
                  <a:pt x="837027" y="337624"/>
                  <a:pt x="675249" y="295421"/>
                </a:cubicBezTo>
                <a:cubicBezTo>
                  <a:pt x="513471" y="253218"/>
                  <a:pt x="267286" y="161778"/>
                  <a:pt x="154745" y="112541"/>
                </a:cubicBezTo>
                <a:cubicBezTo>
                  <a:pt x="42204" y="63304"/>
                  <a:pt x="21102" y="31652"/>
                  <a:pt x="0" y="0"/>
                </a:cubicBezTo>
              </a:path>
            </a:pathLst>
          </a:custGeom>
          <a:noFill/>
          <a:ln w="9525"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nvGrpSpPr>
          <p:cNvPr id="83" name="Group 82"/>
          <p:cNvGrpSpPr>
            <a:grpSpLocks/>
          </p:cNvGrpSpPr>
          <p:nvPr/>
        </p:nvGrpSpPr>
        <p:grpSpPr>
          <a:xfrm>
            <a:off x="1995957" y="925215"/>
            <a:ext cx="3219754" cy="2214629"/>
            <a:chOff x="1981200" y="1104244"/>
            <a:chExt cx="3733800" cy="2568203"/>
          </a:xfrm>
        </p:grpSpPr>
        <p:sp>
          <p:nvSpPr>
            <p:cNvPr id="84" name="TextBox 83"/>
            <p:cNvSpPr txBox="1"/>
            <p:nvPr/>
          </p:nvSpPr>
          <p:spPr>
            <a:xfrm>
              <a:off x="2775977" y="1104244"/>
              <a:ext cx="2467342" cy="369332"/>
            </a:xfrm>
            <a:prstGeom prst="rect">
              <a:avLst/>
            </a:prstGeom>
            <a:noFill/>
          </p:spPr>
          <p:txBody>
            <a:bodyPr wrap="none" rtlCol="0">
              <a:spAutoFit/>
            </a:bodyPr>
            <a:lstStyle/>
            <a:p>
              <a:pPr algn="l"/>
              <a:r>
                <a:rPr lang="en-US" sz="1800" b="0" dirty="0" smtClean="0">
                  <a:solidFill>
                    <a:schemeClr val="accent1"/>
                  </a:solidFill>
                </a:rPr>
                <a:t>Potential neurons: 1:N</a:t>
              </a:r>
            </a:p>
          </p:txBody>
        </p:sp>
        <p:sp>
          <p:nvSpPr>
            <p:cNvPr id="85" name="TextBox 84"/>
            <p:cNvSpPr txBox="1"/>
            <p:nvPr/>
          </p:nvSpPr>
          <p:spPr>
            <a:xfrm>
              <a:off x="2883686" y="3279842"/>
              <a:ext cx="2476465" cy="392605"/>
            </a:xfrm>
            <a:prstGeom prst="rect">
              <a:avLst/>
            </a:prstGeom>
            <a:noFill/>
          </p:spPr>
          <p:txBody>
            <a:bodyPr wrap="none" rtlCol="0">
              <a:spAutoFit/>
            </a:bodyPr>
            <a:lstStyle/>
            <a:p>
              <a:pPr algn="l"/>
              <a:r>
                <a:rPr lang="en-US" sz="1600" b="0" dirty="0" smtClean="0">
                  <a:solidFill>
                    <a:schemeClr val="accent1"/>
                  </a:solidFill>
                </a:rPr>
                <a:t>Measurement neuron</a:t>
              </a:r>
            </a:p>
          </p:txBody>
        </p:sp>
        <p:pic>
          <p:nvPicPr>
            <p:cNvPr id="86" name="Picture 3"/>
            <p:cNvPicPr>
              <a:picLocks noChangeAspect="1" noChangeArrowheads="1"/>
            </p:cNvPicPr>
            <p:nvPr/>
          </p:nvPicPr>
          <p:blipFill>
            <a:blip r:embed="rId4" cstate="print"/>
            <a:srcRect/>
            <a:stretch>
              <a:fillRect/>
            </a:stretch>
          </p:blipFill>
          <p:spPr bwMode="auto">
            <a:xfrm>
              <a:off x="2600124" y="1686561"/>
              <a:ext cx="3114876" cy="1530415"/>
            </a:xfrm>
            <a:prstGeom prst="rect">
              <a:avLst/>
            </a:prstGeom>
            <a:noFill/>
            <a:ln w="9525">
              <a:noFill/>
              <a:miter lim="800000"/>
              <a:headEnd/>
              <a:tailEnd/>
            </a:ln>
          </p:spPr>
        </p:pic>
        <p:sp>
          <p:nvSpPr>
            <p:cNvPr id="87" name="TextBox 86"/>
            <p:cNvSpPr txBox="1"/>
            <p:nvPr/>
          </p:nvSpPr>
          <p:spPr>
            <a:xfrm>
              <a:off x="1981200" y="2209800"/>
              <a:ext cx="1481938" cy="678137"/>
            </a:xfrm>
            <a:prstGeom prst="rect">
              <a:avLst/>
            </a:prstGeom>
            <a:noFill/>
          </p:spPr>
          <p:txBody>
            <a:bodyPr wrap="none" rtlCol="0">
              <a:spAutoFit/>
            </a:bodyPr>
            <a:lstStyle/>
            <a:p>
              <a:pPr algn="l"/>
              <a:r>
                <a:rPr lang="en-US" sz="1600" b="0" dirty="0" smtClean="0">
                  <a:solidFill>
                    <a:schemeClr val="accent1"/>
                  </a:solidFill>
                </a:rPr>
                <a:t>Connection </a:t>
              </a:r>
            </a:p>
            <a:p>
              <a:pPr algn="l"/>
              <a:r>
                <a:rPr lang="en-US" sz="1600" b="0" dirty="0">
                  <a:solidFill>
                    <a:schemeClr val="accent1"/>
                  </a:solidFill>
                </a:rPr>
                <a:t> </a:t>
              </a:r>
              <a:r>
                <a:rPr lang="en-US" sz="1600" b="0" dirty="0" smtClean="0">
                  <a:solidFill>
                    <a:schemeClr val="accent1"/>
                  </a:solidFill>
                </a:rPr>
                <a:t> weights</a:t>
              </a:r>
            </a:p>
          </p:txBody>
        </p:sp>
        <p:grpSp>
          <p:nvGrpSpPr>
            <p:cNvPr id="88" name="Group 87"/>
            <p:cNvGrpSpPr/>
            <p:nvPr/>
          </p:nvGrpSpPr>
          <p:grpSpPr>
            <a:xfrm>
              <a:off x="2826957" y="1738145"/>
              <a:ext cx="2236715" cy="167300"/>
              <a:chOff x="2826957" y="1738145"/>
              <a:chExt cx="2236715" cy="167300"/>
            </a:xfrm>
          </p:grpSpPr>
          <p:sp>
            <p:nvSpPr>
              <p:cNvPr id="89" name="Oval 88"/>
              <p:cNvSpPr/>
              <p:nvPr/>
            </p:nvSpPr>
            <p:spPr bwMode="auto">
              <a:xfrm flipV="1">
                <a:off x="2826957" y="1738145"/>
                <a:ext cx="155448" cy="155448"/>
              </a:xfrm>
              <a:prstGeom prst="ellipse">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90" name="Oval 89"/>
              <p:cNvSpPr/>
              <p:nvPr/>
            </p:nvSpPr>
            <p:spPr bwMode="auto">
              <a:xfrm flipV="1">
                <a:off x="3774154" y="1747324"/>
                <a:ext cx="155448" cy="155448"/>
              </a:xfrm>
              <a:prstGeom prst="ellipse">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91" name="Oval 90"/>
              <p:cNvSpPr/>
              <p:nvPr/>
            </p:nvSpPr>
            <p:spPr bwMode="auto">
              <a:xfrm flipV="1">
                <a:off x="4168350" y="1749997"/>
                <a:ext cx="155448" cy="155448"/>
              </a:xfrm>
              <a:prstGeom prst="ellipse">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92" name="Oval 91"/>
              <p:cNvSpPr/>
              <p:nvPr/>
            </p:nvSpPr>
            <p:spPr bwMode="auto">
              <a:xfrm flipV="1">
                <a:off x="4908224" y="1747324"/>
                <a:ext cx="155448" cy="155448"/>
              </a:xfrm>
              <a:prstGeom prst="ellipse">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grpSp>
      <p:sp>
        <p:nvSpPr>
          <p:cNvPr id="80" name="Freeform 79"/>
          <p:cNvSpPr/>
          <p:nvPr/>
        </p:nvSpPr>
        <p:spPr bwMode="auto">
          <a:xfrm>
            <a:off x="5362228" y="1752600"/>
            <a:ext cx="1125415" cy="365760"/>
          </a:xfrm>
          <a:custGeom>
            <a:avLst/>
            <a:gdLst>
              <a:gd name="connsiteX0" fmla="*/ 1125415 w 1125415"/>
              <a:gd name="connsiteY0" fmla="*/ 365760 h 365760"/>
              <a:gd name="connsiteX1" fmla="*/ 675249 w 1125415"/>
              <a:gd name="connsiteY1" fmla="*/ 295421 h 365760"/>
              <a:gd name="connsiteX2" fmla="*/ 154745 w 1125415"/>
              <a:gd name="connsiteY2" fmla="*/ 112541 h 365760"/>
              <a:gd name="connsiteX3" fmla="*/ 0 w 1125415"/>
              <a:gd name="connsiteY3" fmla="*/ 0 h 365760"/>
            </a:gdLst>
            <a:ahLst/>
            <a:cxnLst>
              <a:cxn ang="0">
                <a:pos x="connsiteX0" y="connsiteY0"/>
              </a:cxn>
              <a:cxn ang="0">
                <a:pos x="connsiteX1" y="connsiteY1"/>
              </a:cxn>
              <a:cxn ang="0">
                <a:pos x="connsiteX2" y="connsiteY2"/>
              </a:cxn>
              <a:cxn ang="0">
                <a:pos x="connsiteX3" y="connsiteY3"/>
              </a:cxn>
            </a:cxnLst>
            <a:rect l="l" t="t" r="r" b="b"/>
            <a:pathLst>
              <a:path w="1125415" h="365760">
                <a:moveTo>
                  <a:pt x="1125415" y="365760"/>
                </a:moveTo>
                <a:cubicBezTo>
                  <a:pt x="981221" y="351692"/>
                  <a:pt x="837027" y="337624"/>
                  <a:pt x="675249" y="295421"/>
                </a:cubicBezTo>
                <a:cubicBezTo>
                  <a:pt x="513471" y="253218"/>
                  <a:pt x="267286" y="161778"/>
                  <a:pt x="154745" y="112541"/>
                </a:cubicBezTo>
                <a:cubicBezTo>
                  <a:pt x="42204" y="63304"/>
                  <a:pt x="21102" y="31652"/>
                  <a:pt x="0" y="0"/>
                </a:cubicBezTo>
              </a:path>
            </a:pathLst>
          </a:custGeom>
          <a:noFill/>
          <a:ln w="9525" cap="flat" cmpd="sng" algn="ctr">
            <a:solidFill>
              <a:schemeClr val="tx1"/>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nvGrpSpPr>
          <p:cNvPr id="35" name="Group 34"/>
          <p:cNvGrpSpPr/>
          <p:nvPr/>
        </p:nvGrpSpPr>
        <p:grpSpPr>
          <a:xfrm>
            <a:off x="1274182" y="3865260"/>
            <a:ext cx="4336302" cy="2459340"/>
            <a:chOff x="1074061" y="3733800"/>
            <a:chExt cx="4443917" cy="2520374"/>
          </a:xfrm>
        </p:grpSpPr>
        <p:pic>
          <p:nvPicPr>
            <p:cNvPr id="74" name="Picture 73"/>
            <p:cNvPicPr>
              <a:picLocks noChangeAspect="1" noChangeArrowheads="1"/>
            </p:cNvPicPr>
            <p:nvPr/>
          </p:nvPicPr>
          <p:blipFill>
            <a:blip r:embed="rId5" cstate="print"/>
            <a:srcRect/>
            <a:stretch>
              <a:fillRect/>
            </a:stretch>
          </p:blipFill>
          <p:spPr bwMode="auto">
            <a:xfrm>
              <a:off x="1206610" y="3962400"/>
              <a:ext cx="4311368" cy="2291774"/>
            </a:xfrm>
            <a:prstGeom prst="rect">
              <a:avLst/>
            </a:prstGeom>
            <a:solidFill>
              <a:schemeClr val="bg1"/>
            </a:solidFill>
            <a:ln w="9525">
              <a:solidFill>
                <a:schemeClr val="bg1"/>
              </a:solidFill>
              <a:miter lim="800000"/>
              <a:headEnd/>
              <a:tailEnd/>
            </a:ln>
          </p:spPr>
        </p:pic>
        <p:sp>
          <p:nvSpPr>
            <p:cNvPr id="75" name="Rectangle 74"/>
            <p:cNvSpPr/>
            <p:nvPr/>
          </p:nvSpPr>
          <p:spPr bwMode="auto">
            <a:xfrm>
              <a:off x="1074061" y="3733800"/>
              <a:ext cx="1258984" cy="2286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Arial" charset="0"/>
              </a:endParaRPr>
            </a:p>
          </p:txBody>
        </p:sp>
      </p:grpSp>
      <p:sp>
        <p:nvSpPr>
          <p:cNvPr id="36" name="Arc 35"/>
          <p:cNvSpPr>
            <a:spLocks noChangeAspect="1"/>
          </p:cNvSpPr>
          <p:nvPr/>
        </p:nvSpPr>
        <p:spPr bwMode="auto">
          <a:xfrm>
            <a:off x="5943138" y="4162680"/>
            <a:ext cx="751670" cy="2117514"/>
          </a:xfrm>
          <a:prstGeom prst="arc">
            <a:avLst>
              <a:gd name="adj1" fmla="val 16200000"/>
              <a:gd name="adj2" fmla="val 5143155"/>
            </a:avLst>
          </a:prstGeom>
          <a:noFill/>
          <a:ln w="38100"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38" name="Arc 37"/>
          <p:cNvSpPr>
            <a:spLocks noChangeAspect="1"/>
          </p:cNvSpPr>
          <p:nvPr/>
        </p:nvSpPr>
        <p:spPr bwMode="auto">
          <a:xfrm rot="10800000">
            <a:off x="2304151" y="4162679"/>
            <a:ext cx="729119" cy="2053989"/>
          </a:xfrm>
          <a:prstGeom prst="arc">
            <a:avLst>
              <a:gd name="adj1" fmla="val 16200000"/>
              <a:gd name="adj2" fmla="val 5143155"/>
            </a:avLst>
          </a:prstGeom>
          <a:noFill/>
          <a:ln w="38100"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39" name="TextBox 38"/>
              <p:cNvSpPr txBox="1"/>
              <p:nvPr/>
            </p:nvSpPr>
            <p:spPr>
              <a:xfrm>
                <a:off x="1324618" y="4669925"/>
                <a:ext cx="1104790" cy="58477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3200" b="0" i="1" smtClean="0">
                              <a:solidFill>
                                <a:schemeClr val="accent1">
                                  <a:lumMod val="60000"/>
                                  <a:lumOff val="40000"/>
                                </a:schemeClr>
                              </a:solidFill>
                              <a:latin typeface="Cambria Math" panose="02040503050406030204" pitchFamily="18" charset="0"/>
                            </a:rPr>
                          </m:ctrlPr>
                        </m:sSubPr>
                        <m:e>
                          <m:r>
                            <a:rPr lang="en-US" sz="3200" b="0" i="1" smtClean="0">
                              <a:solidFill>
                                <a:schemeClr val="accent1">
                                  <a:lumMod val="60000"/>
                                  <a:lumOff val="40000"/>
                                </a:schemeClr>
                              </a:solidFill>
                              <a:latin typeface="Cambria Math" panose="02040503050406030204" pitchFamily="18" charset="0"/>
                            </a:rPr>
                            <m:t>𝑓</m:t>
                          </m:r>
                        </m:e>
                        <m:sub>
                          <m:r>
                            <a:rPr lang="en-US" sz="3200" b="0" i="1" baseline="-25000" smtClean="0">
                              <a:solidFill>
                                <a:schemeClr val="accent1">
                                  <a:lumMod val="60000"/>
                                  <a:lumOff val="40000"/>
                                </a:schemeClr>
                              </a:solidFill>
                              <a:latin typeface="Cambria Math" panose="02040503050406030204" pitchFamily="18" charset="0"/>
                            </a:rPr>
                            <m:t>𝑁𝑜𝑛𝐿𝑃</m:t>
                          </m:r>
                        </m:sub>
                      </m:sSub>
                    </m:oMath>
                  </m:oMathPara>
                </a14:m>
                <a:endParaRPr lang="en-US" sz="3200" b="0" dirty="0" smtClean="0"/>
              </a:p>
            </p:txBody>
          </p:sp>
        </mc:Choice>
        <mc:Fallback xmlns="">
          <p:sp>
            <p:nvSpPr>
              <p:cNvPr id="39" name="TextBox 38"/>
              <p:cNvSpPr txBox="1">
                <a:spLocks noRot="1" noChangeAspect="1" noMove="1" noResize="1" noEditPoints="1" noAdjustHandles="1" noChangeArrowheads="1" noChangeShapeType="1" noTextEdit="1"/>
              </p:cNvSpPr>
              <p:nvPr/>
            </p:nvSpPr>
            <p:spPr>
              <a:xfrm>
                <a:off x="1324618" y="4669925"/>
                <a:ext cx="1104790" cy="584775"/>
              </a:xfrm>
              <a:prstGeom prst="rect">
                <a:avLst/>
              </a:prstGeom>
              <a:blipFill rotWithShape="0">
                <a:blip r:embed="rId6"/>
                <a:stretch>
                  <a:fillRect b="-7292"/>
                </a:stretch>
              </a:blipFill>
            </p:spPr>
            <p:txBody>
              <a:bodyPr/>
              <a:lstStyle/>
              <a:p>
                <a:r>
                  <a:rPr lang="en-US">
                    <a:noFill/>
                  </a:rPr>
                  <a:t> </a:t>
                </a:r>
              </a:p>
            </p:txBody>
          </p:sp>
        </mc:Fallback>
      </mc:AlternateContent>
      <p:sp>
        <p:nvSpPr>
          <p:cNvPr id="40" name="TextBox 39"/>
          <p:cNvSpPr txBox="1"/>
          <p:nvPr/>
        </p:nvSpPr>
        <p:spPr>
          <a:xfrm>
            <a:off x="5573385" y="4829669"/>
            <a:ext cx="394488" cy="390421"/>
          </a:xfrm>
          <a:prstGeom prst="rect">
            <a:avLst/>
          </a:prstGeom>
          <a:noFill/>
        </p:spPr>
        <p:txBody>
          <a:bodyPr wrap="none" rtlCol="0">
            <a:spAutoFit/>
          </a:bodyPr>
          <a:lstStyle/>
          <a:p>
            <a:pPr algn="l"/>
            <a:r>
              <a:rPr lang="en-US" b="0" dirty="0" smtClean="0"/>
              <a:t>+ </a:t>
            </a:r>
          </a:p>
        </p:txBody>
      </p:sp>
      <p:grpSp>
        <p:nvGrpSpPr>
          <p:cNvPr id="44" name="Group 43"/>
          <p:cNvGrpSpPr/>
          <p:nvPr/>
        </p:nvGrpSpPr>
        <p:grpSpPr>
          <a:xfrm>
            <a:off x="6017493" y="4524522"/>
            <a:ext cx="124945" cy="1125252"/>
            <a:chOff x="7112542" y="1451820"/>
            <a:chExt cx="128046" cy="1153177"/>
          </a:xfrm>
        </p:grpSpPr>
        <p:sp>
          <p:nvSpPr>
            <p:cNvPr id="48" name="Rectangle 47"/>
            <p:cNvSpPr/>
            <p:nvPr/>
          </p:nvSpPr>
          <p:spPr bwMode="auto">
            <a:xfrm>
              <a:off x="7112572" y="1451820"/>
              <a:ext cx="128016" cy="128016"/>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49" name="Rectangle 48"/>
            <p:cNvSpPr/>
            <p:nvPr/>
          </p:nvSpPr>
          <p:spPr bwMode="auto">
            <a:xfrm>
              <a:off x="7112572" y="1580128"/>
              <a:ext cx="128016" cy="128016"/>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0" name="Rectangle 49"/>
            <p:cNvSpPr/>
            <p:nvPr/>
          </p:nvSpPr>
          <p:spPr bwMode="auto">
            <a:xfrm>
              <a:off x="7112557" y="1708160"/>
              <a:ext cx="128016" cy="128016"/>
            </a:xfrm>
            <a:prstGeom prst="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1" name="Rectangle 50"/>
            <p:cNvSpPr/>
            <p:nvPr/>
          </p:nvSpPr>
          <p:spPr bwMode="auto">
            <a:xfrm>
              <a:off x="7112557" y="1836468"/>
              <a:ext cx="128016" cy="128016"/>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2" name="Rectangle 51"/>
            <p:cNvSpPr/>
            <p:nvPr/>
          </p:nvSpPr>
          <p:spPr bwMode="auto">
            <a:xfrm>
              <a:off x="7112557" y="1962165"/>
              <a:ext cx="128016" cy="128016"/>
            </a:xfrm>
            <a:prstGeom prst="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3" name="Rectangle 52"/>
            <p:cNvSpPr/>
            <p:nvPr/>
          </p:nvSpPr>
          <p:spPr bwMode="auto">
            <a:xfrm>
              <a:off x="7112557" y="2090473"/>
              <a:ext cx="128016" cy="128016"/>
            </a:xfrm>
            <a:prstGeom prst="rect">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4" name="Rectangle 53"/>
            <p:cNvSpPr/>
            <p:nvPr/>
          </p:nvSpPr>
          <p:spPr bwMode="auto">
            <a:xfrm>
              <a:off x="7112542" y="2218505"/>
              <a:ext cx="128016" cy="128016"/>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9" name="Rectangle 58"/>
            <p:cNvSpPr/>
            <p:nvPr/>
          </p:nvSpPr>
          <p:spPr bwMode="auto">
            <a:xfrm>
              <a:off x="7112542" y="2346813"/>
              <a:ext cx="128016" cy="128016"/>
            </a:xfrm>
            <a:prstGeom prst="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60" name="Rectangle 59"/>
            <p:cNvSpPr/>
            <p:nvPr/>
          </p:nvSpPr>
          <p:spPr bwMode="auto">
            <a:xfrm>
              <a:off x="7112572" y="2476981"/>
              <a:ext cx="128016" cy="128016"/>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sp>
        <p:nvSpPr>
          <p:cNvPr id="46" name="TextBox 45"/>
          <p:cNvSpPr txBox="1"/>
          <p:nvPr/>
        </p:nvSpPr>
        <p:spPr>
          <a:xfrm>
            <a:off x="5926030" y="4158270"/>
            <a:ext cx="291252" cy="330356"/>
          </a:xfrm>
          <a:prstGeom prst="rect">
            <a:avLst/>
          </a:prstGeom>
          <a:noFill/>
        </p:spPr>
        <p:txBody>
          <a:bodyPr wrap="none" rtlCol="0">
            <a:spAutoFit/>
          </a:bodyPr>
          <a:lstStyle/>
          <a:p>
            <a:pPr algn="l"/>
            <a:r>
              <a:rPr lang="en-US" sz="1600" b="0" dirty="0" smtClean="0"/>
              <a:t>d</a:t>
            </a:r>
          </a:p>
        </p:txBody>
      </p:sp>
      <p:sp>
        <p:nvSpPr>
          <p:cNvPr id="55" name="TextBox 54"/>
          <p:cNvSpPr txBox="1"/>
          <p:nvPr/>
        </p:nvSpPr>
        <p:spPr>
          <a:xfrm>
            <a:off x="6803274" y="2137727"/>
            <a:ext cx="1544012" cy="369332"/>
          </a:xfrm>
          <a:prstGeom prst="rect">
            <a:avLst/>
          </a:prstGeom>
          <a:noFill/>
        </p:spPr>
        <p:txBody>
          <a:bodyPr wrap="none" rtlCol="0">
            <a:spAutoFit/>
          </a:bodyPr>
          <a:lstStyle/>
          <a:p>
            <a:pPr algn="l"/>
            <a:r>
              <a:rPr lang="en-US" sz="1800" b="0" i="1" dirty="0" err="1">
                <a:solidFill>
                  <a:schemeClr val="accent1"/>
                </a:solidFill>
              </a:rPr>
              <a:t>m</a:t>
            </a:r>
            <a:r>
              <a:rPr lang="en-US" sz="1800" b="0" baseline="30000" dirty="0" err="1" smtClean="0">
                <a:solidFill>
                  <a:schemeClr val="accent1"/>
                </a:solidFill>
              </a:rPr>
              <a:t>th</a:t>
            </a:r>
            <a:r>
              <a:rPr lang="en-US" sz="1800" b="0" dirty="0" smtClean="0">
                <a:solidFill>
                  <a:schemeClr val="accent1"/>
                </a:solidFill>
              </a:rPr>
              <a:t> excitation</a:t>
            </a:r>
          </a:p>
        </p:txBody>
      </p:sp>
      <p:sp>
        <p:nvSpPr>
          <p:cNvPr id="56" name="TextBox 55"/>
          <p:cNvSpPr txBox="1"/>
          <p:nvPr/>
        </p:nvSpPr>
        <p:spPr>
          <a:xfrm>
            <a:off x="6803274" y="3287923"/>
            <a:ext cx="2146870" cy="369332"/>
          </a:xfrm>
          <a:prstGeom prst="rect">
            <a:avLst/>
          </a:prstGeom>
          <a:noFill/>
        </p:spPr>
        <p:txBody>
          <a:bodyPr wrap="none" rtlCol="0">
            <a:spAutoFit/>
          </a:bodyPr>
          <a:lstStyle/>
          <a:p>
            <a:pPr algn="l"/>
            <a:r>
              <a:rPr lang="en-US" sz="1800" b="0" i="1" dirty="0" err="1">
                <a:solidFill>
                  <a:schemeClr val="accent1"/>
                </a:solidFill>
              </a:rPr>
              <a:t>m</a:t>
            </a:r>
            <a:r>
              <a:rPr lang="en-US" sz="1800" b="0" baseline="30000" dirty="0" err="1" smtClean="0">
                <a:solidFill>
                  <a:schemeClr val="accent1"/>
                </a:solidFill>
              </a:rPr>
              <a:t>th</a:t>
            </a:r>
            <a:r>
              <a:rPr lang="en-US" sz="1800" b="0" dirty="0" smtClean="0">
                <a:solidFill>
                  <a:schemeClr val="accent1"/>
                </a:solidFill>
              </a:rPr>
              <a:t> row of A matrix</a:t>
            </a:r>
          </a:p>
        </p:txBody>
      </p:sp>
      <p:sp>
        <p:nvSpPr>
          <p:cNvPr id="4" name="Rectangle 3"/>
          <p:cNvSpPr/>
          <p:nvPr/>
        </p:nvSpPr>
        <p:spPr bwMode="auto">
          <a:xfrm>
            <a:off x="704335" y="5492233"/>
            <a:ext cx="254301" cy="2294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nvGrpSpPr>
          <p:cNvPr id="9" name="Group 8"/>
          <p:cNvGrpSpPr/>
          <p:nvPr/>
        </p:nvGrpSpPr>
        <p:grpSpPr>
          <a:xfrm>
            <a:off x="233988" y="4178420"/>
            <a:ext cx="1228496" cy="1854481"/>
            <a:chOff x="233988" y="4123160"/>
            <a:chExt cx="1228496" cy="1854481"/>
          </a:xfrm>
        </p:grpSpPr>
        <p:sp>
          <p:nvSpPr>
            <p:cNvPr id="78" name="TextBox 77"/>
            <p:cNvSpPr txBox="1"/>
            <p:nvPr/>
          </p:nvSpPr>
          <p:spPr>
            <a:xfrm>
              <a:off x="961371" y="4654527"/>
              <a:ext cx="501113" cy="390421"/>
            </a:xfrm>
            <a:prstGeom prst="rect">
              <a:avLst/>
            </a:prstGeom>
            <a:solidFill>
              <a:schemeClr val="bg1"/>
            </a:solidFill>
          </p:spPr>
          <p:txBody>
            <a:bodyPr wrap="square" rtlCol="0">
              <a:spAutoFit/>
            </a:bodyPr>
            <a:lstStyle/>
            <a:p>
              <a:pPr algn="l"/>
              <a:r>
                <a:rPr lang="en-US" b="0" dirty="0" smtClean="0"/>
                <a:t>=</a:t>
              </a:r>
            </a:p>
          </p:txBody>
        </p:sp>
        <p:grpSp>
          <p:nvGrpSpPr>
            <p:cNvPr id="8" name="Group 7"/>
            <p:cNvGrpSpPr/>
            <p:nvPr/>
          </p:nvGrpSpPr>
          <p:grpSpPr>
            <a:xfrm>
              <a:off x="233988" y="4123160"/>
              <a:ext cx="1217078" cy="1854481"/>
              <a:chOff x="233988" y="4123160"/>
              <a:chExt cx="1217078" cy="1854481"/>
            </a:xfrm>
          </p:grpSpPr>
          <p:sp>
            <p:nvSpPr>
              <p:cNvPr id="3" name="TextBox 2"/>
              <p:cNvSpPr txBox="1"/>
              <p:nvPr/>
            </p:nvSpPr>
            <p:spPr>
              <a:xfrm>
                <a:off x="635419" y="5436973"/>
                <a:ext cx="456891" cy="400110"/>
              </a:xfrm>
              <a:prstGeom prst="rect">
                <a:avLst/>
              </a:prstGeom>
              <a:noFill/>
            </p:spPr>
            <p:txBody>
              <a:bodyPr wrap="square" rtlCol="0">
                <a:spAutoFit/>
              </a:bodyPr>
              <a:lstStyle/>
              <a:p>
                <a:pPr algn="l"/>
                <a:r>
                  <a:rPr lang="en-US" b="0" i="1" dirty="0" smtClean="0"/>
                  <a:t>m</a:t>
                </a:r>
              </a:p>
            </p:txBody>
          </p:sp>
          <p:pic>
            <p:nvPicPr>
              <p:cNvPr id="76" name="Picture 4"/>
              <p:cNvPicPr>
                <a:picLocks noChangeAspect="1" noChangeArrowheads="1"/>
              </p:cNvPicPr>
              <p:nvPr/>
            </p:nvPicPr>
            <p:blipFill rotWithShape="1">
              <a:blip r:embed="rId5" cstate="print"/>
              <a:srcRect l="7037" r="82096" b="43776"/>
              <a:stretch/>
            </p:blipFill>
            <p:spPr bwMode="auto">
              <a:xfrm>
                <a:off x="533772" y="4123160"/>
                <a:ext cx="457200" cy="1257321"/>
              </a:xfrm>
              <a:prstGeom prst="rect">
                <a:avLst/>
              </a:prstGeom>
              <a:solidFill>
                <a:schemeClr val="bg1"/>
              </a:solidFill>
              <a:ln w="9525">
                <a:solidFill>
                  <a:schemeClr val="bg1"/>
                </a:solidFill>
                <a:miter lim="800000"/>
                <a:headEnd/>
                <a:tailEnd/>
              </a:ln>
            </p:spPr>
          </p:pic>
          <p:pic>
            <p:nvPicPr>
              <p:cNvPr id="57" name="Picture 4"/>
              <p:cNvPicPr>
                <a:picLocks noChangeAspect="1" noChangeArrowheads="1"/>
              </p:cNvPicPr>
              <p:nvPr/>
            </p:nvPicPr>
            <p:blipFill rotWithShape="1">
              <a:blip r:embed="rId5" cstate="print"/>
              <a:srcRect l="1" t="69693" r="71069" b="23492"/>
              <a:stretch/>
            </p:blipFill>
            <p:spPr bwMode="auto">
              <a:xfrm>
                <a:off x="233988" y="5825241"/>
                <a:ext cx="1217078" cy="152400"/>
              </a:xfrm>
              <a:prstGeom prst="rect">
                <a:avLst/>
              </a:prstGeom>
              <a:solidFill>
                <a:schemeClr val="bg1"/>
              </a:solidFill>
              <a:ln w="9525">
                <a:solidFill>
                  <a:schemeClr val="bg1"/>
                </a:solidFill>
                <a:miter lim="800000"/>
                <a:headEnd/>
                <a:tailEnd/>
              </a:ln>
            </p:spPr>
          </p:pic>
        </p:grpSp>
      </p:grpSp>
      <p:sp>
        <p:nvSpPr>
          <p:cNvPr id="10" name="Oval 9"/>
          <p:cNvSpPr/>
          <p:nvPr/>
        </p:nvSpPr>
        <p:spPr bwMode="auto">
          <a:xfrm>
            <a:off x="3424855" y="5413866"/>
            <a:ext cx="234427" cy="217783"/>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66" name="TextBox 65"/>
          <p:cNvSpPr txBox="1"/>
          <p:nvPr/>
        </p:nvSpPr>
        <p:spPr>
          <a:xfrm>
            <a:off x="3273871" y="5298682"/>
            <a:ext cx="385411" cy="400110"/>
          </a:xfrm>
          <a:prstGeom prst="rect">
            <a:avLst/>
          </a:prstGeom>
          <a:noFill/>
        </p:spPr>
        <p:txBody>
          <a:bodyPr wrap="square" rtlCol="0">
            <a:spAutoFit/>
          </a:bodyPr>
          <a:lstStyle/>
          <a:p>
            <a:pPr algn="l"/>
            <a:r>
              <a:rPr lang="en-US" b="0" i="1" dirty="0" smtClean="0"/>
              <a:t>m</a:t>
            </a:r>
          </a:p>
        </p:txBody>
      </p:sp>
      <p:grpSp>
        <p:nvGrpSpPr>
          <p:cNvPr id="58" name="Group 57"/>
          <p:cNvGrpSpPr/>
          <p:nvPr/>
        </p:nvGrpSpPr>
        <p:grpSpPr>
          <a:xfrm>
            <a:off x="7391400" y="794851"/>
            <a:ext cx="1542880" cy="957749"/>
            <a:chOff x="7524920" y="838200"/>
            <a:chExt cx="1542880" cy="957749"/>
          </a:xfrm>
        </p:grpSpPr>
        <p:sp>
          <p:nvSpPr>
            <p:cNvPr id="64" name="Oval 63"/>
            <p:cNvSpPr/>
            <p:nvPr/>
          </p:nvSpPr>
          <p:spPr bwMode="auto">
            <a:xfrm flipV="1">
              <a:off x="7549419" y="1280242"/>
              <a:ext cx="155448" cy="155448"/>
            </a:xfrm>
            <a:prstGeom prst="ellipse">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Arial" charset="0"/>
              </a:endParaRPr>
            </a:p>
          </p:txBody>
        </p:sp>
        <p:sp>
          <p:nvSpPr>
            <p:cNvPr id="67" name="Oval 66"/>
            <p:cNvSpPr/>
            <p:nvPr/>
          </p:nvSpPr>
          <p:spPr bwMode="auto">
            <a:xfrm flipV="1">
              <a:off x="7549419" y="1555376"/>
              <a:ext cx="155448" cy="155448"/>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Arial" charset="0"/>
              </a:endParaRPr>
            </a:p>
          </p:txBody>
        </p:sp>
        <p:sp>
          <p:nvSpPr>
            <p:cNvPr id="68" name="TextBox 67"/>
            <p:cNvSpPr txBox="1"/>
            <p:nvPr/>
          </p:nvSpPr>
          <p:spPr>
            <a:xfrm>
              <a:off x="7857212" y="1211174"/>
              <a:ext cx="1210588" cy="584775"/>
            </a:xfrm>
            <a:prstGeom prst="rect">
              <a:avLst/>
            </a:prstGeom>
            <a:noFill/>
          </p:spPr>
          <p:txBody>
            <a:bodyPr wrap="none" rtlCol="0">
              <a:spAutoFit/>
            </a:bodyPr>
            <a:lstStyle/>
            <a:p>
              <a:pPr algn="l"/>
              <a:r>
                <a:rPr lang="en-US" sz="1600" b="0" dirty="0" smtClean="0">
                  <a:solidFill>
                    <a:schemeClr val="accent1"/>
                  </a:solidFill>
                </a:rPr>
                <a:t>Excited</a:t>
              </a:r>
              <a:br>
                <a:rPr lang="en-US" sz="1600" b="0" dirty="0" smtClean="0">
                  <a:solidFill>
                    <a:schemeClr val="accent1"/>
                  </a:solidFill>
                </a:rPr>
              </a:br>
              <a:r>
                <a:rPr lang="en-US" sz="1600" b="0" dirty="0" smtClean="0">
                  <a:solidFill>
                    <a:schemeClr val="accent1"/>
                  </a:solidFill>
                </a:rPr>
                <a:t>Not excited</a:t>
              </a:r>
            </a:p>
          </p:txBody>
        </p:sp>
        <p:sp>
          <p:nvSpPr>
            <p:cNvPr id="69" name="TextBox 68"/>
            <p:cNvSpPr txBox="1"/>
            <p:nvPr/>
          </p:nvSpPr>
          <p:spPr>
            <a:xfrm>
              <a:off x="7524920" y="838200"/>
              <a:ext cx="1253869" cy="400110"/>
            </a:xfrm>
            <a:prstGeom prst="rect">
              <a:avLst/>
            </a:prstGeom>
            <a:noFill/>
          </p:spPr>
          <p:txBody>
            <a:bodyPr wrap="none" rtlCol="0">
              <a:spAutoFit/>
            </a:bodyPr>
            <a:lstStyle/>
            <a:p>
              <a:pPr algn="l"/>
              <a:r>
                <a:rPr lang="en-US" b="0" dirty="0" err="1" smtClean="0">
                  <a:solidFill>
                    <a:schemeClr val="accent1"/>
                  </a:solidFill>
                </a:rPr>
                <a:t>j</a:t>
              </a:r>
              <a:r>
                <a:rPr lang="en-US" b="0" baseline="30000" dirty="0" err="1" smtClean="0">
                  <a:solidFill>
                    <a:schemeClr val="accent1"/>
                  </a:solidFill>
                </a:rPr>
                <a:t>th</a:t>
              </a:r>
              <a:r>
                <a:rPr lang="en-US" b="0" dirty="0" smtClean="0">
                  <a:solidFill>
                    <a:schemeClr val="accent1"/>
                  </a:solidFill>
                </a:rPr>
                <a:t> neuron</a:t>
              </a:r>
            </a:p>
          </p:txBody>
        </p:sp>
      </p:grpSp>
      <p:sp>
        <p:nvSpPr>
          <p:cNvPr id="70" name="TextBox 69"/>
          <p:cNvSpPr txBox="1"/>
          <p:nvPr/>
        </p:nvSpPr>
        <p:spPr>
          <a:xfrm>
            <a:off x="8307759" y="4940985"/>
            <a:ext cx="525218" cy="646331"/>
          </a:xfrm>
          <a:prstGeom prst="rect">
            <a:avLst/>
          </a:prstGeom>
          <a:noFill/>
        </p:spPr>
        <p:txBody>
          <a:bodyPr wrap="square" rtlCol="0">
            <a:spAutoFit/>
          </a:bodyPr>
          <a:lstStyle/>
          <a:p>
            <a:pPr algn="l"/>
            <a:r>
              <a:rPr lang="en-US" sz="1800" b="0" dirty="0" smtClean="0"/>
              <a:t>1</a:t>
            </a:r>
            <a:br>
              <a:rPr lang="en-US" sz="1800" b="0" dirty="0" smtClean="0"/>
            </a:br>
            <a:r>
              <a:rPr lang="en-US" sz="1800" b="0" dirty="0" smtClean="0"/>
              <a:t>0</a:t>
            </a:r>
          </a:p>
        </p:txBody>
      </p:sp>
      <p:sp>
        <p:nvSpPr>
          <p:cNvPr id="71" name="Rectangle 70"/>
          <p:cNvSpPr/>
          <p:nvPr/>
        </p:nvSpPr>
        <p:spPr bwMode="auto">
          <a:xfrm>
            <a:off x="7953733" y="5043791"/>
            <a:ext cx="164592" cy="16459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72" name="Rectangle 71"/>
          <p:cNvSpPr/>
          <p:nvPr/>
        </p:nvSpPr>
        <p:spPr bwMode="auto">
          <a:xfrm>
            <a:off x="7953733" y="5289199"/>
            <a:ext cx="164592" cy="16459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73" name="Rectangle 72"/>
          <p:cNvSpPr/>
          <p:nvPr/>
        </p:nvSpPr>
        <p:spPr>
          <a:xfrm>
            <a:off x="7623918" y="4579229"/>
            <a:ext cx="1367682" cy="400110"/>
          </a:xfrm>
          <a:prstGeom prst="rect">
            <a:avLst/>
          </a:prstGeom>
        </p:spPr>
        <p:txBody>
          <a:bodyPr wrap="none">
            <a:spAutoFit/>
          </a:bodyPr>
          <a:lstStyle/>
          <a:p>
            <a:pPr algn="l"/>
            <a:r>
              <a:rPr lang="en-US" b="0" dirty="0" err="1"/>
              <a:t>j</a:t>
            </a:r>
            <a:r>
              <a:rPr lang="en-US" b="0" baseline="30000" dirty="0" err="1"/>
              <a:t>th</a:t>
            </a:r>
            <a:r>
              <a:rPr lang="en-US" b="0" dirty="0"/>
              <a:t> </a:t>
            </a:r>
            <a:r>
              <a:rPr lang="en-US" b="0" dirty="0" smtClean="0"/>
              <a:t>element</a:t>
            </a:r>
            <a:endParaRPr lang="en-US" b="0" dirty="0"/>
          </a:p>
        </p:txBody>
      </p:sp>
      <p:sp>
        <p:nvSpPr>
          <p:cNvPr id="77" name="TextBox 76"/>
          <p:cNvSpPr txBox="1"/>
          <p:nvPr/>
        </p:nvSpPr>
        <p:spPr>
          <a:xfrm>
            <a:off x="6866170" y="3282151"/>
            <a:ext cx="1971686" cy="646331"/>
          </a:xfrm>
          <a:prstGeom prst="rect">
            <a:avLst/>
          </a:prstGeom>
          <a:solidFill>
            <a:schemeClr val="bg1"/>
          </a:solidFill>
        </p:spPr>
        <p:txBody>
          <a:bodyPr wrap="square" rtlCol="0">
            <a:spAutoFit/>
          </a:bodyPr>
          <a:lstStyle/>
          <a:p>
            <a:pPr algn="l"/>
            <a:r>
              <a:rPr lang="en-US" sz="1800" b="0" i="1" dirty="0" smtClean="0">
                <a:solidFill>
                  <a:schemeClr val="accent1"/>
                </a:solidFill>
              </a:rPr>
              <a:t>     m trials or “measurements”</a:t>
            </a:r>
            <a:endParaRPr lang="en-US" sz="1800" b="0" dirty="0" smtClean="0">
              <a:solidFill>
                <a:schemeClr val="accent1"/>
              </a:solidFill>
            </a:endParaRPr>
          </a:p>
        </p:txBody>
      </p:sp>
    </p:spTree>
    <p:extLst>
      <p:ext uri="{BB962C8B-B14F-4D97-AF65-F5344CB8AC3E}">
        <p14:creationId xmlns:p14="http://schemas.microsoft.com/office/powerpoint/2010/main" val="995779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1000"/>
                                  </p:stCondLst>
                                  <p:childTnLst>
                                    <p:set>
                                      <p:cBhvr>
                                        <p:cTn id="15"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0" grpId="0" animBg="1"/>
      <p:bldP spid="55" grpId="0"/>
      <p:bldP spid="56" grpId="0"/>
      <p:bldP spid="7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426130" y="1743306"/>
            <a:ext cx="985022" cy="908959"/>
          </a:xfrm>
          <a:prstGeom prst="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801529" y="1779654"/>
            <a:ext cx="789340" cy="762001"/>
          </a:xfrm>
          <a:prstGeom prst="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Bayesian Nonlinear Generalized Linear Models</a:t>
            </a:r>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sz="quarter" idx="1"/>
              </p:nvPr>
            </p:nvSpPr>
            <p:spPr>
              <a:xfrm>
                <a:off x="484314" y="3518708"/>
                <a:ext cx="8659686" cy="3299070"/>
              </a:xfrm>
            </p:spPr>
            <p:txBody>
              <a:bodyPr>
                <a:normAutofit/>
              </a:bodyPr>
              <a:lstStyle/>
              <a:p>
                <a:r>
                  <a:rPr lang="en-US" sz="2400" dirty="0" smtClean="0">
                    <a:solidFill>
                      <a:srgbClr val="0F6FC6"/>
                    </a:solidFill>
                  </a:rPr>
                  <a:t>Problem</a:t>
                </a:r>
                <a:r>
                  <a:rPr lang="en-US" sz="2400" dirty="0" smtClean="0"/>
                  <a:t>: Estimate </a:t>
                </a:r>
                <a14:m>
                  <m:oMath xmlns:m="http://schemas.openxmlformats.org/officeDocument/2006/math">
                    <m:r>
                      <a:rPr lang="en-US" sz="2400" b="1" i="1" dirty="0" smtClean="0">
                        <a:latin typeface="Cambria Math" panose="02040503050406030204" pitchFamily="18" charset="0"/>
                      </a:rPr>
                      <m:t>𝒙</m:t>
                    </m:r>
                  </m:oMath>
                </a14:m>
                <a:r>
                  <a:rPr lang="en-US" sz="2400" dirty="0" smtClean="0"/>
                  <a:t> and </a:t>
                </a:r>
                <a14:m>
                  <m:oMath xmlns:m="http://schemas.openxmlformats.org/officeDocument/2006/math">
                    <m:r>
                      <a:rPr lang="en-US" sz="2400" b="1" i="1" dirty="0" smtClean="0">
                        <a:latin typeface="Cambria Math" panose="02040503050406030204" pitchFamily="18" charset="0"/>
                      </a:rPr>
                      <m:t>𝒛</m:t>
                    </m:r>
                  </m:oMath>
                </a14:m>
                <a:r>
                  <a:rPr lang="en-US" sz="2400" b="1" dirty="0" smtClean="0"/>
                  <a:t> </a:t>
                </a:r>
                <a:r>
                  <a:rPr lang="en-US" sz="2400" dirty="0" smtClean="0"/>
                  <a:t>given </a:t>
                </a:r>
                <a14:m>
                  <m:oMath xmlns:m="http://schemas.openxmlformats.org/officeDocument/2006/math">
                    <m:r>
                      <a:rPr lang="en-US" sz="2400" b="1" i="1" dirty="0" smtClean="0">
                        <a:latin typeface="Cambria Math" panose="02040503050406030204" pitchFamily="18" charset="0"/>
                      </a:rPr>
                      <m:t>𝒚</m:t>
                    </m:r>
                  </m:oMath>
                </a14:m>
                <a:r>
                  <a:rPr lang="en-US" sz="2400" dirty="0" smtClean="0"/>
                  <a:t> and </a:t>
                </a:r>
                <a14:m>
                  <m:oMath xmlns:m="http://schemas.openxmlformats.org/officeDocument/2006/math">
                    <m:r>
                      <a:rPr lang="en-US" sz="2400" b="1" i="1" dirty="0" smtClean="0">
                        <a:latin typeface="Cambria Math" panose="02040503050406030204" pitchFamily="18" charset="0"/>
                      </a:rPr>
                      <m:t>𝑨</m:t>
                    </m:r>
                  </m:oMath>
                </a14:m>
                <a:endParaRPr lang="en-US" sz="2400" b="1" dirty="0"/>
              </a:p>
              <a:p>
                <a:r>
                  <a:rPr lang="en-US" sz="2600" dirty="0" smtClean="0"/>
                  <a:t>Bayesian formulation: general </a:t>
                </a:r>
                <a:r>
                  <a:rPr lang="en-US" sz="2600" dirty="0"/>
                  <a:t>system class</a:t>
                </a:r>
              </a:p>
              <a:p>
                <a:pPr lvl="1"/>
                <a:r>
                  <a:rPr lang="en-US" sz="2400" dirty="0"/>
                  <a:t>Prior </a:t>
                </a:r>
                <a14:m>
                  <m:oMath xmlns:m="http://schemas.openxmlformats.org/officeDocument/2006/math">
                    <m:sSub>
                      <m:sSubPr>
                        <m:ctrlPr>
                          <a:rPr lang="en-US" sz="2400" i="1">
                            <a:latin typeface="Cambria Math" panose="02040503050406030204" pitchFamily="18" charset="0"/>
                          </a:rPr>
                        </m:ctrlPr>
                      </m:sSubPr>
                      <m:e>
                        <m:r>
                          <a:rPr lang="en-US" sz="2400" i="1">
                            <a:latin typeface="Cambria Math"/>
                          </a:rPr>
                          <m:t>𝑃</m:t>
                        </m:r>
                      </m:e>
                      <m:sub>
                        <m:r>
                          <a:rPr lang="en-US" sz="2400" i="1">
                            <a:latin typeface="Cambria Math"/>
                          </a:rPr>
                          <m:t>𝑋</m:t>
                        </m:r>
                      </m:sub>
                    </m:sSub>
                    <m:r>
                      <a:rPr lang="en-US" sz="2400" i="1">
                        <a:latin typeface="Cambria Math"/>
                      </a:rPr>
                      <m:t>(</m:t>
                    </m:r>
                    <m:r>
                      <a:rPr lang="en-US" sz="2400" b="1" i="1">
                        <a:latin typeface="Cambria Math"/>
                      </a:rPr>
                      <m:t>𝒙</m:t>
                    </m:r>
                    <m:r>
                      <a:rPr lang="en-US" sz="2400" i="1">
                        <a:latin typeface="Cambria Math"/>
                      </a:rPr>
                      <m:t>)</m:t>
                    </m:r>
                  </m:oMath>
                </a14:m>
                <a:r>
                  <a:rPr lang="en-US" sz="2400" dirty="0"/>
                  <a:t> incorporates constraints, like </a:t>
                </a:r>
                <a:r>
                  <a:rPr lang="en-US" sz="2400" dirty="0" err="1"/>
                  <a:t>sparsity</a:t>
                </a:r>
                <a:endParaRPr lang="en-US" sz="2400" dirty="0"/>
              </a:p>
              <a:p>
                <a:pPr lvl="1"/>
                <a14:m>
                  <m:oMath xmlns:m="http://schemas.openxmlformats.org/officeDocument/2006/math">
                    <m:sSub>
                      <m:sSubPr>
                        <m:ctrlPr>
                          <a:rPr lang="en-US" sz="2400" i="1">
                            <a:latin typeface="Cambria Math" panose="02040503050406030204" pitchFamily="18" charset="0"/>
                          </a:rPr>
                        </m:ctrlPr>
                      </m:sSubPr>
                      <m:e>
                        <m:r>
                          <a:rPr lang="en-US" sz="2400" i="1">
                            <a:latin typeface="Cambria Math"/>
                          </a:rPr>
                          <m:t>𝑃</m:t>
                        </m:r>
                      </m:e>
                      <m:sub>
                        <m:r>
                          <a:rPr lang="en-US" sz="2400" i="1">
                            <a:latin typeface="Cambria Math"/>
                          </a:rPr>
                          <m:t>𝑌</m:t>
                        </m:r>
                        <m:r>
                          <a:rPr lang="en-US" sz="2400" i="1">
                            <a:latin typeface="Cambria Math"/>
                          </a:rPr>
                          <m:t>|</m:t>
                        </m:r>
                        <m:r>
                          <a:rPr lang="en-US" sz="2400" i="1">
                            <a:latin typeface="Cambria Math"/>
                          </a:rPr>
                          <m:t>𝑍</m:t>
                        </m:r>
                      </m:sub>
                    </m:sSub>
                    <m:r>
                      <a:rPr lang="en-US" sz="2400" i="1">
                        <a:latin typeface="Cambria Math"/>
                      </a:rPr>
                      <m:t>(</m:t>
                    </m:r>
                    <m:r>
                      <a:rPr lang="en-US" sz="2400" b="1" i="1">
                        <a:latin typeface="Cambria Math"/>
                      </a:rPr>
                      <m:t>𝒚</m:t>
                    </m:r>
                    <m:r>
                      <a:rPr lang="en-US" sz="2400" i="1">
                        <a:latin typeface="Cambria Math"/>
                      </a:rPr>
                      <m:t>|</m:t>
                    </m:r>
                    <m:r>
                      <a:rPr lang="en-US" sz="2400" b="1" i="1">
                        <a:latin typeface="Cambria Math"/>
                      </a:rPr>
                      <m:t>𝒛</m:t>
                    </m:r>
                    <m:r>
                      <a:rPr lang="en-US" sz="2400" i="1">
                        <a:latin typeface="Cambria Math"/>
                      </a:rPr>
                      <m:t>)</m:t>
                    </m:r>
                  </m:oMath>
                </a14:m>
                <a:r>
                  <a:rPr lang="en-US" sz="2400" dirty="0"/>
                  <a:t> models </a:t>
                </a:r>
                <a:r>
                  <a:rPr lang="en-US" sz="2400" dirty="0" smtClean="0"/>
                  <a:t>output: nonlinearities, randomness</a:t>
                </a:r>
              </a:p>
              <a:p>
                <a:r>
                  <a:rPr lang="en-US" sz="2600" dirty="0" smtClean="0"/>
                  <a:t>Challenge</a:t>
                </a:r>
                <a:r>
                  <a:rPr lang="en-US" sz="2600" dirty="0"/>
                  <a:t>: optimal estimation is hard</a:t>
                </a:r>
              </a:p>
              <a:p>
                <a:pPr lvl="1"/>
                <a:r>
                  <a:rPr lang="en-US" sz="2600" dirty="0"/>
                  <a:t>Components of vector </a:t>
                </a:r>
                <a:r>
                  <a:rPr lang="en-US" sz="2600" b="1" dirty="0"/>
                  <a:t>x</a:t>
                </a:r>
                <a:r>
                  <a:rPr lang="en-US" sz="2600" dirty="0"/>
                  <a:t> are </a:t>
                </a:r>
                <a:r>
                  <a:rPr lang="en-US" sz="2600" dirty="0">
                    <a:solidFill>
                      <a:srgbClr val="0F6FC6"/>
                    </a:solidFill>
                  </a:rPr>
                  <a:t>coupled</a:t>
                </a:r>
                <a:r>
                  <a:rPr lang="en-US" sz="2600" dirty="0"/>
                  <a:t> in </a:t>
                </a:r>
                <a:r>
                  <a:rPr lang="en-US" sz="2600" b="1" dirty="0"/>
                  <a:t>z</a:t>
                </a:r>
              </a:p>
              <a:p>
                <a:pPr lvl="1"/>
                <a:endParaRPr lang="en-US" dirty="0" smtClean="0"/>
              </a:p>
              <a:p>
                <a:endParaRPr lang="en-US" dirty="0" smtClean="0"/>
              </a:p>
              <a:p>
                <a:endParaRPr lang="en-US" dirty="0" smtClean="0"/>
              </a:p>
              <a:p>
                <a:pPr lvl="1"/>
                <a:endParaRPr lang="en-US" dirty="0" smtClean="0"/>
              </a:p>
              <a:p>
                <a:pPr lvl="1"/>
                <a:endParaRPr lang="en-US" b="1" dirty="0" smtClean="0"/>
              </a:p>
            </p:txBody>
          </p:sp>
        </mc:Choice>
        <mc:Fallback xmlns="">
          <p:sp>
            <p:nvSpPr>
              <p:cNvPr id="4" name="Content Placeholder 3"/>
              <p:cNvSpPr>
                <a:spLocks noGrp="1" noRot="1" noChangeAspect="1" noMove="1" noResize="1" noEditPoints="1" noAdjustHandles="1" noChangeArrowheads="1" noChangeShapeType="1" noTextEdit="1"/>
              </p:cNvSpPr>
              <p:nvPr>
                <p:ph sz="quarter" idx="1"/>
              </p:nvPr>
            </p:nvSpPr>
            <p:spPr>
              <a:xfrm>
                <a:off x="484314" y="3518708"/>
                <a:ext cx="8659686" cy="3299070"/>
              </a:xfrm>
              <a:blipFill rotWithShape="0">
                <a:blip r:embed="rId3"/>
                <a:stretch>
                  <a:fillRect l="-633" t="-1294"/>
                </a:stretch>
              </a:blipFill>
            </p:spPr>
            <p:txBody>
              <a:bodyPr/>
              <a:lstStyle/>
              <a:p>
                <a:r>
                  <a:rPr lang="en-US">
                    <a:noFill/>
                  </a:rPr>
                  <a:t> </a:t>
                </a:r>
              </a:p>
            </p:txBody>
          </p:sp>
        </mc:Fallback>
      </mc:AlternateContent>
      <p:sp>
        <p:nvSpPr>
          <p:cNvPr id="5" name="TextBox 4"/>
          <p:cNvSpPr txBox="1"/>
          <p:nvPr/>
        </p:nvSpPr>
        <p:spPr>
          <a:xfrm flipH="1">
            <a:off x="5095524" y="826968"/>
            <a:ext cx="3759427" cy="369332"/>
          </a:xfrm>
          <a:prstGeom prst="rect">
            <a:avLst/>
          </a:prstGeom>
          <a:noFill/>
        </p:spPr>
        <p:txBody>
          <a:bodyPr wrap="square" rtlCol="0">
            <a:spAutoFit/>
          </a:bodyPr>
          <a:lstStyle/>
          <a:p>
            <a:pPr algn="ctr"/>
            <a:r>
              <a:rPr lang="en-US" sz="1800" b="0" dirty="0" smtClean="0"/>
              <a:t>Separable nonlinearity &amp; noise </a:t>
            </a:r>
            <a:endParaRPr lang="en-US" sz="1800" b="0" dirty="0"/>
          </a:p>
        </p:txBody>
      </p:sp>
      <p:sp>
        <p:nvSpPr>
          <p:cNvPr id="10" name="TextBox 9"/>
          <p:cNvSpPr txBox="1"/>
          <p:nvPr/>
        </p:nvSpPr>
        <p:spPr>
          <a:xfrm flipH="1">
            <a:off x="2437811" y="2568714"/>
            <a:ext cx="2286000" cy="646331"/>
          </a:xfrm>
          <a:prstGeom prst="rect">
            <a:avLst/>
          </a:prstGeom>
          <a:noFill/>
        </p:spPr>
        <p:txBody>
          <a:bodyPr wrap="square" rtlCol="0">
            <a:spAutoFit/>
          </a:bodyPr>
          <a:lstStyle/>
          <a:p>
            <a:pPr algn="ctr"/>
            <a:r>
              <a:rPr lang="en-US" sz="1800" b="0" dirty="0" smtClean="0"/>
              <a:t>Known linear</a:t>
            </a:r>
            <a:br>
              <a:rPr lang="en-US" sz="1800" b="0" dirty="0" smtClean="0"/>
            </a:br>
            <a:r>
              <a:rPr lang="en-US" sz="1800" b="0" dirty="0" smtClean="0"/>
              <a:t>transform</a:t>
            </a:r>
            <a:endParaRPr lang="en-US" sz="1800" b="0" dirty="0"/>
          </a:p>
        </p:txBody>
      </p:sp>
      <mc:AlternateContent xmlns:mc="http://schemas.openxmlformats.org/markup-compatibility/2006" xmlns:a14="http://schemas.microsoft.com/office/drawing/2010/main">
        <mc:Choice Requires="a14">
          <p:sp>
            <p:nvSpPr>
              <p:cNvPr id="8" name="TextBox 7"/>
              <p:cNvSpPr txBox="1"/>
              <p:nvPr/>
            </p:nvSpPr>
            <p:spPr>
              <a:xfrm>
                <a:off x="1518830" y="1802979"/>
                <a:ext cx="776081" cy="7116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𝑖𝑖𝑑</m:t>
                      </m:r>
                    </m:oMath>
                  </m:oMathPara>
                </a14:m>
                <a:endParaRPr lang="en-US"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1" i="1" smtClean="0">
                              <a:latin typeface="Cambria Math" panose="02040503050406030204" pitchFamily="18" charset="0"/>
                            </a:rPr>
                            <m:t>𝒙</m:t>
                          </m:r>
                        </m:e>
                      </m:d>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1518830" y="1802979"/>
                <a:ext cx="776081" cy="711621"/>
              </a:xfrm>
              <a:prstGeom prst="rect">
                <a:avLst/>
              </a:prstGeom>
              <a:blipFill rotWithShape="0">
                <a:blip r:embed="rId4"/>
                <a:stretch>
                  <a:fillRect b="-4274"/>
                </a:stretch>
              </a:blipFill>
            </p:spPr>
            <p:txBody>
              <a:bodyPr/>
              <a:lstStyle/>
              <a:p>
                <a:r>
                  <a:rPr lang="en-US">
                    <a:noFill/>
                  </a:rPr>
                  <a:t> </a:t>
                </a:r>
              </a:p>
            </p:txBody>
          </p:sp>
        </mc:Fallback>
      </mc:AlternateContent>
      <p:sp>
        <p:nvSpPr>
          <p:cNvPr id="14" name="Rectangle 13"/>
          <p:cNvSpPr/>
          <p:nvPr/>
        </p:nvSpPr>
        <p:spPr>
          <a:xfrm>
            <a:off x="3084344" y="1779654"/>
            <a:ext cx="914400" cy="762002"/>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276011" y="1922110"/>
            <a:ext cx="457200" cy="369332"/>
          </a:xfrm>
          <a:prstGeom prst="rect">
            <a:avLst/>
          </a:prstGeom>
          <a:noFill/>
        </p:spPr>
        <p:txBody>
          <a:bodyPr wrap="square" rtlCol="0">
            <a:spAutoFit/>
          </a:bodyPr>
          <a:lstStyle/>
          <a:p>
            <a:r>
              <a:rPr lang="en-US" b="1" i="1" dirty="0" smtClean="0"/>
              <a:t>A</a:t>
            </a:r>
            <a:endParaRPr lang="en-US" b="1" i="1" dirty="0"/>
          </a:p>
        </p:txBody>
      </p:sp>
      <p:sp>
        <p:nvSpPr>
          <p:cNvPr id="16" name="Freeform 15"/>
          <p:cNvSpPr/>
          <p:nvPr/>
        </p:nvSpPr>
        <p:spPr>
          <a:xfrm>
            <a:off x="4820409" y="1863387"/>
            <a:ext cx="770460" cy="502589"/>
          </a:xfrm>
          <a:custGeom>
            <a:avLst/>
            <a:gdLst>
              <a:gd name="connsiteX0" fmla="*/ 0 w 861237"/>
              <a:gd name="connsiteY0" fmla="*/ 489381 h 502589"/>
              <a:gd name="connsiteX1" fmla="*/ 212651 w 861237"/>
              <a:gd name="connsiteY1" fmla="*/ 500014 h 502589"/>
              <a:gd name="connsiteX2" fmla="*/ 287079 w 861237"/>
              <a:gd name="connsiteY2" fmla="*/ 446851 h 502589"/>
              <a:gd name="connsiteX3" fmla="*/ 435935 w 861237"/>
              <a:gd name="connsiteY3" fmla="*/ 202302 h 502589"/>
              <a:gd name="connsiteX4" fmla="*/ 627321 w 861237"/>
              <a:gd name="connsiteY4" fmla="*/ 32181 h 502589"/>
              <a:gd name="connsiteX5" fmla="*/ 861237 w 861237"/>
              <a:gd name="connsiteY5" fmla="*/ 283 h 50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237" h="502589">
                <a:moveTo>
                  <a:pt x="0" y="489381"/>
                </a:moveTo>
                <a:cubicBezTo>
                  <a:pt x="82402" y="498241"/>
                  <a:pt x="164805" y="507102"/>
                  <a:pt x="212651" y="500014"/>
                </a:cubicBezTo>
                <a:cubicBezTo>
                  <a:pt x="260498" y="492926"/>
                  <a:pt x="249865" y="496470"/>
                  <a:pt x="287079" y="446851"/>
                </a:cubicBezTo>
                <a:cubicBezTo>
                  <a:pt x="324293" y="397232"/>
                  <a:pt x="379228" y="271414"/>
                  <a:pt x="435935" y="202302"/>
                </a:cubicBezTo>
                <a:cubicBezTo>
                  <a:pt x="492642" y="133190"/>
                  <a:pt x="556437" y="65851"/>
                  <a:pt x="627321" y="32181"/>
                </a:cubicBezTo>
                <a:cubicBezTo>
                  <a:pt x="698205" y="-1489"/>
                  <a:pt x="779721" y="-603"/>
                  <a:pt x="861237" y="283"/>
                </a:cubicBezTo>
              </a:path>
            </a:pathLst>
          </a:custGeom>
          <a:noFill/>
          <a:ln w="28575">
            <a:solidFill>
              <a:srgbClr val="61B5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a:stCxn id="14" idx="3"/>
            <a:endCxn id="13" idx="1"/>
          </p:cNvCxnSpPr>
          <p:nvPr/>
        </p:nvCxnSpPr>
        <p:spPr>
          <a:xfrm>
            <a:off x="3998744" y="2160655"/>
            <a:ext cx="80278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562600" y="2160654"/>
            <a:ext cx="614011" cy="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437811" y="2160655"/>
            <a:ext cx="64653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13" idx="0"/>
          </p:cNvCxnSpPr>
          <p:nvPr/>
        </p:nvCxnSpPr>
        <p:spPr>
          <a:xfrm>
            <a:off x="5196199" y="1197282"/>
            <a:ext cx="0" cy="5823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p:cNvSpPr txBox="1"/>
              <p:nvPr/>
            </p:nvSpPr>
            <p:spPr>
              <a:xfrm flipH="1">
                <a:off x="6019042" y="1806711"/>
                <a:ext cx="2237672" cy="646331"/>
              </a:xfrm>
              <a:prstGeom prst="rect">
                <a:avLst/>
              </a:prstGeom>
              <a:noFill/>
            </p:spPr>
            <p:txBody>
              <a:bodyPr wrap="square" rtlCol="0">
                <a:spAutoFit/>
              </a:bodyPr>
              <a:lstStyle/>
              <a:p>
                <a:pPr algn="ctr"/>
                <a:r>
                  <a:rPr lang="en-US" sz="1800" b="0" dirty="0" smtClean="0"/>
                  <a:t>Measurement</a:t>
                </a:r>
                <a:r>
                  <a:rPr lang="en-US" sz="1800" dirty="0" smtClean="0"/>
                  <a:t/>
                </a:r>
                <a:br>
                  <a:rPr lang="en-US" sz="1800" dirty="0" smtClean="0"/>
                </a:b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𝒚</m:t>
                      </m:r>
                    </m:oMath>
                  </m:oMathPara>
                </a14:m>
                <a:endParaRPr lang="en-US" sz="1800" b="1" dirty="0"/>
              </a:p>
            </p:txBody>
          </p:sp>
        </mc:Choice>
        <mc:Fallback xmlns="">
          <p:sp>
            <p:nvSpPr>
              <p:cNvPr id="37" name="TextBox 36"/>
              <p:cNvSpPr txBox="1">
                <a:spLocks noRot="1" noChangeAspect="1" noMove="1" noResize="1" noEditPoints="1" noAdjustHandles="1" noChangeArrowheads="1" noChangeShapeType="1" noTextEdit="1"/>
              </p:cNvSpPr>
              <p:nvPr/>
            </p:nvSpPr>
            <p:spPr>
              <a:xfrm flipH="1">
                <a:off x="6019042" y="1806711"/>
                <a:ext cx="2237672" cy="646331"/>
              </a:xfrm>
              <a:prstGeom prst="rect">
                <a:avLst/>
              </a:prstGeom>
              <a:blipFill rotWithShape="0">
                <a:blip r:embed="rId5"/>
                <a:stretch>
                  <a:fillRect t="-4717" b="-47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flipH="1">
                <a:off x="6369181" y="1192614"/>
                <a:ext cx="2466759" cy="4001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d>
                        <m:dPr>
                          <m:ctrlPr>
                            <a:rPr lang="en-US" b="1" i="1" smtClean="0">
                              <a:latin typeface="Cambria Math" panose="02040503050406030204" pitchFamily="18" charset="0"/>
                            </a:rPr>
                          </m:ctrlPr>
                        </m:dPr>
                        <m:e>
                          <m:r>
                            <a:rPr lang="en-US" b="1" i="1" smtClean="0">
                              <a:latin typeface="Cambria Math" panose="02040503050406030204" pitchFamily="18" charset="0"/>
                            </a:rPr>
                            <m:t>𝒚</m:t>
                          </m:r>
                        </m:e>
                        <m:e>
                          <m:r>
                            <a:rPr lang="en-US" b="1" i="1" smtClean="0">
                              <a:latin typeface="Cambria Math" panose="02040503050406030204" pitchFamily="18" charset="0"/>
                            </a:rPr>
                            <m:t>𝒛</m:t>
                          </m:r>
                        </m:e>
                      </m:d>
                      <m:r>
                        <a:rPr lang="en-US" b="1" i="1" smtClean="0">
                          <a:latin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m:oMathPara>
                </a14:m>
                <a:endParaRPr lang="en-US" b="0" dirty="0"/>
              </a:p>
            </p:txBody>
          </p:sp>
        </mc:Choice>
        <mc:Fallback xmlns="">
          <p:sp>
            <p:nvSpPr>
              <p:cNvPr id="38" name="TextBox 37"/>
              <p:cNvSpPr txBox="1">
                <a:spLocks noRot="1" noChangeAspect="1" noMove="1" noResize="1" noEditPoints="1" noAdjustHandles="1" noChangeArrowheads="1" noChangeShapeType="1" noTextEdit="1"/>
              </p:cNvSpPr>
              <p:nvPr/>
            </p:nvSpPr>
            <p:spPr>
              <a:xfrm flipH="1">
                <a:off x="6369181" y="1192614"/>
                <a:ext cx="2466759" cy="400110"/>
              </a:xfrm>
              <a:prstGeom prst="rect">
                <a:avLst/>
              </a:prstGeom>
              <a:blipFill rotWithShape="0">
                <a:blip r:embed="rId6"/>
                <a:stretch>
                  <a:fillRect b="-18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2582014" y="1837980"/>
                <a:ext cx="3818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oMath>
                  </m:oMathPara>
                </a14:m>
                <a:endParaRPr lang="en-US" b="1" dirty="0"/>
              </a:p>
            </p:txBody>
          </p:sp>
        </mc:Choice>
        <mc:Fallback xmlns="">
          <p:sp>
            <p:nvSpPr>
              <p:cNvPr id="41" name="TextBox 40"/>
              <p:cNvSpPr txBox="1">
                <a:spLocks noRot="1" noChangeAspect="1" noMove="1" noResize="1" noEditPoints="1" noAdjustHandles="1" noChangeArrowheads="1" noChangeShapeType="1" noTextEdit="1"/>
              </p:cNvSpPr>
              <p:nvPr/>
            </p:nvSpPr>
            <p:spPr>
              <a:xfrm>
                <a:off x="2582014" y="1837980"/>
                <a:ext cx="381835" cy="369332"/>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4165373" y="1845910"/>
                <a:ext cx="3649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𝒛</m:t>
                      </m:r>
                    </m:oMath>
                  </m:oMathPara>
                </a14:m>
                <a:endParaRPr lang="en-US" b="1" dirty="0"/>
              </a:p>
            </p:txBody>
          </p:sp>
        </mc:Choice>
        <mc:Fallback xmlns="">
          <p:sp>
            <p:nvSpPr>
              <p:cNvPr id="42" name="TextBox 41"/>
              <p:cNvSpPr txBox="1">
                <a:spLocks noRot="1" noChangeAspect="1" noMove="1" noResize="1" noEditPoints="1" noAdjustHandles="1" noChangeArrowheads="1" noChangeShapeType="1" noTextEdit="1"/>
              </p:cNvSpPr>
              <p:nvPr/>
            </p:nvSpPr>
            <p:spPr>
              <a:xfrm>
                <a:off x="4165373" y="1845910"/>
                <a:ext cx="364972" cy="369332"/>
              </a:xfrm>
              <a:prstGeom prst="rect">
                <a:avLst/>
              </a:prstGeom>
              <a:blipFill rotWithShape="0">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26989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Sparse recovery</a:t>
            </a:r>
            <a:endParaRPr lang="en-US" dirty="0"/>
          </a:p>
        </p:txBody>
      </p:sp>
      <p:sp>
        <p:nvSpPr>
          <p:cNvPr id="4" name="Content Placeholder 3"/>
          <p:cNvSpPr>
            <a:spLocks noGrp="1"/>
          </p:cNvSpPr>
          <p:nvPr>
            <p:ph sz="quarter" idx="1"/>
          </p:nvPr>
        </p:nvSpPr>
        <p:spPr>
          <a:xfrm>
            <a:off x="381001" y="3276600"/>
            <a:ext cx="8763000" cy="3124200"/>
          </a:xfrm>
        </p:spPr>
        <p:txBody>
          <a:bodyPr>
            <a:noAutofit/>
          </a:bodyPr>
          <a:lstStyle/>
          <a:p>
            <a:r>
              <a:rPr lang="en-US" dirty="0" smtClean="0">
                <a:solidFill>
                  <a:srgbClr val="0F6FC6"/>
                </a:solidFill>
              </a:rPr>
              <a:t>Problem</a:t>
            </a:r>
            <a:r>
              <a:rPr lang="en-US" dirty="0" smtClean="0"/>
              <a:t>:  Given </a:t>
            </a:r>
            <a:r>
              <a:rPr lang="en-US" b="1" dirty="0" smtClean="0"/>
              <a:t>A</a:t>
            </a:r>
            <a:r>
              <a:rPr lang="en-US" dirty="0" smtClean="0"/>
              <a:t> and </a:t>
            </a:r>
            <a:r>
              <a:rPr lang="en-US" b="1" dirty="0" smtClean="0"/>
              <a:t>y</a:t>
            </a:r>
            <a:r>
              <a:rPr lang="en-US" dirty="0" smtClean="0"/>
              <a:t>, recover sparse </a:t>
            </a:r>
            <a:r>
              <a:rPr lang="en-US" b="1" dirty="0" smtClean="0"/>
              <a:t>x</a:t>
            </a:r>
          </a:p>
          <a:p>
            <a:r>
              <a:rPr lang="en-US" dirty="0"/>
              <a:t>Many applications</a:t>
            </a:r>
          </a:p>
          <a:p>
            <a:pPr lvl="1"/>
            <a:r>
              <a:rPr lang="en-US" dirty="0"/>
              <a:t>Communication channels, linear inverse </a:t>
            </a:r>
            <a:r>
              <a:rPr lang="en-US" dirty="0" smtClean="0"/>
              <a:t>problems</a:t>
            </a:r>
            <a:endParaRPr lang="en-US" dirty="0"/>
          </a:p>
          <a:p>
            <a:pPr lvl="1"/>
            <a:r>
              <a:rPr lang="en-US" dirty="0"/>
              <a:t>Wavelet image </a:t>
            </a:r>
            <a:r>
              <a:rPr lang="en-US" dirty="0" smtClean="0"/>
              <a:t>reconstruction</a:t>
            </a:r>
            <a:endParaRPr lang="en-US" dirty="0"/>
          </a:p>
          <a:p>
            <a:pPr lvl="1"/>
            <a:r>
              <a:rPr lang="en-US" dirty="0"/>
              <a:t>R</a:t>
            </a:r>
            <a:r>
              <a:rPr lang="en-US" dirty="0" smtClean="0"/>
              <a:t>egularized </a:t>
            </a:r>
            <a:r>
              <a:rPr lang="en-US" dirty="0"/>
              <a:t>linear </a:t>
            </a:r>
            <a:r>
              <a:rPr lang="en-US" dirty="0" smtClean="0"/>
              <a:t>regression, </a:t>
            </a:r>
            <a:r>
              <a:rPr lang="en-US" dirty="0"/>
              <a:t>classification</a:t>
            </a:r>
          </a:p>
          <a:p>
            <a:pPr lvl="1"/>
            <a:r>
              <a:rPr lang="en-US" dirty="0"/>
              <a:t>Compressed </a:t>
            </a:r>
            <a:r>
              <a:rPr lang="en-US" dirty="0" smtClean="0"/>
              <a:t>sensing…</a:t>
            </a:r>
          </a:p>
          <a:p>
            <a:r>
              <a:rPr lang="en-US" sz="2400" dirty="0" smtClean="0"/>
              <a:t>Now many algorithms, theoretical analyses, …</a:t>
            </a:r>
          </a:p>
        </p:txBody>
      </p:sp>
      <p:pic>
        <p:nvPicPr>
          <p:cNvPr id="6" name="Picture 101" descr="txp_fig"/>
          <p:cNvPicPr>
            <a:picLocks noChangeAspect="1" noChangeArrowheads="1"/>
          </p:cNvPicPr>
          <p:nvPr>
            <p:custDataLst>
              <p:tags r:id="rId1"/>
            </p:custDataLst>
          </p:nvPr>
        </p:nvPicPr>
        <p:blipFill>
          <a:blip r:embed="rId6" cstate="print"/>
          <a:srcRect/>
          <a:stretch>
            <a:fillRect/>
          </a:stretch>
        </p:blipFill>
        <p:spPr bwMode="auto">
          <a:xfrm>
            <a:off x="1255647" y="1258674"/>
            <a:ext cx="3897737" cy="264391"/>
          </a:xfrm>
          <a:prstGeom prst="rect">
            <a:avLst/>
          </a:prstGeom>
          <a:noFill/>
          <a:ln w="25400" algn="ctr">
            <a:noFill/>
            <a:miter lim="800000"/>
            <a:headEnd/>
            <a:tailEnd/>
          </a:ln>
        </p:spPr>
      </p:pic>
      <p:sp>
        <p:nvSpPr>
          <p:cNvPr id="7" name="AutoShape 128"/>
          <p:cNvSpPr>
            <a:spLocks noChangeArrowheads="1"/>
          </p:cNvSpPr>
          <p:nvPr/>
        </p:nvSpPr>
        <p:spPr bwMode="auto">
          <a:xfrm>
            <a:off x="1363551" y="1845969"/>
            <a:ext cx="206217" cy="912367"/>
          </a:xfrm>
          <a:prstGeom prst="bracketPair">
            <a:avLst>
              <a:gd name="adj" fmla="val 16778"/>
            </a:avLst>
          </a:prstGeom>
          <a:noFill/>
          <a:ln w="28575">
            <a:solidFill>
              <a:schemeClr val="bg1"/>
            </a:solidFill>
            <a:round/>
            <a:headEnd/>
            <a:tailEnd/>
          </a:ln>
        </p:spPr>
        <p:txBody>
          <a:bodyPr wrap="none" anchor="ctr"/>
          <a:lstStyle/>
          <a:p>
            <a:endParaRPr lang="en-US"/>
          </a:p>
        </p:txBody>
      </p:sp>
      <p:sp>
        <p:nvSpPr>
          <p:cNvPr id="8" name="Text Box 129"/>
          <p:cNvSpPr txBox="1">
            <a:spLocks noChangeArrowheads="1"/>
          </p:cNvSpPr>
          <p:nvPr/>
        </p:nvSpPr>
        <p:spPr bwMode="auto">
          <a:xfrm>
            <a:off x="1627317" y="2132032"/>
            <a:ext cx="402842" cy="312068"/>
          </a:xfrm>
          <a:prstGeom prst="rect">
            <a:avLst/>
          </a:prstGeom>
          <a:noFill/>
          <a:ln w="9525">
            <a:noFill/>
            <a:miter lim="800000"/>
            <a:headEnd/>
            <a:tailEnd/>
          </a:ln>
        </p:spPr>
        <p:txBody>
          <a:bodyPr>
            <a:spAutoFit/>
          </a:bodyPr>
          <a:lstStyle/>
          <a:p>
            <a:pPr algn="ctr" eaLnBrk="1" hangingPunct="1"/>
            <a:r>
              <a:rPr lang="en-US" b="1"/>
              <a:t>=</a:t>
            </a:r>
          </a:p>
        </p:txBody>
      </p:sp>
      <p:sp>
        <p:nvSpPr>
          <p:cNvPr id="9" name="Text Box 130"/>
          <p:cNvSpPr txBox="1">
            <a:spLocks noChangeArrowheads="1"/>
          </p:cNvSpPr>
          <p:nvPr/>
        </p:nvSpPr>
        <p:spPr bwMode="auto">
          <a:xfrm>
            <a:off x="4447212" y="2134199"/>
            <a:ext cx="402842" cy="312068"/>
          </a:xfrm>
          <a:prstGeom prst="rect">
            <a:avLst/>
          </a:prstGeom>
          <a:noFill/>
          <a:ln w="9525">
            <a:noFill/>
            <a:miter lim="800000"/>
            <a:headEnd/>
            <a:tailEnd/>
          </a:ln>
        </p:spPr>
        <p:txBody>
          <a:bodyPr>
            <a:spAutoFit/>
          </a:bodyPr>
          <a:lstStyle/>
          <a:p>
            <a:pPr algn="ctr" eaLnBrk="1" hangingPunct="1"/>
            <a:r>
              <a:rPr lang="en-US" b="1" dirty="0"/>
              <a:t>+</a:t>
            </a:r>
          </a:p>
        </p:txBody>
      </p:sp>
      <p:grpSp>
        <p:nvGrpSpPr>
          <p:cNvPr id="10" name="Group 131"/>
          <p:cNvGrpSpPr>
            <a:grpSpLocks noChangeAspect="1"/>
          </p:cNvGrpSpPr>
          <p:nvPr/>
        </p:nvGrpSpPr>
        <p:grpSpPr bwMode="auto">
          <a:xfrm>
            <a:off x="4998722" y="1853555"/>
            <a:ext cx="82726" cy="903698"/>
            <a:chOff x="5355" y="1948"/>
            <a:chExt cx="142" cy="1714"/>
          </a:xfrm>
        </p:grpSpPr>
        <p:pic>
          <p:nvPicPr>
            <p:cNvPr id="91" name="Picture 132"/>
            <p:cNvPicPr>
              <a:picLocks noChangeAspect="1" noChangeArrowheads="1"/>
            </p:cNvPicPr>
            <p:nvPr/>
          </p:nvPicPr>
          <p:blipFill>
            <a:blip r:embed="rId7" cstate="print"/>
            <a:srcRect/>
            <a:stretch>
              <a:fillRect/>
            </a:stretch>
          </p:blipFill>
          <p:spPr bwMode="auto">
            <a:xfrm>
              <a:off x="5355" y="1955"/>
              <a:ext cx="142" cy="1707"/>
            </a:xfrm>
            <a:prstGeom prst="rect">
              <a:avLst/>
            </a:prstGeom>
            <a:noFill/>
            <a:ln w="9525">
              <a:noFill/>
              <a:miter lim="800000"/>
              <a:headEnd/>
              <a:tailEnd/>
            </a:ln>
          </p:spPr>
        </p:pic>
        <p:sp>
          <p:nvSpPr>
            <p:cNvPr id="92" name="Line 133"/>
            <p:cNvSpPr>
              <a:spLocks noChangeAspect="1" noChangeShapeType="1"/>
            </p:cNvSpPr>
            <p:nvPr/>
          </p:nvSpPr>
          <p:spPr bwMode="auto">
            <a:xfrm>
              <a:off x="5355" y="1948"/>
              <a:ext cx="142" cy="0"/>
            </a:xfrm>
            <a:prstGeom prst="line">
              <a:avLst/>
            </a:prstGeom>
            <a:noFill/>
            <a:ln w="0">
              <a:solidFill>
                <a:srgbClr val="000000"/>
              </a:solidFill>
              <a:round/>
              <a:headEnd/>
              <a:tailEnd/>
            </a:ln>
          </p:spPr>
          <p:txBody>
            <a:bodyPr/>
            <a:lstStyle/>
            <a:p>
              <a:endParaRPr lang="en-US"/>
            </a:p>
          </p:txBody>
        </p:sp>
        <p:sp>
          <p:nvSpPr>
            <p:cNvPr id="93" name="Line 134"/>
            <p:cNvSpPr>
              <a:spLocks noChangeAspect="1" noChangeShapeType="1"/>
            </p:cNvSpPr>
            <p:nvPr/>
          </p:nvSpPr>
          <p:spPr bwMode="auto">
            <a:xfrm>
              <a:off x="5355" y="2096"/>
              <a:ext cx="142" cy="0"/>
            </a:xfrm>
            <a:prstGeom prst="line">
              <a:avLst/>
            </a:prstGeom>
            <a:noFill/>
            <a:ln w="0">
              <a:solidFill>
                <a:srgbClr val="000000"/>
              </a:solidFill>
              <a:round/>
              <a:headEnd/>
              <a:tailEnd/>
            </a:ln>
          </p:spPr>
          <p:txBody>
            <a:bodyPr/>
            <a:lstStyle/>
            <a:p>
              <a:endParaRPr lang="en-US"/>
            </a:p>
          </p:txBody>
        </p:sp>
        <p:sp>
          <p:nvSpPr>
            <p:cNvPr id="94" name="Line 135"/>
            <p:cNvSpPr>
              <a:spLocks noChangeAspect="1" noChangeShapeType="1"/>
            </p:cNvSpPr>
            <p:nvPr/>
          </p:nvSpPr>
          <p:spPr bwMode="auto">
            <a:xfrm>
              <a:off x="5355" y="2238"/>
              <a:ext cx="142" cy="0"/>
            </a:xfrm>
            <a:prstGeom prst="line">
              <a:avLst/>
            </a:prstGeom>
            <a:noFill/>
            <a:ln w="0">
              <a:solidFill>
                <a:srgbClr val="000000"/>
              </a:solidFill>
              <a:round/>
              <a:headEnd/>
              <a:tailEnd/>
            </a:ln>
          </p:spPr>
          <p:txBody>
            <a:bodyPr/>
            <a:lstStyle/>
            <a:p>
              <a:endParaRPr lang="en-US"/>
            </a:p>
          </p:txBody>
        </p:sp>
        <p:sp>
          <p:nvSpPr>
            <p:cNvPr id="95" name="Line 136"/>
            <p:cNvSpPr>
              <a:spLocks noChangeAspect="1" noChangeShapeType="1"/>
            </p:cNvSpPr>
            <p:nvPr/>
          </p:nvSpPr>
          <p:spPr bwMode="auto">
            <a:xfrm>
              <a:off x="5355" y="2380"/>
              <a:ext cx="142" cy="0"/>
            </a:xfrm>
            <a:prstGeom prst="line">
              <a:avLst/>
            </a:prstGeom>
            <a:noFill/>
            <a:ln w="0">
              <a:solidFill>
                <a:srgbClr val="000000"/>
              </a:solidFill>
              <a:round/>
              <a:headEnd/>
              <a:tailEnd/>
            </a:ln>
          </p:spPr>
          <p:txBody>
            <a:bodyPr/>
            <a:lstStyle/>
            <a:p>
              <a:endParaRPr lang="en-US"/>
            </a:p>
          </p:txBody>
        </p:sp>
        <p:sp>
          <p:nvSpPr>
            <p:cNvPr id="96" name="Line 137"/>
            <p:cNvSpPr>
              <a:spLocks noChangeAspect="1" noChangeShapeType="1"/>
            </p:cNvSpPr>
            <p:nvPr/>
          </p:nvSpPr>
          <p:spPr bwMode="auto">
            <a:xfrm>
              <a:off x="5355" y="2522"/>
              <a:ext cx="142" cy="0"/>
            </a:xfrm>
            <a:prstGeom prst="line">
              <a:avLst/>
            </a:prstGeom>
            <a:noFill/>
            <a:ln w="0">
              <a:solidFill>
                <a:srgbClr val="000000"/>
              </a:solidFill>
              <a:round/>
              <a:headEnd/>
              <a:tailEnd/>
            </a:ln>
          </p:spPr>
          <p:txBody>
            <a:bodyPr/>
            <a:lstStyle/>
            <a:p>
              <a:endParaRPr lang="en-US"/>
            </a:p>
          </p:txBody>
        </p:sp>
        <p:sp>
          <p:nvSpPr>
            <p:cNvPr id="97" name="Line 138"/>
            <p:cNvSpPr>
              <a:spLocks noChangeAspect="1" noChangeShapeType="1"/>
            </p:cNvSpPr>
            <p:nvPr/>
          </p:nvSpPr>
          <p:spPr bwMode="auto">
            <a:xfrm>
              <a:off x="5355" y="2663"/>
              <a:ext cx="142" cy="0"/>
            </a:xfrm>
            <a:prstGeom prst="line">
              <a:avLst/>
            </a:prstGeom>
            <a:noFill/>
            <a:ln w="0">
              <a:solidFill>
                <a:srgbClr val="000000"/>
              </a:solidFill>
              <a:round/>
              <a:headEnd/>
              <a:tailEnd/>
            </a:ln>
          </p:spPr>
          <p:txBody>
            <a:bodyPr/>
            <a:lstStyle/>
            <a:p>
              <a:endParaRPr lang="en-US"/>
            </a:p>
          </p:txBody>
        </p:sp>
        <p:sp>
          <p:nvSpPr>
            <p:cNvPr id="98" name="Line 139"/>
            <p:cNvSpPr>
              <a:spLocks noChangeAspect="1" noChangeShapeType="1"/>
            </p:cNvSpPr>
            <p:nvPr/>
          </p:nvSpPr>
          <p:spPr bwMode="auto">
            <a:xfrm>
              <a:off x="5355" y="2805"/>
              <a:ext cx="142" cy="0"/>
            </a:xfrm>
            <a:prstGeom prst="line">
              <a:avLst/>
            </a:prstGeom>
            <a:noFill/>
            <a:ln w="0">
              <a:solidFill>
                <a:srgbClr val="000000"/>
              </a:solidFill>
              <a:round/>
              <a:headEnd/>
              <a:tailEnd/>
            </a:ln>
          </p:spPr>
          <p:txBody>
            <a:bodyPr/>
            <a:lstStyle/>
            <a:p>
              <a:endParaRPr lang="en-US"/>
            </a:p>
          </p:txBody>
        </p:sp>
        <p:sp>
          <p:nvSpPr>
            <p:cNvPr id="99" name="Line 140"/>
            <p:cNvSpPr>
              <a:spLocks noChangeAspect="1" noChangeShapeType="1"/>
            </p:cNvSpPr>
            <p:nvPr/>
          </p:nvSpPr>
          <p:spPr bwMode="auto">
            <a:xfrm>
              <a:off x="5355" y="2947"/>
              <a:ext cx="142" cy="0"/>
            </a:xfrm>
            <a:prstGeom prst="line">
              <a:avLst/>
            </a:prstGeom>
            <a:noFill/>
            <a:ln w="0">
              <a:solidFill>
                <a:srgbClr val="000000"/>
              </a:solidFill>
              <a:round/>
              <a:headEnd/>
              <a:tailEnd/>
            </a:ln>
          </p:spPr>
          <p:txBody>
            <a:bodyPr/>
            <a:lstStyle/>
            <a:p>
              <a:endParaRPr lang="en-US"/>
            </a:p>
          </p:txBody>
        </p:sp>
        <p:sp>
          <p:nvSpPr>
            <p:cNvPr id="100" name="Line 141"/>
            <p:cNvSpPr>
              <a:spLocks noChangeAspect="1" noChangeShapeType="1"/>
            </p:cNvSpPr>
            <p:nvPr/>
          </p:nvSpPr>
          <p:spPr bwMode="auto">
            <a:xfrm>
              <a:off x="5355" y="3088"/>
              <a:ext cx="142" cy="0"/>
            </a:xfrm>
            <a:prstGeom prst="line">
              <a:avLst/>
            </a:prstGeom>
            <a:noFill/>
            <a:ln w="0">
              <a:solidFill>
                <a:srgbClr val="000000"/>
              </a:solidFill>
              <a:round/>
              <a:headEnd/>
              <a:tailEnd/>
            </a:ln>
          </p:spPr>
          <p:txBody>
            <a:bodyPr/>
            <a:lstStyle/>
            <a:p>
              <a:endParaRPr lang="en-US"/>
            </a:p>
          </p:txBody>
        </p:sp>
        <p:sp>
          <p:nvSpPr>
            <p:cNvPr id="101" name="Line 142"/>
            <p:cNvSpPr>
              <a:spLocks noChangeAspect="1" noChangeShapeType="1"/>
            </p:cNvSpPr>
            <p:nvPr/>
          </p:nvSpPr>
          <p:spPr bwMode="auto">
            <a:xfrm>
              <a:off x="5355" y="3237"/>
              <a:ext cx="142" cy="0"/>
            </a:xfrm>
            <a:prstGeom prst="line">
              <a:avLst/>
            </a:prstGeom>
            <a:noFill/>
            <a:ln w="0">
              <a:solidFill>
                <a:srgbClr val="000000"/>
              </a:solidFill>
              <a:round/>
              <a:headEnd/>
              <a:tailEnd/>
            </a:ln>
          </p:spPr>
          <p:txBody>
            <a:bodyPr/>
            <a:lstStyle/>
            <a:p>
              <a:endParaRPr lang="en-US"/>
            </a:p>
          </p:txBody>
        </p:sp>
        <p:sp>
          <p:nvSpPr>
            <p:cNvPr id="102" name="Line 143"/>
            <p:cNvSpPr>
              <a:spLocks noChangeAspect="1" noChangeShapeType="1"/>
            </p:cNvSpPr>
            <p:nvPr/>
          </p:nvSpPr>
          <p:spPr bwMode="auto">
            <a:xfrm>
              <a:off x="5355" y="3379"/>
              <a:ext cx="142" cy="0"/>
            </a:xfrm>
            <a:prstGeom prst="line">
              <a:avLst/>
            </a:prstGeom>
            <a:noFill/>
            <a:ln w="0">
              <a:solidFill>
                <a:srgbClr val="000000"/>
              </a:solidFill>
              <a:round/>
              <a:headEnd/>
              <a:tailEnd/>
            </a:ln>
          </p:spPr>
          <p:txBody>
            <a:bodyPr/>
            <a:lstStyle/>
            <a:p>
              <a:endParaRPr lang="en-US"/>
            </a:p>
          </p:txBody>
        </p:sp>
        <p:sp>
          <p:nvSpPr>
            <p:cNvPr id="103" name="Line 144"/>
            <p:cNvSpPr>
              <a:spLocks noChangeAspect="1" noChangeShapeType="1"/>
            </p:cNvSpPr>
            <p:nvPr/>
          </p:nvSpPr>
          <p:spPr bwMode="auto">
            <a:xfrm>
              <a:off x="5355" y="3521"/>
              <a:ext cx="142" cy="0"/>
            </a:xfrm>
            <a:prstGeom prst="line">
              <a:avLst/>
            </a:prstGeom>
            <a:noFill/>
            <a:ln w="0">
              <a:solidFill>
                <a:srgbClr val="000000"/>
              </a:solidFill>
              <a:round/>
              <a:headEnd/>
              <a:tailEnd/>
            </a:ln>
          </p:spPr>
          <p:txBody>
            <a:bodyPr/>
            <a:lstStyle/>
            <a:p>
              <a:endParaRPr lang="en-US"/>
            </a:p>
          </p:txBody>
        </p:sp>
        <p:sp>
          <p:nvSpPr>
            <p:cNvPr id="104" name="Line 145"/>
            <p:cNvSpPr>
              <a:spLocks noChangeAspect="1" noChangeShapeType="1"/>
            </p:cNvSpPr>
            <p:nvPr/>
          </p:nvSpPr>
          <p:spPr bwMode="auto">
            <a:xfrm>
              <a:off x="5355" y="3662"/>
              <a:ext cx="142" cy="0"/>
            </a:xfrm>
            <a:prstGeom prst="line">
              <a:avLst/>
            </a:prstGeom>
            <a:noFill/>
            <a:ln w="0">
              <a:solidFill>
                <a:srgbClr val="000000"/>
              </a:solidFill>
              <a:round/>
              <a:headEnd/>
              <a:tailEnd/>
            </a:ln>
          </p:spPr>
          <p:txBody>
            <a:bodyPr/>
            <a:lstStyle/>
            <a:p>
              <a:endParaRPr lang="en-US"/>
            </a:p>
          </p:txBody>
        </p:sp>
        <p:sp>
          <p:nvSpPr>
            <p:cNvPr id="105" name="Line 146"/>
            <p:cNvSpPr>
              <a:spLocks noChangeAspect="1" noChangeShapeType="1"/>
            </p:cNvSpPr>
            <p:nvPr/>
          </p:nvSpPr>
          <p:spPr bwMode="auto">
            <a:xfrm>
              <a:off x="5355" y="1948"/>
              <a:ext cx="0" cy="1714"/>
            </a:xfrm>
            <a:prstGeom prst="line">
              <a:avLst/>
            </a:prstGeom>
            <a:noFill/>
            <a:ln w="0">
              <a:solidFill>
                <a:srgbClr val="000000"/>
              </a:solidFill>
              <a:round/>
              <a:headEnd/>
              <a:tailEnd/>
            </a:ln>
          </p:spPr>
          <p:txBody>
            <a:bodyPr/>
            <a:lstStyle/>
            <a:p>
              <a:endParaRPr lang="en-US"/>
            </a:p>
          </p:txBody>
        </p:sp>
        <p:sp>
          <p:nvSpPr>
            <p:cNvPr id="106" name="Line 147"/>
            <p:cNvSpPr>
              <a:spLocks noChangeAspect="1" noChangeShapeType="1"/>
            </p:cNvSpPr>
            <p:nvPr/>
          </p:nvSpPr>
          <p:spPr bwMode="auto">
            <a:xfrm>
              <a:off x="5497" y="1948"/>
              <a:ext cx="0" cy="1714"/>
            </a:xfrm>
            <a:prstGeom prst="line">
              <a:avLst/>
            </a:prstGeom>
            <a:noFill/>
            <a:ln w="0">
              <a:solidFill>
                <a:srgbClr val="000000"/>
              </a:solidFill>
              <a:round/>
              <a:headEnd/>
              <a:tailEnd/>
            </a:ln>
          </p:spPr>
          <p:txBody>
            <a:bodyPr/>
            <a:lstStyle/>
            <a:p>
              <a:endParaRPr lang="en-US"/>
            </a:p>
          </p:txBody>
        </p:sp>
      </p:grpSp>
      <p:grpSp>
        <p:nvGrpSpPr>
          <p:cNvPr id="11" name="Group 148"/>
          <p:cNvGrpSpPr>
            <a:grpSpLocks noChangeAspect="1"/>
          </p:cNvGrpSpPr>
          <p:nvPr/>
        </p:nvGrpSpPr>
        <p:grpSpPr bwMode="auto">
          <a:xfrm>
            <a:off x="4208623" y="1692102"/>
            <a:ext cx="82727" cy="1279698"/>
            <a:chOff x="5466" y="892"/>
            <a:chExt cx="142" cy="2430"/>
          </a:xfrm>
        </p:grpSpPr>
        <p:pic>
          <p:nvPicPr>
            <p:cNvPr id="70" name="Picture 149"/>
            <p:cNvPicPr>
              <a:picLocks noChangeAspect="1" noChangeArrowheads="1"/>
            </p:cNvPicPr>
            <p:nvPr/>
          </p:nvPicPr>
          <p:blipFill>
            <a:blip r:embed="rId8" cstate="print"/>
            <a:srcRect/>
            <a:stretch>
              <a:fillRect/>
            </a:stretch>
          </p:blipFill>
          <p:spPr bwMode="auto">
            <a:xfrm>
              <a:off x="5466" y="899"/>
              <a:ext cx="142" cy="2423"/>
            </a:xfrm>
            <a:prstGeom prst="rect">
              <a:avLst/>
            </a:prstGeom>
            <a:noFill/>
            <a:ln w="9525">
              <a:noFill/>
              <a:miter lim="800000"/>
              <a:headEnd/>
              <a:tailEnd/>
            </a:ln>
          </p:spPr>
        </p:pic>
        <p:sp>
          <p:nvSpPr>
            <p:cNvPr id="71" name="Line 150"/>
            <p:cNvSpPr>
              <a:spLocks noChangeAspect="1" noChangeShapeType="1"/>
            </p:cNvSpPr>
            <p:nvPr/>
          </p:nvSpPr>
          <p:spPr bwMode="auto">
            <a:xfrm>
              <a:off x="5466" y="892"/>
              <a:ext cx="142" cy="0"/>
            </a:xfrm>
            <a:prstGeom prst="line">
              <a:avLst/>
            </a:prstGeom>
            <a:noFill/>
            <a:ln w="0">
              <a:solidFill>
                <a:srgbClr val="000000"/>
              </a:solidFill>
              <a:round/>
              <a:headEnd/>
              <a:tailEnd/>
            </a:ln>
          </p:spPr>
          <p:txBody>
            <a:bodyPr/>
            <a:lstStyle/>
            <a:p>
              <a:endParaRPr lang="en-US"/>
            </a:p>
          </p:txBody>
        </p:sp>
        <p:sp>
          <p:nvSpPr>
            <p:cNvPr id="72" name="Line 151"/>
            <p:cNvSpPr>
              <a:spLocks noChangeAspect="1" noChangeShapeType="1"/>
            </p:cNvSpPr>
            <p:nvPr/>
          </p:nvSpPr>
          <p:spPr bwMode="auto">
            <a:xfrm>
              <a:off x="5466" y="1040"/>
              <a:ext cx="142" cy="0"/>
            </a:xfrm>
            <a:prstGeom prst="line">
              <a:avLst/>
            </a:prstGeom>
            <a:noFill/>
            <a:ln w="0">
              <a:solidFill>
                <a:srgbClr val="000000"/>
              </a:solidFill>
              <a:round/>
              <a:headEnd/>
              <a:tailEnd/>
            </a:ln>
          </p:spPr>
          <p:txBody>
            <a:bodyPr/>
            <a:lstStyle/>
            <a:p>
              <a:endParaRPr lang="en-US"/>
            </a:p>
          </p:txBody>
        </p:sp>
        <p:sp>
          <p:nvSpPr>
            <p:cNvPr id="73" name="Line 152"/>
            <p:cNvSpPr>
              <a:spLocks noChangeAspect="1" noChangeShapeType="1"/>
            </p:cNvSpPr>
            <p:nvPr/>
          </p:nvSpPr>
          <p:spPr bwMode="auto">
            <a:xfrm>
              <a:off x="5466" y="1182"/>
              <a:ext cx="142" cy="0"/>
            </a:xfrm>
            <a:prstGeom prst="line">
              <a:avLst/>
            </a:prstGeom>
            <a:noFill/>
            <a:ln w="0">
              <a:solidFill>
                <a:srgbClr val="000000"/>
              </a:solidFill>
              <a:round/>
              <a:headEnd/>
              <a:tailEnd/>
            </a:ln>
          </p:spPr>
          <p:txBody>
            <a:bodyPr/>
            <a:lstStyle/>
            <a:p>
              <a:endParaRPr lang="en-US"/>
            </a:p>
          </p:txBody>
        </p:sp>
        <p:sp>
          <p:nvSpPr>
            <p:cNvPr id="74" name="Line 153"/>
            <p:cNvSpPr>
              <a:spLocks noChangeAspect="1" noChangeShapeType="1"/>
            </p:cNvSpPr>
            <p:nvPr/>
          </p:nvSpPr>
          <p:spPr bwMode="auto">
            <a:xfrm>
              <a:off x="5466" y="1324"/>
              <a:ext cx="142" cy="0"/>
            </a:xfrm>
            <a:prstGeom prst="line">
              <a:avLst/>
            </a:prstGeom>
            <a:noFill/>
            <a:ln w="0">
              <a:solidFill>
                <a:srgbClr val="000000"/>
              </a:solidFill>
              <a:round/>
              <a:headEnd/>
              <a:tailEnd/>
            </a:ln>
          </p:spPr>
          <p:txBody>
            <a:bodyPr/>
            <a:lstStyle/>
            <a:p>
              <a:endParaRPr lang="en-US"/>
            </a:p>
          </p:txBody>
        </p:sp>
        <p:sp>
          <p:nvSpPr>
            <p:cNvPr id="75" name="Line 154"/>
            <p:cNvSpPr>
              <a:spLocks noChangeAspect="1" noChangeShapeType="1"/>
            </p:cNvSpPr>
            <p:nvPr/>
          </p:nvSpPr>
          <p:spPr bwMode="auto">
            <a:xfrm>
              <a:off x="5466" y="1466"/>
              <a:ext cx="142" cy="0"/>
            </a:xfrm>
            <a:prstGeom prst="line">
              <a:avLst/>
            </a:prstGeom>
            <a:noFill/>
            <a:ln w="0">
              <a:solidFill>
                <a:srgbClr val="000000"/>
              </a:solidFill>
              <a:round/>
              <a:headEnd/>
              <a:tailEnd/>
            </a:ln>
          </p:spPr>
          <p:txBody>
            <a:bodyPr/>
            <a:lstStyle/>
            <a:p>
              <a:endParaRPr lang="en-US"/>
            </a:p>
          </p:txBody>
        </p:sp>
        <p:sp>
          <p:nvSpPr>
            <p:cNvPr id="76" name="Line 155"/>
            <p:cNvSpPr>
              <a:spLocks noChangeAspect="1" noChangeShapeType="1"/>
            </p:cNvSpPr>
            <p:nvPr/>
          </p:nvSpPr>
          <p:spPr bwMode="auto">
            <a:xfrm>
              <a:off x="5466" y="1607"/>
              <a:ext cx="142" cy="0"/>
            </a:xfrm>
            <a:prstGeom prst="line">
              <a:avLst/>
            </a:prstGeom>
            <a:noFill/>
            <a:ln w="0">
              <a:solidFill>
                <a:srgbClr val="000000"/>
              </a:solidFill>
              <a:round/>
              <a:headEnd/>
              <a:tailEnd/>
            </a:ln>
          </p:spPr>
          <p:txBody>
            <a:bodyPr/>
            <a:lstStyle/>
            <a:p>
              <a:endParaRPr lang="en-US"/>
            </a:p>
          </p:txBody>
        </p:sp>
        <p:sp>
          <p:nvSpPr>
            <p:cNvPr id="77" name="Line 156"/>
            <p:cNvSpPr>
              <a:spLocks noChangeAspect="1" noChangeShapeType="1"/>
            </p:cNvSpPr>
            <p:nvPr/>
          </p:nvSpPr>
          <p:spPr bwMode="auto">
            <a:xfrm>
              <a:off x="5466" y="1749"/>
              <a:ext cx="142" cy="0"/>
            </a:xfrm>
            <a:prstGeom prst="line">
              <a:avLst/>
            </a:prstGeom>
            <a:noFill/>
            <a:ln w="0">
              <a:solidFill>
                <a:srgbClr val="000000"/>
              </a:solidFill>
              <a:round/>
              <a:headEnd/>
              <a:tailEnd/>
            </a:ln>
          </p:spPr>
          <p:txBody>
            <a:bodyPr/>
            <a:lstStyle/>
            <a:p>
              <a:endParaRPr lang="en-US"/>
            </a:p>
          </p:txBody>
        </p:sp>
        <p:sp>
          <p:nvSpPr>
            <p:cNvPr id="78" name="Line 157"/>
            <p:cNvSpPr>
              <a:spLocks noChangeAspect="1" noChangeShapeType="1"/>
            </p:cNvSpPr>
            <p:nvPr/>
          </p:nvSpPr>
          <p:spPr bwMode="auto">
            <a:xfrm>
              <a:off x="5466" y="1891"/>
              <a:ext cx="142" cy="0"/>
            </a:xfrm>
            <a:prstGeom prst="line">
              <a:avLst/>
            </a:prstGeom>
            <a:noFill/>
            <a:ln w="0">
              <a:solidFill>
                <a:srgbClr val="000000"/>
              </a:solidFill>
              <a:round/>
              <a:headEnd/>
              <a:tailEnd/>
            </a:ln>
          </p:spPr>
          <p:txBody>
            <a:bodyPr/>
            <a:lstStyle/>
            <a:p>
              <a:endParaRPr lang="en-US"/>
            </a:p>
          </p:txBody>
        </p:sp>
        <p:sp>
          <p:nvSpPr>
            <p:cNvPr id="79" name="Line 158"/>
            <p:cNvSpPr>
              <a:spLocks noChangeAspect="1" noChangeShapeType="1"/>
            </p:cNvSpPr>
            <p:nvPr/>
          </p:nvSpPr>
          <p:spPr bwMode="auto">
            <a:xfrm>
              <a:off x="5466" y="2032"/>
              <a:ext cx="142" cy="0"/>
            </a:xfrm>
            <a:prstGeom prst="line">
              <a:avLst/>
            </a:prstGeom>
            <a:noFill/>
            <a:ln w="0">
              <a:solidFill>
                <a:srgbClr val="000000"/>
              </a:solidFill>
              <a:round/>
              <a:headEnd/>
              <a:tailEnd/>
            </a:ln>
          </p:spPr>
          <p:txBody>
            <a:bodyPr/>
            <a:lstStyle/>
            <a:p>
              <a:endParaRPr lang="en-US"/>
            </a:p>
          </p:txBody>
        </p:sp>
        <p:sp>
          <p:nvSpPr>
            <p:cNvPr id="80" name="Line 159"/>
            <p:cNvSpPr>
              <a:spLocks noChangeAspect="1" noChangeShapeType="1"/>
            </p:cNvSpPr>
            <p:nvPr/>
          </p:nvSpPr>
          <p:spPr bwMode="auto">
            <a:xfrm>
              <a:off x="5466" y="2181"/>
              <a:ext cx="142" cy="0"/>
            </a:xfrm>
            <a:prstGeom prst="line">
              <a:avLst/>
            </a:prstGeom>
            <a:noFill/>
            <a:ln w="0">
              <a:solidFill>
                <a:srgbClr val="000000"/>
              </a:solidFill>
              <a:round/>
              <a:headEnd/>
              <a:tailEnd/>
            </a:ln>
          </p:spPr>
          <p:txBody>
            <a:bodyPr/>
            <a:lstStyle/>
            <a:p>
              <a:endParaRPr lang="en-US"/>
            </a:p>
          </p:txBody>
        </p:sp>
        <p:sp>
          <p:nvSpPr>
            <p:cNvPr id="81" name="Line 160"/>
            <p:cNvSpPr>
              <a:spLocks noChangeAspect="1" noChangeShapeType="1"/>
            </p:cNvSpPr>
            <p:nvPr/>
          </p:nvSpPr>
          <p:spPr bwMode="auto">
            <a:xfrm>
              <a:off x="5466" y="2323"/>
              <a:ext cx="142" cy="0"/>
            </a:xfrm>
            <a:prstGeom prst="line">
              <a:avLst/>
            </a:prstGeom>
            <a:noFill/>
            <a:ln w="0">
              <a:solidFill>
                <a:srgbClr val="000000"/>
              </a:solidFill>
              <a:round/>
              <a:headEnd/>
              <a:tailEnd/>
            </a:ln>
          </p:spPr>
          <p:txBody>
            <a:bodyPr/>
            <a:lstStyle/>
            <a:p>
              <a:endParaRPr lang="en-US"/>
            </a:p>
          </p:txBody>
        </p:sp>
        <p:sp>
          <p:nvSpPr>
            <p:cNvPr id="82" name="Line 161"/>
            <p:cNvSpPr>
              <a:spLocks noChangeAspect="1" noChangeShapeType="1"/>
            </p:cNvSpPr>
            <p:nvPr/>
          </p:nvSpPr>
          <p:spPr bwMode="auto">
            <a:xfrm>
              <a:off x="5466" y="2465"/>
              <a:ext cx="142" cy="0"/>
            </a:xfrm>
            <a:prstGeom prst="line">
              <a:avLst/>
            </a:prstGeom>
            <a:noFill/>
            <a:ln w="0">
              <a:solidFill>
                <a:srgbClr val="000000"/>
              </a:solidFill>
              <a:round/>
              <a:headEnd/>
              <a:tailEnd/>
            </a:ln>
          </p:spPr>
          <p:txBody>
            <a:bodyPr/>
            <a:lstStyle/>
            <a:p>
              <a:endParaRPr lang="en-US"/>
            </a:p>
          </p:txBody>
        </p:sp>
        <p:sp>
          <p:nvSpPr>
            <p:cNvPr id="83" name="Line 162"/>
            <p:cNvSpPr>
              <a:spLocks noChangeAspect="1" noChangeShapeType="1"/>
            </p:cNvSpPr>
            <p:nvPr/>
          </p:nvSpPr>
          <p:spPr bwMode="auto">
            <a:xfrm>
              <a:off x="5466" y="2606"/>
              <a:ext cx="142" cy="0"/>
            </a:xfrm>
            <a:prstGeom prst="line">
              <a:avLst/>
            </a:prstGeom>
            <a:noFill/>
            <a:ln w="0">
              <a:solidFill>
                <a:srgbClr val="000000"/>
              </a:solidFill>
              <a:round/>
              <a:headEnd/>
              <a:tailEnd/>
            </a:ln>
          </p:spPr>
          <p:txBody>
            <a:bodyPr/>
            <a:lstStyle/>
            <a:p>
              <a:endParaRPr lang="en-US"/>
            </a:p>
          </p:txBody>
        </p:sp>
        <p:sp>
          <p:nvSpPr>
            <p:cNvPr id="84" name="Line 163"/>
            <p:cNvSpPr>
              <a:spLocks noChangeAspect="1" noChangeShapeType="1"/>
            </p:cNvSpPr>
            <p:nvPr/>
          </p:nvSpPr>
          <p:spPr bwMode="auto">
            <a:xfrm>
              <a:off x="5466" y="2748"/>
              <a:ext cx="142" cy="0"/>
            </a:xfrm>
            <a:prstGeom prst="line">
              <a:avLst/>
            </a:prstGeom>
            <a:noFill/>
            <a:ln w="0">
              <a:solidFill>
                <a:srgbClr val="000000"/>
              </a:solidFill>
              <a:round/>
              <a:headEnd/>
              <a:tailEnd/>
            </a:ln>
          </p:spPr>
          <p:txBody>
            <a:bodyPr/>
            <a:lstStyle/>
            <a:p>
              <a:endParaRPr lang="en-US"/>
            </a:p>
          </p:txBody>
        </p:sp>
        <p:sp>
          <p:nvSpPr>
            <p:cNvPr id="85" name="Line 164"/>
            <p:cNvSpPr>
              <a:spLocks noChangeAspect="1" noChangeShapeType="1"/>
            </p:cNvSpPr>
            <p:nvPr/>
          </p:nvSpPr>
          <p:spPr bwMode="auto">
            <a:xfrm>
              <a:off x="5466" y="2890"/>
              <a:ext cx="142" cy="0"/>
            </a:xfrm>
            <a:prstGeom prst="line">
              <a:avLst/>
            </a:prstGeom>
            <a:noFill/>
            <a:ln w="0">
              <a:solidFill>
                <a:srgbClr val="000000"/>
              </a:solidFill>
              <a:round/>
              <a:headEnd/>
              <a:tailEnd/>
            </a:ln>
          </p:spPr>
          <p:txBody>
            <a:bodyPr/>
            <a:lstStyle/>
            <a:p>
              <a:endParaRPr lang="en-US"/>
            </a:p>
          </p:txBody>
        </p:sp>
        <p:sp>
          <p:nvSpPr>
            <p:cNvPr id="86" name="Line 165"/>
            <p:cNvSpPr>
              <a:spLocks noChangeAspect="1" noChangeShapeType="1"/>
            </p:cNvSpPr>
            <p:nvPr/>
          </p:nvSpPr>
          <p:spPr bwMode="auto">
            <a:xfrm>
              <a:off x="5466" y="3032"/>
              <a:ext cx="142" cy="0"/>
            </a:xfrm>
            <a:prstGeom prst="line">
              <a:avLst/>
            </a:prstGeom>
            <a:noFill/>
            <a:ln w="0">
              <a:solidFill>
                <a:srgbClr val="000000"/>
              </a:solidFill>
              <a:round/>
              <a:headEnd/>
              <a:tailEnd/>
            </a:ln>
          </p:spPr>
          <p:txBody>
            <a:bodyPr/>
            <a:lstStyle/>
            <a:p>
              <a:endParaRPr lang="en-US"/>
            </a:p>
          </p:txBody>
        </p:sp>
        <p:sp>
          <p:nvSpPr>
            <p:cNvPr id="87" name="Line 166"/>
            <p:cNvSpPr>
              <a:spLocks noChangeAspect="1" noChangeShapeType="1"/>
            </p:cNvSpPr>
            <p:nvPr/>
          </p:nvSpPr>
          <p:spPr bwMode="auto">
            <a:xfrm>
              <a:off x="5466" y="3173"/>
              <a:ext cx="142" cy="0"/>
            </a:xfrm>
            <a:prstGeom prst="line">
              <a:avLst/>
            </a:prstGeom>
            <a:noFill/>
            <a:ln w="0">
              <a:solidFill>
                <a:srgbClr val="000000"/>
              </a:solidFill>
              <a:round/>
              <a:headEnd/>
              <a:tailEnd/>
            </a:ln>
          </p:spPr>
          <p:txBody>
            <a:bodyPr/>
            <a:lstStyle/>
            <a:p>
              <a:endParaRPr lang="en-US"/>
            </a:p>
          </p:txBody>
        </p:sp>
        <p:sp>
          <p:nvSpPr>
            <p:cNvPr id="88" name="Line 167"/>
            <p:cNvSpPr>
              <a:spLocks noChangeAspect="1" noChangeShapeType="1"/>
            </p:cNvSpPr>
            <p:nvPr/>
          </p:nvSpPr>
          <p:spPr bwMode="auto">
            <a:xfrm>
              <a:off x="5466" y="3322"/>
              <a:ext cx="142" cy="0"/>
            </a:xfrm>
            <a:prstGeom prst="line">
              <a:avLst/>
            </a:prstGeom>
            <a:noFill/>
            <a:ln w="0">
              <a:solidFill>
                <a:srgbClr val="000000"/>
              </a:solidFill>
              <a:round/>
              <a:headEnd/>
              <a:tailEnd/>
            </a:ln>
          </p:spPr>
          <p:txBody>
            <a:bodyPr/>
            <a:lstStyle/>
            <a:p>
              <a:endParaRPr lang="en-US"/>
            </a:p>
          </p:txBody>
        </p:sp>
        <p:sp>
          <p:nvSpPr>
            <p:cNvPr id="89" name="Line 168"/>
            <p:cNvSpPr>
              <a:spLocks noChangeAspect="1" noChangeShapeType="1"/>
            </p:cNvSpPr>
            <p:nvPr/>
          </p:nvSpPr>
          <p:spPr bwMode="auto">
            <a:xfrm>
              <a:off x="5466" y="892"/>
              <a:ext cx="0" cy="2430"/>
            </a:xfrm>
            <a:prstGeom prst="line">
              <a:avLst/>
            </a:prstGeom>
            <a:noFill/>
            <a:ln w="0">
              <a:solidFill>
                <a:srgbClr val="000000"/>
              </a:solidFill>
              <a:round/>
              <a:headEnd/>
              <a:tailEnd/>
            </a:ln>
          </p:spPr>
          <p:txBody>
            <a:bodyPr/>
            <a:lstStyle/>
            <a:p>
              <a:endParaRPr lang="en-US"/>
            </a:p>
          </p:txBody>
        </p:sp>
        <p:sp>
          <p:nvSpPr>
            <p:cNvPr id="90" name="Line 169"/>
            <p:cNvSpPr>
              <a:spLocks noChangeAspect="1" noChangeShapeType="1"/>
            </p:cNvSpPr>
            <p:nvPr/>
          </p:nvSpPr>
          <p:spPr bwMode="auto">
            <a:xfrm>
              <a:off x="5608" y="892"/>
              <a:ext cx="0" cy="2430"/>
            </a:xfrm>
            <a:prstGeom prst="line">
              <a:avLst/>
            </a:prstGeom>
            <a:noFill/>
            <a:ln w="0">
              <a:solidFill>
                <a:srgbClr val="000000"/>
              </a:solidFill>
              <a:round/>
              <a:headEnd/>
              <a:tailEnd/>
            </a:ln>
          </p:spPr>
          <p:txBody>
            <a:bodyPr/>
            <a:lstStyle/>
            <a:p>
              <a:endParaRPr lang="en-US"/>
            </a:p>
          </p:txBody>
        </p:sp>
      </p:grpSp>
      <p:grpSp>
        <p:nvGrpSpPr>
          <p:cNvPr id="12" name="Group 170"/>
          <p:cNvGrpSpPr>
            <a:grpSpLocks noChangeAspect="1"/>
          </p:cNvGrpSpPr>
          <p:nvPr/>
        </p:nvGrpSpPr>
        <p:grpSpPr bwMode="auto">
          <a:xfrm>
            <a:off x="2375452" y="1839468"/>
            <a:ext cx="1456706" cy="930788"/>
            <a:chOff x="6138" y="892"/>
            <a:chExt cx="2424" cy="1714"/>
          </a:xfrm>
        </p:grpSpPr>
        <p:pic>
          <p:nvPicPr>
            <p:cNvPr id="38" name="Picture 171"/>
            <p:cNvPicPr>
              <a:picLocks noChangeAspect="1" noChangeArrowheads="1"/>
            </p:cNvPicPr>
            <p:nvPr/>
          </p:nvPicPr>
          <p:blipFill>
            <a:blip r:embed="rId9" cstate="print"/>
            <a:srcRect/>
            <a:stretch>
              <a:fillRect/>
            </a:stretch>
          </p:blipFill>
          <p:spPr bwMode="auto">
            <a:xfrm>
              <a:off x="6138" y="899"/>
              <a:ext cx="2424" cy="1707"/>
            </a:xfrm>
            <a:prstGeom prst="rect">
              <a:avLst/>
            </a:prstGeom>
            <a:noFill/>
            <a:ln w="9525">
              <a:noFill/>
              <a:miter lim="800000"/>
              <a:headEnd/>
              <a:tailEnd/>
            </a:ln>
          </p:spPr>
        </p:pic>
        <p:sp>
          <p:nvSpPr>
            <p:cNvPr id="39" name="Line 172"/>
            <p:cNvSpPr>
              <a:spLocks noChangeAspect="1" noChangeShapeType="1"/>
            </p:cNvSpPr>
            <p:nvPr/>
          </p:nvSpPr>
          <p:spPr bwMode="auto">
            <a:xfrm>
              <a:off x="6138" y="892"/>
              <a:ext cx="2424" cy="0"/>
            </a:xfrm>
            <a:prstGeom prst="line">
              <a:avLst/>
            </a:prstGeom>
            <a:noFill/>
            <a:ln w="0">
              <a:solidFill>
                <a:srgbClr val="000000"/>
              </a:solidFill>
              <a:round/>
              <a:headEnd/>
              <a:tailEnd/>
            </a:ln>
          </p:spPr>
          <p:txBody>
            <a:bodyPr/>
            <a:lstStyle/>
            <a:p>
              <a:endParaRPr lang="en-US"/>
            </a:p>
          </p:txBody>
        </p:sp>
        <p:sp>
          <p:nvSpPr>
            <p:cNvPr id="40" name="Line 173"/>
            <p:cNvSpPr>
              <a:spLocks noChangeAspect="1" noChangeShapeType="1"/>
            </p:cNvSpPr>
            <p:nvPr/>
          </p:nvSpPr>
          <p:spPr bwMode="auto">
            <a:xfrm>
              <a:off x="6138" y="1040"/>
              <a:ext cx="2424" cy="0"/>
            </a:xfrm>
            <a:prstGeom prst="line">
              <a:avLst/>
            </a:prstGeom>
            <a:noFill/>
            <a:ln w="0">
              <a:solidFill>
                <a:srgbClr val="000000"/>
              </a:solidFill>
              <a:round/>
              <a:headEnd/>
              <a:tailEnd/>
            </a:ln>
          </p:spPr>
          <p:txBody>
            <a:bodyPr/>
            <a:lstStyle/>
            <a:p>
              <a:endParaRPr lang="en-US"/>
            </a:p>
          </p:txBody>
        </p:sp>
        <p:sp>
          <p:nvSpPr>
            <p:cNvPr id="41" name="Line 174"/>
            <p:cNvSpPr>
              <a:spLocks noChangeAspect="1" noChangeShapeType="1"/>
            </p:cNvSpPr>
            <p:nvPr/>
          </p:nvSpPr>
          <p:spPr bwMode="auto">
            <a:xfrm>
              <a:off x="6138" y="1182"/>
              <a:ext cx="2424" cy="0"/>
            </a:xfrm>
            <a:prstGeom prst="line">
              <a:avLst/>
            </a:prstGeom>
            <a:noFill/>
            <a:ln w="0">
              <a:solidFill>
                <a:srgbClr val="000000"/>
              </a:solidFill>
              <a:round/>
              <a:headEnd/>
              <a:tailEnd/>
            </a:ln>
          </p:spPr>
          <p:txBody>
            <a:bodyPr/>
            <a:lstStyle/>
            <a:p>
              <a:endParaRPr lang="en-US"/>
            </a:p>
          </p:txBody>
        </p:sp>
        <p:sp>
          <p:nvSpPr>
            <p:cNvPr id="42" name="Line 175"/>
            <p:cNvSpPr>
              <a:spLocks noChangeAspect="1" noChangeShapeType="1"/>
            </p:cNvSpPr>
            <p:nvPr/>
          </p:nvSpPr>
          <p:spPr bwMode="auto">
            <a:xfrm>
              <a:off x="6138" y="1324"/>
              <a:ext cx="2424" cy="0"/>
            </a:xfrm>
            <a:prstGeom prst="line">
              <a:avLst/>
            </a:prstGeom>
            <a:noFill/>
            <a:ln w="0">
              <a:solidFill>
                <a:srgbClr val="000000"/>
              </a:solidFill>
              <a:round/>
              <a:headEnd/>
              <a:tailEnd/>
            </a:ln>
          </p:spPr>
          <p:txBody>
            <a:bodyPr/>
            <a:lstStyle/>
            <a:p>
              <a:endParaRPr lang="en-US"/>
            </a:p>
          </p:txBody>
        </p:sp>
        <p:sp>
          <p:nvSpPr>
            <p:cNvPr id="43" name="Line 176"/>
            <p:cNvSpPr>
              <a:spLocks noChangeAspect="1" noChangeShapeType="1"/>
            </p:cNvSpPr>
            <p:nvPr/>
          </p:nvSpPr>
          <p:spPr bwMode="auto">
            <a:xfrm>
              <a:off x="6138" y="1466"/>
              <a:ext cx="2424" cy="0"/>
            </a:xfrm>
            <a:prstGeom prst="line">
              <a:avLst/>
            </a:prstGeom>
            <a:noFill/>
            <a:ln w="0">
              <a:solidFill>
                <a:srgbClr val="000000"/>
              </a:solidFill>
              <a:round/>
              <a:headEnd/>
              <a:tailEnd/>
            </a:ln>
          </p:spPr>
          <p:txBody>
            <a:bodyPr/>
            <a:lstStyle/>
            <a:p>
              <a:endParaRPr lang="en-US"/>
            </a:p>
          </p:txBody>
        </p:sp>
        <p:sp>
          <p:nvSpPr>
            <p:cNvPr id="44" name="Line 177"/>
            <p:cNvSpPr>
              <a:spLocks noChangeAspect="1" noChangeShapeType="1"/>
            </p:cNvSpPr>
            <p:nvPr/>
          </p:nvSpPr>
          <p:spPr bwMode="auto">
            <a:xfrm>
              <a:off x="6138" y="1607"/>
              <a:ext cx="2424" cy="0"/>
            </a:xfrm>
            <a:prstGeom prst="line">
              <a:avLst/>
            </a:prstGeom>
            <a:noFill/>
            <a:ln w="0">
              <a:solidFill>
                <a:srgbClr val="000000"/>
              </a:solidFill>
              <a:round/>
              <a:headEnd/>
              <a:tailEnd/>
            </a:ln>
          </p:spPr>
          <p:txBody>
            <a:bodyPr/>
            <a:lstStyle/>
            <a:p>
              <a:endParaRPr lang="en-US"/>
            </a:p>
          </p:txBody>
        </p:sp>
        <p:sp>
          <p:nvSpPr>
            <p:cNvPr id="45" name="Line 178"/>
            <p:cNvSpPr>
              <a:spLocks noChangeAspect="1" noChangeShapeType="1"/>
            </p:cNvSpPr>
            <p:nvPr/>
          </p:nvSpPr>
          <p:spPr bwMode="auto">
            <a:xfrm>
              <a:off x="6138" y="1749"/>
              <a:ext cx="2424" cy="0"/>
            </a:xfrm>
            <a:prstGeom prst="line">
              <a:avLst/>
            </a:prstGeom>
            <a:noFill/>
            <a:ln w="0">
              <a:solidFill>
                <a:srgbClr val="000000"/>
              </a:solidFill>
              <a:round/>
              <a:headEnd/>
              <a:tailEnd/>
            </a:ln>
          </p:spPr>
          <p:txBody>
            <a:bodyPr/>
            <a:lstStyle/>
            <a:p>
              <a:endParaRPr lang="en-US"/>
            </a:p>
          </p:txBody>
        </p:sp>
        <p:sp>
          <p:nvSpPr>
            <p:cNvPr id="46" name="Line 179"/>
            <p:cNvSpPr>
              <a:spLocks noChangeAspect="1" noChangeShapeType="1"/>
            </p:cNvSpPr>
            <p:nvPr/>
          </p:nvSpPr>
          <p:spPr bwMode="auto">
            <a:xfrm>
              <a:off x="6138" y="1891"/>
              <a:ext cx="2424" cy="0"/>
            </a:xfrm>
            <a:prstGeom prst="line">
              <a:avLst/>
            </a:prstGeom>
            <a:noFill/>
            <a:ln w="0">
              <a:solidFill>
                <a:srgbClr val="000000"/>
              </a:solidFill>
              <a:round/>
              <a:headEnd/>
              <a:tailEnd/>
            </a:ln>
          </p:spPr>
          <p:txBody>
            <a:bodyPr/>
            <a:lstStyle/>
            <a:p>
              <a:endParaRPr lang="en-US"/>
            </a:p>
          </p:txBody>
        </p:sp>
        <p:sp>
          <p:nvSpPr>
            <p:cNvPr id="47" name="Line 180"/>
            <p:cNvSpPr>
              <a:spLocks noChangeAspect="1" noChangeShapeType="1"/>
            </p:cNvSpPr>
            <p:nvPr/>
          </p:nvSpPr>
          <p:spPr bwMode="auto">
            <a:xfrm>
              <a:off x="6138" y="2032"/>
              <a:ext cx="2424" cy="0"/>
            </a:xfrm>
            <a:prstGeom prst="line">
              <a:avLst/>
            </a:prstGeom>
            <a:noFill/>
            <a:ln w="0">
              <a:solidFill>
                <a:srgbClr val="000000"/>
              </a:solidFill>
              <a:round/>
              <a:headEnd/>
              <a:tailEnd/>
            </a:ln>
          </p:spPr>
          <p:txBody>
            <a:bodyPr/>
            <a:lstStyle/>
            <a:p>
              <a:endParaRPr lang="en-US"/>
            </a:p>
          </p:txBody>
        </p:sp>
        <p:sp>
          <p:nvSpPr>
            <p:cNvPr id="48" name="Line 181"/>
            <p:cNvSpPr>
              <a:spLocks noChangeAspect="1" noChangeShapeType="1"/>
            </p:cNvSpPr>
            <p:nvPr/>
          </p:nvSpPr>
          <p:spPr bwMode="auto">
            <a:xfrm>
              <a:off x="6138" y="2181"/>
              <a:ext cx="2424" cy="0"/>
            </a:xfrm>
            <a:prstGeom prst="line">
              <a:avLst/>
            </a:prstGeom>
            <a:noFill/>
            <a:ln w="0">
              <a:solidFill>
                <a:srgbClr val="000000"/>
              </a:solidFill>
              <a:round/>
              <a:headEnd/>
              <a:tailEnd/>
            </a:ln>
          </p:spPr>
          <p:txBody>
            <a:bodyPr/>
            <a:lstStyle/>
            <a:p>
              <a:endParaRPr lang="en-US"/>
            </a:p>
          </p:txBody>
        </p:sp>
        <p:sp>
          <p:nvSpPr>
            <p:cNvPr id="49" name="Line 182"/>
            <p:cNvSpPr>
              <a:spLocks noChangeAspect="1" noChangeShapeType="1"/>
            </p:cNvSpPr>
            <p:nvPr/>
          </p:nvSpPr>
          <p:spPr bwMode="auto">
            <a:xfrm>
              <a:off x="6138" y="2323"/>
              <a:ext cx="2424" cy="0"/>
            </a:xfrm>
            <a:prstGeom prst="line">
              <a:avLst/>
            </a:prstGeom>
            <a:noFill/>
            <a:ln w="0">
              <a:solidFill>
                <a:srgbClr val="000000"/>
              </a:solidFill>
              <a:round/>
              <a:headEnd/>
              <a:tailEnd/>
            </a:ln>
          </p:spPr>
          <p:txBody>
            <a:bodyPr/>
            <a:lstStyle/>
            <a:p>
              <a:endParaRPr lang="en-US"/>
            </a:p>
          </p:txBody>
        </p:sp>
        <p:sp>
          <p:nvSpPr>
            <p:cNvPr id="50" name="Line 183"/>
            <p:cNvSpPr>
              <a:spLocks noChangeAspect="1" noChangeShapeType="1"/>
            </p:cNvSpPr>
            <p:nvPr/>
          </p:nvSpPr>
          <p:spPr bwMode="auto">
            <a:xfrm>
              <a:off x="6138" y="2465"/>
              <a:ext cx="2424" cy="0"/>
            </a:xfrm>
            <a:prstGeom prst="line">
              <a:avLst/>
            </a:prstGeom>
            <a:noFill/>
            <a:ln w="0">
              <a:solidFill>
                <a:srgbClr val="000000"/>
              </a:solidFill>
              <a:round/>
              <a:headEnd/>
              <a:tailEnd/>
            </a:ln>
          </p:spPr>
          <p:txBody>
            <a:bodyPr/>
            <a:lstStyle/>
            <a:p>
              <a:endParaRPr lang="en-US"/>
            </a:p>
          </p:txBody>
        </p:sp>
        <p:sp>
          <p:nvSpPr>
            <p:cNvPr id="51" name="Line 184"/>
            <p:cNvSpPr>
              <a:spLocks noChangeAspect="1" noChangeShapeType="1"/>
            </p:cNvSpPr>
            <p:nvPr/>
          </p:nvSpPr>
          <p:spPr bwMode="auto">
            <a:xfrm>
              <a:off x="6138" y="2606"/>
              <a:ext cx="2424" cy="0"/>
            </a:xfrm>
            <a:prstGeom prst="line">
              <a:avLst/>
            </a:prstGeom>
            <a:noFill/>
            <a:ln w="0">
              <a:solidFill>
                <a:srgbClr val="000000"/>
              </a:solidFill>
              <a:round/>
              <a:headEnd/>
              <a:tailEnd/>
            </a:ln>
          </p:spPr>
          <p:txBody>
            <a:bodyPr/>
            <a:lstStyle/>
            <a:p>
              <a:endParaRPr lang="en-US"/>
            </a:p>
          </p:txBody>
        </p:sp>
        <p:sp>
          <p:nvSpPr>
            <p:cNvPr id="52" name="Line 185"/>
            <p:cNvSpPr>
              <a:spLocks noChangeAspect="1" noChangeShapeType="1"/>
            </p:cNvSpPr>
            <p:nvPr/>
          </p:nvSpPr>
          <p:spPr bwMode="auto">
            <a:xfrm>
              <a:off x="6138" y="892"/>
              <a:ext cx="0" cy="1714"/>
            </a:xfrm>
            <a:prstGeom prst="line">
              <a:avLst/>
            </a:prstGeom>
            <a:noFill/>
            <a:ln w="0">
              <a:solidFill>
                <a:srgbClr val="000000"/>
              </a:solidFill>
              <a:round/>
              <a:headEnd/>
              <a:tailEnd/>
            </a:ln>
          </p:spPr>
          <p:txBody>
            <a:bodyPr/>
            <a:lstStyle/>
            <a:p>
              <a:endParaRPr lang="en-US"/>
            </a:p>
          </p:txBody>
        </p:sp>
        <p:sp>
          <p:nvSpPr>
            <p:cNvPr id="53" name="Line 186"/>
            <p:cNvSpPr>
              <a:spLocks noChangeAspect="1" noChangeShapeType="1"/>
            </p:cNvSpPr>
            <p:nvPr/>
          </p:nvSpPr>
          <p:spPr bwMode="auto">
            <a:xfrm>
              <a:off x="6280" y="892"/>
              <a:ext cx="0" cy="1714"/>
            </a:xfrm>
            <a:prstGeom prst="line">
              <a:avLst/>
            </a:prstGeom>
            <a:noFill/>
            <a:ln w="0">
              <a:solidFill>
                <a:srgbClr val="000000"/>
              </a:solidFill>
              <a:round/>
              <a:headEnd/>
              <a:tailEnd/>
            </a:ln>
          </p:spPr>
          <p:txBody>
            <a:bodyPr/>
            <a:lstStyle/>
            <a:p>
              <a:endParaRPr lang="en-US"/>
            </a:p>
          </p:txBody>
        </p:sp>
        <p:sp>
          <p:nvSpPr>
            <p:cNvPr id="54" name="Line 187"/>
            <p:cNvSpPr>
              <a:spLocks noChangeAspect="1" noChangeShapeType="1"/>
            </p:cNvSpPr>
            <p:nvPr/>
          </p:nvSpPr>
          <p:spPr bwMode="auto">
            <a:xfrm>
              <a:off x="6422" y="892"/>
              <a:ext cx="0" cy="1714"/>
            </a:xfrm>
            <a:prstGeom prst="line">
              <a:avLst/>
            </a:prstGeom>
            <a:noFill/>
            <a:ln w="0">
              <a:solidFill>
                <a:srgbClr val="000000"/>
              </a:solidFill>
              <a:round/>
              <a:headEnd/>
              <a:tailEnd/>
            </a:ln>
          </p:spPr>
          <p:txBody>
            <a:bodyPr/>
            <a:lstStyle/>
            <a:p>
              <a:endParaRPr lang="en-US"/>
            </a:p>
          </p:txBody>
        </p:sp>
        <p:sp>
          <p:nvSpPr>
            <p:cNvPr id="55" name="Line 188"/>
            <p:cNvSpPr>
              <a:spLocks noChangeAspect="1" noChangeShapeType="1"/>
            </p:cNvSpPr>
            <p:nvPr/>
          </p:nvSpPr>
          <p:spPr bwMode="auto">
            <a:xfrm>
              <a:off x="6564" y="892"/>
              <a:ext cx="0" cy="1714"/>
            </a:xfrm>
            <a:prstGeom prst="line">
              <a:avLst/>
            </a:prstGeom>
            <a:noFill/>
            <a:ln w="0">
              <a:solidFill>
                <a:srgbClr val="000000"/>
              </a:solidFill>
              <a:round/>
              <a:headEnd/>
              <a:tailEnd/>
            </a:ln>
          </p:spPr>
          <p:txBody>
            <a:bodyPr/>
            <a:lstStyle/>
            <a:p>
              <a:endParaRPr lang="en-US"/>
            </a:p>
          </p:txBody>
        </p:sp>
        <p:sp>
          <p:nvSpPr>
            <p:cNvPr id="56" name="Line 189"/>
            <p:cNvSpPr>
              <a:spLocks noChangeAspect="1" noChangeShapeType="1"/>
            </p:cNvSpPr>
            <p:nvPr/>
          </p:nvSpPr>
          <p:spPr bwMode="auto">
            <a:xfrm>
              <a:off x="6705" y="892"/>
              <a:ext cx="0" cy="1714"/>
            </a:xfrm>
            <a:prstGeom prst="line">
              <a:avLst/>
            </a:prstGeom>
            <a:noFill/>
            <a:ln w="0">
              <a:solidFill>
                <a:srgbClr val="000000"/>
              </a:solidFill>
              <a:round/>
              <a:headEnd/>
              <a:tailEnd/>
            </a:ln>
          </p:spPr>
          <p:txBody>
            <a:bodyPr/>
            <a:lstStyle/>
            <a:p>
              <a:endParaRPr lang="en-US"/>
            </a:p>
          </p:txBody>
        </p:sp>
        <p:sp>
          <p:nvSpPr>
            <p:cNvPr id="57" name="Line 190"/>
            <p:cNvSpPr>
              <a:spLocks noChangeAspect="1" noChangeShapeType="1"/>
            </p:cNvSpPr>
            <p:nvPr/>
          </p:nvSpPr>
          <p:spPr bwMode="auto">
            <a:xfrm>
              <a:off x="6847" y="892"/>
              <a:ext cx="0" cy="1714"/>
            </a:xfrm>
            <a:prstGeom prst="line">
              <a:avLst/>
            </a:prstGeom>
            <a:noFill/>
            <a:ln w="0">
              <a:solidFill>
                <a:srgbClr val="000000"/>
              </a:solidFill>
              <a:round/>
              <a:headEnd/>
              <a:tailEnd/>
            </a:ln>
          </p:spPr>
          <p:txBody>
            <a:bodyPr/>
            <a:lstStyle/>
            <a:p>
              <a:endParaRPr lang="en-US"/>
            </a:p>
          </p:txBody>
        </p:sp>
        <p:sp>
          <p:nvSpPr>
            <p:cNvPr id="58" name="Line 191"/>
            <p:cNvSpPr>
              <a:spLocks noChangeAspect="1" noChangeShapeType="1"/>
            </p:cNvSpPr>
            <p:nvPr/>
          </p:nvSpPr>
          <p:spPr bwMode="auto">
            <a:xfrm>
              <a:off x="6989" y="892"/>
              <a:ext cx="0" cy="1714"/>
            </a:xfrm>
            <a:prstGeom prst="line">
              <a:avLst/>
            </a:prstGeom>
            <a:noFill/>
            <a:ln w="0">
              <a:solidFill>
                <a:srgbClr val="000000"/>
              </a:solidFill>
              <a:round/>
              <a:headEnd/>
              <a:tailEnd/>
            </a:ln>
          </p:spPr>
          <p:txBody>
            <a:bodyPr/>
            <a:lstStyle/>
            <a:p>
              <a:endParaRPr lang="en-US"/>
            </a:p>
          </p:txBody>
        </p:sp>
        <p:sp>
          <p:nvSpPr>
            <p:cNvPr id="59" name="Line 192"/>
            <p:cNvSpPr>
              <a:spLocks noChangeAspect="1" noChangeShapeType="1"/>
            </p:cNvSpPr>
            <p:nvPr/>
          </p:nvSpPr>
          <p:spPr bwMode="auto">
            <a:xfrm>
              <a:off x="7131" y="892"/>
              <a:ext cx="0" cy="1714"/>
            </a:xfrm>
            <a:prstGeom prst="line">
              <a:avLst/>
            </a:prstGeom>
            <a:noFill/>
            <a:ln w="0">
              <a:solidFill>
                <a:srgbClr val="000000"/>
              </a:solidFill>
              <a:round/>
              <a:headEnd/>
              <a:tailEnd/>
            </a:ln>
          </p:spPr>
          <p:txBody>
            <a:bodyPr/>
            <a:lstStyle/>
            <a:p>
              <a:endParaRPr lang="en-US"/>
            </a:p>
          </p:txBody>
        </p:sp>
        <p:sp>
          <p:nvSpPr>
            <p:cNvPr id="60" name="Line 193"/>
            <p:cNvSpPr>
              <a:spLocks noChangeAspect="1" noChangeShapeType="1"/>
            </p:cNvSpPr>
            <p:nvPr/>
          </p:nvSpPr>
          <p:spPr bwMode="auto">
            <a:xfrm>
              <a:off x="7272" y="892"/>
              <a:ext cx="0" cy="1714"/>
            </a:xfrm>
            <a:prstGeom prst="line">
              <a:avLst/>
            </a:prstGeom>
            <a:noFill/>
            <a:ln w="0">
              <a:solidFill>
                <a:srgbClr val="000000"/>
              </a:solidFill>
              <a:round/>
              <a:headEnd/>
              <a:tailEnd/>
            </a:ln>
          </p:spPr>
          <p:txBody>
            <a:bodyPr/>
            <a:lstStyle/>
            <a:p>
              <a:endParaRPr lang="en-US"/>
            </a:p>
          </p:txBody>
        </p:sp>
        <p:sp>
          <p:nvSpPr>
            <p:cNvPr id="61" name="Line 194"/>
            <p:cNvSpPr>
              <a:spLocks noChangeAspect="1" noChangeShapeType="1"/>
            </p:cNvSpPr>
            <p:nvPr/>
          </p:nvSpPr>
          <p:spPr bwMode="auto">
            <a:xfrm>
              <a:off x="7421" y="892"/>
              <a:ext cx="0" cy="1714"/>
            </a:xfrm>
            <a:prstGeom prst="line">
              <a:avLst/>
            </a:prstGeom>
            <a:noFill/>
            <a:ln w="0">
              <a:solidFill>
                <a:srgbClr val="000000"/>
              </a:solidFill>
              <a:round/>
              <a:headEnd/>
              <a:tailEnd/>
            </a:ln>
          </p:spPr>
          <p:txBody>
            <a:bodyPr/>
            <a:lstStyle/>
            <a:p>
              <a:endParaRPr lang="en-US"/>
            </a:p>
          </p:txBody>
        </p:sp>
        <p:sp>
          <p:nvSpPr>
            <p:cNvPr id="62" name="Line 195"/>
            <p:cNvSpPr>
              <a:spLocks noChangeAspect="1" noChangeShapeType="1"/>
            </p:cNvSpPr>
            <p:nvPr/>
          </p:nvSpPr>
          <p:spPr bwMode="auto">
            <a:xfrm>
              <a:off x="7563" y="892"/>
              <a:ext cx="0" cy="1714"/>
            </a:xfrm>
            <a:prstGeom prst="line">
              <a:avLst/>
            </a:prstGeom>
            <a:noFill/>
            <a:ln w="0">
              <a:solidFill>
                <a:srgbClr val="000000"/>
              </a:solidFill>
              <a:round/>
              <a:headEnd/>
              <a:tailEnd/>
            </a:ln>
          </p:spPr>
          <p:txBody>
            <a:bodyPr/>
            <a:lstStyle/>
            <a:p>
              <a:endParaRPr lang="en-US"/>
            </a:p>
          </p:txBody>
        </p:sp>
        <p:sp>
          <p:nvSpPr>
            <p:cNvPr id="63" name="Line 196"/>
            <p:cNvSpPr>
              <a:spLocks noChangeAspect="1" noChangeShapeType="1"/>
            </p:cNvSpPr>
            <p:nvPr/>
          </p:nvSpPr>
          <p:spPr bwMode="auto">
            <a:xfrm>
              <a:off x="7705" y="892"/>
              <a:ext cx="0" cy="1714"/>
            </a:xfrm>
            <a:prstGeom prst="line">
              <a:avLst/>
            </a:prstGeom>
            <a:noFill/>
            <a:ln w="0">
              <a:solidFill>
                <a:srgbClr val="000000"/>
              </a:solidFill>
              <a:round/>
              <a:headEnd/>
              <a:tailEnd/>
            </a:ln>
          </p:spPr>
          <p:txBody>
            <a:bodyPr/>
            <a:lstStyle/>
            <a:p>
              <a:endParaRPr lang="en-US"/>
            </a:p>
          </p:txBody>
        </p:sp>
        <p:sp>
          <p:nvSpPr>
            <p:cNvPr id="64" name="Line 197"/>
            <p:cNvSpPr>
              <a:spLocks noChangeAspect="1" noChangeShapeType="1"/>
            </p:cNvSpPr>
            <p:nvPr/>
          </p:nvSpPr>
          <p:spPr bwMode="auto">
            <a:xfrm>
              <a:off x="7847" y="892"/>
              <a:ext cx="0" cy="1714"/>
            </a:xfrm>
            <a:prstGeom prst="line">
              <a:avLst/>
            </a:prstGeom>
            <a:noFill/>
            <a:ln w="0">
              <a:solidFill>
                <a:srgbClr val="000000"/>
              </a:solidFill>
              <a:round/>
              <a:headEnd/>
              <a:tailEnd/>
            </a:ln>
          </p:spPr>
          <p:txBody>
            <a:bodyPr/>
            <a:lstStyle/>
            <a:p>
              <a:endParaRPr lang="en-US"/>
            </a:p>
          </p:txBody>
        </p:sp>
        <p:sp>
          <p:nvSpPr>
            <p:cNvPr id="65" name="Line 198"/>
            <p:cNvSpPr>
              <a:spLocks noChangeAspect="1" noChangeShapeType="1"/>
            </p:cNvSpPr>
            <p:nvPr/>
          </p:nvSpPr>
          <p:spPr bwMode="auto">
            <a:xfrm>
              <a:off x="7988" y="892"/>
              <a:ext cx="0" cy="1714"/>
            </a:xfrm>
            <a:prstGeom prst="line">
              <a:avLst/>
            </a:prstGeom>
            <a:noFill/>
            <a:ln w="0">
              <a:solidFill>
                <a:srgbClr val="000000"/>
              </a:solidFill>
              <a:round/>
              <a:headEnd/>
              <a:tailEnd/>
            </a:ln>
          </p:spPr>
          <p:txBody>
            <a:bodyPr/>
            <a:lstStyle/>
            <a:p>
              <a:endParaRPr lang="en-US"/>
            </a:p>
          </p:txBody>
        </p:sp>
        <p:sp>
          <p:nvSpPr>
            <p:cNvPr id="66" name="Line 199"/>
            <p:cNvSpPr>
              <a:spLocks noChangeAspect="1" noChangeShapeType="1"/>
            </p:cNvSpPr>
            <p:nvPr/>
          </p:nvSpPr>
          <p:spPr bwMode="auto">
            <a:xfrm>
              <a:off x="8130" y="892"/>
              <a:ext cx="0" cy="1714"/>
            </a:xfrm>
            <a:prstGeom prst="line">
              <a:avLst/>
            </a:prstGeom>
            <a:noFill/>
            <a:ln w="0">
              <a:solidFill>
                <a:srgbClr val="000000"/>
              </a:solidFill>
              <a:round/>
              <a:headEnd/>
              <a:tailEnd/>
            </a:ln>
          </p:spPr>
          <p:txBody>
            <a:bodyPr/>
            <a:lstStyle/>
            <a:p>
              <a:endParaRPr lang="en-US"/>
            </a:p>
          </p:txBody>
        </p:sp>
        <p:sp>
          <p:nvSpPr>
            <p:cNvPr id="67" name="Line 200"/>
            <p:cNvSpPr>
              <a:spLocks noChangeAspect="1" noChangeShapeType="1"/>
            </p:cNvSpPr>
            <p:nvPr/>
          </p:nvSpPr>
          <p:spPr bwMode="auto">
            <a:xfrm>
              <a:off x="8272" y="892"/>
              <a:ext cx="0" cy="1714"/>
            </a:xfrm>
            <a:prstGeom prst="line">
              <a:avLst/>
            </a:prstGeom>
            <a:noFill/>
            <a:ln w="0">
              <a:solidFill>
                <a:srgbClr val="000000"/>
              </a:solidFill>
              <a:round/>
              <a:headEnd/>
              <a:tailEnd/>
            </a:ln>
          </p:spPr>
          <p:txBody>
            <a:bodyPr/>
            <a:lstStyle/>
            <a:p>
              <a:endParaRPr lang="en-US"/>
            </a:p>
          </p:txBody>
        </p:sp>
        <p:sp>
          <p:nvSpPr>
            <p:cNvPr id="68" name="Line 201"/>
            <p:cNvSpPr>
              <a:spLocks noChangeAspect="1" noChangeShapeType="1"/>
            </p:cNvSpPr>
            <p:nvPr/>
          </p:nvSpPr>
          <p:spPr bwMode="auto">
            <a:xfrm>
              <a:off x="8414" y="892"/>
              <a:ext cx="0" cy="1714"/>
            </a:xfrm>
            <a:prstGeom prst="line">
              <a:avLst/>
            </a:prstGeom>
            <a:noFill/>
            <a:ln w="0">
              <a:solidFill>
                <a:srgbClr val="000000"/>
              </a:solidFill>
              <a:round/>
              <a:headEnd/>
              <a:tailEnd/>
            </a:ln>
          </p:spPr>
          <p:txBody>
            <a:bodyPr/>
            <a:lstStyle/>
            <a:p>
              <a:endParaRPr lang="en-US"/>
            </a:p>
          </p:txBody>
        </p:sp>
        <p:sp>
          <p:nvSpPr>
            <p:cNvPr id="69" name="Line 202"/>
            <p:cNvSpPr>
              <a:spLocks noChangeAspect="1" noChangeShapeType="1"/>
            </p:cNvSpPr>
            <p:nvPr/>
          </p:nvSpPr>
          <p:spPr bwMode="auto">
            <a:xfrm>
              <a:off x="8562" y="892"/>
              <a:ext cx="0" cy="1714"/>
            </a:xfrm>
            <a:prstGeom prst="line">
              <a:avLst/>
            </a:prstGeom>
            <a:noFill/>
            <a:ln w="0">
              <a:solidFill>
                <a:srgbClr val="000000"/>
              </a:solidFill>
              <a:round/>
              <a:headEnd/>
              <a:tailEnd/>
            </a:ln>
          </p:spPr>
          <p:txBody>
            <a:bodyPr/>
            <a:lstStyle/>
            <a:p>
              <a:endParaRPr lang="en-US"/>
            </a:p>
          </p:txBody>
        </p:sp>
      </p:grpSp>
      <p:grpSp>
        <p:nvGrpSpPr>
          <p:cNvPr id="13" name="Group 203"/>
          <p:cNvGrpSpPr>
            <a:grpSpLocks noChangeAspect="1"/>
          </p:cNvGrpSpPr>
          <p:nvPr/>
        </p:nvGrpSpPr>
        <p:grpSpPr bwMode="auto">
          <a:xfrm>
            <a:off x="1315593" y="1853555"/>
            <a:ext cx="82726" cy="903698"/>
            <a:chOff x="6378" y="892"/>
            <a:chExt cx="142" cy="1714"/>
          </a:xfrm>
        </p:grpSpPr>
        <p:pic>
          <p:nvPicPr>
            <p:cNvPr id="22" name="Picture 204"/>
            <p:cNvPicPr>
              <a:picLocks noChangeAspect="1" noChangeArrowheads="1"/>
            </p:cNvPicPr>
            <p:nvPr/>
          </p:nvPicPr>
          <p:blipFill>
            <a:blip r:embed="rId10" cstate="print"/>
            <a:srcRect/>
            <a:stretch>
              <a:fillRect/>
            </a:stretch>
          </p:blipFill>
          <p:spPr bwMode="auto">
            <a:xfrm>
              <a:off x="6378" y="899"/>
              <a:ext cx="142" cy="1707"/>
            </a:xfrm>
            <a:prstGeom prst="rect">
              <a:avLst/>
            </a:prstGeom>
            <a:noFill/>
            <a:ln w="9525">
              <a:noFill/>
              <a:miter lim="800000"/>
              <a:headEnd/>
              <a:tailEnd/>
            </a:ln>
          </p:spPr>
        </p:pic>
        <p:sp>
          <p:nvSpPr>
            <p:cNvPr id="23" name="Line 205"/>
            <p:cNvSpPr>
              <a:spLocks noChangeAspect="1" noChangeShapeType="1"/>
            </p:cNvSpPr>
            <p:nvPr/>
          </p:nvSpPr>
          <p:spPr bwMode="auto">
            <a:xfrm>
              <a:off x="6378" y="892"/>
              <a:ext cx="142" cy="0"/>
            </a:xfrm>
            <a:prstGeom prst="line">
              <a:avLst/>
            </a:prstGeom>
            <a:noFill/>
            <a:ln w="0">
              <a:solidFill>
                <a:srgbClr val="000000"/>
              </a:solidFill>
              <a:round/>
              <a:headEnd/>
              <a:tailEnd/>
            </a:ln>
          </p:spPr>
          <p:txBody>
            <a:bodyPr/>
            <a:lstStyle/>
            <a:p>
              <a:endParaRPr lang="en-US"/>
            </a:p>
          </p:txBody>
        </p:sp>
        <p:sp>
          <p:nvSpPr>
            <p:cNvPr id="24" name="Line 206"/>
            <p:cNvSpPr>
              <a:spLocks noChangeAspect="1" noChangeShapeType="1"/>
            </p:cNvSpPr>
            <p:nvPr/>
          </p:nvSpPr>
          <p:spPr bwMode="auto">
            <a:xfrm>
              <a:off x="6378" y="1040"/>
              <a:ext cx="142" cy="0"/>
            </a:xfrm>
            <a:prstGeom prst="line">
              <a:avLst/>
            </a:prstGeom>
            <a:noFill/>
            <a:ln w="0">
              <a:solidFill>
                <a:srgbClr val="000000"/>
              </a:solidFill>
              <a:round/>
              <a:headEnd/>
              <a:tailEnd/>
            </a:ln>
          </p:spPr>
          <p:txBody>
            <a:bodyPr/>
            <a:lstStyle/>
            <a:p>
              <a:endParaRPr lang="en-US"/>
            </a:p>
          </p:txBody>
        </p:sp>
        <p:sp>
          <p:nvSpPr>
            <p:cNvPr id="25" name="Line 207"/>
            <p:cNvSpPr>
              <a:spLocks noChangeAspect="1" noChangeShapeType="1"/>
            </p:cNvSpPr>
            <p:nvPr/>
          </p:nvSpPr>
          <p:spPr bwMode="auto">
            <a:xfrm>
              <a:off x="6378" y="1182"/>
              <a:ext cx="142" cy="0"/>
            </a:xfrm>
            <a:prstGeom prst="line">
              <a:avLst/>
            </a:prstGeom>
            <a:noFill/>
            <a:ln w="0">
              <a:solidFill>
                <a:srgbClr val="000000"/>
              </a:solidFill>
              <a:round/>
              <a:headEnd/>
              <a:tailEnd/>
            </a:ln>
          </p:spPr>
          <p:txBody>
            <a:bodyPr/>
            <a:lstStyle/>
            <a:p>
              <a:endParaRPr lang="en-US"/>
            </a:p>
          </p:txBody>
        </p:sp>
        <p:sp>
          <p:nvSpPr>
            <p:cNvPr id="26" name="Line 208"/>
            <p:cNvSpPr>
              <a:spLocks noChangeAspect="1" noChangeShapeType="1"/>
            </p:cNvSpPr>
            <p:nvPr/>
          </p:nvSpPr>
          <p:spPr bwMode="auto">
            <a:xfrm>
              <a:off x="6378" y="1324"/>
              <a:ext cx="142" cy="0"/>
            </a:xfrm>
            <a:prstGeom prst="line">
              <a:avLst/>
            </a:prstGeom>
            <a:noFill/>
            <a:ln w="0">
              <a:solidFill>
                <a:srgbClr val="000000"/>
              </a:solidFill>
              <a:round/>
              <a:headEnd/>
              <a:tailEnd/>
            </a:ln>
          </p:spPr>
          <p:txBody>
            <a:bodyPr/>
            <a:lstStyle/>
            <a:p>
              <a:endParaRPr lang="en-US"/>
            </a:p>
          </p:txBody>
        </p:sp>
        <p:sp>
          <p:nvSpPr>
            <p:cNvPr id="27" name="Line 209"/>
            <p:cNvSpPr>
              <a:spLocks noChangeAspect="1" noChangeShapeType="1"/>
            </p:cNvSpPr>
            <p:nvPr/>
          </p:nvSpPr>
          <p:spPr bwMode="auto">
            <a:xfrm>
              <a:off x="6378" y="1466"/>
              <a:ext cx="142" cy="0"/>
            </a:xfrm>
            <a:prstGeom prst="line">
              <a:avLst/>
            </a:prstGeom>
            <a:noFill/>
            <a:ln w="0">
              <a:solidFill>
                <a:srgbClr val="000000"/>
              </a:solidFill>
              <a:round/>
              <a:headEnd/>
              <a:tailEnd/>
            </a:ln>
          </p:spPr>
          <p:txBody>
            <a:bodyPr/>
            <a:lstStyle/>
            <a:p>
              <a:endParaRPr lang="en-US"/>
            </a:p>
          </p:txBody>
        </p:sp>
        <p:sp>
          <p:nvSpPr>
            <p:cNvPr id="28" name="Line 210"/>
            <p:cNvSpPr>
              <a:spLocks noChangeAspect="1" noChangeShapeType="1"/>
            </p:cNvSpPr>
            <p:nvPr/>
          </p:nvSpPr>
          <p:spPr bwMode="auto">
            <a:xfrm>
              <a:off x="6378" y="1607"/>
              <a:ext cx="142" cy="0"/>
            </a:xfrm>
            <a:prstGeom prst="line">
              <a:avLst/>
            </a:prstGeom>
            <a:noFill/>
            <a:ln w="0">
              <a:solidFill>
                <a:srgbClr val="000000"/>
              </a:solidFill>
              <a:round/>
              <a:headEnd/>
              <a:tailEnd/>
            </a:ln>
          </p:spPr>
          <p:txBody>
            <a:bodyPr/>
            <a:lstStyle/>
            <a:p>
              <a:endParaRPr lang="en-US"/>
            </a:p>
          </p:txBody>
        </p:sp>
        <p:sp>
          <p:nvSpPr>
            <p:cNvPr id="29" name="Line 211"/>
            <p:cNvSpPr>
              <a:spLocks noChangeAspect="1" noChangeShapeType="1"/>
            </p:cNvSpPr>
            <p:nvPr/>
          </p:nvSpPr>
          <p:spPr bwMode="auto">
            <a:xfrm>
              <a:off x="6378" y="1749"/>
              <a:ext cx="142" cy="0"/>
            </a:xfrm>
            <a:prstGeom prst="line">
              <a:avLst/>
            </a:prstGeom>
            <a:noFill/>
            <a:ln w="0">
              <a:solidFill>
                <a:srgbClr val="000000"/>
              </a:solidFill>
              <a:round/>
              <a:headEnd/>
              <a:tailEnd/>
            </a:ln>
          </p:spPr>
          <p:txBody>
            <a:bodyPr/>
            <a:lstStyle/>
            <a:p>
              <a:endParaRPr lang="en-US"/>
            </a:p>
          </p:txBody>
        </p:sp>
        <p:sp>
          <p:nvSpPr>
            <p:cNvPr id="30" name="Line 212"/>
            <p:cNvSpPr>
              <a:spLocks noChangeAspect="1" noChangeShapeType="1"/>
            </p:cNvSpPr>
            <p:nvPr/>
          </p:nvSpPr>
          <p:spPr bwMode="auto">
            <a:xfrm>
              <a:off x="6378" y="1891"/>
              <a:ext cx="142" cy="0"/>
            </a:xfrm>
            <a:prstGeom prst="line">
              <a:avLst/>
            </a:prstGeom>
            <a:noFill/>
            <a:ln w="0">
              <a:solidFill>
                <a:srgbClr val="000000"/>
              </a:solidFill>
              <a:round/>
              <a:headEnd/>
              <a:tailEnd/>
            </a:ln>
          </p:spPr>
          <p:txBody>
            <a:bodyPr/>
            <a:lstStyle/>
            <a:p>
              <a:endParaRPr lang="en-US"/>
            </a:p>
          </p:txBody>
        </p:sp>
        <p:sp>
          <p:nvSpPr>
            <p:cNvPr id="31" name="Line 213"/>
            <p:cNvSpPr>
              <a:spLocks noChangeAspect="1" noChangeShapeType="1"/>
            </p:cNvSpPr>
            <p:nvPr/>
          </p:nvSpPr>
          <p:spPr bwMode="auto">
            <a:xfrm>
              <a:off x="6378" y="2032"/>
              <a:ext cx="142" cy="0"/>
            </a:xfrm>
            <a:prstGeom prst="line">
              <a:avLst/>
            </a:prstGeom>
            <a:noFill/>
            <a:ln w="0">
              <a:solidFill>
                <a:srgbClr val="000000"/>
              </a:solidFill>
              <a:round/>
              <a:headEnd/>
              <a:tailEnd/>
            </a:ln>
          </p:spPr>
          <p:txBody>
            <a:bodyPr/>
            <a:lstStyle/>
            <a:p>
              <a:endParaRPr lang="en-US"/>
            </a:p>
          </p:txBody>
        </p:sp>
        <p:sp>
          <p:nvSpPr>
            <p:cNvPr id="32" name="Line 214"/>
            <p:cNvSpPr>
              <a:spLocks noChangeAspect="1" noChangeShapeType="1"/>
            </p:cNvSpPr>
            <p:nvPr/>
          </p:nvSpPr>
          <p:spPr bwMode="auto">
            <a:xfrm>
              <a:off x="6378" y="2181"/>
              <a:ext cx="142" cy="0"/>
            </a:xfrm>
            <a:prstGeom prst="line">
              <a:avLst/>
            </a:prstGeom>
            <a:noFill/>
            <a:ln w="0">
              <a:solidFill>
                <a:srgbClr val="000000"/>
              </a:solidFill>
              <a:round/>
              <a:headEnd/>
              <a:tailEnd/>
            </a:ln>
          </p:spPr>
          <p:txBody>
            <a:bodyPr/>
            <a:lstStyle/>
            <a:p>
              <a:endParaRPr lang="en-US"/>
            </a:p>
          </p:txBody>
        </p:sp>
        <p:sp>
          <p:nvSpPr>
            <p:cNvPr id="33" name="Line 215"/>
            <p:cNvSpPr>
              <a:spLocks noChangeAspect="1" noChangeShapeType="1"/>
            </p:cNvSpPr>
            <p:nvPr/>
          </p:nvSpPr>
          <p:spPr bwMode="auto">
            <a:xfrm>
              <a:off x="6378" y="2323"/>
              <a:ext cx="142" cy="0"/>
            </a:xfrm>
            <a:prstGeom prst="line">
              <a:avLst/>
            </a:prstGeom>
            <a:noFill/>
            <a:ln w="0">
              <a:solidFill>
                <a:srgbClr val="000000"/>
              </a:solidFill>
              <a:round/>
              <a:headEnd/>
              <a:tailEnd/>
            </a:ln>
          </p:spPr>
          <p:txBody>
            <a:bodyPr/>
            <a:lstStyle/>
            <a:p>
              <a:endParaRPr lang="en-US"/>
            </a:p>
          </p:txBody>
        </p:sp>
        <p:sp>
          <p:nvSpPr>
            <p:cNvPr id="34" name="Line 216"/>
            <p:cNvSpPr>
              <a:spLocks noChangeAspect="1" noChangeShapeType="1"/>
            </p:cNvSpPr>
            <p:nvPr/>
          </p:nvSpPr>
          <p:spPr bwMode="auto">
            <a:xfrm>
              <a:off x="6378" y="2465"/>
              <a:ext cx="142" cy="0"/>
            </a:xfrm>
            <a:prstGeom prst="line">
              <a:avLst/>
            </a:prstGeom>
            <a:noFill/>
            <a:ln w="0">
              <a:solidFill>
                <a:srgbClr val="000000"/>
              </a:solidFill>
              <a:round/>
              <a:headEnd/>
              <a:tailEnd/>
            </a:ln>
          </p:spPr>
          <p:txBody>
            <a:bodyPr/>
            <a:lstStyle/>
            <a:p>
              <a:endParaRPr lang="en-US"/>
            </a:p>
          </p:txBody>
        </p:sp>
        <p:sp>
          <p:nvSpPr>
            <p:cNvPr id="35" name="Line 217"/>
            <p:cNvSpPr>
              <a:spLocks noChangeAspect="1" noChangeShapeType="1"/>
            </p:cNvSpPr>
            <p:nvPr/>
          </p:nvSpPr>
          <p:spPr bwMode="auto">
            <a:xfrm>
              <a:off x="6378" y="2606"/>
              <a:ext cx="142" cy="0"/>
            </a:xfrm>
            <a:prstGeom prst="line">
              <a:avLst/>
            </a:prstGeom>
            <a:noFill/>
            <a:ln w="0">
              <a:solidFill>
                <a:srgbClr val="000000"/>
              </a:solidFill>
              <a:round/>
              <a:headEnd/>
              <a:tailEnd/>
            </a:ln>
          </p:spPr>
          <p:txBody>
            <a:bodyPr/>
            <a:lstStyle/>
            <a:p>
              <a:endParaRPr lang="en-US"/>
            </a:p>
          </p:txBody>
        </p:sp>
        <p:sp>
          <p:nvSpPr>
            <p:cNvPr id="36" name="Line 218"/>
            <p:cNvSpPr>
              <a:spLocks noChangeAspect="1" noChangeShapeType="1"/>
            </p:cNvSpPr>
            <p:nvPr/>
          </p:nvSpPr>
          <p:spPr bwMode="auto">
            <a:xfrm>
              <a:off x="6378" y="892"/>
              <a:ext cx="0" cy="1714"/>
            </a:xfrm>
            <a:prstGeom prst="line">
              <a:avLst/>
            </a:prstGeom>
            <a:noFill/>
            <a:ln w="0">
              <a:solidFill>
                <a:srgbClr val="000000"/>
              </a:solidFill>
              <a:round/>
              <a:headEnd/>
              <a:tailEnd/>
            </a:ln>
          </p:spPr>
          <p:txBody>
            <a:bodyPr/>
            <a:lstStyle/>
            <a:p>
              <a:endParaRPr lang="en-US"/>
            </a:p>
          </p:txBody>
        </p:sp>
        <p:sp>
          <p:nvSpPr>
            <p:cNvPr id="37" name="Line 219"/>
            <p:cNvSpPr>
              <a:spLocks noChangeAspect="1" noChangeShapeType="1"/>
            </p:cNvSpPr>
            <p:nvPr/>
          </p:nvSpPr>
          <p:spPr bwMode="auto">
            <a:xfrm>
              <a:off x="6520" y="892"/>
              <a:ext cx="0" cy="1714"/>
            </a:xfrm>
            <a:prstGeom prst="line">
              <a:avLst/>
            </a:prstGeom>
            <a:noFill/>
            <a:ln w="0">
              <a:solidFill>
                <a:srgbClr val="000000"/>
              </a:solidFill>
              <a:round/>
              <a:headEnd/>
              <a:tailEnd/>
            </a:ln>
          </p:spPr>
          <p:txBody>
            <a:bodyPr/>
            <a:lstStyle/>
            <a:p>
              <a:endParaRPr lang="en-US"/>
            </a:p>
          </p:txBody>
        </p:sp>
      </p:grpSp>
      <p:grpSp>
        <p:nvGrpSpPr>
          <p:cNvPr id="14" name="Group 220"/>
          <p:cNvGrpSpPr>
            <a:grpSpLocks/>
          </p:cNvGrpSpPr>
          <p:nvPr/>
        </p:nvGrpSpPr>
        <p:grpSpPr bwMode="auto">
          <a:xfrm>
            <a:off x="2365860" y="2863443"/>
            <a:ext cx="1467496" cy="108357"/>
            <a:chOff x="2172" y="3227"/>
            <a:chExt cx="1224" cy="100"/>
          </a:xfrm>
        </p:grpSpPr>
        <p:pic>
          <p:nvPicPr>
            <p:cNvPr id="19" name="Picture 221" descr="txp_fig"/>
            <p:cNvPicPr>
              <a:picLocks noChangeAspect="1" noChangeArrowheads="1"/>
            </p:cNvPicPr>
            <p:nvPr>
              <p:custDataLst>
                <p:tags r:id="rId3"/>
              </p:custDataLst>
            </p:nvPr>
          </p:nvPicPr>
          <p:blipFill>
            <a:blip r:embed="rId11" cstate="print"/>
            <a:srcRect/>
            <a:stretch>
              <a:fillRect/>
            </a:stretch>
          </p:blipFill>
          <p:spPr bwMode="auto">
            <a:xfrm>
              <a:off x="2730" y="3227"/>
              <a:ext cx="132" cy="100"/>
            </a:xfrm>
            <a:prstGeom prst="rect">
              <a:avLst/>
            </a:prstGeom>
            <a:noFill/>
            <a:ln w="25400" algn="ctr">
              <a:noFill/>
              <a:miter lim="800000"/>
              <a:headEnd/>
              <a:tailEnd/>
            </a:ln>
          </p:spPr>
        </p:pic>
        <p:sp>
          <p:nvSpPr>
            <p:cNvPr id="20" name="Line 222"/>
            <p:cNvSpPr>
              <a:spLocks noChangeShapeType="1"/>
            </p:cNvSpPr>
            <p:nvPr/>
          </p:nvSpPr>
          <p:spPr bwMode="auto">
            <a:xfrm>
              <a:off x="2172" y="3264"/>
              <a:ext cx="528" cy="0"/>
            </a:xfrm>
            <a:prstGeom prst="line">
              <a:avLst/>
            </a:prstGeom>
            <a:noFill/>
            <a:ln w="25400">
              <a:solidFill>
                <a:schemeClr val="tx1"/>
              </a:solidFill>
              <a:round/>
              <a:headEnd type="triangle" w="med" len="med"/>
              <a:tailEnd/>
            </a:ln>
          </p:spPr>
          <p:txBody>
            <a:bodyPr/>
            <a:lstStyle/>
            <a:p>
              <a:endParaRPr lang="en-US"/>
            </a:p>
          </p:txBody>
        </p:sp>
        <p:sp>
          <p:nvSpPr>
            <p:cNvPr id="21" name="Line 223"/>
            <p:cNvSpPr>
              <a:spLocks noChangeShapeType="1"/>
            </p:cNvSpPr>
            <p:nvPr/>
          </p:nvSpPr>
          <p:spPr bwMode="auto">
            <a:xfrm>
              <a:off x="2916" y="3264"/>
              <a:ext cx="480" cy="0"/>
            </a:xfrm>
            <a:prstGeom prst="line">
              <a:avLst/>
            </a:prstGeom>
            <a:noFill/>
            <a:ln w="25400">
              <a:solidFill>
                <a:schemeClr val="tx1"/>
              </a:solidFill>
              <a:round/>
              <a:headEnd/>
              <a:tailEnd type="triangle" w="med" len="med"/>
            </a:ln>
          </p:spPr>
          <p:txBody>
            <a:bodyPr/>
            <a:lstStyle/>
            <a:p>
              <a:endParaRPr lang="en-US"/>
            </a:p>
          </p:txBody>
        </p:sp>
      </p:grpSp>
      <p:grpSp>
        <p:nvGrpSpPr>
          <p:cNvPr id="15" name="Group 224"/>
          <p:cNvGrpSpPr>
            <a:grpSpLocks/>
          </p:cNvGrpSpPr>
          <p:nvPr/>
        </p:nvGrpSpPr>
        <p:grpSpPr bwMode="auto">
          <a:xfrm>
            <a:off x="1027849" y="1853555"/>
            <a:ext cx="214609" cy="923202"/>
            <a:chOff x="1104" y="2328"/>
            <a:chExt cx="179" cy="852"/>
          </a:xfrm>
        </p:grpSpPr>
        <p:pic>
          <p:nvPicPr>
            <p:cNvPr id="16" name="Picture 225" descr="txp_fig"/>
            <p:cNvPicPr>
              <a:picLocks noChangeAspect="1" noChangeArrowheads="1"/>
            </p:cNvPicPr>
            <p:nvPr>
              <p:custDataLst>
                <p:tags r:id="rId2"/>
              </p:custDataLst>
            </p:nvPr>
          </p:nvPicPr>
          <p:blipFill>
            <a:blip r:embed="rId12" cstate="print"/>
            <a:srcRect/>
            <a:stretch>
              <a:fillRect/>
            </a:stretch>
          </p:blipFill>
          <p:spPr bwMode="auto">
            <a:xfrm>
              <a:off x="1104" y="2692"/>
              <a:ext cx="179" cy="98"/>
            </a:xfrm>
            <a:prstGeom prst="rect">
              <a:avLst/>
            </a:prstGeom>
            <a:noFill/>
            <a:ln w="25400" algn="ctr">
              <a:noFill/>
              <a:miter lim="800000"/>
              <a:headEnd/>
              <a:tailEnd/>
            </a:ln>
          </p:spPr>
        </p:pic>
        <p:sp>
          <p:nvSpPr>
            <p:cNvPr id="17" name="Line 226"/>
            <p:cNvSpPr>
              <a:spLocks noChangeShapeType="1"/>
            </p:cNvSpPr>
            <p:nvPr/>
          </p:nvSpPr>
          <p:spPr bwMode="auto">
            <a:xfrm>
              <a:off x="1200" y="2328"/>
              <a:ext cx="0" cy="336"/>
            </a:xfrm>
            <a:prstGeom prst="line">
              <a:avLst/>
            </a:prstGeom>
            <a:noFill/>
            <a:ln w="25400">
              <a:solidFill>
                <a:schemeClr val="tx1"/>
              </a:solidFill>
              <a:round/>
              <a:headEnd type="triangle" w="med" len="med"/>
              <a:tailEnd/>
            </a:ln>
          </p:spPr>
          <p:txBody>
            <a:bodyPr/>
            <a:lstStyle/>
            <a:p>
              <a:endParaRPr lang="en-US"/>
            </a:p>
          </p:txBody>
        </p:sp>
        <p:sp>
          <p:nvSpPr>
            <p:cNvPr id="18" name="Line 227"/>
            <p:cNvSpPr>
              <a:spLocks noChangeShapeType="1"/>
            </p:cNvSpPr>
            <p:nvPr/>
          </p:nvSpPr>
          <p:spPr bwMode="auto">
            <a:xfrm flipV="1">
              <a:off x="1200" y="2844"/>
              <a:ext cx="0" cy="336"/>
            </a:xfrm>
            <a:prstGeom prst="line">
              <a:avLst/>
            </a:prstGeom>
            <a:noFill/>
            <a:ln w="25400">
              <a:solidFill>
                <a:schemeClr val="tx1"/>
              </a:solidFill>
              <a:round/>
              <a:headEnd type="triangle" w="med" len="med"/>
              <a:tailEnd/>
            </a:ln>
          </p:spPr>
          <p:txBody>
            <a:bodyPr/>
            <a:lstStyle/>
            <a:p>
              <a:endParaRPr lang="en-US"/>
            </a:p>
          </p:txBody>
        </p:sp>
      </p:grpSp>
      <mc:AlternateContent xmlns:mc="http://schemas.openxmlformats.org/markup-compatibility/2006" xmlns:a14="http://schemas.microsoft.com/office/drawing/2010/main">
        <mc:Choice Requires="a14">
          <p:sp>
            <p:nvSpPr>
              <p:cNvPr id="107" name="TextBox 106"/>
              <p:cNvSpPr txBox="1"/>
              <p:nvPr/>
            </p:nvSpPr>
            <p:spPr>
              <a:xfrm>
                <a:off x="5611798" y="1686084"/>
                <a:ext cx="3075002" cy="707886"/>
              </a:xfrm>
              <a:prstGeom prst="rect">
                <a:avLst/>
              </a:prstGeom>
              <a:noFill/>
            </p:spPr>
            <p:txBody>
              <a:bodyPr wrap="square" rtlCol="0">
                <a:spAutoFit/>
              </a:bodyPr>
              <a:lstStyle/>
              <a:p>
                <a14:m>
                  <m:oMath xmlns:m="http://schemas.openxmlformats.org/officeDocument/2006/math">
                    <m:r>
                      <a:rPr lang="en-US" sz="2000" b="0" i="1" smtClean="0">
                        <a:latin typeface="Cambria Math" panose="02040503050406030204" pitchFamily="18" charset="0"/>
                      </a:rPr>
                      <m:t>𝑝</m:t>
                    </m:r>
                    <m:d>
                      <m:dPr>
                        <m:ctrlPr>
                          <a:rPr lang="en-US" sz="2000" b="0" i="1" smtClean="0">
                            <a:latin typeface="Cambria Math" panose="02040503050406030204" pitchFamily="18" charset="0"/>
                          </a:rPr>
                        </m:ctrlPr>
                      </m:dPr>
                      <m:e>
                        <m:r>
                          <a:rPr lang="en-US" sz="2000" b="1" i="1" smtClean="0">
                            <a:latin typeface="Cambria Math" panose="02040503050406030204" pitchFamily="18" charset="0"/>
                          </a:rPr>
                          <m:t>𝒙</m:t>
                        </m:r>
                      </m:e>
                    </m:d>
                  </m:oMath>
                </a14:m>
                <a:r>
                  <a:rPr lang="en-US" sz="2000" dirty="0" smtClean="0">
                    <a:latin typeface="+mn-lt"/>
                  </a:rPr>
                  <a:t> = Sparse prior</a:t>
                </a:r>
              </a:p>
              <a:p>
                <a14:m>
                  <m:oMath xmlns:m="http://schemas.openxmlformats.org/officeDocument/2006/math">
                    <m:r>
                      <a:rPr lang="en-US" sz="2000" b="0" i="1" smtClean="0">
                        <a:latin typeface="Cambria Math" panose="02040503050406030204" pitchFamily="18" charset="0"/>
                      </a:rPr>
                      <m:t>𝑝</m:t>
                    </m:r>
                    <m:r>
                      <a:rPr lang="en-US" sz="2000" b="0" i="1" smtClean="0">
                        <a:latin typeface="Cambria Math" panose="02040503050406030204" pitchFamily="18" charset="0"/>
                      </a:rPr>
                      <m:t>(</m:t>
                    </m:r>
                    <m:r>
                      <a:rPr lang="en-US" sz="2000" b="1" i="1" smtClean="0">
                        <a:latin typeface="Cambria Math" panose="02040503050406030204" pitchFamily="18" charset="0"/>
                      </a:rPr>
                      <m:t>𝒚</m:t>
                    </m:r>
                    <m:r>
                      <a:rPr lang="en-US" sz="2000" b="0" i="1" smtClean="0">
                        <a:latin typeface="Cambria Math" panose="02040503050406030204" pitchFamily="18" charset="0"/>
                      </a:rPr>
                      <m:t>|</m:t>
                    </m:r>
                    <m:r>
                      <a:rPr lang="en-US" sz="2000" b="1" i="1" smtClean="0">
                        <a:latin typeface="Cambria Math" panose="02040503050406030204" pitchFamily="18" charset="0"/>
                      </a:rPr>
                      <m:t>𝒛</m:t>
                    </m:r>
                    <m:r>
                      <a:rPr lang="en-US" sz="2000" b="0" i="1" smtClean="0">
                        <a:latin typeface="Cambria Math" panose="02040503050406030204" pitchFamily="18" charset="0"/>
                      </a:rPr>
                      <m:t>)</m:t>
                    </m:r>
                  </m:oMath>
                </a14:m>
                <a:r>
                  <a:rPr lang="en-US" sz="2000" dirty="0" smtClean="0">
                    <a:latin typeface="+mn-lt"/>
                  </a:rPr>
                  <a:t> = Gaussian</a:t>
                </a:r>
                <a:endParaRPr lang="en-US" sz="2000" dirty="0">
                  <a:latin typeface="+mn-lt"/>
                </a:endParaRPr>
              </a:p>
            </p:txBody>
          </p:sp>
        </mc:Choice>
        <mc:Fallback xmlns="">
          <p:sp>
            <p:nvSpPr>
              <p:cNvPr id="107" name="TextBox 106"/>
              <p:cNvSpPr txBox="1">
                <a:spLocks noRot="1" noChangeAspect="1" noMove="1" noResize="1" noEditPoints="1" noAdjustHandles="1" noChangeArrowheads="1" noChangeShapeType="1" noTextEdit="1"/>
              </p:cNvSpPr>
              <p:nvPr/>
            </p:nvSpPr>
            <p:spPr>
              <a:xfrm>
                <a:off x="5611798" y="1686084"/>
                <a:ext cx="3075002" cy="707886"/>
              </a:xfrm>
              <a:prstGeom prst="rect">
                <a:avLst/>
              </a:prstGeom>
              <a:blipFill rotWithShape="0">
                <a:blip r:embed="rId13"/>
                <a:stretch>
                  <a:fillRect t="-4310" b="-15517"/>
                </a:stretch>
              </a:blipFill>
            </p:spPr>
            <p:txBody>
              <a:bodyPr/>
              <a:lstStyle/>
              <a:p>
                <a:r>
                  <a:rPr lang="en-US">
                    <a:noFill/>
                  </a:rPr>
                  <a:t> </a:t>
                </a:r>
              </a:p>
            </p:txBody>
          </p:sp>
        </mc:Fallback>
      </mc:AlternateContent>
    </p:spTree>
    <p:extLst>
      <p:ext uri="{BB962C8B-B14F-4D97-AF65-F5344CB8AC3E}">
        <p14:creationId xmlns:p14="http://schemas.microsoft.com/office/powerpoint/2010/main" val="37150221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Divide &amp; Conquer with Graphical Models</a:t>
            </a:r>
            <a:endParaRPr lang="en-US" sz="2800" dirty="0"/>
          </a:p>
        </p:txBody>
      </p:sp>
      <p:sp>
        <p:nvSpPr>
          <p:cNvPr id="4" name="Content Placeholder 3"/>
          <p:cNvSpPr>
            <a:spLocks noGrp="1"/>
          </p:cNvSpPr>
          <p:nvPr>
            <p:ph sz="quarter" idx="1"/>
          </p:nvPr>
        </p:nvSpPr>
        <p:spPr>
          <a:xfrm>
            <a:off x="304800" y="1014042"/>
            <a:ext cx="4876800" cy="5316849"/>
          </a:xfrm>
        </p:spPr>
        <p:txBody>
          <a:bodyPr>
            <a:normAutofit/>
          </a:bodyPr>
          <a:lstStyle/>
          <a:p>
            <a:r>
              <a:rPr lang="en-US" sz="2800" dirty="0" smtClean="0"/>
              <a:t>Subdivide</a:t>
            </a:r>
            <a:r>
              <a:rPr lang="en-US" sz="2800" dirty="0"/>
              <a:t> </a:t>
            </a:r>
            <a:r>
              <a:rPr lang="en-US" sz="2800" dirty="0" smtClean="0"/>
              <a:t>&amp; conquer</a:t>
            </a:r>
          </a:p>
          <a:p>
            <a:endParaRPr lang="en-US" sz="2800" dirty="0"/>
          </a:p>
          <a:p>
            <a:r>
              <a:rPr lang="en-US" sz="2800" dirty="0"/>
              <a:t>F</a:t>
            </a:r>
            <a:r>
              <a:rPr lang="en-US" sz="2800" dirty="0" smtClean="0"/>
              <a:t>ew “smaller” components</a:t>
            </a:r>
          </a:p>
          <a:p>
            <a:pPr lvl="1"/>
            <a:r>
              <a:rPr lang="en-US" sz="2400" dirty="0" smtClean="0"/>
              <a:t>Few variables</a:t>
            </a:r>
            <a:endParaRPr lang="en-US" sz="2400" dirty="0"/>
          </a:p>
          <a:p>
            <a:pPr lvl="1"/>
            <a:r>
              <a:rPr lang="en-US" sz="2400" dirty="0" smtClean="0"/>
              <a:t>Limited connections</a:t>
            </a:r>
            <a:endParaRPr lang="en-US" sz="2400" dirty="0"/>
          </a:p>
          <a:p>
            <a:pPr lvl="2"/>
            <a:endParaRPr lang="en-US" dirty="0" smtClean="0"/>
          </a:p>
          <a:p>
            <a:r>
              <a:rPr lang="en-US" sz="2800" dirty="0" smtClean="0"/>
              <a:t>Message </a:t>
            </a:r>
            <a:r>
              <a:rPr lang="en-US" sz="2800" dirty="0"/>
              <a:t>passing:</a:t>
            </a:r>
          </a:p>
          <a:p>
            <a:pPr lvl="1"/>
            <a:r>
              <a:rPr lang="en-US" sz="2400" dirty="0" smtClean="0"/>
              <a:t>Iteratively </a:t>
            </a:r>
            <a:r>
              <a:rPr lang="en-US" sz="2400" dirty="0"/>
              <a:t>update </a:t>
            </a:r>
            <a:r>
              <a:rPr lang="en-US" sz="2400" dirty="0" err="1"/>
              <a:t>marginals</a:t>
            </a:r>
            <a:endParaRPr lang="en-US" sz="2400" dirty="0"/>
          </a:p>
          <a:p>
            <a:pPr lvl="1"/>
            <a:r>
              <a:rPr lang="en-US" sz="2400" dirty="0"/>
              <a:t>Global estimation local</a:t>
            </a:r>
          </a:p>
          <a:p>
            <a:pPr lvl="3"/>
            <a:endParaRPr lang="en-US" dirty="0"/>
          </a:p>
          <a:p>
            <a:r>
              <a:rPr lang="en-US" sz="2800" dirty="0"/>
              <a:t>But </a:t>
            </a:r>
            <a:r>
              <a:rPr lang="en-US" sz="2800" dirty="0" smtClean="0"/>
              <a:t>random A is dense!</a:t>
            </a:r>
            <a:endParaRPr lang="en-US" sz="2800" dirty="0"/>
          </a:p>
        </p:txBody>
      </p:sp>
      <p:sp>
        <p:nvSpPr>
          <p:cNvPr id="5" name="Oval 4"/>
          <p:cNvSpPr/>
          <p:nvPr/>
        </p:nvSpPr>
        <p:spPr bwMode="auto">
          <a:xfrm>
            <a:off x="5316220" y="4133790"/>
            <a:ext cx="246888" cy="246888"/>
          </a:xfrm>
          <a:prstGeom prst="ellipse">
            <a:avLst/>
          </a:prstGeom>
          <a:solidFill>
            <a:srgbClr val="FF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29" name="Oval 28"/>
          <p:cNvSpPr/>
          <p:nvPr/>
        </p:nvSpPr>
        <p:spPr bwMode="auto">
          <a:xfrm>
            <a:off x="6103699" y="4133790"/>
            <a:ext cx="246888" cy="246888"/>
          </a:xfrm>
          <a:prstGeom prst="ellipse">
            <a:avLst/>
          </a:prstGeom>
          <a:solidFill>
            <a:srgbClr val="FF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30" name="Oval 29"/>
          <p:cNvSpPr/>
          <p:nvPr/>
        </p:nvSpPr>
        <p:spPr bwMode="auto">
          <a:xfrm>
            <a:off x="7566621" y="4116619"/>
            <a:ext cx="246888" cy="246888"/>
          </a:xfrm>
          <a:prstGeom prst="ellipse">
            <a:avLst/>
          </a:prstGeom>
          <a:solidFill>
            <a:srgbClr val="FF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7430466" y="5564419"/>
            <a:ext cx="215861" cy="207671"/>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32" name="Rectangle 31"/>
          <p:cNvSpPr/>
          <p:nvPr/>
        </p:nvSpPr>
        <p:spPr bwMode="auto">
          <a:xfrm>
            <a:off x="5735584" y="5570932"/>
            <a:ext cx="215861" cy="207671"/>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33" name="Rectangle 32"/>
          <p:cNvSpPr/>
          <p:nvPr/>
        </p:nvSpPr>
        <p:spPr bwMode="auto">
          <a:xfrm>
            <a:off x="6444244" y="5557573"/>
            <a:ext cx="215861" cy="207671"/>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cxnSp>
        <p:nvCxnSpPr>
          <p:cNvPr id="8" name="Straight Connector 7"/>
          <p:cNvCxnSpPr>
            <a:stCxn id="5" idx="4"/>
            <a:endCxn id="32" idx="0"/>
          </p:cNvCxnSpPr>
          <p:nvPr/>
        </p:nvCxnSpPr>
        <p:spPr bwMode="auto">
          <a:xfrm>
            <a:off x="5439664" y="4380678"/>
            <a:ext cx="403851" cy="1190254"/>
          </a:xfrm>
          <a:prstGeom prst="line">
            <a:avLst/>
          </a:prstGeom>
          <a:noFill/>
          <a:ln w="9525" cap="flat" cmpd="sng" algn="ctr">
            <a:solidFill>
              <a:schemeClr val="tx1"/>
            </a:solidFill>
            <a:prstDash val="solid"/>
            <a:round/>
            <a:headEnd type="none" w="med" len="med"/>
            <a:tailEnd type="none" w="med" len="med"/>
          </a:ln>
          <a:effectLst/>
        </p:spPr>
      </p:cxnSp>
      <p:cxnSp>
        <p:nvCxnSpPr>
          <p:cNvPr id="10" name="Straight Connector 9"/>
          <p:cNvCxnSpPr>
            <a:stCxn id="5" idx="4"/>
            <a:endCxn id="33" idx="0"/>
          </p:cNvCxnSpPr>
          <p:nvPr/>
        </p:nvCxnSpPr>
        <p:spPr bwMode="auto">
          <a:xfrm>
            <a:off x="5439664" y="4380678"/>
            <a:ext cx="1112511" cy="1176895"/>
          </a:xfrm>
          <a:prstGeom prst="line">
            <a:avLst/>
          </a:prstGeom>
          <a:noFill/>
          <a:ln w="9525" cap="flat" cmpd="sng" algn="ctr">
            <a:solidFill>
              <a:schemeClr val="tx1"/>
            </a:solidFill>
            <a:prstDash val="solid"/>
            <a:round/>
            <a:headEnd type="none" w="med" len="med"/>
            <a:tailEnd type="none" w="med" len="med"/>
          </a:ln>
          <a:effectLst/>
        </p:spPr>
      </p:cxnSp>
      <p:cxnSp>
        <p:nvCxnSpPr>
          <p:cNvPr id="12" name="Straight Connector 11"/>
          <p:cNvCxnSpPr>
            <a:stCxn id="32" idx="0"/>
            <a:endCxn id="29" idx="4"/>
          </p:cNvCxnSpPr>
          <p:nvPr/>
        </p:nvCxnSpPr>
        <p:spPr bwMode="auto">
          <a:xfrm flipV="1">
            <a:off x="5843515" y="4380678"/>
            <a:ext cx="383628" cy="1190254"/>
          </a:xfrm>
          <a:prstGeom prst="line">
            <a:avLst/>
          </a:prstGeom>
          <a:noFill/>
          <a:ln w="9525" cap="flat" cmpd="sng" algn="ctr">
            <a:solidFill>
              <a:schemeClr val="tx1"/>
            </a:solidFill>
            <a:prstDash val="solid"/>
            <a:round/>
            <a:headEnd type="none" w="med" len="med"/>
            <a:tailEnd type="none" w="med" len="med"/>
          </a:ln>
          <a:effectLst/>
        </p:spPr>
      </p:cxnSp>
      <p:cxnSp>
        <p:nvCxnSpPr>
          <p:cNvPr id="14" name="Straight Connector 13"/>
          <p:cNvCxnSpPr>
            <a:stCxn id="29" idx="4"/>
            <a:endCxn id="6" idx="0"/>
          </p:cNvCxnSpPr>
          <p:nvPr/>
        </p:nvCxnSpPr>
        <p:spPr bwMode="auto">
          <a:xfrm>
            <a:off x="6227143" y="4380678"/>
            <a:ext cx="1311254" cy="1183741"/>
          </a:xfrm>
          <a:prstGeom prst="line">
            <a:avLst/>
          </a:prstGeom>
          <a:no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flipH="1">
            <a:off x="6660105" y="4383319"/>
            <a:ext cx="1033613" cy="1174254"/>
          </a:xfrm>
          <a:prstGeom prst="line">
            <a:avLst/>
          </a:prstGeom>
          <a:noFill/>
          <a:ln w="9525" cap="flat" cmpd="sng" algn="ctr">
            <a:solidFill>
              <a:schemeClr val="tx1"/>
            </a:solidFill>
            <a:prstDash val="solid"/>
            <a:round/>
            <a:headEnd type="none" w="med" len="med"/>
            <a:tailEnd type="none" w="med" len="med"/>
          </a:ln>
          <a:effectLst/>
        </p:spPr>
      </p:cxnSp>
      <p:cxnSp>
        <p:nvCxnSpPr>
          <p:cNvPr id="18" name="Straight Connector 17"/>
          <p:cNvCxnSpPr>
            <a:stCxn id="30" idx="4"/>
            <a:endCxn id="6" idx="0"/>
          </p:cNvCxnSpPr>
          <p:nvPr/>
        </p:nvCxnSpPr>
        <p:spPr bwMode="auto">
          <a:xfrm flipH="1">
            <a:off x="7538397" y="4363507"/>
            <a:ext cx="151668" cy="1200912"/>
          </a:xfrm>
          <a:prstGeom prst="line">
            <a:avLst/>
          </a:prstGeom>
          <a:no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5" name="TextBox 24"/>
              <p:cNvSpPr txBox="1"/>
              <p:nvPr/>
            </p:nvSpPr>
            <p:spPr>
              <a:xfrm>
                <a:off x="6827834" y="5450118"/>
                <a:ext cx="474809" cy="40011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b="0" dirty="0" smtClean="0"/>
              </a:p>
            </p:txBody>
          </p:sp>
        </mc:Choice>
        <mc:Fallback xmlns="">
          <p:sp>
            <p:nvSpPr>
              <p:cNvPr id="25" name="TextBox 24"/>
              <p:cNvSpPr txBox="1">
                <a:spLocks noRot="1" noChangeAspect="1" noMove="1" noResize="1" noEditPoints="1" noAdjustHandles="1" noChangeArrowheads="1" noChangeShapeType="1" noTextEdit="1"/>
              </p:cNvSpPr>
              <p:nvPr/>
            </p:nvSpPr>
            <p:spPr>
              <a:xfrm>
                <a:off x="6827834" y="5450118"/>
                <a:ext cx="474809" cy="40011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p:cNvSpPr txBox="1"/>
              <p:nvPr/>
            </p:nvSpPr>
            <p:spPr>
              <a:xfrm>
                <a:off x="6727765" y="4103018"/>
                <a:ext cx="474809" cy="40011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b="0" dirty="0" smtClean="0"/>
              </a:p>
            </p:txBody>
          </p:sp>
        </mc:Choice>
        <mc:Fallback xmlns="">
          <p:sp>
            <p:nvSpPr>
              <p:cNvPr id="71" name="TextBox 70"/>
              <p:cNvSpPr txBox="1">
                <a:spLocks noRot="1" noChangeAspect="1" noMove="1" noResize="1" noEditPoints="1" noAdjustHandles="1" noChangeArrowheads="1" noChangeShapeType="1" noTextEdit="1"/>
              </p:cNvSpPr>
              <p:nvPr/>
            </p:nvSpPr>
            <p:spPr>
              <a:xfrm>
                <a:off x="6727765" y="4103018"/>
                <a:ext cx="474809" cy="40011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4542696" y="5974285"/>
                <a:ext cx="1797415" cy="40011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a:latin typeface="Cambria Math" panose="02040503050406030204" pitchFamily="18" charset="0"/>
                            </a:rPr>
                          </m:ctrlPr>
                        </m:sSubPr>
                        <m:e>
                          <m:r>
                            <a:rPr lang="en-US" b="0" i="1" smtClean="0">
                              <a:latin typeface="Cambria Math" panose="02040503050406030204" pitchFamily="18" charset="0"/>
                            </a:rPr>
                            <m:t>𝑥</m:t>
                          </m:r>
                        </m:e>
                        <m:sub>
                          <m:r>
                            <a:rPr lang="en-US" b="0" i="1">
                              <a:latin typeface="Cambria Math" panose="02040503050406030204" pitchFamily="18" charset="0"/>
                            </a:rPr>
                            <m:t>1</m:t>
                          </m:r>
                        </m:sub>
                      </m:sSub>
                      <m:r>
                        <a:rPr lang="en-US" b="0" i="1" smtClean="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𝑥</m:t>
                          </m:r>
                        </m:e>
                        <m:sub>
                          <m:r>
                            <a:rPr lang="en-US" b="0" i="1" smtClean="0">
                              <a:latin typeface="Cambria Math" panose="02040503050406030204" pitchFamily="18" charset="0"/>
                            </a:rPr>
                            <m:t>𝑟</m:t>
                          </m:r>
                        </m:sub>
                      </m:sSub>
                      <m:r>
                        <a:rPr lang="en-US" b="0" i="1" smtClean="0">
                          <a:latin typeface="Cambria Math" panose="02040503050406030204" pitchFamily="18" charset="0"/>
                        </a:rPr>
                        <m:t>)</m:t>
                      </m:r>
                    </m:oMath>
                  </m:oMathPara>
                </a14:m>
                <a:endParaRPr lang="en-US" b="0" dirty="0" smtClean="0"/>
              </a:p>
            </p:txBody>
          </p:sp>
        </mc:Choice>
        <mc:Fallback xmlns="">
          <p:sp>
            <p:nvSpPr>
              <p:cNvPr id="26" name="TextBox 25"/>
              <p:cNvSpPr txBox="1">
                <a:spLocks noRot="1" noChangeAspect="1" noMove="1" noResize="1" noEditPoints="1" noAdjustHandles="1" noChangeArrowheads="1" noChangeShapeType="1" noTextEdit="1"/>
              </p:cNvSpPr>
              <p:nvPr/>
            </p:nvSpPr>
            <p:spPr>
              <a:xfrm>
                <a:off x="4542696" y="5974285"/>
                <a:ext cx="1797415" cy="400110"/>
              </a:xfrm>
              <a:prstGeom prst="rect">
                <a:avLst/>
              </a:prstGeom>
              <a:blipFill rotWithShape="0">
                <a:blip r:embed="rId6"/>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7056427" y="5930782"/>
                <a:ext cx="1148648" cy="40011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𝑚</m:t>
                          </m:r>
                        </m:sub>
                      </m:sSub>
                      <m:r>
                        <a:rPr lang="en-US" b="0" i="1" smtClean="0">
                          <a:latin typeface="Cambria Math" panose="02040503050406030204" pitchFamily="18" charset="0"/>
                        </a:rPr>
                        <m:t>|</m:t>
                      </m:r>
                      <m:r>
                        <a:rPr lang="en-US" b="1" i="1" smtClean="0">
                          <a:latin typeface="Cambria Math" panose="02040503050406030204" pitchFamily="18" charset="0"/>
                        </a:rPr>
                        <m:t>𝒙</m:t>
                      </m:r>
                      <m:r>
                        <a:rPr lang="en-US" b="0" i="1" smtClean="0">
                          <a:latin typeface="Cambria Math" panose="02040503050406030204" pitchFamily="18" charset="0"/>
                        </a:rPr>
                        <m:t>)</m:t>
                      </m:r>
                    </m:oMath>
                  </m:oMathPara>
                </a14:m>
                <a:endParaRPr lang="en-US" b="0" dirty="0" smtClean="0"/>
              </a:p>
            </p:txBody>
          </p:sp>
        </mc:Choice>
        <mc:Fallback xmlns="">
          <p:sp>
            <p:nvSpPr>
              <p:cNvPr id="72" name="TextBox 71"/>
              <p:cNvSpPr txBox="1">
                <a:spLocks noRot="1" noChangeAspect="1" noMove="1" noResize="1" noEditPoints="1" noAdjustHandles="1" noChangeArrowheads="1" noChangeShapeType="1" noTextEdit="1"/>
              </p:cNvSpPr>
              <p:nvPr/>
            </p:nvSpPr>
            <p:spPr>
              <a:xfrm>
                <a:off x="7056427" y="5930782"/>
                <a:ext cx="1148648" cy="400110"/>
              </a:xfrm>
              <a:prstGeom prst="rect">
                <a:avLst/>
              </a:prstGeom>
              <a:blipFill rotWithShape="0">
                <a:blip r:embed="rId7"/>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5000498" y="3090433"/>
                <a:ext cx="860044" cy="40011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m:oMathPara>
                </a14:m>
                <a:endParaRPr lang="en-US" b="0" dirty="0" smtClean="0"/>
              </a:p>
            </p:txBody>
          </p:sp>
        </mc:Choice>
        <mc:Fallback xmlns="">
          <p:sp>
            <p:nvSpPr>
              <p:cNvPr id="73" name="TextBox 72"/>
              <p:cNvSpPr txBox="1">
                <a:spLocks noRot="1" noChangeAspect="1" noMove="1" noResize="1" noEditPoints="1" noAdjustHandles="1" noChangeArrowheads="1" noChangeShapeType="1" noTextEdit="1"/>
              </p:cNvSpPr>
              <p:nvPr/>
            </p:nvSpPr>
            <p:spPr>
              <a:xfrm>
                <a:off x="5000498" y="3090433"/>
                <a:ext cx="860044" cy="400110"/>
              </a:xfrm>
              <a:prstGeom prst="rect">
                <a:avLst/>
              </a:prstGeom>
              <a:blipFill rotWithShape="0">
                <a:blip r:embed="rId8"/>
                <a:stretch>
                  <a:fillRect b="-16667"/>
                </a:stretch>
              </a:blipFill>
            </p:spPr>
            <p:txBody>
              <a:bodyPr/>
              <a:lstStyle/>
              <a:p>
                <a:r>
                  <a:rPr lang="en-US">
                    <a:noFill/>
                  </a:rPr>
                  <a:t> </a:t>
                </a:r>
              </a:p>
            </p:txBody>
          </p:sp>
        </mc:Fallback>
      </mc:AlternateContent>
      <p:sp>
        <p:nvSpPr>
          <p:cNvPr id="74" name="Rectangle 73"/>
          <p:cNvSpPr/>
          <p:nvPr/>
        </p:nvSpPr>
        <p:spPr bwMode="auto">
          <a:xfrm>
            <a:off x="7566621" y="3546390"/>
            <a:ext cx="215861" cy="207671"/>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cxnSp>
        <p:nvCxnSpPr>
          <p:cNvPr id="31" name="Straight Connector 30"/>
          <p:cNvCxnSpPr>
            <a:stCxn id="74" idx="2"/>
            <a:endCxn id="30" idx="0"/>
          </p:cNvCxnSpPr>
          <p:nvPr/>
        </p:nvCxnSpPr>
        <p:spPr bwMode="auto">
          <a:xfrm>
            <a:off x="7674552" y="3754061"/>
            <a:ext cx="15513" cy="362558"/>
          </a:xfrm>
          <a:prstGeom prst="line">
            <a:avLst/>
          </a:prstGeom>
          <a:noFill/>
          <a:ln w="9525" cap="flat" cmpd="sng" algn="ctr">
            <a:solidFill>
              <a:schemeClr val="tx1"/>
            </a:solidFill>
            <a:prstDash val="solid"/>
            <a:round/>
            <a:headEnd type="none" w="med" len="med"/>
            <a:tailEnd type="none" w="med" len="med"/>
          </a:ln>
          <a:effectLst/>
        </p:spPr>
      </p:cxnSp>
      <p:sp>
        <p:nvSpPr>
          <p:cNvPr id="75" name="Rectangle 74"/>
          <p:cNvSpPr/>
          <p:nvPr/>
        </p:nvSpPr>
        <p:spPr bwMode="auto">
          <a:xfrm>
            <a:off x="6124250" y="3556566"/>
            <a:ext cx="215861" cy="207671"/>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cxnSp>
        <p:nvCxnSpPr>
          <p:cNvPr id="76" name="Straight Connector 75"/>
          <p:cNvCxnSpPr>
            <a:stCxn id="75" idx="2"/>
          </p:cNvCxnSpPr>
          <p:nvPr/>
        </p:nvCxnSpPr>
        <p:spPr bwMode="auto">
          <a:xfrm>
            <a:off x="6232181" y="3764237"/>
            <a:ext cx="6369" cy="362558"/>
          </a:xfrm>
          <a:prstGeom prst="line">
            <a:avLst/>
          </a:prstGeom>
          <a:noFill/>
          <a:ln w="9525" cap="flat" cmpd="sng" algn="ctr">
            <a:solidFill>
              <a:schemeClr val="tx1"/>
            </a:solidFill>
            <a:prstDash val="solid"/>
            <a:round/>
            <a:headEnd type="none" w="med" len="med"/>
            <a:tailEnd type="none" w="med" len="med"/>
          </a:ln>
          <a:effectLst/>
        </p:spPr>
      </p:cxnSp>
      <p:sp>
        <p:nvSpPr>
          <p:cNvPr id="77" name="Rectangle 76"/>
          <p:cNvSpPr/>
          <p:nvPr/>
        </p:nvSpPr>
        <p:spPr bwMode="auto">
          <a:xfrm>
            <a:off x="5305060" y="3573014"/>
            <a:ext cx="215861" cy="207671"/>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cxnSp>
        <p:nvCxnSpPr>
          <p:cNvPr id="78" name="Straight Connector 77"/>
          <p:cNvCxnSpPr>
            <a:stCxn id="77" idx="2"/>
          </p:cNvCxnSpPr>
          <p:nvPr/>
        </p:nvCxnSpPr>
        <p:spPr bwMode="auto">
          <a:xfrm>
            <a:off x="5412991" y="3780685"/>
            <a:ext cx="6369" cy="362558"/>
          </a:xfrm>
          <a:prstGeom prst="line">
            <a:avLst/>
          </a:prstGeom>
          <a:no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79" name="TextBox 78"/>
              <p:cNvSpPr txBox="1"/>
              <p:nvPr/>
            </p:nvSpPr>
            <p:spPr>
              <a:xfrm>
                <a:off x="7179637" y="3060526"/>
                <a:ext cx="882036" cy="40011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r>
                        <a:rPr lang="en-US" b="0" i="1" smtClean="0">
                          <a:latin typeface="Cambria Math" panose="02040503050406030204" pitchFamily="18" charset="0"/>
                        </a:rPr>
                        <m:t>)</m:t>
                      </m:r>
                    </m:oMath>
                  </m:oMathPara>
                </a14:m>
                <a:endParaRPr lang="en-US" b="0" dirty="0" smtClean="0"/>
              </a:p>
            </p:txBody>
          </p:sp>
        </mc:Choice>
        <mc:Fallback xmlns="">
          <p:sp>
            <p:nvSpPr>
              <p:cNvPr id="79" name="TextBox 78"/>
              <p:cNvSpPr txBox="1">
                <a:spLocks noRot="1" noChangeAspect="1" noMove="1" noResize="1" noEditPoints="1" noAdjustHandles="1" noChangeArrowheads="1" noChangeShapeType="1" noTextEdit="1"/>
              </p:cNvSpPr>
              <p:nvPr/>
            </p:nvSpPr>
            <p:spPr>
              <a:xfrm>
                <a:off x="7179637" y="3060526"/>
                <a:ext cx="882036" cy="400110"/>
              </a:xfrm>
              <a:prstGeom prst="rect">
                <a:avLst/>
              </a:prstGeom>
              <a:blipFill rotWithShape="0">
                <a:blip r:embed="rId9"/>
                <a:stretch>
                  <a:fillRect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6362521" y="3063976"/>
                <a:ext cx="474809" cy="40011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b="0" dirty="0" smtClean="0"/>
              </a:p>
            </p:txBody>
          </p:sp>
        </mc:Choice>
        <mc:Fallback xmlns="">
          <p:sp>
            <p:nvSpPr>
              <p:cNvPr id="80" name="TextBox 79"/>
              <p:cNvSpPr txBox="1">
                <a:spLocks noRot="1" noChangeAspect="1" noMove="1" noResize="1" noEditPoints="1" noAdjustHandles="1" noChangeArrowheads="1" noChangeShapeType="1" noTextEdit="1"/>
              </p:cNvSpPr>
              <p:nvPr/>
            </p:nvSpPr>
            <p:spPr>
              <a:xfrm>
                <a:off x="6362521" y="3063976"/>
                <a:ext cx="474809" cy="400110"/>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p:cNvSpPr txBox="1"/>
              <p:nvPr/>
            </p:nvSpPr>
            <p:spPr>
              <a:xfrm>
                <a:off x="4876800" y="3867030"/>
                <a:ext cx="502637" cy="40011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US" b="0" dirty="0" smtClean="0"/>
              </a:p>
            </p:txBody>
          </p:sp>
        </mc:Choice>
        <mc:Fallback xmlns="">
          <p:sp>
            <p:nvSpPr>
              <p:cNvPr id="82" name="TextBox 81"/>
              <p:cNvSpPr txBox="1">
                <a:spLocks noRot="1" noChangeAspect="1" noMove="1" noResize="1" noEditPoints="1" noAdjustHandles="1" noChangeArrowheads="1" noChangeShapeType="1" noTextEdit="1"/>
              </p:cNvSpPr>
              <p:nvPr/>
            </p:nvSpPr>
            <p:spPr>
              <a:xfrm>
                <a:off x="4876800" y="3867030"/>
                <a:ext cx="502637" cy="400110"/>
              </a:xfrm>
              <a:prstGeom prst="rect">
                <a:avLst/>
              </a:prstGeom>
              <a:blipFill rotWithShape="0">
                <a:blip r:embed="rId11"/>
                <a:stretch>
                  <a:fillRect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p:cNvSpPr txBox="1"/>
              <p:nvPr/>
            </p:nvSpPr>
            <p:spPr>
              <a:xfrm>
                <a:off x="7171914" y="3799788"/>
                <a:ext cx="524631" cy="40011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oMath>
                  </m:oMathPara>
                </a14:m>
                <a:endParaRPr lang="en-US" b="0" dirty="0" smtClean="0"/>
              </a:p>
            </p:txBody>
          </p:sp>
        </mc:Choice>
        <mc:Fallback xmlns="">
          <p:sp>
            <p:nvSpPr>
              <p:cNvPr id="83" name="TextBox 82"/>
              <p:cNvSpPr txBox="1">
                <a:spLocks noRot="1" noChangeAspect="1" noMove="1" noResize="1" noEditPoints="1" noAdjustHandles="1" noChangeArrowheads="1" noChangeShapeType="1" noTextEdit="1"/>
              </p:cNvSpPr>
              <p:nvPr/>
            </p:nvSpPr>
            <p:spPr>
              <a:xfrm>
                <a:off x="7171914" y="3799788"/>
                <a:ext cx="524631" cy="400110"/>
              </a:xfrm>
              <a:prstGeom prst="rect">
                <a:avLst/>
              </a:prstGeom>
              <a:blipFill rotWithShape="0">
                <a:blip r:embed="rId12"/>
                <a:stretch>
                  <a:fillRect/>
                </a:stretch>
              </a:blipFill>
            </p:spPr>
            <p:txBody>
              <a:bodyPr/>
              <a:lstStyle/>
              <a:p>
                <a:r>
                  <a:rPr lang="en-US">
                    <a:noFill/>
                  </a:rPr>
                  <a:t> </a:t>
                </a:r>
              </a:p>
            </p:txBody>
          </p:sp>
        </mc:Fallback>
      </mc:AlternateContent>
      <p:sp>
        <p:nvSpPr>
          <p:cNvPr id="11" name="Left-Right Arrow 10"/>
          <p:cNvSpPr/>
          <p:nvPr/>
        </p:nvSpPr>
        <p:spPr bwMode="auto">
          <a:xfrm rot="16587476">
            <a:off x="7524800" y="4841052"/>
            <a:ext cx="928371" cy="276051"/>
          </a:xfrm>
          <a:prstGeom prst="leftRightArrow">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35" name="TextBox 34"/>
              <p:cNvSpPr txBox="1"/>
              <p:nvPr/>
            </p:nvSpPr>
            <p:spPr>
              <a:xfrm>
                <a:off x="8070896" y="4719698"/>
                <a:ext cx="1115242" cy="424796"/>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𝑝</m:t>
                          </m:r>
                        </m:e>
                      </m:acc>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𝑗</m:t>
                          </m:r>
                        </m:sub>
                      </m:sSub>
                      <m:r>
                        <a:rPr lang="en-US" b="0" i="1" smtClean="0">
                          <a:latin typeface="Cambria Math" panose="02040503050406030204" pitchFamily="18" charset="0"/>
                        </a:rPr>
                        <m:t>|</m:t>
                      </m:r>
                      <m:r>
                        <a:rPr lang="en-US" b="1" i="1" smtClean="0">
                          <a:latin typeface="Cambria Math" panose="02040503050406030204" pitchFamily="18" charset="0"/>
                        </a:rPr>
                        <m:t>𝒚</m:t>
                      </m:r>
                      <m:r>
                        <a:rPr lang="en-US" b="0" i="1" smtClean="0">
                          <a:latin typeface="Cambria Math" panose="02040503050406030204" pitchFamily="18" charset="0"/>
                        </a:rPr>
                        <m:t>)</m:t>
                      </m:r>
                    </m:oMath>
                  </m:oMathPara>
                </a14:m>
                <a:endParaRPr lang="en-US" b="0" dirty="0" smtClean="0"/>
              </a:p>
            </p:txBody>
          </p:sp>
        </mc:Choice>
        <mc:Fallback xmlns="">
          <p:sp>
            <p:nvSpPr>
              <p:cNvPr id="35" name="TextBox 34"/>
              <p:cNvSpPr txBox="1">
                <a:spLocks noRot="1" noChangeAspect="1" noMove="1" noResize="1" noEditPoints="1" noAdjustHandles="1" noChangeArrowheads="1" noChangeShapeType="1" noTextEdit="1"/>
              </p:cNvSpPr>
              <p:nvPr/>
            </p:nvSpPr>
            <p:spPr>
              <a:xfrm>
                <a:off x="8070896" y="4719698"/>
                <a:ext cx="1115242" cy="424796"/>
              </a:xfrm>
              <a:prstGeom prst="rect">
                <a:avLst/>
              </a:prstGeom>
              <a:blipFill rotWithShape="0">
                <a:blip r:embed="rId13"/>
                <a:stretch>
                  <a:fillRect t="-4286"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4397435" y="1219200"/>
                <a:ext cx="4746565" cy="731932"/>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a:latin typeface="Cambria Math" panose="02040503050406030204" pitchFamily="18" charset="0"/>
                            </a:rPr>
                            <m:t>𝑝</m:t>
                          </m:r>
                        </m:e>
                        <m:sub>
                          <m:r>
                            <a:rPr lang="en-US" b="0" i="1">
                              <a:latin typeface="Cambria Math" panose="02040503050406030204" pitchFamily="18" charset="0"/>
                            </a:rPr>
                            <m:t>𝑋</m:t>
                          </m:r>
                          <m:r>
                            <a:rPr lang="en-US" b="0" i="1">
                              <a:latin typeface="Cambria Math" panose="02040503050406030204" pitchFamily="18" charset="0"/>
                            </a:rPr>
                            <m:t>|</m:t>
                          </m:r>
                          <m:r>
                            <a:rPr lang="en-US" b="0" i="1">
                              <a:latin typeface="Cambria Math" panose="02040503050406030204" pitchFamily="18" charset="0"/>
                            </a:rPr>
                            <m:t>𝑌</m:t>
                          </m:r>
                        </m:sub>
                      </m:sSub>
                      <m:d>
                        <m:dPr>
                          <m:ctrlPr>
                            <a:rPr lang="en-US" b="0" i="1">
                              <a:latin typeface="Cambria Math" panose="02040503050406030204" pitchFamily="18" charset="0"/>
                            </a:rPr>
                          </m:ctrlPr>
                        </m:dPr>
                        <m:e>
                          <m:r>
                            <a:rPr lang="en-US" b="1" i="1">
                              <a:latin typeface="Cambria Math" panose="02040503050406030204" pitchFamily="18" charset="0"/>
                            </a:rPr>
                            <m:t>𝒙</m:t>
                          </m:r>
                        </m:e>
                        <m:e>
                          <m:r>
                            <a:rPr lang="en-US" b="1" i="1">
                              <a:latin typeface="Cambria Math" panose="02040503050406030204" pitchFamily="18" charset="0"/>
                            </a:rPr>
                            <m:t>𝒚</m:t>
                          </m:r>
                        </m:e>
                      </m:d>
                      <m:r>
                        <a:rPr lang="en-US" b="0" i="1" smtClean="0">
                          <a:latin typeface="Cambria Math" panose="02040503050406030204" pitchFamily="18" charset="0"/>
                        </a:rPr>
                        <m:t>= </m:t>
                      </m:r>
                      <m:nary>
                        <m:naryPr>
                          <m:chr m:val="∏"/>
                          <m:limLoc m:val="subSup"/>
                          <m:ctrlPr>
                            <a:rPr lang="en-US" b="0" i="1">
                              <a:latin typeface="Cambria Math" panose="02040503050406030204" pitchFamily="18" charset="0"/>
                            </a:rPr>
                          </m:ctrlPr>
                        </m:naryPr>
                        <m:sub>
                          <m:r>
                            <m:rPr>
                              <m:brk m:alnAt="25"/>
                            </m:rPr>
                            <a:rPr lang="en-US" b="0" i="1">
                              <a:latin typeface="Cambria Math" panose="02040503050406030204" pitchFamily="18" charset="0"/>
                            </a:rPr>
                            <m:t>𝑗</m:t>
                          </m:r>
                          <m:r>
                            <a:rPr lang="en-US" b="0" i="1">
                              <a:latin typeface="Cambria Math" panose="02040503050406030204" pitchFamily="18" charset="0"/>
                            </a:rPr>
                            <m:t>=1</m:t>
                          </m:r>
                        </m:sub>
                        <m:sup>
                          <m:r>
                            <a:rPr lang="en-US" b="0" i="1">
                              <a:latin typeface="Cambria Math" panose="02040503050406030204" pitchFamily="18" charset="0"/>
                            </a:rPr>
                            <m:t>𝑛</m:t>
                          </m:r>
                        </m:sup>
                        <m:e>
                          <m:r>
                            <a:rPr lang="en-US" b="0" i="1" smtClean="0">
                              <a:latin typeface="Cambria Math" panose="02040503050406030204" pitchFamily="18" charset="0"/>
                            </a:rPr>
                            <m:t>𝑝</m:t>
                          </m:r>
                          <m:d>
                            <m:dPr>
                              <m:ctrlPr>
                                <a:rPr lang="en-US" b="0" i="1">
                                  <a:latin typeface="Cambria Math" panose="02040503050406030204" pitchFamily="18" charset="0"/>
                                </a:rPr>
                              </m:ctrlPr>
                            </m:dPr>
                            <m:e>
                              <m:sSub>
                                <m:sSubPr>
                                  <m:ctrlPr>
                                    <a:rPr lang="en-US" b="0" i="1">
                                      <a:latin typeface="Cambria Math" panose="02040503050406030204" pitchFamily="18" charset="0"/>
                                    </a:rPr>
                                  </m:ctrlPr>
                                </m:sSubPr>
                                <m:e>
                                  <m:r>
                                    <a:rPr lang="en-US" b="0" i="1">
                                      <a:latin typeface="Cambria Math" panose="02040503050406030204" pitchFamily="18" charset="0"/>
                                    </a:rPr>
                                    <m:t>𝑥</m:t>
                                  </m:r>
                                </m:e>
                                <m:sub>
                                  <m:r>
                                    <a:rPr lang="en-US" b="0" i="1">
                                      <a:latin typeface="Cambria Math" panose="02040503050406030204" pitchFamily="18" charset="0"/>
                                    </a:rPr>
                                    <m:t>𝑗</m:t>
                                  </m:r>
                                </m:sub>
                              </m:sSub>
                            </m:e>
                          </m:d>
                        </m:e>
                      </m:nary>
                      <m:nary>
                        <m:naryPr>
                          <m:chr m:val="∏"/>
                          <m:limLoc m:val="subSup"/>
                          <m:ctrlPr>
                            <a:rPr lang="en-US" b="0" i="1" smtClean="0">
                              <a:latin typeface="Cambria Math" panose="02040503050406030204" pitchFamily="18" charset="0"/>
                            </a:rPr>
                          </m:ctrlPr>
                        </m:naryPr>
                        <m:sub>
                          <m:r>
                            <m:rPr>
                              <m:brk m:alnAt="25"/>
                            </m:rPr>
                            <a:rPr lang="en-US" b="0" i="1">
                              <a:latin typeface="Cambria Math" panose="02040503050406030204" pitchFamily="18" charset="0"/>
                            </a:rPr>
                            <m:t>𝑖</m:t>
                          </m:r>
                          <m:r>
                            <a:rPr lang="en-US" b="0" i="1">
                              <a:latin typeface="Cambria Math" panose="02040503050406030204" pitchFamily="18" charset="0"/>
                            </a:rPr>
                            <m:t>=1</m:t>
                          </m:r>
                        </m:sub>
                        <m:sup>
                          <m:r>
                            <a:rPr lang="en-US" b="0" i="1">
                              <a:latin typeface="Cambria Math" panose="02040503050406030204" pitchFamily="18" charset="0"/>
                            </a:rPr>
                            <m:t>𝑚</m:t>
                          </m:r>
                        </m:sup>
                        <m:e>
                          <m:r>
                            <a:rPr lang="en-US" b="0" i="1" smtClean="0">
                              <a:latin typeface="Cambria Math" panose="02040503050406030204" pitchFamily="18" charset="0"/>
                            </a:rPr>
                            <m:t>𝑝</m:t>
                          </m:r>
                          <m:d>
                            <m:dPr>
                              <m:ctrlPr>
                                <a:rPr lang="en-US" b="0" i="1">
                                  <a:latin typeface="Cambria Math" panose="02040503050406030204" pitchFamily="18" charset="0"/>
                                </a:rPr>
                              </m:ctrlPr>
                            </m:dPr>
                            <m:e>
                              <m:sSub>
                                <m:sSubPr>
                                  <m:ctrlPr>
                                    <a:rPr lang="en-US" b="0" i="1" smtClean="0">
                                      <a:latin typeface="Cambria Math" panose="02040503050406030204" pitchFamily="18" charset="0"/>
                                    </a:rPr>
                                  </m:ctrlPr>
                                </m:sSubPr>
                                <m:e>
                                  <m:r>
                                    <a:rPr lang="en-US" b="0" i="1">
                                      <a:latin typeface="Cambria Math" panose="02040503050406030204" pitchFamily="18" charset="0"/>
                                    </a:rPr>
                                    <m:t>𝑦</m:t>
                                  </m:r>
                                </m:e>
                                <m:sub>
                                  <m:r>
                                    <a:rPr lang="en-US" b="0" i="1" smtClean="0">
                                      <a:latin typeface="Cambria Math" panose="02040503050406030204" pitchFamily="18" charset="0"/>
                                    </a:rPr>
                                    <m:t>𝑖</m:t>
                                  </m:r>
                                </m:sub>
                              </m:sSub>
                            </m:e>
                            <m:e>
                              <m:r>
                                <a:rPr lang="en-US" b="1" i="1">
                                  <a:latin typeface="Cambria Math" panose="02040503050406030204" pitchFamily="18" charset="0"/>
                                </a:rPr>
                                <m:t>𝒙</m:t>
                              </m:r>
                            </m:e>
                          </m:d>
                        </m:e>
                      </m:nary>
                    </m:oMath>
                  </m:oMathPara>
                </a14:m>
                <a:endParaRPr lang="en-US" b="0" dirty="0" smtClean="0"/>
              </a:p>
            </p:txBody>
          </p:sp>
        </mc:Choice>
        <mc:Fallback xmlns="">
          <p:sp>
            <p:nvSpPr>
              <p:cNvPr id="37" name="TextBox 36"/>
              <p:cNvSpPr txBox="1">
                <a:spLocks noRot="1" noChangeAspect="1" noMove="1" noResize="1" noEditPoints="1" noAdjustHandles="1" noChangeArrowheads="1" noChangeShapeType="1" noTextEdit="1"/>
              </p:cNvSpPr>
              <p:nvPr/>
            </p:nvSpPr>
            <p:spPr>
              <a:xfrm>
                <a:off x="4397435" y="1219200"/>
                <a:ext cx="4746565" cy="731932"/>
              </a:xfrm>
              <a:prstGeom prst="rect">
                <a:avLst/>
              </a:prstGeom>
              <a:blipFill rotWithShape="0">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99291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brain: networks of neurons	</a:t>
            </a:r>
            <a:endParaRPr lang="en-US" dirty="0"/>
          </a:p>
        </p:txBody>
      </p:sp>
      <p:sp>
        <p:nvSpPr>
          <p:cNvPr id="8" name="TextBox 7"/>
          <p:cNvSpPr txBox="1"/>
          <p:nvPr/>
        </p:nvSpPr>
        <p:spPr>
          <a:xfrm>
            <a:off x="228600" y="4419600"/>
            <a:ext cx="3962400" cy="369332"/>
          </a:xfrm>
          <a:prstGeom prst="rect">
            <a:avLst/>
          </a:prstGeom>
          <a:noFill/>
        </p:spPr>
        <p:txBody>
          <a:bodyPr wrap="square" rtlCol="0">
            <a:spAutoFit/>
          </a:bodyPr>
          <a:lstStyle/>
          <a:p>
            <a:pPr algn="l"/>
            <a:r>
              <a:rPr lang="en-US" sz="1800" b="0" dirty="0" smtClean="0">
                <a:solidFill>
                  <a:srgbClr val="FFFFFF"/>
                </a:solidFill>
              </a:rPr>
              <a:t>3D, Harvard</a:t>
            </a:r>
          </a:p>
        </p:txBody>
      </p:sp>
      <mc:AlternateContent xmlns:mc="http://schemas.openxmlformats.org/markup-compatibility/2006" xmlns:a14="http://schemas.microsoft.com/office/drawing/2010/main">
        <mc:Choice Requires="a14">
          <p:sp>
            <p:nvSpPr>
              <p:cNvPr id="5" name="Rectangle 4"/>
              <p:cNvSpPr/>
              <p:nvPr/>
            </p:nvSpPr>
            <p:spPr>
              <a:xfrm>
                <a:off x="5233775" y="1104176"/>
                <a:ext cx="4038600" cy="3173626"/>
              </a:xfrm>
              <a:prstGeom prst="rect">
                <a:avLst/>
              </a:prstGeom>
            </p:spPr>
            <p:txBody>
              <a:bodyPr wrap="square">
                <a:spAutoFit/>
              </a:bodyPr>
              <a:lstStyle/>
              <a:p>
                <a:pPr algn="l"/>
                <a:r>
                  <a:rPr lang="en-US" b="0" dirty="0" smtClean="0">
                    <a:solidFill>
                      <a:srgbClr val="000000"/>
                    </a:solidFill>
                  </a:rPr>
                  <a:t>1 mm</a:t>
                </a:r>
                <a:r>
                  <a:rPr lang="en-US" b="0" baseline="30000" dirty="0" smtClean="0">
                    <a:solidFill>
                      <a:srgbClr val="000000"/>
                    </a:solidFill>
                  </a:rPr>
                  <a:t>3</a:t>
                </a:r>
              </a:p>
              <a:p>
                <a:pPr algn="l"/>
                <a14:m>
                  <m:oMath xmlns:m="http://schemas.openxmlformats.org/officeDocument/2006/math">
                    <m:r>
                      <a:rPr lang="en-US" b="0">
                        <a:solidFill>
                          <a:srgbClr val="000000"/>
                        </a:solidFill>
                        <a:latin typeface="Cambria Math" panose="02040503050406030204" pitchFamily="18" charset="0"/>
                      </a:rPr>
                      <m:t>~</m:t>
                    </m:r>
                    <m:r>
                      <a:rPr lang="en-US" b="0" i="1" smtClean="0">
                        <a:solidFill>
                          <a:srgbClr val="000000"/>
                        </a:solidFill>
                        <a:latin typeface="Cambria Math"/>
                      </a:rPr>
                      <m:t>1.5</m:t>
                    </m:r>
                    <m:r>
                      <a:rPr lang="en-US" b="0" i="1">
                        <a:solidFill>
                          <a:srgbClr val="000000"/>
                        </a:solidFill>
                        <a:latin typeface="Cambria Math"/>
                      </a:rPr>
                      <m:t> </m:t>
                    </m:r>
                  </m:oMath>
                </a14:m>
                <a:r>
                  <a:rPr lang="en-US" b="0" dirty="0" smtClean="0">
                    <a:solidFill>
                      <a:srgbClr val="000000"/>
                    </a:solidFill>
                  </a:rPr>
                  <a:t>year, 1 </a:t>
                </a:r>
                <a14:m>
                  <m:oMath xmlns:m="http://schemas.openxmlformats.org/officeDocument/2006/math">
                    <m:r>
                      <a:rPr lang="en-US" b="0" i="1" dirty="0" smtClean="0">
                        <a:solidFill>
                          <a:srgbClr val="000000"/>
                        </a:solidFill>
                        <a:latin typeface="Cambria Math" panose="02040503050406030204" pitchFamily="18" charset="0"/>
                      </a:rPr>
                      <m:t>𝑝𝑒𝑡𝑎𝑏𝑦𝑡𝑒</m:t>
                    </m:r>
                  </m:oMath>
                </a14:m>
                <a:r>
                  <a:rPr lang="en-US" b="0" dirty="0" smtClean="0">
                    <a:solidFill>
                      <a:srgbClr val="000000"/>
                    </a:solidFill>
                  </a:rPr>
                  <a:t> </a:t>
                </a:r>
                <a14:m>
                  <m:oMath xmlns:m="http://schemas.openxmlformats.org/officeDocument/2006/math">
                    <m:sSup>
                      <m:sSupPr>
                        <m:ctrlPr>
                          <a:rPr lang="en-US" b="0" i="1" dirty="0">
                            <a:solidFill>
                              <a:srgbClr val="000000"/>
                            </a:solidFill>
                            <a:latin typeface="Cambria Math" panose="02040503050406030204" pitchFamily="18" charset="0"/>
                          </a:rPr>
                        </m:ctrlPr>
                      </m:sSupPr>
                      <m:e>
                        <m:r>
                          <a:rPr lang="en-US" b="0" i="1" dirty="0" smtClean="0">
                            <a:solidFill>
                              <a:srgbClr val="000000"/>
                            </a:solidFill>
                            <a:latin typeface="Cambria Math" panose="02040503050406030204" pitchFamily="18" charset="0"/>
                          </a:rPr>
                          <m:t>(</m:t>
                        </m:r>
                        <m:r>
                          <a:rPr lang="en-US" b="0" i="1" dirty="0">
                            <a:solidFill>
                              <a:srgbClr val="000000"/>
                            </a:solidFill>
                            <a:latin typeface="Cambria Math" panose="02040503050406030204" pitchFamily="18" charset="0"/>
                          </a:rPr>
                          <m:t>10</m:t>
                        </m:r>
                      </m:e>
                      <m:sup>
                        <m:r>
                          <a:rPr lang="en-US" b="0" i="1" dirty="0">
                            <a:solidFill>
                              <a:srgbClr val="000000"/>
                            </a:solidFill>
                            <a:latin typeface="Cambria Math" panose="02040503050406030204" pitchFamily="18" charset="0"/>
                          </a:rPr>
                          <m:t>15</m:t>
                        </m:r>
                      </m:sup>
                    </m:sSup>
                    <m:r>
                      <a:rPr lang="en-US" b="0" i="1" dirty="0">
                        <a:solidFill>
                          <a:srgbClr val="000000"/>
                        </a:solidFill>
                        <a:latin typeface="Cambria Math" panose="02040503050406030204" pitchFamily="18" charset="0"/>
                      </a:rPr>
                      <m:t> </m:t>
                    </m:r>
                    <m:r>
                      <a:rPr lang="en-US" b="0" dirty="0" smtClean="0">
                        <a:solidFill>
                          <a:srgbClr val="000000"/>
                        </a:solidFill>
                        <a:latin typeface="Cambria Math" panose="02040503050406030204" pitchFamily="18" charset="0"/>
                      </a:rPr>
                      <m:t>)</m:t>
                    </m:r>
                  </m:oMath>
                </a14:m>
                <a:endParaRPr lang="en-US" b="0" dirty="0" smtClean="0">
                  <a:solidFill>
                    <a:srgbClr val="000000"/>
                  </a:solidFill>
                </a:endParaRPr>
              </a:p>
              <a:p>
                <a:pPr algn="l"/>
                <a:endParaRPr lang="en-US" b="0" dirty="0">
                  <a:solidFill>
                    <a:srgbClr val="000000"/>
                  </a:solidFill>
                </a:endParaRPr>
              </a:p>
              <a:p>
                <a:pPr algn="l"/>
                <a:r>
                  <a:rPr lang="en-US" b="0" dirty="0" smtClean="0">
                    <a:solidFill>
                      <a:srgbClr val="000000"/>
                    </a:solidFill>
                  </a:rPr>
                  <a:t>Mouse brain:  </a:t>
                </a:r>
              </a:p>
              <a:p>
                <a:pPr algn="l"/>
                <a14:m>
                  <m:oMath xmlns:m="http://schemas.openxmlformats.org/officeDocument/2006/math">
                    <m:r>
                      <a:rPr lang="en-US" b="0">
                        <a:solidFill>
                          <a:srgbClr val="000000"/>
                        </a:solidFill>
                        <a:latin typeface="Cambria Math" panose="02040503050406030204" pitchFamily="18" charset="0"/>
                      </a:rPr>
                      <m:t>~</m:t>
                    </m:r>
                    <m:r>
                      <a:rPr lang="en-US" b="0" i="1" smtClean="0">
                        <a:solidFill>
                          <a:srgbClr val="000000"/>
                        </a:solidFill>
                        <a:latin typeface="Cambria Math"/>
                      </a:rPr>
                      <m:t>2000</m:t>
                    </m:r>
                    <m:r>
                      <a:rPr lang="en-US" b="0" i="1">
                        <a:solidFill>
                          <a:srgbClr val="000000"/>
                        </a:solidFill>
                        <a:latin typeface="Cambria Math"/>
                      </a:rPr>
                      <m:t> </m:t>
                    </m:r>
                  </m:oMath>
                </a14:m>
                <a:r>
                  <a:rPr lang="en-US" b="0" dirty="0" smtClean="0">
                    <a:solidFill>
                      <a:srgbClr val="000000"/>
                    </a:solidFill>
                  </a:rPr>
                  <a:t>years, 1 </a:t>
                </a:r>
                <a14:m>
                  <m:oMath xmlns:m="http://schemas.openxmlformats.org/officeDocument/2006/math">
                    <m:sSup>
                      <m:sSupPr>
                        <m:ctrlPr>
                          <a:rPr lang="en-US" b="0" i="1" dirty="0">
                            <a:solidFill>
                              <a:srgbClr val="000000"/>
                            </a:solidFill>
                            <a:latin typeface="Cambria Math" panose="02040503050406030204" pitchFamily="18" charset="0"/>
                          </a:rPr>
                        </m:ctrlPr>
                      </m:sSupPr>
                      <m:e>
                        <m:r>
                          <a:rPr lang="en-US" b="0" i="1" dirty="0" smtClean="0">
                            <a:solidFill>
                              <a:srgbClr val="000000"/>
                            </a:solidFill>
                            <a:latin typeface="Cambria Math" panose="02040503050406030204" pitchFamily="18" charset="0"/>
                          </a:rPr>
                          <m:t>𝑒𝑥𝑎𝑏𝑦𝑡𝑒</m:t>
                        </m:r>
                        <m:r>
                          <a:rPr lang="en-US" b="0" i="1" dirty="0" smtClean="0">
                            <a:solidFill>
                              <a:srgbClr val="000000"/>
                            </a:solidFill>
                            <a:latin typeface="Cambria Math" panose="02040503050406030204" pitchFamily="18" charset="0"/>
                          </a:rPr>
                          <m:t> (10</m:t>
                        </m:r>
                      </m:e>
                      <m:sup>
                        <m:r>
                          <a:rPr lang="en-US" b="0" i="1" dirty="0">
                            <a:solidFill>
                              <a:srgbClr val="000000"/>
                            </a:solidFill>
                            <a:latin typeface="Cambria Math" panose="02040503050406030204" pitchFamily="18" charset="0"/>
                          </a:rPr>
                          <m:t>18</m:t>
                        </m:r>
                      </m:sup>
                    </m:sSup>
                    <m:r>
                      <a:rPr lang="en-US" b="0" i="1" dirty="0" smtClean="0">
                        <a:solidFill>
                          <a:srgbClr val="000000"/>
                        </a:solidFill>
                        <a:latin typeface="Cambria Math" panose="02040503050406030204" pitchFamily="18" charset="0"/>
                      </a:rPr>
                      <m:t>)</m:t>
                    </m:r>
                  </m:oMath>
                </a14:m>
                <a:r>
                  <a:rPr lang="en-US" b="0" dirty="0">
                    <a:solidFill>
                      <a:srgbClr val="000000"/>
                    </a:solidFill>
                  </a:rPr>
                  <a:t/>
                </a:r>
                <a:br>
                  <a:rPr lang="en-US" b="0" dirty="0">
                    <a:solidFill>
                      <a:srgbClr val="000000"/>
                    </a:solidFill>
                  </a:rPr>
                </a:br>
                <a:endParaRPr lang="en-US" b="0" dirty="0">
                  <a:solidFill>
                    <a:srgbClr val="000000"/>
                  </a:solidFill>
                </a:endParaRPr>
              </a:p>
              <a:p>
                <a:pPr algn="l"/>
                <a:r>
                  <a:rPr lang="en-US" b="0" dirty="0">
                    <a:solidFill>
                      <a:srgbClr val="000000"/>
                    </a:solidFill>
                  </a:rPr>
                  <a:t>Human cortex</a:t>
                </a:r>
                <a:r>
                  <a:rPr lang="en-US" b="0" dirty="0" smtClean="0">
                    <a:solidFill>
                      <a:srgbClr val="000000"/>
                    </a:solidFill>
                  </a:rPr>
                  <a:t>:</a:t>
                </a:r>
                <a:r>
                  <a:rPr lang="en-US" b="0" dirty="0">
                    <a:solidFill>
                      <a:srgbClr val="000000"/>
                    </a:solidFill>
                  </a:rPr>
                  <a:t/>
                </a:r>
                <a:br>
                  <a:rPr lang="en-US" b="0" dirty="0">
                    <a:solidFill>
                      <a:srgbClr val="000000"/>
                    </a:solidFill>
                  </a:rPr>
                </a:br>
                <a14:m>
                  <m:oMath xmlns:m="http://schemas.openxmlformats.org/officeDocument/2006/math">
                    <m:r>
                      <a:rPr lang="en-US" b="0" smtClean="0">
                        <a:solidFill>
                          <a:srgbClr val="000000"/>
                        </a:solidFill>
                        <a:latin typeface="Cambria Math" panose="02040503050406030204" pitchFamily="18" charset="0"/>
                      </a:rPr>
                      <m:t>~</m:t>
                    </m:r>
                    <m:sSup>
                      <m:sSupPr>
                        <m:ctrlPr>
                          <a:rPr lang="en-US" b="0" i="1">
                            <a:solidFill>
                              <a:srgbClr val="000000"/>
                            </a:solidFill>
                            <a:latin typeface="Cambria Math" panose="02040503050406030204" pitchFamily="18" charset="0"/>
                          </a:rPr>
                        </m:ctrlPr>
                      </m:sSupPr>
                      <m:e>
                        <m:r>
                          <a:rPr lang="en-US" b="0">
                            <a:solidFill>
                              <a:srgbClr val="000000"/>
                            </a:solidFill>
                            <a:latin typeface="Cambria Math" panose="02040503050406030204" pitchFamily="18" charset="0"/>
                          </a:rPr>
                          <m:t>10</m:t>
                        </m:r>
                      </m:e>
                      <m:sup>
                        <m:r>
                          <a:rPr lang="en-US" b="0" i="1">
                            <a:solidFill>
                              <a:srgbClr val="000000"/>
                            </a:solidFill>
                            <a:latin typeface="Cambria Math" panose="02040503050406030204" pitchFamily="18" charset="0"/>
                          </a:rPr>
                          <m:t>7</m:t>
                        </m:r>
                      </m:sup>
                    </m:sSup>
                  </m:oMath>
                </a14:m>
                <a:r>
                  <a:rPr lang="en-US" b="0" dirty="0">
                    <a:solidFill>
                      <a:srgbClr val="000000"/>
                    </a:solidFill>
                  </a:rPr>
                  <a:t> years, </a:t>
                </a:r>
                <a14:m>
                  <m:oMath xmlns:m="http://schemas.openxmlformats.org/officeDocument/2006/math">
                    <m:sSup>
                      <m:sSupPr>
                        <m:ctrlPr>
                          <a:rPr lang="en-US" b="0" i="1" dirty="0" smtClean="0">
                            <a:solidFill>
                              <a:srgbClr val="000000"/>
                            </a:solidFill>
                            <a:latin typeface="Cambria Math" panose="02040503050406030204" pitchFamily="18" charset="0"/>
                          </a:rPr>
                        </m:ctrlPr>
                      </m:sSupPr>
                      <m:e>
                        <m:r>
                          <a:rPr lang="en-US" b="0" dirty="0" smtClean="0">
                            <a:solidFill>
                              <a:srgbClr val="000000"/>
                            </a:solidFill>
                            <a:latin typeface="Cambria Math" panose="02040503050406030204" pitchFamily="18" charset="0"/>
                          </a:rPr>
                          <m:t>10</m:t>
                        </m:r>
                        <m:r>
                          <a:rPr lang="en-US" b="0" i="1" dirty="0" smtClean="0">
                            <a:solidFill>
                              <a:srgbClr val="000000"/>
                            </a:solidFill>
                            <a:latin typeface="Cambria Math" panose="02040503050406030204" pitchFamily="18" charset="0"/>
                          </a:rPr>
                          <m:t> </m:t>
                        </m:r>
                        <m:r>
                          <a:rPr lang="en-US" b="0" i="1" dirty="0" smtClean="0">
                            <a:solidFill>
                              <a:srgbClr val="000000"/>
                            </a:solidFill>
                            <a:latin typeface="Cambria Math" panose="02040503050406030204" pitchFamily="18" charset="0"/>
                          </a:rPr>
                          <m:t>𝑧𝑒𝑡𝑡𝑎𝑏𝑦𝑡𝑒𝑠</m:t>
                        </m:r>
                        <m:r>
                          <a:rPr lang="en-US" b="0" i="1" dirty="0" smtClean="0">
                            <a:solidFill>
                              <a:srgbClr val="000000"/>
                            </a:solidFill>
                            <a:latin typeface="Cambria Math" panose="02040503050406030204" pitchFamily="18" charset="0"/>
                          </a:rPr>
                          <m:t> (10</m:t>
                        </m:r>
                      </m:e>
                      <m:sup>
                        <m:r>
                          <a:rPr lang="en-US" b="0" i="1" dirty="0">
                            <a:solidFill>
                              <a:srgbClr val="000000"/>
                            </a:solidFill>
                            <a:latin typeface="Cambria Math" panose="02040503050406030204" pitchFamily="18" charset="0"/>
                          </a:rPr>
                          <m:t>2</m:t>
                        </m:r>
                        <m:r>
                          <a:rPr lang="en-US" b="0" i="1" dirty="0" smtClean="0">
                            <a:solidFill>
                              <a:srgbClr val="000000"/>
                            </a:solidFill>
                            <a:latin typeface="Cambria Math" panose="02040503050406030204" pitchFamily="18" charset="0"/>
                          </a:rPr>
                          <m:t>1</m:t>
                        </m:r>
                      </m:sup>
                    </m:sSup>
                  </m:oMath>
                </a14:m>
                <a:r>
                  <a:rPr lang="en-US" b="0" dirty="0" smtClean="0">
                    <a:solidFill>
                      <a:srgbClr val="000000"/>
                    </a:solidFill>
                  </a:rPr>
                  <a:t>)</a:t>
                </a:r>
              </a:p>
              <a:p>
                <a:pPr algn="l"/>
                <a:endParaRPr lang="en-US" b="0" dirty="0">
                  <a:solidFill>
                    <a:srgbClr val="000000"/>
                  </a:solidFill>
                </a:endParaRPr>
              </a:p>
              <a:p>
                <a:pPr algn="l"/>
                <a:r>
                  <a:rPr lang="en-US" b="0" dirty="0">
                    <a:solidFill>
                      <a:srgbClr val="000000"/>
                    </a:solidFill>
                  </a:rPr>
                  <a:t>W</a:t>
                </a:r>
                <a:r>
                  <a:rPr lang="en-US" b="0" dirty="0" smtClean="0">
                    <a:solidFill>
                      <a:srgbClr val="000000"/>
                    </a:solidFill>
                  </a:rPr>
                  <a:t>orld storage: 300 </a:t>
                </a:r>
                <a14:m>
                  <m:oMath xmlns:m="http://schemas.openxmlformats.org/officeDocument/2006/math">
                    <m:r>
                      <m:rPr>
                        <m:sty m:val="p"/>
                      </m:rPr>
                      <a:rPr lang="en-US" b="0" dirty="0" smtClean="0">
                        <a:solidFill>
                          <a:srgbClr val="000000"/>
                        </a:solidFill>
                        <a:latin typeface="Cambria Math" panose="02040503050406030204" pitchFamily="18" charset="0"/>
                      </a:rPr>
                      <m:t>e</m:t>
                    </m:r>
                    <m:r>
                      <a:rPr lang="en-US" b="0" i="1" dirty="0">
                        <a:solidFill>
                          <a:srgbClr val="000000"/>
                        </a:solidFill>
                        <a:latin typeface="Cambria Math" panose="02040503050406030204" pitchFamily="18" charset="0"/>
                      </a:rPr>
                      <m:t>𝑥𝑎𝑏𝑦𝑡𝑒</m:t>
                    </m:r>
                    <m:r>
                      <a:rPr lang="en-US" b="0" i="1" dirty="0" smtClean="0">
                        <a:solidFill>
                          <a:srgbClr val="000000"/>
                        </a:solidFill>
                        <a:latin typeface="Cambria Math" panose="02040503050406030204" pitchFamily="18" charset="0"/>
                      </a:rPr>
                      <m:t>𝑠</m:t>
                    </m:r>
                  </m:oMath>
                </a14:m>
                <a:endParaRPr lang="en-US" b="0" dirty="0">
                  <a:solidFill>
                    <a:srgbClr val="000000"/>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5233775" y="1104176"/>
                <a:ext cx="4038600" cy="3173626"/>
              </a:xfrm>
              <a:prstGeom prst="rect">
                <a:avLst/>
              </a:prstGeom>
              <a:blipFill rotWithShape="0">
                <a:blip r:embed="rId3"/>
                <a:stretch>
                  <a:fillRect l="-1662" t="-768" b="-2495"/>
                </a:stretch>
              </a:blipFill>
            </p:spPr>
            <p:txBody>
              <a:bodyPr/>
              <a:lstStyle/>
              <a:p>
                <a:r>
                  <a:rPr lang="en-US">
                    <a:noFill/>
                  </a:rPr>
                  <a:t> </a:t>
                </a:r>
              </a:p>
            </p:txBody>
          </p:sp>
        </mc:Fallback>
      </mc:AlternateContent>
      <p:pic>
        <p:nvPicPr>
          <p:cNvPr id="9" name="Picture 8" descr="3DNeuron-Clip-shorter.gif"/>
          <p:cNvPicPr>
            <a:picLocks noChangeAspect="1"/>
          </p:cNvPicPr>
          <p:nvPr/>
        </p:nvPicPr>
        <p:blipFill>
          <a:blip r:embed="rId4" cstate="print"/>
          <a:stretch>
            <a:fillRect/>
          </a:stretch>
        </p:blipFill>
        <p:spPr>
          <a:xfrm>
            <a:off x="533400" y="1139837"/>
            <a:ext cx="4413504" cy="3310128"/>
          </a:xfrm>
          <a:prstGeom prst="rect">
            <a:avLst/>
          </a:prstGeom>
        </p:spPr>
      </p:pic>
      <p:sp>
        <p:nvSpPr>
          <p:cNvPr id="10" name="TextBox 9"/>
          <p:cNvSpPr txBox="1"/>
          <p:nvPr/>
        </p:nvSpPr>
        <p:spPr>
          <a:xfrm>
            <a:off x="82296" y="4449965"/>
            <a:ext cx="5334000" cy="605294"/>
          </a:xfrm>
          <a:prstGeom prst="rect">
            <a:avLst/>
          </a:prstGeom>
          <a:noFill/>
        </p:spPr>
        <p:txBody>
          <a:bodyPr wrap="square" rtlCol="0">
            <a:spAutoFit/>
          </a:bodyPr>
          <a:lstStyle/>
          <a:p>
            <a:pPr algn="l"/>
            <a:r>
              <a:rPr lang="en-US" b="0" dirty="0" smtClean="0">
                <a:solidFill>
                  <a:srgbClr val="002060"/>
                </a:solidFill>
              </a:rPr>
              <a:t>Mouse cerebellum        </a:t>
            </a:r>
            <a:r>
              <a:rPr lang="en-US" sz="1800" dirty="0" err="1" smtClean="0">
                <a:solidFill>
                  <a:srgbClr val="000099">
                    <a:lumMod val="60000"/>
                    <a:lumOff val="40000"/>
                  </a:srgbClr>
                </a:solidFill>
              </a:rPr>
              <a:t>Lichtman</a:t>
            </a:r>
            <a:r>
              <a:rPr lang="en-US" sz="1800" dirty="0" smtClean="0">
                <a:solidFill>
                  <a:srgbClr val="000099">
                    <a:lumMod val="60000"/>
                    <a:lumOff val="40000"/>
                  </a:srgbClr>
                </a:solidFill>
              </a:rPr>
              <a:t> </a:t>
            </a:r>
            <a:r>
              <a:rPr lang="en-US" sz="1800" dirty="0">
                <a:solidFill>
                  <a:srgbClr val="000099">
                    <a:lumMod val="60000"/>
                    <a:lumOff val="40000"/>
                  </a:srgbClr>
                </a:solidFill>
              </a:rPr>
              <a:t>et </a:t>
            </a:r>
            <a:r>
              <a:rPr lang="en-US" sz="1800" dirty="0" smtClean="0">
                <a:solidFill>
                  <a:srgbClr val="000099">
                    <a:lumMod val="60000"/>
                    <a:lumOff val="40000"/>
                  </a:srgbClr>
                </a:solidFill>
              </a:rPr>
              <a:t>al. 2008</a:t>
            </a:r>
            <a:endParaRPr lang="en-US" sz="1800" dirty="0">
              <a:solidFill>
                <a:srgbClr val="000099">
                  <a:lumMod val="60000"/>
                  <a:lumOff val="40000"/>
                </a:srgbClr>
              </a:solidFill>
            </a:endParaRPr>
          </a:p>
          <a:p>
            <a:pPr algn="l"/>
            <a:endParaRPr lang="en-US" b="0" baseline="30000" dirty="0" smtClean="0">
              <a:solidFill>
                <a:srgbClr val="002060"/>
              </a:solidFill>
            </a:endParaRPr>
          </a:p>
        </p:txBody>
      </p:sp>
      <p:sp>
        <p:nvSpPr>
          <p:cNvPr id="3" name="Rectangle 2"/>
          <p:cNvSpPr/>
          <p:nvPr/>
        </p:nvSpPr>
        <p:spPr>
          <a:xfrm>
            <a:off x="6477000" y="4346052"/>
            <a:ext cx="2514600" cy="400110"/>
          </a:xfrm>
          <a:prstGeom prst="rect">
            <a:avLst/>
          </a:prstGeom>
        </p:spPr>
        <p:txBody>
          <a:bodyPr wrap="square">
            <a:spAutoFit/>
          </a:bodyPr>
          <a:lstStyle/>
          <a:p>
            <a:r>
              <a:rPr lang="en-US" b="0" i="1" dirty="0" smtClean="0"/>
              <a:t>~ </a:t>
            </a:r>
            <a:r>
              <a:rPr lang="en-US" sz="1800" b="0" i="1" dirty="0" smtClean="0"/>
              <a:t>on January 2015</a:t>
            </a:r>
            <a:endParaRPr lang="en-US" sz="1800" b="0" i="1" dirty="0"/>
          </a:p>
        </p:txBody>
      </p:sp>
    </p:spTree>
    <p:extLst>
      <p:ext uri="{BB962C8B-B14F-4D97-AF65-F5344CB8AC3E}">
        <p14:creationId xmlns:p14="http://schemas.microsoft.com/office/powerpoint/2010/main" val="4054522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"Graphical Model" for GLM</a:t>
            </a:r>
            <a:endParaRPr lang="en-US" sz="3200" dirty="0"/>
          </a:p>
        </p:txBody>
      </p:sp>
      <mc:AlternateContent xmlns:mc="http://schemas.openxmlformats.org/markup-compatibility/2006" xmlns:a14="http://schemas.microsoft.com/office/drawing/2010/main">
        <mc:Choice Requires="a14">
          <p:sp>
            <p:nvSpPr>
              <p:cNvPr id="43" name="Content Placeholder 3"/>
              <p:cNvSpPr>
                <a:spLocks noGrp="1"/>
              </p:cNvSpPr>
              <p:nvPr>
                <p:ph sz="quarter" idx="1"/>
              </p:nvPr>
            </p:nvSpPr>
            <p:spPr>
              <a:xfrm>
                <a:off x="762000" y="4391313"/>
                <a:ext cx="7772400" cy="1764030"/>
              </a:xfrm>
            </p:spPr>
            <p:txBody>
              <a:bodyPr>
                <a:normAutofit/>
              </a:bodyPr>
              <a:lstStyle/>
              <a:p>
                <a:r>
                  <a:rPr lang="en-US" sz="2800" dirty="0" smtClean="0"/>
                  <a:t>Assume separable priors &amp; likelihoods</a:t>
                </a:r>
              </a:p>
              <a:p>
                <a:r>
                  <a:rPr lang="en-US" dirty="0" smtClean="0"/>
                  <a:t>The posterior </a:t>
                </a:r>
                <a:r>
                  <a:rPr lang="en-US" dirty="0"/>
                  <a:t>d</a:t>
                </a:r>
                <a:r>
                  <a:rPr lang="en-US" dirty="0" smtClean="0"/>
                  <a:t>ensity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oMath>
                </a14:m>
                <a:r>
                  <a:rPr lang="en-US" dirty="0" smtClean="0"/>
                  <a:t> factors into:</a:t>
                </a:r>
              </a:p>
              <a:p>
                <a:pPr lvl="1"/>
                <a14:m>
                  <m:oMath xmlns:m="http://schemas.openxmlformats.org/officeDocument/2006/math">
                    <m:r>
                      <a:rPr lang="en-US" sz="2200" b="0" i="1" smtClean="0">
                        <a:latin typeface="Cambria Math" panose="02040503050406030204" pitchFamily="18" charset="0"/>
                      </a:rPr>
                      <m:t>𝑚</m:t>
                    </m:r>
                    <m:r>
                      <a:rPr lang="en-US" sz="2200" b="0" i="1" smtClean="0">
                        <a:latin typeface="Cambria Math" panose="02040503050406030204" pitchFamily="18" charset="0"/>
                      </a:rPr>
                      <m:t>+</m:t>
                    </m:r>
                    <m:r>
                      <a:rPr lang="en-US" sz="2200" b="0" i="1" smtClean="0">
                        <a:latin typeface="Cambria Math" panose="02040503050406030204" pitchFamily="18" charset="0"/>
                      </a:rPr>
                      <m:t>𝑛</m:t>
                    </m:r>
                    <m:r>
                      <a:rPr lang="en-US" sz="2200" b="0" i="1" smtClean="0">
                        <a:latin typeface="Cambria Math" panose="02040503050406030204" pitchFamily="18" charset="0"/>
                      </a:rPr>
                      <m:t> </m:t>
                    </m:r>
                  </m:oMath>
                </a14:m>
                <a:r>
                  <a:rPr lang="en-US" sz="2200" dirty="0" smtClean="0"/>
                  <a:t>scalar terms; and</a:t>
                </a:r>
              </a:p>
              <a:p>
                <a:pPr lvl="1"/>
                <a:r>
                  <a:rPr lang="en-US" sz="2200" dirty="0" smtClean="0"/>
                  <a:t>Linear constraint </a:t>
                </a:r>
                <a14:m>
                  <m:oMath xmlns:m="http://schemas.openxmlformats.org/officeDocument/2006/math">
                    <m:r>
                      <a:rPr lang="en-US" sz="2200" b="0" i="1" smtClean="0">
                        <a:latin typeface="Cambria Math" panose="02040503050406030204" pitchFamily="18" charset="0"/>
                      </a:rPr>
                      <m:t>𝑧</m:t>
                    </m:r>
                    <m:r>
                      <a:rPr lang="en-US" sz="2200" b="0" i="1" smtClean="0">
                        <a:latin typeface="Cambria Math" panose="02040503050406030204" pitchFamily="18" charset="0"/>
                      </a:rPr>
                      <m:t>=</m:t>
                    </m:r>
                    <m:r>
                      <a:rPr lang="en-US" sz="2200" b="0" i="1" smtClean="0">
                        <a:latin typeface="Cambria Math" panose="02040503050406030204" pitchFamily="18" charset="0"/>
                      </a:rPr>
                      <m:t>𝐴𝑥</m:t>
                    </m:r>
                  </m:oMath>
                </a14:m>
                <a:endParaRPr lang="en-US" sz="2200" dirty="0" smtClean="0"/>
              </a:p>
              <a:p>
                <a:endParaRPr lang="en-US" sz="2400" dirty="0" smtClean="0"/>
              </a:p>
              <a:p>
                <a:endParaRPr lang="en-US" sz="2400" dirty="0" smtClean="0"/>
              </a:p>
              <a:p>
                <a:endParaRPr lang="en-US" dirty="0"/>
              </a:p>
            </p:txBody>
          </p:sp>
        </mc:Choice>
        <mc:Fallback xmlns="">
          <p:sp>
            <p:nvSpPr>
              <p:cNvPr id="43" name="Content Placeholder 3"/>
              <p:cNvSpPr>
                <a:spLocks noGrp="1" noRot="1" noChangeAspect="1" noMove="1" noResize="1" noEditPoints="1" noAdjustHandles="1" noChangeArrowheads="1" noChangeShapeType="1" noTextEdit="1"/>
              </p:cNvSpPr>
              <p:nvPr>
                <p:ph sz="quarter" idx="1"/>
              </p:nvPr>
            </p:nvSpPr>
            <p:spPr>
              <a:xfrm>
                <a:off x="762000" y="4391313"/>
                <a:ext cx="7772400" cy="1764030"/>
              </a:xfrm>
              <a:blipFill rotWithShape="0">
                <a:blip r:embed="rId3"/>
                <a:stretch>
                  <a:fillRect l="-863" t="-3448" b="-7241"/>
                </a:stretch>
              </a:blipFill>
            </p:spPr>
            <p:txBody>
              <a:bodyPr/>
              <a:lstStyle/>
              <a:p>
                <a:r>
                  <a:rPr lang="en-US">
                    <a:noFill/>
                  </a:rPr>
                  <a:t> </a:t>
                </a:r>
              </a:p>
            </p:txBody>
          </p:sp>
        </mc:Fallback>
      </mc:AlternateContent>
      <p:sp>
        <p:nvSpPr>
          <p:cNvPr id="44" name="Rectangle 43"/>
          <p:cNvSpPr/>
          <p:nvPr/>
        </p:nvSpPr>
        <p:spPr>
          <a:xfrm>
            <a:off x="2651774" y="1211833"/>
            <a:ext cx="228600" cy="258762"/>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651774" y="1709515"/>
            <a:ext cx="228600" cy="258762"/>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651774" y="2742976"/>
            <a:ext cx="228600" cy="258762"/>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080774" y="1333659"/>
            <a:ext cx="228600" cy="258762"/>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5394974" y="1312639"/>
            <a:ext cx="304800" cy="3048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3794774" y="1206277"/>
            <a:ext cx="1066800" cy="1841499"/>
          </a:xfrm>
          <a:prstGeom prst="rect">
            <a:avLst/>
          </a:prstGeom>
          <a:solidFill>
            <a:srgbClr val="66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a:stCxn id="54" idx="2"/>
          </p:cNvCxnSpPr>
          <p:nvPr/>
        </p:nvCxnSpPr>
        <p:spPr>
          <a:xfrm rot="10800000">
            <a:off x="4861574" y="1465039"/>
            <a:ext cx="53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50" idx="1"/>
            <a:endCxn id="54" idx="6"/>
          </p:cNvCxnSpPr>
          <p:nvPr/>
        </p:nvCxnSpPr>
        <p:spPr>
          <a:xfrm rot="10800000" flipV="1">
            <a:off x="5699774" y="1463039"/>
            <a:ext cx="381000" cy="1999"/>
          </a:xfrm>
          <a:prstGeom prst="line">
            <a:avLst/>
          </a:prstGeom>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6080774" y="1790859"/>
            <a:ext cx="228600" cy="258762"/>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394974" y="1769839"/>
            <a:ext cx="304800" cy="3048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a:stCxn id="62" idx="2"/>
          </p:cNvCxnSpPr>
          <p:nvPr/>
        </p:nvCxnSpPr>
        <p:spPr>
          <a:xfrm rot="10800000">
            <a:off x="4861574" y="1922239"/>
            <a:ext cx="53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61" idx="1"/>
            <a:endCxn id="62" idx="6"/>
          </p:cNvCxnSpPr>
          <p:nvPr/>
        </p:nvCxnSpPr>
        <p:spPr>
          <a:xfrm rot="10800000" flipV="1">
            <a:off x="5699774" y="1920239"/>
            <a:ext cx="381000" cy="1999"/>
          </a:xfrm>
          <a:prstGeom prst="line">
            <a:avLst/>
          </a:prstGeom>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6080774" y="2552859"/>
            <a:ext cx="228600" cy="258762"/>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5394974" y="2531839"/>
            <a:ext cx="304800" cy="3048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a:stCxn id="66" idx="2"/>
          </p:cNvCxnSpPr>
          <p:nvPr/>
        </p:nvCxnSpPr>
        <p:spPr>
          <a:xfrm rot="10800000">
            <a:off x="4861574" y="2684239"/>
            <a:ext cx="53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65" idx="1"/>
            <a:endCxn id="66" idx="6"/>
          </p:cNvCxnSpPr>
          <p:nvPr/>
        </p:nvCxnSpPr>
        <p:spPr>
          <a:xfrm rot="10800000" flipV="1">
            <a:off x="5699774" y="2682239"/>
            <a:ext cx="381000" cy="1999"/>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flipV="1">
            <a:off x="2880374" y="1341214"/>
            <a:ext cx="914400" cy="11526"/>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a:endCxn id="45" idx="3"/>
          </p:cNvCxnSpPr>
          <p:nvPr/>
        </p:nvCxnSpPr>
        <p:spPr>
          <a:xfrm flipH="1">
            <a:off x="2880374" y="1838896"/>
            <a:ext cx="91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a:endCxn id="46" idx="3"/>
          </p:cNvCxnSpPr>
          <p:nvPr/>
        </p:nvCxnSpPr>
        <p:spPr>
          <a:xfrm flipH="1" flipV="1">
            <a:off x="2880374" y="2872357"/>
            <a:ext cx="914400" cy="8952"/>
          </a:xfrm>
          <a:prstGeom prst="line">
            <a:avLst/>
          </a:prstGeom>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4157584" y="1892077"/>
            <a:ext cx="370614" cy="400110"/>
          </a:xfrm>
          <a:prstGeom prst="rect">
            <a:avLst/>
          </a:prstGeom>
          <a:noFill/>
        </p:spPr>
        <p:txBody>
          <a:bodyPr wrap="none" rtlCol="0">
            <a:spAutoFit/>
          </a:bodyPr>
          <a:lstStyle/>
          <a:p>
            <a:pPr algn="l"/>
            <a:r>
              <a:rPr lang="en-US" dirty="0" smtClean="0"/>
              <a:t>A</a:t>
            </a:r>
          </a:p>
        </p:txBody>
      </p:sp>
      <p:sp>
        <p:nvSpPr>
          <p:cNvPr id="73" name="TextBox 72"/>
          <p:cNvSpPr txBox="1"/>
          <p:nvPr/>
        </p:nvSpPr>
        <p:spPr>
          <a:xfrm>
            <a:off x="4042119" y="3602136"/>
            <a:ext cx="819455" cy="400110"/>
          </a:xfrm>
          <a:prstGeom prst="rect">
            <a:avLst/>
          </a:prstGeom>
          <a:noFill/>
        </p:spPr>
        <p:txBody>
          <a:bodyPr wrap="none" rtlCol="0">
            <a:spAutoFit/>
          </a:bodyPr>
          <a:lstStyle/>
          <a:p>
            <a:pPr algn="l"/>
            <a:r>
              <a:rPr lang="en-US" dirty="0" smtClean="0"/>
              <a:t>z</a:t>
            </a:r>
            <a:r>
              <a:rPr lang="en-US" b="0" dirty="0" smtClean="0"/>
              <a:t>=</a:t>
            </a:r>
            <a:r>
              <a:rPr lang="en-US" dirty="0" smtClean="0"/>
              <a:t>Ax</a:t>
            </a:r>
          </a:p>
        </p:txBody>
      </p:sp>
      <p:sp>
        <p:nvSpPr>
          <p:cNvPr id="74" name="Oval 73"/>
          <p:cNvSpPr/>
          <p:nvPr/>
        </p:nvSpPr>
        <p:spPr>
          <a:xfrm>
            <a:off x="3299473" y="1181259"/>
            <a:ext cx="304800" cy="3048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3299473" y="1693642"/>
            <a:ext cx="304800" cy="3048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3299473" y="2742976"/>
            <a:ext cx="304800" cy="3048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5984492" y="981066"/>
            <a:ext cx="2454518" cy="3101546"/>
            <a:chOff x="913033" y="1119933"/>
            <a:chExt cx="2454518" cy="3101546"/>
          </a:xfrm>
        </p:grpSpPr>
        <p:sp>
          <p:nvSpPr>
            <p:cNvPr id="7" name="TextBox 6"/>
            <p:cNvSpPr txBox="1"/>
            <p:nvPr/>
          </p:nvSpPr>
          <p:spPr>
            <a:xfrm>
              <a:off x="913033" y="3575148"/>
              <a:ext cx="2454518" cy="646331"/>
            </a:xfrm>
            <a:prstGeom prst="rect">
              <a:avLst/>
            </a:prstGeom>
            <a:noFill/>
          </p:spPr>
          <p:txBody>
            <a:bodyPr wrap="none" rtlCol="0">
              <a:spAutoFit/>
            </a:bodyPr>
            <a:lstStyle/>
            <a:p>
              <a:r>
                <a:rPr lang="en-US" dirty="0" smtClean="0"/>
                <a:t>Separable “output” </a:t>
              </a:r>
              <a:br>
                <a:rPr lang="en-US" dirty="0" smtClean="0"/>
              </a:br>
              <a:r>
                <a:rPr lang="en-US" dirty="0" smtClean="0"/>
                <a:t>channel</a:t>
              </a:r>
              <a:r>
                <a:rPr lang="en-US" dirty="0"/>
                <a:t> </a:t>
              </a:r>
              <a:r>
                <a:rPr lang="en-US" dirty="0" smtClean="0"/>
                <a:t>e.g. </a:t>
              </a:r>
              <a:r>
                <a:rPr lang="en-US" b="1" dirty="0" smtClean="0"/>
                <a:t>y</a:t>
              </a:r>
              <a:r>
                <a:rPr lang="en-US" dirty="0" smtClean="0"/>
                <a:t> = </a:t>
              </a:r>
              <a:r>
                <a:rPr lang="en-US" b="1" dirty="0" smtClean="0"/>
                <a:t>z</a:t>
              </a:r>
              <a:r>
                <a:rPr lang="en-US" dirty="0" smtClean="0"/>
                <a:t> + </a:t>
              </a:r>
              <a:r>
                <a:rPr lang="en-US" b="1" dirty="0" smtClean="0"/>
                <a:t>w</a:t>
              </a:r>
              <a:endParaRPr lang="en-US" b="1" dirty="0"/>
            </a:p>
          </p:txBody>
        </p:sp>
        <p:sp>
          <p:nvSpPr>
            <p:cNvPr id="41" name="Right Brace 40"/>
            <p:cNvSpPr/>
            <p:nvPr/>
          </p:nvSpPr>
          <p:spPr>
            <a:xfrm rot="5400000">
              <a:off x="2052493" y="2720309"/>
              <a:ext cx="466724" cy="133191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p:cNvSpPr txBox="1"/>
                <p:nvPr/>
              </p:nvSpPr>
              <p:spPr>
                <a:xfrm>
                  <a:off x="1555684" y="1119933"/>
                  <a:ext cx="10786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1</m:t>
                                </m:r>
                              </m:sub>
                            </m:sSub>
                          </m:e>
                        </m:d>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1555684" y="1119933"/>
                  <a:ext cx="1078629" cy="369332"/>
                </a:xfrm>
                <a:prstGeom prst="rect">
                  <a:avLst/>
                </a:prstGeom>
                <a:blipFill rotWithShape="0">
                  <a:blip r:embed="rId4"/>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1567569" y="1653539"/>
                  <a:ext cx="108927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2</m:t>
                                </m:r>
                              </m:sub>
                            </m:sSub>
                          </m:e>
                        </m:d>
                      </m:oMath>
                    </m:oMathPara>
                  </a14:m>
                  <a:endParaRPr lang="en-US" dirty="0"/>
                </a:p>
              </p:txBody>
            </p:sp>
          </mc:Choice>
          <mc:Fallback xmlns="">
            <p:sp>
              <p:nvSpPr>
                <p:cNvPr id="80" name="TextBox 79"/>
                <p:cNvSpPr txBox="1">
                  <a:spLocks noRot="1" noChangeAspect="1" noMove="1" noResize="1" noEditPoints="1" noAdjustHandles="1" noChangeArrowheads="1" noChangeShapeType="1" noTextEdit="1"/>
                </p:cNvSpPr>
                <p:nvPr/>
              </p:nvSpPr>
              <p:spPr>
                <a:xfrm>
                  <a:off x="1567569" y="1653539"/>
                  <a:ext cx="1089273" cy="369332"/>
                </a:xfrm>
                <a:prstGeom prst="rect">
                  <a:avLst/>
                </a:prstGeom>
                <a:blipFill rotWithShape="0">
                  <a:blip r:embed="rId5"/>
                  <a:stretch>
                    <a:fillRect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p:cNvSpPr txBox="1"/>
                <p:nvPr/>
              </p:nvSpPr>
              <p:spPr>
                <a:xfrm>
                  <a:off x="1457294" y="2677834"/>
                  <a:ext cx="12003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𝑚</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𝑚</m:t>
                                </m:r>
                              </m:sub>
                            </m:sSub>
                          </m:e>
                        </m:d>
                      </m:oMath>
                    </m:oMathPara>
                  </a14:m>
                  <a:endParaRPr lang="en-US" dirty="0"/>
                </a:p>
              </p:txBody>
            </p:sp>
          </mc:Choice>
          <mc:Fallback xmlns="">
            <p:sp>
              <p:nvSpPr>
                <p:cNvPr id="81" name="TextBox 80"/>
                <p:cNvSpPr txBox="1">
                  <a:spLocks noRot="1" noChangeAspect="1" noMove="1" noResize="1" noEditPoints="1" noAdjustHandles="1" noChangeArrowheads="1" noChangeShapeType="1" noTextEdit="1"/>
                </p:cNvSpPr>
                <p:nvPr/>
              </p:nvSpPr>
              <p:spPr>
                <a:xfrm>
                  <a:off x="1457294" y="2677834"/>
                  <a:ext cx="1200393" cy="369332"/>
                </a:xfrm>
                <a:prstGeom prst="rect">
                  <a:avLst/>
                </a:prstGeom>
                <a:blipFill rotWithShape="0">
                  <a:blip r:embed="rId6"/>
                  <a:stretch>
                    <a:fillRect b="-14754"/>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 name="TextBox 3"/>
              <p:cNvSpPr txBox="1"/>
              <p:nvPr/>
            </p:nvSpPr>
            <p:spPr>
              <a:xfrm>
                <a:off x="5136489" y="1058658"/>
                <a:ext cx="27270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1</m:t>
                          </m:r>
                        </m:sub>
                      </m:sSub>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5136489" y="1058658"/>
                <a:ext cx="272702" cy="276999"/>
              </a:xfrm>
              <a:prstGeom prst="rect">
                <a:avLst/>
              </a:prstGeom>
              <a:blipFill rotWithShape="0">
                <a:blip r:embed="rId7"/>
                <a:stretch>
                  <a:fillRect l="-29545"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p:cNvSpPr txBox="1"/>
              <p:nvPr/>
            </p:nvSpPr>
            <p:spPr>
              <a:xfrm>
                <a:off x="5076898" y="1610563"/>
                <a:ext cx="27802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2</m:t>
                          </m:r>
                        </m:sub>
                      </m:sSub>
                    </m:oMath>
                  </m:oMathPara>
                </a14:m>
                <a:endParaRPr lang="en-US" dirty="0"/>
              </a:p>
            </p:txBody>
          </p:sp>
        </mc:Choice>
        <mc:Fallback xmlns="">
          <p:sp>
            <p:nvSpPr>
              <p:cNvPr id="82" name="TextBox 81"/>
              <p:cNvSpPr txBox="1">
                <a:spLocks noRot="1" noChangeAspect="1" noMove="1" noResize="1" noEditPoints="1" noAdjustHandles="1" noChangeArrowheads="1" noChangeShapeType="1" noTextEdit="1"/>
              </p:cNvSpPr>
              <p:nvPr/>
            </p:nvSpPr>
            <p:spPr>
              <a:xfrm>
                <a:off x="5076898" y="1610563"/>
                <a:ext cx="278025" cy="276999"/>
              </a:xfrm>
              <a:prstGeom prst="rect">
                <a:avLst/>
              </a:prstGeom>
              <a:blipFill rotWithShape="0">
                <a:blip r:embed="rId8"/>
                <a:stretch>
                  <a:fillRect l="-26667" r="-2222" b="-3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p:cNvSpPr txBox="1"/>
              <p:nvPr/>
            </p:nvSpPr>
            <p:spPr>
              <a:xfrm>
                <a:off x="5070603" y="2349516"/>
                <a:ext cx="3402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𝑚</m:t>
                          </m:r>
                        </m:sub>
                      </m:sSub>
                    </m:oMath>
                  </m:oMathPara>
                </a14:m>
                <a:endParaRPr lang="en-US" dirty="0"/>
              </a:p>
            </p:txBody>
          </p:sp>
        </mc:Choice>
        <mc:Fallback xmlns="">
          <p:sp>
            <p:nvSpPr>
              <p:cNvPr id="83" name="TextBox 82"/>
              <p:cNvSpPr txBox="1">
                <a:spLocks noRot="1" noChangeAspect="1" noMove="1" noResize="1" noEditPoints="1" noAdjustHandles="1" noChangeArrowheads="1" noChangeShapeType="1" noTextEdit="1"/>
              </p:cNvSpPr>
              <p:nvPr/>
            </p:nvSpPr>
            <p:spPr>
              <a:xfrm>
                <a:off x="5070603" y="2349516"/>
                <a:ext cx="340221" cy="276999"/>
              </a:xfrm>
              <a:prstGeom prst="rect">
                <a:avLst/>
              </a:prstGeom>
              <a:blipFill rotWithShape="0">
                <a:blip r:embed="rId9"/>
                <a:stretch>
                  <a:fillRect l="-23214"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p:cNvSpPr txBox="1"/>
              <p:nvPr/>
            </p:nvSpPr>
            <p:spPr>
              <a:xfrm>
                <a:off x="3007541" y="971761"/>
                <a:ext cx="2873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US" dirty="0"/>
              </a:p>
            </p:txBody>
          </p:sp>
        </mc:Choice>
        <mc:Fallback xmlns="">
          <p:sp>
            <p:nvSpPr>
              <p:cNvPr id="84" name="TextBox 83"/>
              <p:cNvSpPr txBox="1">
                <a:spLocks noRot="1" noChangeAspect="1" noMove="1" noResize="1" noEditPoints="1" noAdjustHandles="1" noChangeArrowheads="1" noChangeShapeType="1" noTextEdit="1"/>
              </p:cNvSpPr>
              <p:nvPr/>
            </p:nvSpPr>
            <p:spPr>
              <a:xfrm>
                <a:off x="3007541" y="971761"/>
                <a:ext cx="287322" cy="276999"/>
              </a:xfrm>
              <a:prstGeom prst="rect">
                <a:avLst/>
              </a:prstGeom>
              <a:blipFill rotWithShape="0">
                <a:blip r:embed="rId10"/>
                <a:stretch>
                  <a:fillRect l="-27660"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p:cNvSpPr txBox="1"/>
              <p:nvPr/>
            </p:nvSpPr>
            <p:spPr>
              <a:xfrm>
                <a:off x="3007541" y="1512695"/>
                <a:ext cx="2926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m:oMathPara>
                </a14:m>
                <a:endParaRPr lang="en-US" dirty="0"/>
              </a:p>
            </p:txBody>
          </p:sp>
        </mc:Choice>
        <mc:Fallback xmlns="">
          <p:sp>
            <p:nvSpPr>
              <p:cNvPr id="85" name="TextBox 84"/>
              <p:cNvSpPr txBox="1">
                <a:spLocks noRot="1" noChangeAspect="1" noMove="1" noResize="1" noEditPoints="1" noAdjustHandles="1" noChangeArrowheads="1" noChangeShapeType="1" noTextEdit="1"/>
              </p:cNvSpPr>
              <p:nvPr/>
            </p:nvSpPr>
            <p:spPr>
              <a:xfrm>
                <a:off x="3007541" y="1512695"/>
                <a:ext cx="292644" cy="276999"/>
              </a:xfrm>
              <a:prstGeom prst="rect">
                <a:avLst/>
              </a:prstGeom>
              <a:blipFill rotWithShape="0">
                <a:blip r:embed="rId11"/>
                <a:stretch>
                  <a:fillRect l="-27083" b="-3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p:cNvSpPr txBox="1"/>
              <p:nvPr/>
            </p:nvSpPr>
            <p:spPr>
              <a:xfrm>
                <a:off x="2988112" y="2551563"/>
                <a:ext cx="30675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oMath>
                  </m:oMathPara>
                </a14:m>
                <a:endParaRPr lang="en-US" dirty="0"/>
              </a:p>
            </p:txBody>
          </p:sp>
        </mc:Choice>
        <mc:Fallback xmlns="">
          <p:sp>
            <p:nvSpPr>
              <p:cNvPr id="86" name="TextBox 85"/>
              <p:cNvSpPr txBox="1">
                <a:spLocks noRot="1" noChangeAspect="1" noMove="1" noResize="1" noEditPoints="1" noAdjustHandles="1" noChangeArrowheads="1" noChangeShapeType="1" noTextEdit="1"/>
              </p:cNvSpPr>
              <p:nvPr/>
            </p:nvSpPr>
            <p:spPr>
              <a:xfrm>
                <a:off x="2988112" y="2551563"/>
                <a:ext cx="306751" cy="276999"/>
              </a:xfrm>
              <a:prstGeom prst="rect">
                <a:avLst/>
              </a:prstGeom>
              <a:blipFill rotWithShape="0">
                <a:blip r:embed="rId12"/>
                <a:stretch>
                  <a:fillRect l="-26000" b="-28889"/>
                </a:stretch>
              </a:blipFill>
            </p:spPr>
            <p:txBody>
              <a:bodyPr/>
              <a:lstStyle/>
              <a:p>
                <a:r>
                  <a:rPr lang="en-US">
                    <a:noFill/>
                  </a:rPr>
                  <a:t> </a:t>
                </a:r>
              </a:p>
            </p:txBody>
          </p:sp>
        </mc:Fallback>
      </mc:AlternateContent>
      <p:grpSp>
        <p:nvGrpSpPr>
          <p:cNvPr id="9" name="Group 8"/>
          <p:cNvGrpSpPr/>
          <p:nvPr/>
        </p:nvGrpSpPr>
        <p:grpSpPr>
          <a:xfrm>
            <a:off x="672637" y="1345680"/>
            <a:ext cx="2005920" cy="2765827"/>
            <a:chOff x="5777710" y="1272333"/>
            <a:chExt cx="2005920" cy="2765827"/>
          </a:xfrm>
        </p:grpSpPr>
        <p:sp>
          <p:nvSpPr>
            <p:cNvPr id="6" name="Right Brace 5"/>
            <p:cNvSpPr/>
            <p:nvPr/>
          </p:nvSpPr>
          <p:spPr>
            <a:xfrm rot="5400000">
              <a:off x="6439624" y="2510599"/>
              <a:ext cx="466724" cy="130341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p:cNvSpPr txBox="1"/>
            <p:nvPr/>
          </p:nvSpPr>
          <p:spPr>
            <a:xfrm>
              <a:off x="5777710" y="3391829"/>
              <a:ext cx="2005920" cy="646331"/>
            </a:xfrm>
            <a:prstGeom prst="rect">
              <a:avLst/>
            </a:prstGeom>
            <a:noFill/>
          </p:spPr>
          <p:txBody>
            <a:bodyPr wrap="square" rtlCol="0">
              <a:spAutoFit/>
            </a:bodyPr>
            <a:lstStyle/>
            <a:p>
              <a:r>
                <a:rPr lang="en-US" b="1" dirty="0"/>
                <a:t>x </a:t>
              </a:r>
              <a:r>
                <a:rPr lang="en-US" dirty="0" smtClean="0"/>
                <a:t>with </a:t>
              </a:r>
              <a:r>
                <a:rPr lang="en-US" dirty="0" err="1"/>
                <a:t>i</a:t>
              </a:r>
              <a:r>
                <a:rPr lang="en-US" dirty="0" err="1" smtClean="0"/>
                <a:t>ndep</a:t>
              </a:r>
              <a:r>
                <a:rPr lang="en-US" dirty="0" smtClean="0"/>
                <a:t> components</a:t>
              </a:r>
            </a:p>
          </p:txBody>
        </p:sp>
        <mc:AlternateContent xmlns:mc="http://schemas.openxmlformats.org/markup-compatibility/2006" xmlns:a14="http://schemas.microsoft.com/office/drawing/2010/main">
          <mc:Choice Requires="a14">
            <p:sp>
              <p:nvSpPr>
                <p:cNvPr id="87" name="TextBox 86"/>
                <p:cNvSpPr txBox="1"/>
                <p:nvPr/>
              </p:nvSpPr>
              <p:spPr>
                <a:xfrm>
                  <a:off x="6358342" y="1272333"/>
                  <a:ext cx="7946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e>
                        </m:d>
                      </m:oMath>
                    </m:oMathPara>
                  </a14:m>
                  <a:endParaRPr lang="en-US" dirty="0"/>
                </a:p>
              </p:txBody>
            </p:sp>
          </mc:Choice>
          <mc:Fallback xmlns="">
            <p:sp>
              <p:nvSpPr>
                <p:cNvPr id="87" name="TextBox 86"/>
                <p:cNvSpPr txBox="1">
                  <a:spLocks noRot="1" noChangeAspect="1" noMove="1" noResize="1" noEditPoints="1" noAdjustHandles="1" noChangeArrowheads="1" noChangeShapeType="1" noTextEdit="1"/>
                </p:cNvSpPr>
                <p:nvPr/>
              </p:nvSpPr>
              <p:spPr>
                <a:xfrm>
                  <a:off x="6358342" y="1272333"/>
                  <a:ext cx="794641" cy="369332"/>
                </a:xfrm>
                <a:prstGeom prst="rect">
                  <a:avLst/>
                </a:prstGeom>
                <a:blipFill rotWithShape="0">
                  <a:blip r:embed="rId13"/>
                  <a:stretch>
                    <a:fillRect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p:cNvSpPr txBox="1"/>
                <p:nvPr/>
              </p:nvSpPr>
              <p:spPr>
                <a:xfrm>
                  <a:off x="6388187" y="1741662"/>
                  <a:ext cx="79996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e>
                        </m:d>
                      </m:oMath>
                    </m:oMathPara>
                  </a14:m>
                  <a:endParaRPr lang="en-US" dirty="0"/>
                </a:p>
              </p:txBody>
            </p:sp>
          </mc:Choice>
          <mc:Fallback xmlns="">
            <p:sp>
              <p:nvSpPr>
                <p:cNvPr id="88" name="TextBox 87"/>
                <p:cNvSpPr txBox="1">
                  <a:spLocks noRot="1" noChangeAspect="1" noMove="1" noResize="1" noEditPoints="1" noAdjustHandles="1" noChangeArrowheads="1" noChangeShapeType="1" noTextEdit="1"/>
                </p:cNvSpPr>
                <p:nvPr/>
              </p:nvSpPr>
              <p:spPr>
                <a:xfrm>
                  <a:off x="6388187" y="1741662"/>
                  <a:ext cx="799963" cy="369332"/>
                </a:xfrm>
                <a:prstGeom prst="rect">
                  <a:avLst/>
                </a:prstGeom>
                <a:blipFill rotWithShape="0">
                  <a:blip r:embed="rId14"/>
                  <a:stretch>
                    <a:fillRect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TextBox 88"/>
                <p:cNvSpPr txBox="1"/>
                <p:nvPr/>
              </p:nvSpPr>
              <p:spPr>
                <a:xfrm>
                  <a:off x="6401686" y="2503662"/>
                  <a:ext cx="8140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e>
                        </m:d>
                      </m:oMath>
                    </m:oMathPara>
                  </a14:m>
                  <a:endParaRPr lang="en-US" dirty="0"/>
                </a:p>
              </p:txBody>
            </p:sp>
          </mc:Choice>
          <mc:Fallback xmlns="">
            <p:sp>
              <p:nvSpPr>
                <p:cNvPr id="89" name="TextBox 88"/>
                <p:cNvSpPr txBox="1">
                  <a:spLocks noRot="1" noChangeAspect="1" noMove="1" noResize="1" noEditPoints="1" noAdjustHandles="1" noChangeArrowheads="1" noChangeShapeType="1" noTextEdit="1"/>
                </p:cNvSpPr>
                <p:nvPr/>
              </p:nvSpPr>
              <p:spPr>
                <a:xfrm>
                  <a:off x="6401686" y="2503662"/>
                  <a:ext cx="814069" cy="369332"/>
                </a:xfrm>
                <a:prstGeom prst="rect">
                  <a:avLst/>
                </a:prstGeom>
                <a:blipFill rotWithShape="0">
                  <a:blip r:embed="rId15"/>
                  <a:stretch>
                    <a:fillRect b="-8333"/>
                  </a:stretch>
                </a:blipFill>
              </p:spPr>
              <p:txBody>
                <a:bodyPr/>
                <a:lstStyle/>
                <a:p>
                  <a:r>
                    <a:rPr lang="en-US">
                      <a:noFill/>
                    </a:rPr>
                    <a:t> </a:t>
                  </a:r>
                </a:p>
              </p:txBody>
            </p:sp>
          </mc:Fallback>
        </mc:AlternateContent>
      </p:grpSp>
    </p:spTree>
    <p:extLst>
      <p:ext uri="{BB962C8B-B14F-4D97-AF65-F5344CB8AC3E}">
        <p14:creationId xmlns:p14="http://schemas.microsoft.com/office/powerpoint/2010/main" val="415663291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226" y="0"/>
            <a:ext cx="8431174" cy="751282"/>
          </a:xfrm>
        </p:spPr>
        <p:txBody>
          <a:bodyPr>
            <a:normAutofit fontScale="90000"/>
          </a:bodyPr>
          <a:lstStyle/>
          <a:p>
            <a:r>
              <a:rPr lang="en-US" dirty="0"/>
              <a:t>Generalized Approximate Message Passing (GAMP)</a:t>
            </a:r>
          </a:p>
        </p:txBody>
      </p:sp>
      <mc:AlternateContent xmlns:mc="http://schemas.openxmlformats.org/markup-compatibility/2006" xmlns:a14="http://schemas.microsoft.com/office/drawing/2010/main">
        <mc:Choice Requires="a14">
          <p:sp>
            <p:nvSpPr>
              <p:cNvPr id="4" name="Content Placeholder 3"/>
              <p:cNvSpPr>
                <a:spLocks noGrp="1"/>
              </p:cNvSpPr>
              <p:nvPr>
                <p:ph sz="quarter" idx="1"/>
              </p:nvPr>
            </p:nvSpPr>
            <p:spPr>
              <a:xfrm>
                <a:off x="229816" y="2438400"/>
                <a:ext cx="9142784" cy="3978330"/>
              </a:xfrm>
            </p:spPr>
            <p:txBody>
              <a:bodyPr>
                <a:normAutofit/>
              </a:bodyPr>
              <a:lstStyle/>
              <a:p>
                <a:pPr marL="457200" lvl="1" indent="0">
                  <a:buNone/>
                </a:pPr>
                <a:endParaRPr lang="en-US" dirty="0" smtClean="0"/>
              </a:p>
              <a:p>
                <a:pPr lvl="1"/>
                <a:endParaRPr lang="en-US" sz="1800" dirty="0" smtClean="0"/>
              </a:p>
              <a:p>
                <a:endParaRPr lang="en-US" sz="2000" dirty="0" smtClean="0"/>
              </a:p>
              <a:p>
                <a:endParaRPr lang="en-US" sz="2000" dirty="0" smtClean="0"/>
              </a:p>
              <a:p>
                <a:pPr marL="0" indent="0">
                  <a:buNone/>
                </a:pPr>
                <a:endParaRPr lang="en-US" sz="2000" dirty="0" smtClean="0"/>
              </a:p>
              <a:p>
                <a:r>
                  <a:rPr lang="en-US" sz="2000" dirty="0" smtClean="0"/>
                  <a:t>Gaussian &amp; quadratic approximations</a:t>
                </a:r>
              </a:p>
              <a:p>
                <a:r>
                  <a:rPr lang="en-US" sz="2000" dirty="0"/>
                  <a:t>Asymptotic guarantees </a:t>
                </a:r>
                <a:endParaRPr lang="en-US" sz="2000" dirty="0" smtClean="0"/>
              </a:p>
              <a:p>
                <a:r>
                  <a:rPr lang="en-US" sz="2000" dirty="0" smtClean="0"/>
                  <a:t>Low </a:t>
                </a:r>
                <a:r>
                  <a:rPr lang="en-US" sz="2000" dirty="0"/>
                  <a:t>complexity:</a:t>
                </a:r>
                <a:r>
                  <a:rPr lang="en-US" sz="1800" dirty="0"/>
                  <a:t> </a:t>
                </a:r>
                <a14:m>
                  <m:oMath xmlns:m="http://schemas.openxmlformats.org/officeDocument/2006/math">
                    <m:r>
                      <a:rPr lang="en-US" sz="1800" i="1">
                        <a:latin typeface="Cambria Math" panose="02040503050406030204" pitchFamily="18" charset="0"/>
                      </a:rPr>
                      <m:t>𝑂</m:t>
                    </m:r>
                    <m:d>
                      <m:dPr>
                        <m:ctrlPr>
                          <a:rPr lang="en-US" sz="1800" i="1">
                            <a:latin typeface="Cambria Math" panose="02040503050406030204" pitchFamily="18" charset="0"/>
                          </a:rPr>
                        </m:ctrlPr>
                      </m:dPr>
                      <m:e>
                        <m:r>
                          <a:rPr lang="en-US" sz="1800" i="1">
                            <a:latin typeface="Cambria Math" panose="02040503050406030204" pitchFamily="18" charset="0"/>
                          </a:rPr>
                          <m:t>𝑚𝑛</m:t>
                        </m:r>
                      </m:e>
                    </m:d>
                  </m:oMath>
                </a14:m>
                <a:r>
                  <a:rPr lang="en-US" sz="1800" dirty="0"/>
                  <a:t> </a:t>
                </a:r>
                <a:r>
                  <a:rPr lang="en-US" sz="2000" dirty="0"/>
                  <a:t>each </a:t>
                </a:r>
                <a:r>
                  <a:rPr lang="en-US" sz="2000" dirty="0" smtClean="0"/>
                  <a:t>iteration</a:t>
                </a:r>
              </a:p>
              <a:p>
                <a:r>
                  <a:rPr lang="en-US" sz="2000" dirty="0" smtClean="0"/>
                  <a:t>Classic </a:t>
                </a:r>
                <a:r>
                  <a:rPr lang="en-US" sz="2000" dirty="0"/>
                  <a:t>AMP*: separable distributions &amp; </a:t>
                </a:r>
                <a:r>
                  <a:rPr lang="en-US" sz="2000" dirty="0" smtClean="0"/>
                  <a:t>AWGN</a:t>
                </a:r>
              </a:p>
              <a:p>
                <a:r>
                  <a:rPr lang="en-US" sz="2000" dirty="0" smtClean="0"/>
                  <a:t>GAMP: KNOWN nonlinearities </a:t>
                </a:r>
              </a:p>
            </p:txBody>
          </p:sp>
        </mc:Choice>
        <mc:Fallback xmlns="">
          <p:sp>
            <p:nvSpPr>
              <p:cNvPr id="4" name="Content Placeholder 3"/>
              <p:cNvSpPr>
                <a:spLocks noGrp="1" noRot="1" noChangeAspect="1" noMove="1" noResize="1" noEditPoints="1" noAdjustHandles="1" noChangeArrowheads="1" noChangeShapeType="1" noTextEdit="1"/>
              </p:cNvSpPr>
              <p:nvPr>
                <p:ph sz="quarter" idx="1"/>
              </p:nvPr>
            </p:nvSpPr>
            <p:spPr>
              <a:xfrm>
                <a:off x="229816" y="2438400"/>
                <a:ext cx="9142784" cy="3978330"/>
              </a:xfrm>
              <a:blipFill rotWithShape="0">
                <a:blip r:embed="rId3"/>
                <a:stretch>
                  <a:fillRect l="-267"/>
                </a:stretch>
              </a:blipFill>
            </p:spPr>
            <p:txBody>
              <a:bodyPr/>
              <a:lstStyle/>
              <a:p>
                <a:r>
                  <a:rPr lang="en-US">
                    <a:noFill/>
                  </a:rPr>
                  <a:t> </a:t>
                </a:r>
              </a:p>
            </p:txBody>
          </p:sp>
        </mc:Fallback>
      </mc:AlternateContent>
      <p:grpSp>
        <p:nvGrpSpPr>
          <p:cNvPr id="26" name="Group 25"/>
          <p:cNvGrpSpPr/>
          <p:nvPr/>
        </p:nvGrpSpPr>
        <p:grpSpPr>
          <a:xfrm>
            <a:off x="2367650" y="990600"/>
            <a:ext cx="4172078" cy="1120719"/>
            <a:chOff x="2367650" y="1795538"/>
            <a:chExt cx="4185550" cy="862542"/>
          </a:xfrm>
        </p:grpSpPr>
        <p:sp>
          <p:nvSpPr>
            <p:cNvPr id="27" name="Rectangle 26"/>
            <p:cNvSpPr/>
            <p:nvPr/>
          </p:nvSpPr>
          <p:spPr>
            <a:xfrm>
              <a:off x="2367650" y="1795538"/>
              <a:ext cx="839557" cy="861236"/>
            </a:xfrm>
            <a:prstGeom prst="rect">
              <a:avLst/>
            </a:prstGeom>
            <a:solidFill>
              <a:srgbClr val="FFC000"/>
            </a:solidFill>
            <a:ln w="12700" cap="flat" cmpd="sng" algn="ctr">
              <a:solidFill>
                <a:srgbClr val="4F81BD">
                  <a:shade val="50000"/>
                </a:srgbClr>
              </a:solidFill>
              <a:prstDash val="solid"/>
            </a:ln>
            <a:effectLst/>
          </p:spPr>
          <p:txBody>
            <a:bodyPr rtlCol="0" anchor="ctr"/>
            <a:lstStyle/>
            <a:p>
              <a:pPr fontAlgn="auto">
                <a:spcBef>
                  <a:spcPts val="0"/>
                </a:spcBef>
                <a:spcAft>
                  <a:spcPts val="0"/>
                </a:spcAft>
                <a:defRPr/>
              </a:pPr>
              <a:endParaRPr lang="en-US" sz="1800" b="0" kern="0" smtClean="0">
                <a:solidFill>
                  <a:sysClr val="window" lastClr="FFFFFF"/>
                </a:solidFill>
                <a:latin typeface="Perpetua"/>
                <a:cs typeface="+mn-cs"/>
              </a:endParaRPr>
            </a:p>
          </p:txBody>
        </p:sp>
        <mc:AlternateContent xmlns:mc="http://schemas.openxmlformats.org/markup-compatibility/2006" xmlns:a14="http://schemas.microsoft.com/office/drawing/2010/main">
          <mc:Choice Requires="a14">
            <p:sp>
              <p:nvSpPr>
                <p:cNvPr id="28" name="TextBox 27"/>
                <p:cNvSpPr txBox="1"/>
                <p:nvPr/>
              </p:nvSpPr>
              <p:spPr>
                <a:xfrm>
                  <a:off x="2367650" y="2059925"/>
                  <a:ext cx="814004" cy="369332"/>
                </a:xfrm>
                <a:prstGeom prst="rect">
                  <a:avLst/>
                </a:prstGeom>
                <a:noFill/>
              </p:spPr>
              <p:txBody>
                <a:bodyPr wrap="none" rtlCol="0">
                  <a:spAutoFit/>
                </a:body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sz="1800" b="0" i="1" kern="0" smtClean="0">
                                <a:solidFill>
                                  <a:sysClr val="windowText" lastClr="000000"/>
                                </a:solidFill>
                                <a:latin typeface="Cambria Math" panose="02040503050406030204" pitchFamily="18" charset="0"/>
                              </a:rPr>
                            </m:ctrlPr>
                          </m:sSubPr>
                          <m:e>
                            <m:r>
                              <a:rPr lang="en-US" sz="1800" b="0" i="1" kern="0" smtClean="0">
                                <a:solidFill>
                                  <a:sysClr val="windowText" lastClr="000000"/>
                                </a:solidFill>
                                <a:latin typeface="Cambria Math"/>
                              </a:rPr>
                              <m:t>𝑃</m:t>
                            </m:r>
                          </m:e>
                          <m:sub>
                            <m:r>
                              <a:rPr lang="en-US" sz="1800" b="0" i="1" kern="0" smtClean="0">
                                <a:solidFill>
                                  <a:sysClr val="windowText" lastClr="000000"/>
                                </a:solidFill>
                                <a:latin typeface="Cambria Math"/>
                              </a:rPr>
                              <m:t>𝑋</m:t>
                            </m:r>
                          </m:sub>
                        </m:sSub>
                        <m:r>
                          <a:rPr lang="en-US" sz="1800" b="0" i="1" kern="0" smtClean="0">
                            <a:solidFill>
                              <a:sysClr val="windowText" lastClr="000000"/>
                            </a:solidFill>
                            <a:latin typeface="Cambria Math"/>
                          </a:rPr>
                          <m:t>(</m:t>
                        </m:r>
                        <m:r>
                          <a:rPr lang="en-US" sz="1800" b="0" i="1" kern="0" smtClean="0">
                            <a:solidFill>
                              <a:sysClr val="windowText" lastClr="000000"/>
                            </a:solidFill>
                            <a:latin typeface="Cambria Math"/>
                          </a:rPr>
                          <m:t>𝑥</m:t>
                        </m:r>
                        <m:r>
                          <a:rPr lang="en-US" sz="1800" b="0" i="1" kern="0" smtClean="0">
                            <a:solidFill>
                              <a:sysClr val="windowText" lastClr="000000"/>
                            </a:solidFill>
                            <a:latin typeface="Cambria Math"/>
                          </a:rPr>
                          <m:t>)</m:t>
                        </m:r>
                      </m:oMath>
                    </m:oMathPara>
                  </a14:m>
                  <a:endParaRPr lang="en-US" sz="1800" b="0" kern="0" dirty="0" smtClean="0">
                    <a:solidFill>
                      <a:sysClr val="windowText" lastClr="000000"/>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2367650" y="2059925"/>
                  <a:ext cx="814004" cy="369332"/>
                </a:xfrm>
                <a:prstGeom prst="rect">
                  <a:avLst/>
                </a:prstGeom>
                <a:blipFill rotWithShape="0">
                  <a:blip r:embed="rId4"/>
                  <a:stretch>
                    <a:fillRect/>
                  </a:stretch>
                </a:blipFill>
              </p:spPr>
              <p:txBody>
                <a:bodyPr/>
                <a:lstStyle/>
                <a:p>
                  <a:r>
                    <a:rPr lang="en-US">
                      <a:noFill/>
                    </a:rPr>
                    <a:t> </a:t>
                  </a:r>
                </a:p>
              </p:txBody>
            </p:sp>
          </mc:Fallback>
        </mc:AlternateContent>
        <p:sp>
          <p:nvSpPr>
            <p:cNvPr id="29" name="Rectangle 28"/>
            <p:cNvSpPr/>
            <p:nvPr/>
          </p:nvSpPr>
          <p:spPr>
            <a:xfrm>
              <a:off x="3601558" y="1905000"/>
              <a:ext cx="685267" cy="643307"/>
            </a:xfrm>
            <a:prstGeom prst="rect">
              <a:avLst/>
            </a:prstGeom>
            <a:solidFill>
              <a:srgbClr val="99FF66"/>
            </a:solidFill>
            <a:ln w="12700" cap="flat" cmpd="sng" algn="ctr">
              <a:solidFill>
                <a:srgbClr val="4F81BD">
                  <a:shade val="50000"/>
                </a:srgbClr>
              </a:solidFill>
              <a:prstDash val="solid"/>
            </a:ln>
            <a:effectLst/>
          </p:spPr>
          <p:txBody>
            <a:bodyPr rtlCol="0" anchor="ctr"/>
            <a:lstStyle/>
            <a:p>
              <a:pPr fontAlgn="auto">
                <a:spcBef>
                  <a:spcPts val="0"/>
                </a:spcBef>
                <a:spcAft>
                  <a:spcPts val="0"/>
                </a:spcAft>
                <a:defRPr/>
              </a:pPr>
              <a:endParaRPr lang="en-US" sz="1800" b="0" kern="0" smtClean="0">
                <a:solidFill>
                  <a:sysClr val="window" lastClr="FFFFFF"/>
                </a:solidFill>
                <a:latin typeface="Perpetua"/>
                <a:cs typeface="+mn-cs"/>
              </a:endParaRPr>
            </a:p>
          </p:txBody>
        </p:sp>
        <mc:AlternateContent xmlns:mc="http://schemas.openxmlformats.org/markup-compatibility/2006" xmlns:a14="http://schemas.microsoft.com/office/drawing/2010/main">
          <mc:Choice Requires="a14">
            <p:sp>
              <p:nvSpPr>
                <p:cNvPr id="35" name="TextBox 34"/>
                <p:cNvSpPr txBox="1"/>
                <p:nvPr/>
              </p:nvSpPr>
              <p:spPr>
                <a:xfrm>
                  <a:off x="3219191" y="1828800"/>
                  <a:ext cx="381835" cy="369332"/>
                </a:xfrm>
                <a:prstGeom prst="rect">
                  <a:avLst/>
                </a:prstGeom>
                <a:noFill/>
              </p:spPr>
              <p:txBody>
                <a:bodyPr wrap="none" rtlCol="0">
                  <a:spAutoFit/>
                </a:body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r>
                          <a:rPr lang="en-US" sz="1800" i="1" kern="0" smtClean="0">
                            <a:solidFill>
                              <a:sysClr val="windowText" lastClr="000000"/>
                            </a:solidFill>
                            <a:latin typeface="Cambria Math" panose="02040503050406030204" pitchFamily="18" charset="0"/>
                          </a:rPr>
                          <m:t>𝒙</m:t>
                        </m:r>
                      </m:oMath>
                    </m:oMathPara>
                  </a14:m>
                  <a:endParaRPr lang="en-US" sz="1800" b="0" kern="0" dirty="0" smtClean="0">
                    <a:solidFill>
                      <a:sysClr val="windowText" lastClr="000000"/>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3219191" y="1828800"/>
                  <a:ext cx="381835" cy="369332"/>
                </a:xfrm>
                <a:prstGeom prst="rect">
                  <a:avLst/>
                </a:prstGeom>
                <a:blipFill rotWithShape="0">
                  <a:blip r:embed="rId5"/>
                  <a:stretch>
                    <a:fillRect/>
                  </a:stretch>
                </a:blipFill>
              </p:spPr>
              <p:txBody>
                <a:bodyPr/>
                <a:lstStyle/>
                <a:p>
                  <a:r>
                    <a:rPr lang="en-US">
                      <a:noFill/>
                    </a:rPr>
                    <a:t> </a:t>
                  </a:r>
                </a:p>
              </p:txBody>
            </p:sp>
          </mc:Fallback>
        </mc:AlternateContent>
        <p:cxnSp>
          <p:nvCxnSpPr>
            <p:cNvPr id="37" name="Straight Arrow Connector 36"/>
            <p:cNvCxnSpPr>
              <a:stCxn id="27" idx="3"/>
              <a:endCxn id="29" idx="1"/>
            </p:cNvCxnSpPr>
            <p:nvPr/>
          </p:nvCxnSpPr>
          <p:spPr>
            <a:xfrm>
              <a:off x="3207207" y="2226156"/>
              <a:ext cx="394351" cy="498"/>
            </a:xfrm>
            <a:prstGeom prst="straightConnector1">
              <a:avLst/>
            </a:prstGeom>
            <a:noFill/>
            <a:ln w="9525" cap="flat" cmpd="sng" algn="ctr">
              <a:solidFill>
                <a:srgbClr val="4F81BD">
                  <a:shade val="60000"/>
                  <a:satMod val="110000"/>
                </a:srgbClr>
              </a:solidFill>
              <a:prstDash val="solid"/>
              <a:tailEnd type="arrow"/>
            </a:ln>
            <a:effectLst/>
          </p:spPr>
        </p:cxnSp>
        <mc:AlternateContent xmlns:mc="http://schemas.openxmlformats.org/markup-compatibility/2006" xmlns:a14="http://schemas.microsoft.com/office/drawing/2010/main">
          <mc:Choice Requires="a14">
            <p:sp>
              <p:nvSpPr>
                <p:cNvPr id="43" name="TextBox 42"/>
                <p:cNvSpPr txBox="1"/>
                <p:nvPr/>
              </p:nvSpPr>
              <p:spPr>
                <a:xfrm>
                  <a:off x="3788541" y="2041100"/>
                  <a:ext cx="345885" cy="321100"/>
                </a:xfrm>
                <a:prstGeom prst="rect">
                  <a:avLst/>
                </a:prstGeom>
                <a:noFill/>
              </p:spPr>
              <p:txBody>
                <a:bodyPr wrap="none" rtlCol="0">
                  <a:spAutoFit/>
                </a:bodyPr>
                <a:lstStyle/>
                <a:p>
                  <a:pPr fontAlgn="auto">
                    <a:spcBef>
                      <a:spcPts val="0"/>
                    </a:spcBef>
                    <a:spcAft>
                      <a:spcPts val="0"/>
                    </a:spcAft>
                    <a:defRPr/>
                  </a:pPr>
                  <a14:m>
                    <m:oMath xmlns:m="http://schemas.openxmlformats.org/officeDocument/2006/math">
                      <m:r>
                        <a:rPr lang="en-US" sz="1800" i="1" kern="0" smtClean="0">
                          <a:solidFill>
                            <a:sysClr val="windowText" lastClr="000000"/>
                          </a:solidFill>
                          <a:latin typeface="Cambria Math"/>
                        </a:rPr>
                        <m:t>𝑨</m:t>
                      </m:r>
                    </m:oMath>
                  </a14:m>
                  <a:r>
                    <a:rPr lang="en-US" sz="1800" b="0" kern="0" dirty="0" smtClean="0">
                      <a:solidFill>
                        <a:sysClr val="windowText" lastClr="000000"/>
                      </a:solidFill>
                    </a:rPr>
                    <a:t> </a:t>
                  </a:r>
                </a:p>
              </p:txBody>
            </p:sp>
          </mc:Choice>
          <mc:Fallback xmlns="">
            <p:sp>
              <p:nvSpPr>
                <p:cNvPr id="43" name="TextBox 42"/>
                <p:cNvSpPr txBox="1">
                  <a:spLocks noRot="1" noChangeAspect="1" noMove="1" noResize="1" noEditPoints="1" noAdjustHandles="1" noChangeArrowheads="1" noChangeShapeType="1" noTextEdit="1"/>
                </p:cNvSpPr>
                <p:nvPr/>
              </p:nvSpPr>
              <p:spPr>
                <a:xfrm>
                  <a:off x="3788541" y="2041100"/>
                  <a:ext cx="345885" cy="321100"/>
                </a:xfrm>
                <a:prstGeom prst="rect">
                  <a:avLst/>
                </a:prstGeom>
                <a:blipFill rotWithShape="0">
                  <a:blip r:embed="rId6"/>
                  <a:stretch>
                    <a:fillRect l="-53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4363026" y="1840468"/>
                  <a:ext cx="367408" cy="369332"/>
                </a:xfrm>
                <a:prstGeom prst="rect">
                  <a:avLst/>
                </a:prstGeom>
                <a:noFill/>
              </p:spPr>
              <p:txBody>
                <a:bodyPr wrap="none" rtlCol="0">
                  <a:spAutoFit/>
                </a:body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r>
                          <a:rPr lang="en-US" sz="1800" i="1" kern="0" smtClean="0">
                            <a:solidFill>
                              <a:sysClr val="windowText" lastClr="000000"/>
                            </a:solidFill>
                            <a:latin typeface="Cambria Math"/>
                          </a:rPr>
                          <m:t>𝒛</m:t>
                        </m:r>
                      </m:oMath>
                    </m:oMathPara>
                  </a14:m>
                  <a:endParaRPr lang="en-US" sz="1800" b="0" kern="0" dirty="0" smtClean="0">
                    <a:solidFill>
                      <a:sysClr val="windowText" lastClr="000000"/>
                    </a:solidFill>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4363026" y="1840468"/>
                  <a:ext cx="367408" cy="369332"/>
                </a:xfrm>
                <a:prstGeom prst="rect">
                  <a:avLst/>
                </a:prstGeom>
                <a:blipFill rotWithShape="0">
                  <a:blip r:embed="rId7"/>
                  <a:stretch>
                    <a:fillRect/>
                  </a:stretch>
                </a:blipFill>
              </p:spPr>
              <p:txBody>
                <a:bodyPr/>
                <a:lstStyle/>
                <a:p>
                  <a:r>
                    <a:rPr lang="en-US">
                      <a:noFill/>
                    </a:rPr>
                    <a:t> </a:t>
                  </a:r>
                </a:p>
              </p:txBody>
            </p:sp>
          </mc:Fallback>
        </mc:AlternateContent>
        <p:cxnSp>
          <p:nvCxnSpPr>
            <p:cNvPr id="45" name="Straight Arrow Connector 44"/>
            <p:cNvCxnSpPr>
              <a:stCxn id="29" idx="3"/>
              <a:endCxn id="46" idx="1"/>
            </p:cNvCxnSpPr>
            <p:nvPr/>
          </p:nvCxnSpPr>
          <p:spPr>
            <a:xfrm>
              <a:off x="4286825" y="2226654"/>
              <a:ext cx="589975" cy="808"/>
            </a:xfrm>
            <a:prstGeom prst="straightConnector1">
              <a:avLst/>
            </a:prstGeom>
            <a:noFill/>
            <a:ln w="9525" cap="flat" cmpd="sng" algn="ctr">
              <a:solidFill>
                <a:srgbClr val="4F81BD">
                  <a:shade val="60000"/>
                  <a:satMod val="110000"/>
                </a:srgbClr>
              </a:solidFill>
              <a:prstDash val="solid"/>
              <a:tailEnd type="arrow"/>
            </a:ln>
            <a:effectLst/>
          </p:spPr>
        </p:cxnSp>
        <p:sp>
          <p:nvSpPr>
            <p:cNvPr id="46" name="Rectangle 45"/>
            <p:cNvSpPr/>
            <p:nvPr/>
          </p:nvSpPr>
          <p:spPr>
            <a:xfrm>
              <a:off x="4876800" y="1796844"/>
              <a:ext cx="1086426" cy="861236"/>
            </a:xfrm>
            <a:prstGeom prst="rect">
              <a:avLst/>
            </a:prstGeom>
            <a:solidFill>
              <a:srgbClr val="FFC000"/>
            </a:solidFill>
            <a:ln w="12700" cap="flat" cmpd="sng" algn="ctr">
              <a:solidFill>
                <a:srgbClr val="4F81BD">
                  <a:shade val="50000"/>
                </a:srgbClr>
              </a:solidFill>
              <a:prstDash val="solid"/>
            </a:ln>
            <a:effectLst/>
          </p:spPr>
          <p:txBody>
            <a:bodyPr rtlCol="0" anchor="ctr"/>
            <a:lstStyle/>
            <a:p>
              <a:pPr fontAlgn="auto">
                <a:spcBef>
                  <a:spcPts val="0"/>
                </a:spcBef>
                <a:spcAft>
                  <a:spcPts val="0"/>
                </a:spcAft>
                <a:defRPr/>
              </a:pPr>
              <a:endParaRPr lang="en-US" sz="1800" b="0" kern="0" smtClean="0">
                <a:solidFill>
                  <a:sysClr val="window" lastClr="FFFFFF"/>
                </a:solidFill>
                <a:latin typeface="Perpetua"/>
                <a:cs typeface="+mn-cs"/>
              </a:endParaRPr>
            </a:p>
          </p:txBody>
        </p:sp>
        <mc:AlternateContent xmlns:mc="http://schemas.openxmlformats.org/markup-compatibility/2006" xmlns:a14="http://schemas.microsoft.com/office/drawing/2010/main">
          <mc:Choice Requires="a14">
            <p:sp>
              <p:nvSpPr>
                <p:cNvPr id="47" name="TextBox 46"/>
                <p:cNvSpPr txBox="1"/>
                <p:nvPr/>
              </p:nvSpPr>
              <p:spPr>
                <a:xfrm>
                  <a:off x="4876800" y="1981200"/>
                  <a:ext cx="1162626" cy="394210"/>
                </a:xfrm>
                <a:prstGeom prst="rect">
                  <a:avLst/>
                </a:prstGeom>
                <a:noFill/>
              </p:spPr>
              <p:txBody>
                <a:bodyPr wrap="none" rtlCol="0">
                  <a:spAutoFit/>
                </a:body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sz="1800" b="0" i="1" kern="0" smtClean="0">
                                <a:solidFill>
                                  <a:sysClr val="windowText" lastClr="000000"/>
                                </a:solidFill>
                                <a:latin typeface="Cambria Math" panose="02040503050406030204" pitchFamily="18" charset="0"/>
                              </a:rPr>
                            </m:ctrlPr>
                          </m:sSubPr>
                          <m:e>
                            <m:r>
                              <a:rPr lang="en-US" sz="1800" b="0" i="1" kern="0" smtClean="0">
                                <a:solidFill>
                                  <a:sysClr val="windowText" lastClr="000000"/>
                                </a:solidFill>
                                <a:latin typeface="Cambria Math"/>
                              </a:rPr>
                              <m:t>𝑃</m:t>
                            </m:r>
                          </m:e>
                          <m:sub>
                            <m:r>
                              <a:rPr lang="en-US" sz="1800" b="0" i="1" kern="0" smtClean="0">
                                <a:solidFill>
                                  <a:sysClr val="windowText" lastClr="000000"/>
                                </a:solidFill>
                                <a:latin typeface="Cambria Math"/>
                              </a:rPr>
                              <m:t>𝑌</m:t>
                            </m:r>
                            <m:r>
                              <a:rPr lang="en-US" sz="1800" b="0" i="1" kern="0" smtClean="0">
                                <a:solidFill>
                                  <a:sysClr val="windowText" lastClr="000000"/>
                                </a:solidFill>
                                <a:latin typeface="Cambria Math"/>
                              </a:rPr>
                              <m:t>|</m:t>
                            </m:r>
                            <m:r>
                              <a:rPr lang="en-US" sz="1800" b="0" i="1" kern="0" smtClean="0">
                                <a:solidFill>
                                  <a:sysClr val="windowText" lastClr="000000"/>
                                </a:solidFill>
                                <a:latin typeface="Cambria Math"/>
                              </a:rPr>
                              <m:t>𝑍</m:t>
                            </m:r>
                          </m:sub>
                        </m:sSub>
                        <m:r>
                          <a:rPr lang="en-US" sz="1800" b="0" i="1" kern="0" smtClean="0">
                            <a:solidFill>
                              <a:sysClr val="windowText" lastClr="000000"/>
                            </a:solidFill>
                            <a:latin typeface="Cambria Math"/>
                          </a:rPr>
                          <m:t>(</m:t>
                        </m:r>
                        <m:r>
                          <a:rPr lang="en-US" sz="1800" b="0" i="1" kern="0" smtClean="0">
                            <a:solidFill>
                              <a:sysClr val="windowText" lastClr="000000"/>
                            </a:solidFill>
                            <a:latin typeface="Cambria Math"/>
                          </a:rPr>
                          <m:t>𝑦</m:t>
                        </m:r>
                        <m:r>
                          <a:rPr lang="en-US" sz="1800" b="0" i="1" kern="0" smtClean="0">
                            <a:solidFill>
                              <a:sysClr val="windowText" lastClr="000000"/>
                            </a:solidFill>
                            <a:latin typeface="Cambria Math"/>
                          </a:rPr>
                          <m:t>|</m:t>
                        </m:r>
                        <m:r>
                          <a:rPr lang="en-US" sz="1800" b="0" i="1" kern="0" smtClean="0">
                            <a:solidFill>
                              <a:sysClr val="windowText" lastClr="000000"/>
                            </a:solidFill>
                            <a:latin typeface="Cambria Math"/>
                          </a:rPr>
                          <m:t>𝑧</m:t>
                        </m:r>
                        <m:r>
                          <a:rPr lang="en-US" sz="1800" b="0" i="1" kern="0" smtClean="0">
                            <a:solidFill>
                              <a:sysClr val="windowText" lastClr="000000"/>
                            </a:solidFill>
                            <a:latin typeface="Cambria Math"/>
                          </a:rPr>
                          <m:t>)</m:t>
                        </m:r>
                      </m:oMath>
                    </m:oMathPara>
                  </a14:m>
                  <a:endParaRPr lang="en-US" sz="1800" b="0" kern="0" dirty="0" smtClean="0">
                    <a:solidFill>
                      <a:sysClr val="windowText" lastClr="000000"/>
                    </a:solidFill>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4876800" y="1981200"/>
                  <a:ext cx="1162626" cy="394210"/>
                </a:xfrm>
                <a:prstGeom prst="rect">
                  <a:avLst/>
                </a:prstGeom>
                <a:blipFill rotWithShape="0">
                  <a:blip r:embed="rId8"/>
                  <a:stretch>
                    <a:fillRect/>
                  </a:stretch>
                </a:blipFill>
              </p:spPr>
              <p:txBody>
                <a:bodyPr/>
                <a:lstStyle/>
                <a:p>
                  <a:r>
                    <a:rPr lang="en-US">
                      <a:noFill/>
                    </a:rPr>
                    <a:t> </a:t>
                  </a:r>
                </a:p>
              </p:txBody>
            </p:sp>
          </mc:Fallback>
        </mc:AlternateContent>
        <p:cxnSp>
          <p:nvCxnSpPr>
            <p:cNvPr id="48" name="Straight Arrow Connector 47"/>
            <p:cNvCxnSpPr>
              <a:stCxn id="46" idx="3"/>
            </p:cNvCxnSpPr>
            <p:nvPr/>
          </p:nvCxnSpPr>
          <p:spPr>
            <a:xfrm flipV="1">
              <a:off x="5963226" y="2224716"/>
              <a:ext cx="589974" cy="2746"/>
            </a:xfrm>
            <a:prstGeom prst="straightConnector1">
              <a:avLst/>
            </a:prstGeom>
            <a:noFill/>
            <a:ln w="9525" cap="flat" cmpd="sng" algn="ctr">
              <a:solidFill>
                <a:srgbClr val="4F81BD">
                  <a:shade val="60000"/>
                  <a:satMod val="110000"/>
                </a:srgbClr>
              </a:solidFill>
              <a:prstDash val="solid"/>
              <a:tailEnd type="arrow"/>
            </a:ln>
            <a:effectLst/>
          </p:spPr>
        </p:cxnSp>
        <mc:AlternateContent xmlns:mc="http://schemas.openxmlformats.org/markup-compatibility/2006" xmlns:a14="http://schemas.microsoft.com/office/drawing/2010/main">
          <mc:Choice Requires="a14">
            <p:sp>
              <p:nvSpPr>
                <p:cNvPr id="49" name="TextBox 48"/>
                <p:cNvSpPr txBox="1"/>
                <p:nvPr/>
              </p:nvSpPr>
              <p:spPr>
                <a:xfrm>
                  <a:off x="5963226" y="1840468"/>
                  <a:ext cx="386644" cy="369332"/>
                </a:xfrm>
                <a:prstGeom prst="rect">
                  <a:avLst/>
                </a:prstGeom>
                <a:noFill/>
              </p:spPr>
              <p:txBody>
                <a:bodyPr wrap="none" rtlCol="0">
                  <a:spAutoFit/>
                </a:bodyPr>
                <a:lstStyle/>
                <a:p>
                  <a:pPr fontAlgn="auto">
                    <a:spcBef>
                      <a:spcPts val="0"/>
                    </a:spcBef>
                    <a:spcAft>
                      <a:spcPts val="0"/>
                    </a:spcAft>
                    <a:defRPr/>
                  </a:pPr>
                  <a14:m>
                    <m:oMathPara xmlns:m="http://schemas.openxmlformats.org/officeDocument/2006/math">
                      <m:oMathParaPr>
                        <m:jc m:val="centerGroup"/>
                      </m:oMathParaPr>
                      <m:oMath xmlns:m="http://schemas.openxmlformats.org/officeDocument/2006/math">
                        <m:r>
                          <a:rPr lang="en-US" sz="1800" i="1" kern="0" smtClean="0">
                            <a:solidFill>
                              <a:sysClr val="windowText" lastClr="000000"/>
                            </a:solidFill>
                            <a:latin typeface="Cambria Math"/>
                          </a:rPr>
                          <m:t>𝒚</m:t>
                        </m:r>
                      </m:oMath>
                    </m:oMathPara>
                  </a14:m>
                  <a:endParaRPr lang="en-US" sz="1800" b="0" kern="0" dirty="0" smtClean="0">
                    <a:solidFill>
                      <a:sysClr val="windowText" lastClr="000000"/>
                    </a:solidFill>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5963226" y="1840468"/>
                  <a:ext cx="386644" cy="369332"/>
                </a:xfrm>
                <a:prstGeom prst="rect">
                  <a:avLst/>
                </a:prstGeom>
                <a:blipFill rotWithShape="0">
                  <a:blip r:embed="rId9"/>
                  <a:stretch>
                    <a:fillRect/>
                  </a:stretch>
                </a:blipFill>
              </p:spPr>
              <p:txBody>
                <a:bodyPr/>
                <a:lstStyle/>
                <a:p>
                  <a:r>
                    <a:rPr lang="en-US">
                      <a:noFill/>
                    </a:rPr>
                    <a:t> </a:t>
                  </a:r>
                </a:p>
              </p:txBody>
            </p:sp>
          </mc:Fallback>
        </mc:AlternateContent>
      </p:grpSp>
      <p:grpSp>
        <p:nvGrpSpPr>
          <p:cNvPr id="50" name="Group 49"/>
          <p:cNvGrpSpPr/>
          <p:nvPr/>
        </p:nvGrpSpPr>
        <p:grpSpPr>
          <a:xfrm>
            <a:off x="990600" y="2438400"/>
            <a:ext cx="6690196" cy="1470766"/>
            <a:chOff x="1054403" y="3276601"/>
            <a:chExt cx="6946597" cy="1647371"/>
          </a:xfrm>
        </p:grpSpPr>
        <p:sp>
          <p:nvSpPr>
            <p:cNvPr id="51" name="TextBox 50"/>
            <p:cNvSpPr txBox="1"/>
            <p:nvPr/>
          </p:nvSpPr>
          <p:spPr>
            <a:xfrm>
              <a:off x="5931203" y="3748314"/>
              <a:ext cx="2069797" cy="646331"/>
            </a:xfrm>
            <a:prstGeom prst="rect">
              <a:avLst/>
            </a:prstGeom>
            <a:noFill/>
          </p:spPr>
          <p:txBody>
            <a:bodyPr wrap="none" rtlCol="0">
              <a:spAutoFit/>
            </a:bodyPr>
            <a:lstStyle/>
            <a:p>
              <a:pPr algn="l"/>
              <a:r>
                <a:rPr lang="en-US" sz="1800" b="0" dirty="0" smtClean="0"/>
                <a:t>Scalar (separable)</a:t>
              </a:r>
              <a:br>
                <a:rPr lang="en-US" sz="1800" b="0" dirty="0" smtClean="0"/>
              </a:br>
              <a:r>
                <a:rPr lang="en-US" sz="1800" b="0" dirty="0" smtClean="0"/>
                <a:t>estimation of </a:t>
              </a:r>
              <a:r>
                <a:rPr lang="en-US" sz="1800" dirty="0" smtClean="0"/>
                <a:t>z</a:t>
              </a:r>
            </a:p>
          </p:txBody>
        </p:sp>
        <mc:AlternateContent xmlns:mc="http://schemas.openxmlformats.org/markup-compatibility/2006" xmlns:a14="http://schemas.microsoft.com/office/drawing/2010/main">
          <mc:Choice Requires="a14">
            <p:sp>
              <p:nvSpPr>
                <p:cNvPr id="52" name="TextBox 51"/>
                <p:cNvSpPr txBox="1"/>
                <p:nvPr/>
              </p:nvSpPr>
              <p:spPr>
                <a:xfrm>
                  <a:off x="3491025" y="3276601"/>
                  <a:ext cx="2042547" cy="369332"/>
                </a:xfrm>
                <a:prstGeom prst="rect">
                  <a:avLst/>
                </a:prstGeom>
                <a:noFill/>
              </p:spPr>
              <p:txBody>
                <a:bodyPr wrap="none" rtlCol="0">
                  <a:spAutoFit/>
                </a:bodyPr>
                <a:lstStyle/>
                <a:p>
                  <a:pPr algn="l"/>
                  <a:r>
                    <a:rPr lang="en-US" sz="1800" b="0" dirty="0" smtClean="0"/>
                    <a:t>Multiplication by </a:t>
                  </a:r>
                  <a14:m>
                    <m:oMath xmlns:m="http://schemas.openxmlformats.org/officeDocument/2006/math">
                      <m:r>
                        <a:rPr lang="en-US" sz="1800" b="1" i="1" dirty="0" smtClean="0">
                          <a:latin typeface="Cambria Math"/>
                        </a:rPr>
                        <m:t>𝑨</m:t>
                      </m:r>
                    </m:oMath>
                  </a14:m>
                  <a:endParaRPr lang="en-US" sz="1800" b="0" dirty="0" smtClean="0"/>
                </a:p>
              </p:txBody>
            </p:sp>
          </mc:Choice>
          <mc:Fallback xmlns="">
            <p:sp>
              <p:nvSpPr>
                <p:cNvPr id="52" name="TextBox 51"/>
                <p:cNvSpPr txBox="1">
                  <a:spLocks noRot="1" noChangeAspect="1" noMove="1" noResize="1" noEditPoints="1" noAdjustHandles="1" noChangeArrowheads="1" noChangeShapeType="1" noTextEdit="1"/>
                </p:cNvSpPr>
                <p:nvPr/>
              </p:nvSpPr>
              <p:spPr>
                <a:xfrm>
                  <a:off x="3491025" y="3276601"/>
                  <a:ext cx="2042547" cy="369332"/>
                </a:xfrm>
                <a:prstGeom prst="rect">
                  <a:avLst/>
                </a:prstGeom>
                <a:blipFill rotWithShape="0">
                  <a:blip r:embed="rId10"/>
                  <a:stretch>
                    <a:fillRect l="-2477" t="-11111" r="-2477" b="-38889"/>
                  </a:stretch>
                </a:blipFill>
              </p:spPr>
              <p:txBody>
                <a:bodyPr/>
                <a:lstStyle/>
                <a:p>
                  <a:r>
                    <a:rPr lang="en-US">
                      <a:noFill/>
                    </a:rPr>
                    <a:t> </a:t>
                  </a:r>
                </a:p>
              </p:txBody>
            </p:sp>
          </mc:Fallback>
        </mc:AlternateContent>
        <p:sp>
          <p:nvSpPr>
            <p:cNvPr id="53" name="Right Arrow 52"/>
            <p:cNvSpPr/>
            <p:nvPr/>
          </p:nvSpPr>
          <p:spPr bwMode="auto">
            <a:xfrm>
              <a:off x="3586237" y="3616904"/>
              <a:ext cx="1905000" cy="255366"/>
            </a:xfrm>
            <a:prstGeom prst="righ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4" name="Right Arrow 53"/>
            <p:cNvSpPr/>
            <p:nvPr/>
          </p:nvSpPr>
          <p:spPr bwMode="auto">
            <a:xfrm flipH="1">
              <a:off x="3581400" y="4281714"/>
              <a:ext cx="1905000" cy="255366"/>
            </a:xfrm>
            <a:prstGeom prst="righ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55" name="TextBox 54"/>
                <p:cNvSpPr txBox="1"/>
                <p:nvPr/>
              </p:nvSpPr>
              <p:spPr>
                <a:xfrm>
                  <a:off x="3531540" y="4554640"/>
                  <a:ext cx="2197974" cy="369332"/>
                </a:xfrm>
                <a:prstGeom prst="rect">
                  <a:avLst/>
                </a:prstGeom>
                <a:noFill/>
              </p:spPr>
              <p:txBody>
                <a:bodyPr wrap="none" rtlCol="0">
                  <a:spAutoFit/>
                </a:bodyPr>
                <a:lstStyle/>
                <a:p>
                  <a:pPr algn="l"/>
                  <a:r>
                    <a:rPr lang="en-US" sz="1800" b="0" dirty="0" smtClean="0"/>
                    <a:t>Multiplication by </a:t>
                  </a:r>
                  <a14:m>
                    <m:oMath xmlns:m="http://schemas.openxmlformats.org/officeDocument/2006/math">
                      <m:sSup>
                        <m:sSupPr>
                          <m:ctrlPr>
                            <a:rPr lang="en-US" sz="1800" b="0" i="1" smtClean="0">
                              <a:latin typeface="Cambria Math" panose="02040503050406030204" pitchFamily="18" charset="0"/>
                            </a:rPr>
                          </m:ctrlPr>
                        </m:sSupPr>
                        <m:e>
                          <m:r>
                            <a:rPr lang="en-US" sz="1800" b="1" i="1" smtClean="0">
                              <a:latin typeface="Cambria Math"/>
                            </a:rPr>
                            <m:t>𝑨</m:t>
                          </m:r>
                        </m:e>
                        <m:sup>
                          <m:r>
                            <a:rPr lang="en-US" sz="1800" b="0" i="1" smtClean="0">
                              <a:latin typeface="Cambria Math"/>
                            </a:rPr>
                            <m:t>∗</m:t>
                          </m:r>
                        </m:sup>
                      </m:sSup>
                    </m:oMath>
                  </a14:m>
                  <a:endParaRPr lang="en-US" sz="1800" b="0" dirty="0" smtClean="0"/>
                </a:p>
              </p:txBody>
            </p:sp>
          </mc:Choice>
          <mc:Fallback xmlns="">
            <p:sp>
              <p:nvSpPr>
                <p:cNvPr id="55" name="TextBox 54"/>
                <p:cNvSpPr txBox="1">
                  <a:spLocks noRot="1" noChangeAspect="1" noMove="1" noResize="1" noEditPoints="1" noAdjustHandles="1" noChangeArrowheads="1" noChangeShapeType="1" noTextEdit="1"/>
                </p:cNvSpPr>
                <p:nvPr/>
              </p:nvSpPr>
              <p:spPr>
                <a:xfrm>
                  <a:off x="3531540" y="4554640"/>
                  <a:ext cx="2197974" cy="369332"/>
                </a:xfrm>
                <a:prstGeom prst="rect">
                  <a:avLst/>
                </a:prstGeom>
                <a:blipFill rotWithShape="0">
                  <a:blip r:embed="rId11"/>
                  <a:stretch>
                    <a:fillRect l="-2594" t="-11111" b="-40741"/>
                  </a:stretch>
                </a:blipFill>
              </p:spPr>
              <p:txBody>
                <a:bodyPr/>
                <a:lstStyle/>
                <a:p>
                  <a:r>
                    <a:rPr lang="en-US">
                      <a:noFill/>
                    </a:rPr>
                    <a:t> </a:t>
                  </a:r>
                </a:p>
              </p:txBody>
            </p:sp>
          </mc:Fallback>
        </mc:AlternateContent>
        <p:sp>
          <p:nvSpPr>
            <p:cNvPr id="56" name="Down Arrow 55"/>
            <p:cNvSpPr/>
            <p:nvPr/>
          </p:nvSpPr>
          <p:spPr bwMode="auto">
            <a:xfrm>
              <a:off x="5638800" y="3711583"/>
              <a:ext cx="233437" cy="697814"/>
            </a:xfrm>
            <a:prstGeom prst="down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7" name="TextBox 56"/>
            <p:cNvSpPr txBox="1"/>
            <p:nvPr/>
          </p:nvSpPr>
          <p:spPr>
            <a:xfrm>
              <a:off x="1054403" y="3748314"/>
              <a:ext cx="2069797" cy="646331"/>
            </a:xfrm>
            <a:prstGeom prst="rect">
              <a:avLst/>
            </a:prstGeom>
            <a:noFill/>
          </p:spPr>
          <p:txBody>
            <a:bodyPr wrap="none" rtlCol="0">
              <a:spAutoFit/>
            </a:bodyPr>
            <a:lstStyle/>
            <a:p>
              <a:pPr algn="r"/>
              <a:r>
                <a:rPr lang="en-US" sz="1800" b="0" dirty="0" smtClean="0"/>
                <a:t>Scalar (separable)</a:t>
              </a:r>
              <a:br>
                <a:rPr lang="en-US" sz="1800" b="0" dirty="0" smtClean="0"/>
              </a:br>
              <a:r>
                <a:rPr lang="en-US" sz="1800" b="0" dirty="0" smtClean="0"/>
                <a:t>estimation of </a:t>
              </a:r>
              <a:r>
                <a:rPr lang="en-US" sz="1800" dirty="0" smtClean="0"/>
                <a:t>x</a:t>
              </a:r>
            </a:p>
          </p:txBody>
        </p:sp>
        <p:sp>
          <p:nvSpPr>
            <p:cNvPr id="58" name="Down Arrow 57"/>
            <p:cNvSpPr/>
            <p:nvPr/>
          </p:nvSpPr>
          <p:spPr bwMode="auto">
            <a:xfrm flipV="1">
              <a:off x="3195563" y="3707272"/>
              <a:ext cx="233437" cy="697814"/>
            </a:xfrm>
            <a:prstGeom prst="down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sp>
        <p:nvSpPr>
          <p:cNvPr id="32" name="TextBox 31"/>
          <p:cNvSpPr txBox="1"/>
          <p:nvPr/>
        </p:nvSpPr>
        <p:spPr>
          <a:xfrm>
            <a:off x="2367650" y="5998800"/>
            <a:ext cx="7768858" cy="584775"/>
          </a:xfrm>
          <a:prstGeom prst="rect">
            <a:avLst/>
          </a:prstGeom>
          <a:noFill/>
        </p:spPr>
        <p:txBody>
          <a:bodyPr wrap="square" rtlCol="0">
            <a:spAutoFit/>
          </a:bodyPr>
          <a:lstStyle/>
          <a:p>
            <a:pPr marL="0" lvl="1" algn="l"/>
            <a:r>
              <a:rPr lang="en-US" sz="1600" dirty="0" smtClean="0">
                <a:solidFill>
                  <a:srgbClr val="000099"/>
                </a:solidFill>
              </a:rPr>
              <a:t>AMP Donoho, Maleki, Montanari 09, Bayati &amp; Montanari 10, </a:t>
            </a:r>
            <a:br>
              <a:rPr lang="en-US" sz="1600" dirty="0" smtClean="0">
                <a:solidFill>
                  <a:srgbClr val="000099"/>
                </a:solidFill>
              </a:rPr>
            </a:br>
            <a:r>
              <a:rPr lang="en-US" sz="1600" dirty="0" smtClean="0">
                <a:solidFill>
                  <a:srgbClr val="000099"/>
                </a:solidFill>
              </a:rPr>
              <a:t>GAMP</a:t>
            </a:r>
            <a:r>
              <a:rPr lang="en-US" sz="1600" dirty="0">
                <a:solidFill>
                  <a:srgbClr val="000099"/>
                </a:solidFill>
              </a:rPr>
              <a:t> </a:t>
            </a:r>
            <a:r>
              <a:rPr lang="en-US" sz="1600" dirty="0" smtClean="0">
                <a:solidFill>
                  <a:srgbClr val="000099"/>
                </a:solidFill>
              </a:rPr>
              <a:t>Rangan et al 10, </a:t>
            </a:r>
            <a:r>
              <a:rPr lang="en-US" sz="1600" dirty="0" err="1" smtClean="0">
                <a:solidFill>
                  <a:srgbClr val="000099"/>
                </a:solidFill>
              </a:rPr>
              <a:t>HyGAMP</a:t>
            </a:r>
            <a:r>
              <a:rPr lang="en-US" sz="1600" dirty="0" smtClean="0">
                <a:solidFill>
                  <a:srgbClr val="000099"/>
                </a:solidFill>
              </a:rPr>
              <a:t> Fletcher et al 11, …</a:t>
            </a:r>
            <a:endParaRPr lang="en-US" sz="1600" dirty="0"/>
          </a:p>
        </p:txBody>
      </p:sp>
    </p:spTree>
    <p:extLst>
      <p:ext uri="{BB962C8B-B14F-4D97-AF65-F5344CB8AC3E}">
        <p14:creationId xmlns:p14="http://schemas.microsoft.com/office/powerpoint/2010/main" val="3995162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5289209" y="1882241"/>
            <a:ext cx="1308729" cy="802715"/>
          </a:xfrm>
          <a:prstGeom prst="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313416" y="1772552"/>
            <a:ext cx="898762" cy="964007"/>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406244" y="1775997"/>
            <a:ext cx="985022" cy="908959"/>
          </a:xfrm>
          <a:prstGeom prst="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38100"/>
            <a:ext cx="9372599" cy="530021"/>
          </a:xfrm>
        </p:spPr>
        <p:txBody>
          <a:bodyPr/>
          <a:lstStyle/>
          <a:p>
            <a:r>
              <a:rPr lang="en-US" dirty="0" smtClean="0"/>
              <a:t> </a:t>
            </a:r>
            <a:r>
              <a:rPr lang="en-US" sz="2400" dirty="0" smtClean="0"/>
              <a:t>Theorem: Joint Estimation </a:t>
            </a:r>
            <a:r>
              <a:rPr lang="en-US" sz="2400" dirty="0"/>
              <a:t>&amp;</a:t>
            </a:r>
            <a:r>
              <a:rPr lang="en-US" sz="2400" dirty="0" smtClean="0"/>
              <a:t> Learning with Adaptive GAMP</a:t>
            </a:r>
            <a:endParaRPr lang="en-US" sz="2400" dirty="0"/>
          </a:p>
        </p:txBody>
      </p:sp>
      <mc:AlternateContent xmlns:mc="http://schemas.openxmlformats.org/markup-compatibility/2006" xmlns:a14="http://schemas.microsoft.com/office/drawing/2010/main">
        <mc:Choice Requires="a14">
          <p:sp>
            <p:nvSpPr>
              <p:cNvPr id="4" name="Content Placeholder 3"/>
              <p:cNvSpPr>
                <a:spLocks noGrp="1"/>
              </p:cNvSpPr>
              <p:nvPr>
                <p:ph sz="quarter" idx="1"/>
              </p:nvPr>
            </p:nvSpPr>
            <p:spPr>
              <a:xfrm>
                <a:off x="152400" y="3483925"/>
                <a:ext cx="9073896" cy="3221675"/>
              </a:xfrm>
            </p:spPr>
            <p:txBody>
              <a:bodyPr>
                <a:normAutofit/>
              </a:bodyPr>
              <a:lstStyle/>
              <a:p>
                <a:r>
                  <a:rPr lang="en-US" dirty="0" smtClean="0"/>
                  <a:t>GLM with unknown parameters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𝑥</m:t>
                        </m:r>
                      </m:sub>
                    </m:sSub>
                  </m:oMath>
                </a14:m>
                <a:r>
                  <a:rPr lang="en-US" dirty="0" smtClean="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𝑧</m:t>
                        </m:r>
                      </m:sub>
                    </m:sSub>
                  </m:oMath>
                </a14:m>
                <a:endParaRPr lang="en-US" dirty="0" smtClean="0"/>
              </a:p>
              <a:p>
                <a:pPr lvl="1"/>
                <a:r>
                  <a:rPr lang="en-US" sz="2400" dirty="0" smtClean="0"/>
                  <a:t>Unknown prior, nonlinearities, noise…</a:t>
                </a:r>
              </a:p>
              <a:p>
                <a:pPr lvl="0">
                  <a:buClr>
                    <a:srgbClr val="000099"/>
                  </a:buClr>
                </a:pPr>
                <a:r>
                  <a:rPr lang="en-US" dirty="0" smtClean="0">
                    <a:solidFill>
                      <a:srgbClr val="000000"/>
                    </a:solidFill>
                  </a:rPr>
                  <a:t>Joint </a:t>
                </a:r>
                <a:r>
                  <a:rPr lang="en-US" dirty="0">
                    <a:solidFill>
                      <a:srgbClr val="000000"/>
                    </a:solidFill>
                  </a:rPr>
                  <a:t>estimation learning problem:  Given </a:t>
                </a:r>
                <a14:m>
                  <m:oMath xmlns:m="http://schemas.openxmlformats.org/officeDocument/2006/math">
                    <m:r>
                      <a:rPr lang="en-US" i="1" dirty="0">
                        <a:solidFill>
                          <a:srgbClr val="000000"/>
                        </a:solidFill>
                        <a:latin typeface="Cambria Math"/>
                      </a:rPr>
                      <m:t>𝑦</m:t>
                    </m:r>
                  </m:oMath>
                </a14:m>
                <a:r>
                  <a:rPr lang="en-US" dirty="0">
                    <a:solidFill>
                      <a:srgbClr val="000000"/>
                    </a:solidFill>
                  </a:rPr>
                  <a:t> and </a:t>
                </a:r>
                <a14:m>
                  <m:oMath xmlns:m="http://schemas.openxmlformats.org/officeDocument/2006/math">
                    <m:r>
                      <a:rPr lang="en-US" i="1" dirty="0">
                        <a:solidFill>
                          <a:srgbClr val="000000"/>
                        </a:solidFill>
                        <a:latin typeface="Cambria Math"/>
                      </a:rPr>
                      <m:t>𝐴</m:t>
                    </m:r>
                  </m:oMath>
                </a14:m>
                <a:r>
                  <a:rPr lang="en-US" dirty="0">
                    <a:solidFill>
                      <a:srgbClr val="000000"/>
                    </a:solidFill>
                  </a:rPr>
                  <a:t>:</a:t>
                </a:r>
              </a:p>
              <a:p>
                <a:pPr lvl="1"/>
                <a:r>
                  <a:rPr lang="en-US" dirty="0">
                    <a:solidFill>
                      <a:srgbClr val="000000"/>
                    </a:solidFill>
                  </a:rPr>
                  <a:t>Estimate </a:t>
                </a:r>
                <a:r>
                  <a:rPr lang="en-US" dirty="0" smtClean="0">
                    <a:solidFill>
                      <a:srgbClr val="000000"/>
                    </a:solidFill>
                  </a:rPr>
                  <a:t>input </a:t>
                </a:r>
                <a14:m>
                  <m:oMath xmlns:m="http://schemas.openxmlformats.org/officeDocument/2006/math">
                    <m:r>
                      <a:rPr lang="en-US" i="1" dirty="0">
                        <a:solidFill>
                          <a:srgbClr val="000000"/>
                        </a:solidFill>
                        <a:latin typeface="Cambria Math"/>
                      </a:rPr>
                      <m:t>𝑥</m:t>
                    </m:r>
                  </m:oMath>
                </a14:m>
                <a:r>
                  <a:rPr lang="en-US" dirty="0">
                    <a:solidFill>
                      <a:srgbClr val="000000"/>
                    </a:solidFill>
                  </a:rPr>
                  <a:t> and </a:t>
                </a:r>
                <a14:m>
                  <m:oMath xmlns:m="http://schemas.openxmlformats.org/officeDocument/2006/math">
                    <m:r>
                      <a:rPr lang="en-US" i="1" dirty="0">
                        <a:solidFill>
                          <a:srgbClr val="000000"/>
                        </a:solidFill>
                        <a:latin typeface="Cambria Math"/>
                      </a:rPr>
                      <m:t>𝑧</m:t>
                    </m:r>
                  </m:oMath>
                </a14:m>
                <a:r>
                  <a:rPr lang="en-US" dirty="0" smtClean="0">
                    <a:solidFill>
                      <a:srgbClr val="000000"/>
                    </a:solidFill>
                  </a:rPr>
                  <a:t>,</a:t>
                </a:r>
                <a:endParaRPr lang="en-US" dirty="0">
                  <a:solidFill>
                    <a:srgbClr val="000000"/>
                  </a:solidFill>
                </a:endParaRPr>
              </a:p>
              <a:p>
                <a:pPr lvl="1"/>
                <a:r>
                  <a:rPr lang="en-US" dirty="0">
                    <a:solidFill>
                      <a:srgbClr val="000000"/>
                    </a:solidFill>
                  </a:rPr>
                  <a:t>Learn parameters </a:t>
                </a:r>
                <a14:m>
                  <m:oMath xmlns:m="http://schemas.openxmlformats.org/officeDocument/2006/math">
                    <m:sSub>
                      <m:sSubPr>
                        <m:ctrlPr>
                          <a:rPr lang="en-US" i="1">
                            <a:solidFill>
                              <a:sysClr val="windowText" lastClr="000000"/>
                            </a:solidFill>
                            <a:latin typeface="Cambria Math" panose="02040503050406030204" pitchFamily="18" charset="0"/>
                          </a:rPr>
                        </m:ctrlPr>
                      </m:sSubPr>
                      <m:e>
                        <m:r>
                          <a:rPr lang="en-US" b="0" i="1" smtClean="0">
                            <a:solidFill>
                              <a:sysClr val="windowText" lastClr="000000"/>
                            </a:solidFill>
                            <a:latin typeface="Cambria Math" panose="02040503050406030204" pitchFamily="18" charset="0"/>
                          </a:rPr>
                          <m:t>𝜃</m:t>
                        </m:r>
                      </m:e>
                      <m:sub>
                        <m:r>
                          <a:rPr lang="en-US" i="1">
                            <a:solidFill>
                              <a:sysClr val="windowText" lastClr="000000"/>
                            </a:solidFill>
                            <a:latin typeface="Cambria Math"/>
                          </a:rPr>
                          <m:t>𝑥</m:t>
                        </m:r>
                      </m:sub>
                    </m:sSub>
                  </m:oMath>
                </a14:m>
                <a:r>
                  <a:rPr lang="en-US" dirty="0">
                    <a:solidFill>
                      <a:srgbClr val="000000"/>
                    </a:solidFill>
                  </a:rPr>
                  <a:t> and </a:t>
                </a:r>
                <a14:m>
                  <m:oMath xmlns:m="http://schemas.openxmlformats.org/officeDocument/2006/math">
                    <m:sSub>
                      <m:sSubPr>
                        <m:ctrlPr>
                          <a:rPr lang="en-US" i="1">
                            <a:solidFill>
                              <a:sysClr val="windowText" lastClr="000000"/>
                            </a:solidFill>
                            <a:latin typeface="Cambria Math" panose="02040503050406030204" pitchFamily="18" charset="0"/>
                          </a:rPr>
                        </m:ctrlPr>
                      </m:sSubPr>
                      <m:e>
                        <m:r>
                          <a:rPr lang="en-US" b="0" i="1" smtClean="0">
                            <a:solidFill>
                              <a:sysClr val="windowText" lastClr="000000"/>
                            </a:solidFill>
                            <a:latin typeface="Cambria Math" panose="02040503050406030204" pitchFamily="18" charset="0"/>
                          </a:rPr>
                          <m:t>𝜃</m:t>
                        </m:r>
                      </m:e>
                      <m:sub>
                        <m:r>
                          <a:rPr lang="en-US" i="1">
                            <a:solidFill>
                              <a:sysClr val="windowText" lastClr="000000"/>
                            </a:solidFill>
                            <a:latin typeface="Cambria Math"/>
                          </a:rPr>
                          <m:t>𝑧</m:t>
                        </m:r>
                      </m:sub>
                    </m:sSub>
                  </m:oMath>
                </a14:m>
                <a:r>
                  <a:rPr lang="en-US" dirty="0" smtClean="0"/>
                  <a:t> in distribution</a:t>
                </a:r>
              </a:p>
              <a:p>
                <a:pPr lvl="1"/>
                <a:r>
                  <a:rPr lang="en-US" b="1" dirty="0" smtClean="0"/>
                  <a:t>Consistent estimator</a:t>
                </a:r>
                <a:endParaRPr lang="en-US" b="1" dirty="0"/>
              </a:p>
              <a:p>
                <a:pPr lvl="1"/>
                <a:endParaRPr lang="en-US" dirty="0" smtClean="0"/>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quarter" idx="1"/>
              </p:nvPr>
            </p:nvSpPr>
            <p:spPr>
              <a:xfrm>
                <a:off x="152400" y="3483925"/>
                <a:ext cx="9073896" cy="3221675"/>
              </a:xfrm>
              <a:blipFill rotWithShape="0">
                <a:blip r:embed="rId3"/>
                <a:stretch>
                  <a:fillRect l="-470" t="-1326"/>
                </a:stretch>
              </a:blipFill>
            </p:spPr>
            <p:txBody>
              <a:bodyPr/>
              <a:lstStyle/>
              <a:p>
                <a:r>
                  <a:rPr lang="en-US">
                    <a:noFill/>
                  </a:rPr>
                  <a:t> </a:t>
                </a:r>
              </a:p>
            </p:txBody>
          </p:sp>
        </mc:Fallback>
      </mc:AlternateContent>
      <p:sp>
        <p:nvSpPr>
          <p:cNvPr id="8" name="TextBox 7"/>
          <p:cNvSpPr txBox="1"/>
          <p:nvPr/>
        </p:nvSpPr>
        <p:spPr>
          <a:xfrm>
            <a:off x="1277112" y="2692841"/>
            <a:ext cx="1207124" cy="32110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sysClr val="windowText" lastClr="000000"/>
                </a:solidFill>
                <a:effectLst/>
                <a:uLnTx/>
                <a:uFillTx/>
              </a:rPr>
              <a:t>i.i.d</a:t>
            </a:r>
            <a:r>
              <a:rPr kumimoji="0" lang="en-US" sz="1800" b="0" i="0" u="none" strike="noStrike" kern="0" cap="none" spc="0" normalizeH="0" baseline="0" noProof="0" dirty="0" smtClean="0">
                <a:ln>
                  <a:noFill/>
                </a:ln>
                <a:solidFill>
                  <a:sysClr val="windowText" lastClr="000000"/>
                </a:solidFill>
                <a:effectLst/>
                <a:uLnTx/>
                <a:uFillTx/>
              </a:rPr>
              <a:t>. prior</a:t>
            </a:r>
          </a:p>
        </p:txBody>
      </p:sp>
      <mc:AlternateContent xmlns:mc="http://schemas.openxmlformats.org/markup-compatibility/2006" xmlns:a14="http://schemas.microsoft.com/office/drawing/2010/main">
        <mc:Choice Requires="a14">
          <p:sp>
            <p:nvSpPr>
              <p:cNvPr id="9" name="TextBox 8"/>
              <p:cNvSpPr txBox="1"/>
              <p:nvPr/>
            </p:nvSpPr>
            <p:spPr>
              <a:xfrm>
                <a:off x="1347632" y="2065606"/>
                <a:ext cx="111748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sysClr val="windowText" lastClr="000000"/>
                              </a:solidFill>
                              <a:effectLst/>
                              <a:uLnTx/>
                              <a:uFillTx/>
                              <a:latin typeface="Cambria Math"/>
                            </a:rPr>
                            <m:t>𝑃</m:t>
                          </m:r>
                        </m:e>
                        <m:sub>
                          <m:r>
                            <a:rPr kumimoji="0" lang="en-US" sz="1800" b="0" i="1" u="none" strike="noStrike" kern="0" cap="none" spc="0" normalizeH="0" baseline="0" noProof="0" smtClean="0">
                              <a:ln>
                                <a:noFill/>
                              </a:ln>
                              <a:solidFill>
                                <a:sysClr val="windowText" lastClr="000000"/>
                              </a:solidFill>
                              <a:effectLst/>
                              <a:uLnTx/>
                              <a:uFillTx/>
                              <a:latin typeface="Cambria Math"/>
                            </a:rPr>
                            <m:t>𝑋</m:t>
                          </m:r>
                        </m:sub>
                      </m:sSub>
                      <m:r>
                        <a:rPr kumimoji="0" lang="en-US" sz="1800" b="0" i="1" u="none" strike="noStrike" kern="0" cap="none" spc="0" normalizeH="0" baseline="0" noProof="0" smtClean="0">
                          <a:ln>
                            <a:noFill/>
                          </a:ln>
                          <a:solidFill>
                            <a:sysClr val="windowText" lastClr="000000"/>
                          </a:solidFill>
                          <a:effectLst/>
                          <a:uLnTx/>
                          <a:uFillTx/>
                          <a:latin typeface="Cambria Math"/>
                        </a:rPr>
                        <m:t>(</m:t>
                      </m:r>
                      <m:r>
                        <a:rPr kumimoji="0" lang="en-US" sz="1800" b="0" i="1" u="none" strike="noStrike" kern="0" cap="none" spc="0" normalizeH="0" baseline="0" noProof="0" smtClean="0">
                          <a:ln>
                            <a:noFill/>
                          </a:ln>
                          <a:solidFill>
                            <a:sysClr val="windowText" lastClr="000000"/>
                          </a:solidFill>
                          <a:effectLst/>
                          <a:uLnTx/>
                          <a:uFillTx/>
                          <a:latin typeface="Cambria Math"/>
                        </a:rPr>
                        <m:t>𝑥</m:t>
                      </m:r>
                      <m:r>
                        <a:rPr kumimoji="0" lang="en-US" sz="1800" b="0" i="1" u="none" strike="noStrike" kern="0" cap="none" spc="0" normalizeH="0" baseline="0" noProof="0" smtClean="0">
                          <a:ln>
                            <a:noFill/>
                          </a:ln>
                          <a:solidFill>
                            <a:sysClr val="windowText" lastClr="000000"/>
                          </a:solidFill>
                          <a:effectLst/>
                          <a:uLnTx/>
                          <a:uFillTx/>
                          <a:latin typeface="Cambria Math"/>
                        </a:rPr>
                        <m:t>|</m:t>
                      </m:r>
                      <m:sSub>
                        <m:sSubPr>
                          <m:ctrlP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𝜃</m:t>
                          </m:r>
                        </m:e>
                        <m:sub>
                          <m:r>
                            <a:rPr kumimoji="0" lang="en-US" sz="1800" b="0" i="1" u="none" strike="noStrike" kern="0" cap="none" spc="0" normalizeH="0" baseline="0" noProof="0" smtClean="0">
                              <a:ln>
                                <a:noFill/>
                              </a:ln>
                              <a:solidFill>
                                <a:sysClr val="windowText" lastClr="000000"/>
                              </a:solidFill>
                              <a:effectLst/>
                              <a:uLnTx/>
                              <a:uFillTx/>
                              <a:latin typeface="Cambria Math"/>
                            </a:rPr>
                            <m:t>𝑥</m:t>
                          </m:r>
                        </m:sub>
                      </m:sSub>
                      <m:r>
                        <a:rPr kumimoji="0" lang="en-US" sz="1800" b="0" i="1" u="none" strike="noStrike" kern="0" cap="none" spc="0" normalizeH="0" baseline="0" noProof="0" smtClean="0">
                          <a:ln>
                            <a:noFill/>
                          </a:ln>
                          <a:solidFill>
                            <a:sysClr val="windowText" lastClr="000000"/>
                          </a:solidFill>
                          <a:effectLst/>
                          <a:uLnTx/>
                          <a:uFillTx/>
                          <a:latin typeface="Cambria Math"/>
                        </a:rPr>
                        <m:t>)</m:t>
                      </m:r>
                    </m:oMath>
                  </m:oMathPara>
                </a14:m>
                <a:endParaRPr kumimoji="0" lang="en-US" sz="1800" b="0" i="0" u="none" strike="noStrike" kern="0" cap="none" spc="0" normalizeH="0" baseline="0" noProof="0" dirty="0" smtClean="0">
                  <a:ln>
                    <a:noFill/>
                  </a:ln>
                  <a:solidFill>
                    <a:sysClr val="windowText" lastClr="000000"/>
                  </a:solidFill>
                  <a:effectLst/>
                  <a:uLnTx/>
                  <a:uFillTx/>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347632" y="2065606"/>
                <a:ext cx="1117485" cy="369332"/>
              </a:xfrm>
              <a:prstGeom prst="rect">
                <a:avLst/>
              </a:prstGeom>
              <a:blipFill rotWithShape="0">
                <a:blip r:embed="rId4"/>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662139" y="1094852"/>
                <a:ext cx="47852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𝜃</m:t>
                          </m:r>
                        </m:e>
                        <m:sub>
                          <m:r>
                            <a:rPr kumimoji="0" lang="en-US" sz="1800" b="0" i="1" u="none" strike="noStrike" kern="0" cap="none" spc="0" normalizeH="0" baseline="0" noProof="0" smtClean="0">
                              <a:ln>
                                <a:noFill/>
                              </a:ln>
                              <a:solidFill>
                                <a:sysClr val="windowText" lastClr="000000"/>
                              </a:solidFill>
                              <a:effectLst/>
                              <a:uLnTx/>
                              <a:uFillTx/>
                              <a:latin typeface="Cambria Math"/>
                            </a:rPr>
                            <m:t>𝑥</m:t>
                          </m:r>
                        </m:sub>
                      </m:sSub>
                    </m:oMath>
                  </m:oMathPara>
                </a14:m>
                <a:endParaRPr kumimoji="0" lang="en-US" sz="1800" b="0" i="0" u="none" strike="noStrike" kern="0" cap="none" spc="0" normalizeH="0" baseline="0" noProof="0" dirty="0" smtClean="0">
                  <a:ln>
                    <a:noFill/>
                  </a:ln>
                  <a:solidFill>
                    <a:sysClr val="windowText" lastClr="000000"/>
                  </a:solidFill>
                  <a:effectLst/>
                  <a:uLnTx/>
                  <a:uFillTx/>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662139" y="1094852"/>
                <a:ext cx="478529" cy="369332"/>
              </a:xfrm>
              <a:prstGeom prst="rect">
                <a:avLst/>
              </a:prstGeom>
              <a:blipFill rotWithShape="0">
                <a:blip r:embed="rId5"/>
                <a:stretch>
                  <a:fillRect/>
                </a:stretch>
              </a:blipFill>
            </p:spPr>
            <p:txBody>
              <a:bodyPr/>
              <a:lstStyle/>
              <a:p>
                <a:r>
                  <a:rPr lang="en-US">
                    <a:noFill/>
                  </a:rPr>
                  <a:t> </a:t>
                </a:r>
              </a:p>
            </p:txBody>
          </p:sp>
        </mc:Fallback>
      </mc:AlternateContent>
      <p:cxnSp>
        <p:nvCxnSpPr>
          <p:cNvPr id="11" name="Straight Arrow Connector 10"/>
          <p:cNvCxnSpPr/>
          <p:nvPr/>
        </p:nvCxnSpPr>
        <p:spPr>
          <a:xfrm flipH="1">
            <a:off x="1901403" y="1398044"/>
            <a:ext cx="2485" cy="397494"/>
          </a:xfrm>
          <a:prstGeom prst="straightConnector1">
            <a:avLst/>
          </a:prstGeom>
          <a:noFill/>
          <a:ln w="9525" cap="flat" cmpd="sng" algn="ctr">
            <a:solidFill>
              <a:srgbClr val="4F81BD">
                <a:shade val="60000"/>
                <a:satMod val="110000"/>
              </a:srgbClr>
            </a:solidFill>
            <a:prstDash val="solid"/>
            <a:tailEnd type="arrow"/>
          </a:ln>
          <a:effectLst/>
        </p:spPr>
      </p:cxnSp>
      <mc:AlternateContent xmlns:mc="http://schemas.openxmlformats.org/markup-compatibility/2006" xmlns:a14="http://schemas.microsoft.com/office/drawing/2010/main">
        <mc:Choice Requires="a14">
          <p:sp>
            <p:nvSpPr>
              <p:cNvPr id="14" name="TextBox 13"/>
              <p:cNvSpPr txBox="1"/>
              <p:nvPr/>
            </p:nvSpPr>
            <p:spPr>
              <a:xfrm>
                <a:off x="2438400" y="1739433"/>
                <a:ext cx="814694" cy="32110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1" i="1" u="none" strike="noStrike" kern="0" cap="none" spc="0" normalizeH="0" baseline="0" noProof="0" smtClean="0">
                        <a:ln>
                          <a:noFill/>
                        </a:ln>
                        <a:solidFill>
                          <a:sysClr val="windowText" lastClr="000000"/>
                        </a:solidFill>
                        <a:effectLst/>
                        <a:uLnTx/>
                        <a:uFillTx/>
                        <a:latin typeface="Cambria Math"/>
                      </a:rPr>
                      <m:t>𝒙</m:t>
                    </m:r>
                    <m:r>
                      <a:rPr kumimoji="0" lang="en-US" sz="1800" b="0" i="1" u="none" strike="noStrike" kern="0" cap="none" spc="0" normalizeH="0" baseline="0" noProof="0" smtClean="0">
                        <a:ln>
                          <a:noFill/>
                        </a:ln>
                        <a:solidFill>
                          <a:sysClr val="windowText" lastClr="000000"/>
                        </a:solidFill>
                        <a:effectLst/>
                        <a:uLnTx/>
                        <a:uFillTx/>
                        <a:latin typeface="Cambria Math"/>
                      </a:rPr>
                      <m:t>∈</m:t>
                    </m:r>
                    <m:sSup>
                      <m:sSupPr>
                        <m:ctrlP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a:rPr>
                        </m:ctrlPr>
                      </m:sSupPr>
                      <m:e>
                        <m:r>
                          <a:rPr kumimoji="0" lang="en-US" sz="1800" b="0" i="1" u="none" strike="noStrike" kern="0" cap="none" spc="0" normalizeH="0" baseline="0" noProof="0" smtClean="0">
                            <a:ln>
                              <a:noFill/>
                            </a:ln>
                            <a:solidFill>
                              <a:sysClr val="windowText" lastClr="000000"/>
                            </a:solidFill>
                            <a:effectLst/>
                            <a:uLnTx/>
                            <a:uFillTx/>
                            <a:latin typeface="Cambria Math"/>
                            <a:ea typeface="Cambria Math"/>
                          </a:rPr>
                          <m:t>ℝ</m:t>
                        </m:r>
                      </m:e>
                      <m:sup>
                        <m:r>
                          <a:rPr kumimoji="0" lang="en-US" sz="1800" b="0" i="1" u="none" strike="noStrike" kern="0" cap="none" spc="0" normalizeH="0" baseline="0" noProof="0" smtClean="0">
                            <a:ln>
                              <a:noFill/>
                            </a:ln>
                            <a:solidFill>
                              <a:sysClr val="windowText" lastClr="000000"/>
                            </a:solidFill>
                            <a:effectLst/>
                            <a:uLnTx/>
                            <a:uFillTx/>
                            <a:latin typeface="Cambria Math"/>
                            <a:ea typeface="Cambria Math"/>
                          </a:rPr>
                          <m:t>𝑛</m:t>
                        </m:r>
                      </m:sup>
                    </m:sSup>
                  </m:oMath>
                </a14:m>
                <a:r>
                  <a:rPr kumimoji="0" lang="en-US" sz="1800" b="0" i="0" u="none" strike="noStrike" kern="0" cap="none" spc="0" normalizeH="0" baseline="0" noProof="0" dirty="0" smtClean="0">
                    <a:ln>
                      <a:noFill/>
                    </a:ln>
                    <a:solidFill>
                      <a:sysClr val="windowText" lastClr="000000"/>
                    </a:solidFill>
                    <a:effectLst/>
                    <a:uLnTx/>
                    <a:uFillTx/>
                  </a:rPr>
                  <a:t> </a:t>
                </a:r>
              </a:p>
            </p:txBody>
          </p:sp>
        </mc:Choice>
        <mc:Fallback xmlns="">
          <p:sp>
            <p:nvSpPr>
              <p:cNvPr id="14" name="TextBox 13"/>
              <p:cNvSpPr txBox="1">
                <a:spLocks noRot="1" noChangeAspect="1" noMove="1" noResize="1" noEditPoints="1" noAdjustHandles="1" noChangeArrowheads="1" noChangeShapeType="1" noTextEdit="1"/>
              </p:cNvSpPr>
              <p:nvPr/>
            </p:nvSpPr>
            <p:spPr>
              <a:xfrm>
                <a:off x="2438400" y="1739433"/>
                <a:ext cx="814694" cy="321100"/>
              </a:xfrm>
              <a:prstGeom prst="rect">
                <a:avLst/>
              </a:prstGeom>
              <a:blipFill rotWithShape="0">
                <a:blip r:embed="rId6"/>
                <a:stretch>
                  <a:fillRect l="-3731" b="-7547"/>
                </a:stretch>
              </a:blipFill>
            </p:spPr>
            <p:txBody>
              <a:bodyPr/>
              <a:lstStyle/>
              <a:p>
                <a:r>
                  <a:rPr lang="en-US">
                    <a:noFill/>
                  </a:rPr>
                  <a:t> </a:t>
                </a:r>
              </a:p>
            </p:txBody>
          </p:sp>
        </mc:Fallback>
      </mc:AlternateContent>
      <p:cxnSp>
        <p:nvCxnSpPr>
          <p:cNvPr id="15" name="Straight Arrow Connector 14"/>
          <p:cNvCxnSpPr/>
          <p:nvPr/>
        </p:nvCxnSpPr>
        <p:spPr>
          <a:xfrm flipV="1">
            <a:off x="2394265" y="2224716"/>
            <a:ext cx="882867" cy="1440"/>
          </a:xfrm>
          <a:prstGeom prst="straightConnector1">
            <a:avLst/>
          </a:prstGeom>
          <a:noFill/>
          <a:ln w="9525" cap="flat" cmpd="sng" algn="ctr">
            <a:solidFill>
              <a:srgbClr val="4F81BD">
                <a:shade val="60000"/>
                <a:satMod val="110000"/>
              </a:srgbClr>
            </a:solidFill>
            <a:prstDash val="solid"/>
            <a:tailEnd type="arrow"/>
          </a:ln>
          <a:effectLst/>
        </p:spPr>
      </p:cxnSp>
      <p:sp>
        <p:nvSpPr>
          <p:cNvPr id="16" name="TextBox 15"/>
          <p:cNvSpPr txBox="1"/>
          <p:nvPr/>
        </p:nvSpPr>
        <p:spPr>
          <a:xfrm>
            <a:off x="2214858" y="1370101"/>
            <a:ext cx="1207124"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Input</a:t>
            </a:r>
            <a:endParaRPr kumimoji="0" lang="en-US" sz="18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7" name="TextBox 16"/>
              <p:cNvSpPr txBox="1"/>
              <p:nvPr/>
            </p:nvSpPr>
            <p:spPr>
              <a:xfrm>
                <a:off x="3124200" y="2889835"/>
                <a:ext cx="1184331" cy="3693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ysClr val="windowText" lastClr="000000"/>
                          </a:solidFill>
                          <a:effectLst/>
                          <a:uLnTx/>
                          <a:uFillTx/>
                          <a:latin typeface="Cambria Math"/>
                        </a:rPr>
                        <m:t>𝑚</m:t>
                      </m:r>
                      <m:r>
                        <a:rPr kumimoji="0" lang="en-US" sz="1800" b="0" i="1" u="none" strike="noStrike" kern="0" cap="none" spc="0" normalizeH="0" baseline="0" noProof="0" smtClean="0">
                          <a:ln>
                            <a:noFill/>
                          </a:ln>
                          <a:solidFill>
                            <a:sysClr val="windowText" lastClr="000000"/>
                          </a:solidFill>
                          <a:effectLst/>
                          <a:uLnTx/>
                          <a:uFillTx/>
                          <a:latin typeface="Cambria Math"/>
                        </a:rPr>
                        <m:t> </m:t>
                      </m:r>
                      <m:r>
                        <a:rPr kumimoji="0" lang="en-US" sz="1800" b="0" i="1" u="none" strike="noStrike" kern="0" cap="none" spc="0" normalizeH="0" baseline="0" noProof="0" smtClean="0">
                          <a:ln>
                            <a:noFill/>
                          </a:ln>
                          <a:solidFill>
                            <a:sysClr val="windowText" lastClr="000000"/>
                          </a:solidFill>
                          <a:effectLst/>
                          <a:uLnTx/>
                          <a:uFillTx/>
                          <a:latin typeface="Cambria Math"/>
                        </a:rPr>
                        <m:t>𝑥</m:t>
                      </m:r>
                      <m:r>
                        <a:rPr kumimoji="0" lang="en-US" sz="1800" b="0" i="1" u="none" strike="noStrike" kern="0" cap="none" spc="0" normalizeH="0" baseline="0" noProof="0" smtClean="0">
                          <a:ln>
                            <a:noFill/>
                          </a:ln>
                          <a:solidFill>
                            <a:sysClr val="windowText" lastClr="000000"/>
                          </a:solidFill>
                          <a:effectLst/>
                          <a:uLnTx/>
                          <a:uFillTx/>
                          <a:latin typeface="Cambria Math"/>
                        </a:rPr>
                        <m:t> </m:t>
                      </m:r>
                      <m:r>
                        <a:rPr kumimoji="0" lang="en-US" sz="1800" b="0" i="1" u="none" strike="noStrike" kern="0" cap="none" spc="0" normalizeH="0" baseline="0" noProof="0" smtClean="0">
                          <a:ln>
                            <a:noFill/>
                          </a:ln>
                          <a:solidFill>
                            <a:sysClr val="windowText" lastClr="000000"/>
                          </a:solidFill>
                          <a:effectLst/>
                          <a:uLnTx/>
                          <a:uFillTx/>
                          <a:latin typeface="Cambria Math"/>
                        </a:rPr>
                        <m:t>𝑛</m:t>
                      </m:r>
                    </m:oMath>
                  </m:oMathPara>
                </a14:m>
                <a:endParaRPr kumimoji="0" lang="en-US" sz="1800" b="0" i="0" u="none" strike="noStrike" kern="0" cap="none" spc="0" normalizeH="0" baseline="0" noProof="0" dirty="0" smtClean="0">
                  <a:ln>
                    <a:noFill/>
                  </a:ln>
                  <a:solidFill>
                    <a:sysClr val="windowText" lastClr="000000"/>
                  </a:solidFill>
                  <a:effectLst/>
                  <a:uLnTx/>
                  <a:uFillTx/>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124200" y="2889835"/>
                <a:ext cx="1184331" cy="369333"/>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3598848" y="2064166"/>
                <a:ext cx="345885" cy="32110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1" i="1" u="none" strike="noStrike" kern="0" cap="none" spc="0" normalizeH="0" baseline="0" noProof="0" smtClean="0">
                        <a:ln>
                          <a:noFill/>
                        </a:ln>
                        <a:solidFill>
                          <a:sysClr val="windowText" lastClr="000000"/>
                        </a:solidFill>
                        <a:effectLst/>
                        <a:uLnTx/>
                        <a:uFillTx/>
                        <a:latin typeface="Cambria Math"/>
                      </a:rPr>
                      <m:t>𝑨</m:t>
                    </m:r>
                  </m:oMath>
                </a14:m>
                <a:r>
                  <a:rPr kumimoji="0" lang="en-US" sz="1800" b="0" i="0" u="none" strike="noStrike" kern="0" cap="none" spc="0" normalizeH="0" baseline="0" noProof="0" dirty="0" smtClean="0">
                    <a:ln>
                      <a:noFill/>
                    </a:ln>
                    <a:solidFill>
                      <a:sysClr val="windowText" lastClr="000000"/>
                    </a:solidFill>
                    <a:effectLst/>
                    <a:uLnTx/>
                    <a:uFillTx/>
                  </a:rPr>
                  <a:t> </a:t>
                </a:r>
              </a:p>
            </p:txBody>
          </p:sp>
        </mc:Choice>
        <mc:Fallback xmlns="">
          <p:sp>
            <p:nvSpPr>
              <p:cNvPr id="18" name="TextBox 17"/>
              <p:cNvSpPr txBox="1">
                <a:spLocks noRot="1" noChangeAspect="1" noMove="1" noResize="1" noEditPoints="1" noAdjustHandles="1" noChangeArrowheads="1" noChangeShapeType="1" noTextEdit="1"/>
              </p:cNvSpPr>
              <p:nvPr/>
            </p:nvSpPr>
            <p:spPr>
              <a:xfrm>
                <a:off x="3598848" y="2064166"/>
                <a:ext cx="345885" cy="321100"/>
              </a:xfrm>
              <a:prstGeom prst="rect">
                <a:avLst/>
              </a:prstGeom>
              <a:blipFill rotWithShape="0">
                <a:blip r:embed="rId8"/>
                <a:stretch>
                  <a:fillRect l="-3509" b="-9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4339998" y="1795538"/>
                <a:ext cx="845992" cy="32110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1" i="1" u="none" strike="noStrike" kern="0" cap="none" spc="0" normalizeH="0" baseline="0" noProof="0" smtClean="0">
                        <a:ln>
                          <a:noFill/>
                        </a:ln>
                        <a:solidFill>
                          <a:sysClr val="windowText" lastClr="000000"/>
                        </a:solidFill>
                        <a:effectLst/>
                        <a:uLnTx/>
                        <a:uFillTx/>
                        <a:latin typeface="Cambria Math"/>
                      </a:rPr>
                      <m:t>𝒛</m:t>
                    </m:r>
                    <m:r>
                      <a:rPr kumimoji="0" lang="en-US" sz="1800" b="0" i="1" u="none" strike="noStrike" kern="0" cap="none" spc="0" normalizeH="0" baseline="0" noProof="0" smtClean="0">
                        <a:ln>
                          <a:noFill/>
                        </a:ln>
                        <a:solidFill>
                          <a:sysClr val="windowText" lastClr="000000"/>
                        </a:solidFill>
                        <a:effectLst/>
                        <a:uLnTx/>
                        <a:uFillTx/>
                        <a:latin typeface="Cambria Math"/>
                      </a:rPr>
                      <m:t>∈</m:t>
                    </m:r>
                    <m:sSup>
                      <m:sSupPr>
                        <m:ctrlP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a:rPr>
                        </m:ctrlPr>
                      </m:sSupPr>
                      <m:e>
                        <m:r>
                          <a:rPr kumimoji="0" lang="en-US" sz="1800" b="0" i="1" u="none" strike="noStrike" kern="0" cap="none" spc="0" normalizeH="0" baseline="0" noProof="0" smtClean="0">
                            <a:ln>
                              <a:noFill/>
                            </a:ln>
                            <a:solidFill>
                              <a:sysClr val="windowText" lastClr="000000"/>
                            </a:solidFill>
                            <a:effectLst/>
                            <a:uLnTx/>
                            <a:uFillTx/>
                            <a:latin typeface="Cambria Math"/>
                            <a:ea typeface="Cambria Math"/>
                          </a:rPr>
                          <m:t>ℝ</m:t>
                        </m:r>
                      </m:e>
                      <m:sup>
                        <m:r>
                          <a:rPr kumimoji="0" lang="en-US" sz="1800" b="0" i="1" u="none" strike="noStrike" kern="0" cap="none" spc="0" normalizeH="0" baseline="0" noProof="0" smtClean="0">
                            <a:ln>
                              <a:noFill/>
                            </a:ln>
                            <a:solidFill>
                              <a:sysClr val="windowText" lastClr="000000"/>
                            </a:solidFill>
                            <a:effectLst/>
                            <a:uLnTx/>
                            <a:uFillTx/>
                            <a:latin typeface="Cambria Math"/>
                            <a:ea typeface="Cambria Math"/>
                          </a:rPr>
                          <m:t>𝑚</m:t>
                        </m:r>
                      </m:sup>
                    </m:sSup>
                  </m:oMath>
                </a14:m>
                <a:r>
                  <a:rPr kumimoji="0" lang="en-US" sz="1800" b="0" i="0" u="none" strike="noStrike" kern="0" cap="none" spc="0" normalizeH="0" baseline="0" noProof="0" dirty="0" smtClean="0">
                    <a:ln>
                      <a:noFill/>
                    </a:ln>
                    <a:solidFill>
                      <a:sysClr val="windowText" lastClr="000000"/>
                    </a:solidFill>
                    <a:effectLst/>
                    <a:uLnTx/>
                    <a:uFillTx/>
                  </a:rPr>
                  <a:t> </a:t>
                </a:r>
              </a:p>
            </p:txBody>
          </p:sp>
        </mc:Choice>
        <mc:Fallback xmlns="">
          <p:sp>
            <p:nvSpPr>
              <p:cNvPr id="19" name="TextBox 18"/>
              <p:cNvSpPr txBox="1">
                <a:spLocks noRot="1" noChangeAspect="1" noMove="1" noResize="1" noEditPoints="1" noAdjustHandles="1" noChangeArrowheads="1" noChangeShapeType="1" noTextEdit="1"/>
              </p:cNvSpPr>
              <p:nvPr/>
            </p:nvSpPr>
            <p:spPr>
              <a:xfrm>
                <a:off x="4339998" y="1795538"/>
                <a:ext cx="845992" cy="321100"/>
              </a:xfrm>
              <a:prstGeom prst="rect">
                <a:avLst/>
              </a:prstGeom>
              <a:blipFill rotWithShape="0">
                <a:blip r:embed="rId9"/>
                <a:stretch>
                  <a:fillRect l="-3597" b="-9615"/>
                </a:stretch>
              </a:blipFill>
            </p:spPr>
            <p:txBody>
              <a:bodyPr/>
              <a:lstStyle/>
              <a:p>
                <a:r>
                  <a:rPr lang="en-US">
                    <a:noFill/>
                  </a:rPr>
                  <a:t> </a:t>
                </a:r>
              </a:p>
            </p:txBody>
          </p:sp>
        </mc:Fallback>
      </mc:AlternateContent>
      <p:cxnSp>
        <p:nvCxnSpPr>
          <p:cNvPr id="20" name="Straight Arrow Connector 19"/>
          <p:cNvCxnSpPr/>
          <p:nvPr/>
        </p:nvCxnSpPr>
        <p:spPr>
          <a:xfrm flipV="1">
            <a:off x="4262855" y="2226156"/>
            <a:ext cx="1022865" cy="8642"/>
          </a:xfrm>
          <a:prstGeom prst="straightConnector1">
            <a:avLst/>
          </a:prstGeom>
          <a:noFill/>
          <a:ln w="9525" cap="flat" cmpd="sng" algn="ctr">
            <a:solidFill>
              <a:srgbClr val="4F81BD">
                <a:shade val="60000"/>
                <a:satMod val="110000"/>
              </a:srgbClr>
            </a:solidFill>
            <a:prstDash val="solid"/>
            <a:tailEnd type="arrow"/>
          </a:ln>
          <a:effectLst/>
        </p:spPr>
      </p:cxnSp>
      <p:sp>
        <p:nvSpPr>
          <p:cNvPr id="22" name="TextBox 21"/>
          <p:cNvSpPr txBox="1"/>
          <p:nvPr/>
        </p:nvSpPr>
        <p:spPr>
          <a:xfrm>
            <a:off x="5149413" y="2723023"/>
            <a:ext cx="1708587"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Text" lastClr="000000"/>
                </a:solidFill>
                <a:effectLst/>
                <a:uLnTx/>
                <a:uFillTx/>
              </a:rPr>
              <a:t>Measurement channel</a:t>
            </a:r>
          </a:p>
        </p:txBody>
      </p:sp>
      <mc:AlternateContent xmlns:mc="http://schemas.openxmlformats.org/markup-compatibility/2006" xmlns:a14="http://schemas.microsoft.com/office/drawing/2010/main">
        <mc:Choice Requires="a14">
          <p:sp>
            <p:nvSpPr>
              <p:cNvPr id="23" name="TextBox 22"/>
              <p:cNvSpPr txBox="1"/>
              <p:nvPr/>
            </p:nvSpPr>
            <p:spPr>
              <a:xfrm>
                <a:off x="5234651" y="2060533"/>
                <a:ext cx="1468543" cy="3942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sysClr val="windowText" lastClr="000000"/>
                              </a:solidFill>
                              <a:effectLst/>
                              <a:uLnTx/>
                              <a:uFillTx/>
                              <a:latin typeface="Cambria Math"/>
                            </a:rPr>
                            <m:t>𝑃</m:t>
                          </m:r>
                        </m:e>
                        <m:sub>
                          <m:r>
                            <a:rPr kumimoji="0" lang="en-US" sz="1800" b="0" i="1" u="none" strike="noStrike" kern="0" cap="none" spc="0" normalizeH="0" baseline="0" noProof="0" smtClean="0">
                              <a:ln>
                                <a:noFill/>
                              </a:ln>
                              <a:solidFill>
                                <a:sysClr val="windowText" lastClr="000000"/>
                              </a:solidFill>
                              <a:effectLst/>
                              <a:uLnTx/>
                              <a:uFillTx/>
                              <a:latin typeface="Cambria Math"/>
                            </a:rPr>
                            <m:t>𝑌</m:t>
                          </m:r>
                          <m:r>
                            <a:rPr kumimoji="0" lang="en-US" sz="1800" b="0" i="1" u="none" strike="noStrike" kern="0" cap="none" spc="0" normalizeH="0" baseline="0" noProof="0" smtClean="0">
                              <a:ln>
                                <a:noFill/>
                              </a:ln>
                              <a:solidFill>
                                <a:sysClr val="windowText" lastClr="000000"/>
                              </a:solidFill>
                              <a:effectLst/>
                              <a:uLnTx/>
                              <a:uFillTx/>
                              <a:latin typeface="Cambria Math"/>
                            </a:rPr>
                            <m:t>|</m:t>
                          </m:r>
                          <m:r>
                            <a:rPr kumimoji="0" lang="en-US" sz="1800" b="0" i="1" u="none" strike="noStrike" kern="0" cap="none" spc="0" normalizeH="0" baseline="0" noProof="0" smtClean="0">
                              <a:ln>
                                <a:noFill/>
                              </a:ln>
                              <a:solidFill>
                                <a:sysClr val="windowText" lastClr="000000"/>
                              </a:solidFill>
                              <a:effectLst/>
                              <a:uLnTx/>
                              <a:uFillTx/>
                              <a:latin typeface="Cambria Math"/>
                            </a:rPr>
                            <m:t>𝑍</m:t>
                          </m:r>
                        </m:sub>
                      </m:sSub>
                      <m:r>
                        <a:rPr kumimoji="0" lang="en-US" sz="1800" b="0" i="1" u="none" strike="noStrike" kern="0" cap="none" spc="0" normalizeH="0" baseline="0" noProof="0" smtClean="0">
                          <a:ln>
                            <a:noFill/>
                          </a:ln>
                          <a:solidFill>
                            <a:sysClr val="windowText" lastClr="000000"/>
                          </a:solidFill>
                          <a:effectLst/>
                          <a:uLnTx/>
                          <a:uFillTx/>
                          <a:latin typeface="Cambria Math"/>
                        </a:rPr>
                        <m:t>(</m:t>
                      </m:r>
                      <m:r>
                        <a:rPr kumimoji="0" lang="en-US" sz="1800" b="0" i="1" u="none" strike="noStrike" kern="0" cap="none" spc="0" normalizeH="0" baseline="0" noProof="0" smtClean="0">
                          <a:ln>
                            <a:noFill/>
                          </a:ln>
                          <a:solidFill>
                            <a:sysClr val="windowText" lastClr="000000"/>
                          </a:solidFill>
                          <a:effectLst/>
                          <a:uLnTx/>
                          <a:uFillTx/>
                          <a:latin typeface="Cambria Math"/>
                        </a:rPr>
                        <m:t>𝑦</m:t>
                      </m:r>
                      <m:r>
                        <a:rPr kumimoji="0" lang="en-US" sz="1800" b="0" i="1" u="none" strike="noStrike" kern="0" cap="none" spc="0" normalizeH="0" baseline="0" noProof="0" smtClean="0">
                          <a:ln>
                            <a:noFill/>
                          </a:ln>
                          <a:solidFill>
                            <a:sysClr val="windowText" lastClr="000000"/>
                          </a:solidFill>
                          <a:effectLst/>
                          <a:uLnTx/>
                          <a:uFillTx/>
                          <a:latin typeface="Cambria Math"/>
                        </a:rPr>
                        <m:t>|</m:t>
                      </m:r>
                      <m:r>
                        <a:rPr kumimoji="0" lang="en-US" sz="1800" b="0" i="1" u="none" strike="noStrike" kern="0" cap="none" spc="0" normalizeH="0" baseline="0" noProof="0" smtClean="0">
                          <a:ln>
                            <a:noFill/>
                          </a:ln>
                          <a:solidFill>
                            <a:sysClr val="windowText" lastClr="000000"/>
                          </a:solidFill>
                          <a:effectLst/>
                          <a:uLnTx/>
                          <a:uFillTx/>
                          <a:latin typeface="Cambria Math"/>
                        </a:rPr>
                        <m:t>𝑧</m:t>
                      </m:r>
                      <m:r>
                        <a:rPr kumimoji="0" lang="en-US" sz="1800" b="0" i="1" u="none" strike="noStrike" kern="0" cap="none" spc="0" normalizeH="0" baseline="0" noProof="0" smtClean="0">
                          <a:ln>
                            <a:noFill/>
                          </a:ln>
                          <a:solidFill>
                            <a:sysClr val="windowText" lastClr="000000"/>
                          </a:solidFill>
                          <a:effectLst/>
                          <a:uLnTx/>
                          <a:uFillTx/>
                          <a:latin typeface="Cambria Math"/>
                        </a:rPr>
                        <m:t>,</m:t>
                      </m:r>
                      <m:sSub>
                        <m:sSubPr>
                          <m:ctrlP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𝜃</m:t>
                          </m:r>
                        </m:e>
                        <m:sub>
                          <m:r>
                            <a:rPr kumimoji="0" lang="en-US" sz="1800" b="0" i="1" u="none" strike="noStrike" kern="0" cap="none" spc="0" normalizeH="0" baseline="0" noProof="0" smtClean="0">
                              <a:ln>
                                <a:noFill/>
                              </a:ln>
                              <a:solidFill>
                                <a:sysClr val="windowText" lastClr="000000"/>
                              </a:solidFill>
                              <a:effectLst/>
                              <a:uLnTx/>
                              <a:uFillTx/>
                              <a:latin typeface="Cambria Math"/>
                            </a:rPr>
                            <m:t>𝑧</m:t>
                          </m:r>
                        </m:sub>
                      </m:sSub>
                      <m:r>
                        <a:rPr kumimoji="0" lang="en-US" sz="1800" b="0" i="1" u="none" strike="noStrike" kern="0" cap="none" spc="0" normalizeH="0" baseline="0" noProof="0" smtClean="0">
                          <a:ln>
                            <a:noFill/>
                          </a:ln>
                          <a:solidFill>
                            <a:sysClr val="windowText" lastClr="000000"/>
                          </a:solidFill>
                          <a:effectLst/>
                          <a:uLnTx/>
                          <a:uFillTx/>
                          <a:latin typeface="Cambria Math"/>
                        </a:rPr>
                        <m:t>)</m:t>
                      </m:r>
                    </m:oMath>
                  </m:oMathPara>
                </a14:m>
                <a:endParaRPr kumimoji="0" lang="en-US" sz="1800" b="0" i="0" u="none" strike="noStrike" kern="0" cap="none" spc="0" normalizeH="0" baseline="0" noProof="0" dirty="0" smtClean="0">
                  <a:ln>
                    <a:noFill/>
                  </a:ln>
                  <a:solidFill>
                    <a:sysClr val="windowText" lastClr="000000"/>
                  </a:solidFill>
                  <a:effectLst/>
                  <a:uLnTx/>
                  <a:uFillTx/>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5234651" y="2060533"/>
                <a:ext cx="1468543" cy="394210"/>
              </a:xfrm>
              <a:prstGeom prst="rect">
                <a:avLst/>
              </a:prstGeom>
              <a:blipFill rotWithShape="0">
                <a:blip r:embed="rId10"/>
                <a:stretch>
                  <a:fillRect b="-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757624" y="1103494"/>
                <a:ext cx="46814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𝜃</m:t>
                          </m:r>
                        </m:e>
                        <m:sub>
                          <m:r>
                            <a:rPr kumimoji="0" lang="en-US" sz="1800" b="0" i="1" u="none" strike="noStrike" kern="0" cap="none" spc="0" normalizeH="0" baseline="0" noProof="0" smtClean="0">
                              <a:ln>
                                <a:noFill/>
                              </a:ln>
                              <a:solidFill>
                                <a:sysClr val="windowText" lastClr="000000"/>
                              </a:solidFill>
                              <a:effectLst/>
                              <a:uLnTx/>
                              <a:uFillTx/>
                              <a:latin typeface="Cambria Math"/>
                            </a:rPr>
                            <m:t>𝑧</m:t>
                          </m:r>
                        </m:sub>
                      </m:sSub>
                    </m:oMath>
                  </m:oMathPara>
                </a14:m>
                <a:endParaRPr kumimoji="0" lang="en-US" sz="1800" b="0" i="0" u="none" strike="noStrike" kern="0" cap="none" spc="0" normalizeH="0" baseline="0" noProof="0" dirty="0" smtClean="0">
                  <a:ln>
                    <a:noFill/>
                  </a:ln>
                  <a:solidFill>
                    <a:sysClr val="windowText" lastClr="000000"/>
                  </a:solidFill>
                  <a:effectLst/>
                  <a:uLnTx/>
                  <a:uFillTx/>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757624" y="1103494"/>
                <a:ext cx="468141" cy="369332"/>
              </a:xfrm>
              <a:prstGeom prst="rect">
                <a:avLst/>
              </a:prstGeom>
              <a:blipFill rotWithShape="0">
                <a:blip r:embed="rId11"/>
                <a:stretch>
                  <a:fillRect/>
                </a:stretch>
              </a:blipFill>
            </p:spPr>
            <p:txBody>
              <a:bodyPr/>
              <a:lstStyle/>
              <a:p>
                <a:r>
                  <a:rPr lang="en-US">
                    <a:noFill/>
                  </a:rPr>
                  <a:t> </a:t>
                </a:r>
              </a:p>
            </p:txBody>
          </p:sp>
        </mc:Fallback>
      </mc:AlternateContent>
      <p:cxnSp>
        <p:nvCxnSpPr>
          <p:cNvPr id="25" name="Straight Arrow Connector 24"/>
          <p:cNvCxnSpPr>
            <a:stCxn id="24" idx="2"/>
          </p:cNvCxnSpPr>
          <p:nvPr/>
        </p:nvCxnSpPr>
        <p:spPr>
          <a:xfrm flipH="1">
            <a:off x="5991694" y="1472826"/>
            <a:ext cx="1" cy="331354"/>
          </a:xfrm>
          <a:prstGeom prst="straightConnector1">
            <a:avLst/>
          </a:prstGeom>
          <a:noFill/>
          <a:ln w="9525" cap="flat" cmpd="sng" algn="ctr">
            <a:solidFill>
              <a:srgbClr val="4F81BD">
                <a:shade val="60000"/>
                <a:satMod val="110000"/>
              </a:srgbClr>
            </a:solidFill>
            <a:prstDash val="solid"/>
            <a:tailEnd type="arrow"/>
          </a:ln>
          <a:effectLst/>
        </p:spPr>
      </p:cxnSp>
      <p:cxnSp>
        <p:nvCxnSpPr>
          <p:cNvPr id="27" name="Straight Arrow Connector 26"/>
          <p:cNvCxnSpPr/>
          <p:nvPr/>
        </p:nvCxnSpPr>
        <p:spPr>
          <a:xfrm>
            <a:off x="6697668" y="2234798"/>
            <a:ext cx="726225" cy="11566"/>
          </a:xfrm>
          <a:prstGeom prst="straightConnector1">
            <a:avLst/>
          </a:prstGeom>
          <a:noFill/>
          <a:ln w="9525" cap="flat" cmpd="sng" algn="ctr">
            <a:solidFill>
              <a:srgbClr val="4F81BD">
                <a:shade val="60000"/>
                <a:satMod val="110000"/>
              </a:srgbClr>
            </a:solidFill>
            <a:prstDash val="solid"/>
            <a:tailEnd type="arrow"/>
          </a:ln>
          <a:effectLst/>
        </p:spPr>
      </p:cxnSp>
      <mc:AlternateContent xmlns:mc="http://schemas.openxmlformats.org/markup-compatibility/2006" xmlns:a14="http://schemas.microsoft.com/office/drawing/2010/main">
        <mc:Choice Requires="a14">
          <p:sp>
            <p:nvSpPr>
              <p:cNvPr id="28" name="TextBox 27"/>
              <p:cNvSpPr txBox="1"/>
              <p:nvPr/>
            </p:nvSpPr>
            <p:spPr>
              <a:xfrm>
                <a:off x="6791502" y="1805682"/>
                <a:ext cx="862581" cy="32110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1" i="1" u="none" strike="noStrike" kern="0" cap="none" spc="0" normalizeH="0" baseline="0" noProof="0" smtClean="0">
                        <a:ln>
                          <a:noFill/>
                        </a:ln>
                        <a:solidFill>
                          <a:sysClr val="windowText" lastClr="000000"/>
                        </a:solidFill>
                        <a:effectLst/>
                        <a:uLnTx/>
                        <a:uFillTx/>
                        <a:latin typeface="Cambria Math"/>
                      </a:rPr>
                      <m:t>𝒚</m:t>
                    </m:r>
                    <m:r>
                      <a:rPr kumimoji="0" lang="en-US" sz="1800" b="0" i="1" u="none" strike="noStrike" kern="0" cap="none" spc="0" normalizeH="0" baseline="0" noProof="0" smtClean="0">
                        <a:ln>
                          <a:noFill/>
                        </a:ln>
                        <a:solidFill>
                          <a:sysClr val="windowText" lastClr="000000"/>
                        </a:solidFill>
                        <a:effectLst/>
                        <a:uLnTx/>
                        <a:uFillTx/>
                        <a:latin typeface="Cambria Math"/>
                      </a:rPr>
                      <m:t>∈</m:t>
                    </m:r>
                    <m:sSup>
                      <m:sSupPr>
                        <m:ctrlP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a:rPr>
                        </m:ctrlPr>
                      </m:sSupPr>
                      <m:e>
                        <m:r>
                          <a:rPr kumimoji="0" lang="en-US" sz="1800" b="0" i="1" u="none" strike="noStrike" kern="0" cap="none" spc="0" normalizeH="0" baseline="0" noProof="0" smtClean="0">
                            <a:ln>
                              <a:noFill/>
                            </a:ln>
                            <a:solidFill>
                              <a:sysClr val="windowText" lastClr="000000"/>
                            </a:solidFill>
                            <a:effectLst/>
                            <a:uLnTx/>
                            <a:uFillTx/>
                            <a:latin typeface="Cambria Math"/>
                            <a:ea typeface="Cambria Math"/>
                          </a:rPr>
                          <m:t>ℝ</m:t>
                        </m:r>
                      </m:e>
                      <m:sup>
                        <m:r>
                          <a:rPr kumimoji="0" lang="en-US" sz="1800" b="0" i="1" u="none" strike="noStrike" kern="0" cap="none" spc="0" normalizeH="0" baseline="0" noProof="0" smtClean="0">
                            <a:ln>
                              <a:noFill/>
                            </a:ln>
                            <a:solidFill>
                              <a:sysClr val="windowText" lastClr="000000"/>
                            </a:solidFill>
                            <a:effectLst/>
                            <a:uLnTx/>
                            <a:uFillTx/>
                            <a:latin typeface="Cambria Math"/>
                            <a:ea typeface="Cambria Math"/>
                          </a:rPr>
                          <m:t>𝑚</m:t>
                        </m:r>
                      </m:sup>
                    </m:sSup>
                  </m:oMath>
                </a14:m>
                <a:r>
                  <a:rPr kumimoji="0" lang="en-US" sz="1800" b="0" i="0" u="none" strike="noStrike" kern="0" cap="none" spc="0" normalizeH="0" baseline="0" noProof="0" dirty="0" smtClean="0">
                    <a:ln>
                      <a:noFill/>
                    </a:ln>
                    <a:solidFill>
                      <a:sysClr val="windowText" lastClr="000000"/>
                    </a:solidFill>
                    <a:effectLst/>
                    <a:uLnTx/>
                    <a:uFillTx/>
                  </a:rPr>
                  <a:t> </a:t>
                </a:r>
              </a:p>
            </p:txBody>
          </p:sp>
        </mc:Choice>
        <mc:Fallback xmlns="">
          <p:sp>
            <p:nvSpPr>
              <p:cNvPr id="28" name="TextBox 27"/>
              <p:cNvSpPr txBox="1">
                <a:spLocks noRot="1" noChangeAspect="1" noMove="1" noResize="1" noEditPoints="1" noAdjustHandles="1" noChangeArrowheads="1" noChangeShapeType="1" noTextEdit="1"/>
              </p:cNvSpPr>
              <p:nvPr/>
            </p:nvSpPr>
            <p:spPr>
              <a:xfrm>
                <a:off x="6791502" y="1805682"/>
                <a:ext cx="862581" cy="321100"/>
              </a:xfrm>
              <a:prstGeom prst="rect">
                <a:avLst/>
              </a:prstGeom>
              <a:blipFill rotWithShape="0">
                <a:blip r:embed="rId12"/>
                <a:stretch>
                  <a:fillRect l="-6338" b="-24528"/>
                </a:stretch>
              </a:blipFill>
            </p:spPr>
            <p:txBody>
              <a:bodyPr/>
              <a:lstStyle/>
              <a:p>
                <a:r>
                  <a:rPr lang="en-US">
                    <a:noFill/>
                  </a:rPr>
                  <a:t> </a:t>
                </a:r>
              </a:p>
            </p:txBody>
          </p:sp>
        </mc:Fallback>
      </mc:AlternateContent>
      <p:sp>
        <p:nvSpPr>
          <p:cNvPr id="29" name="TextBox 28"/>
          <p:cNvSpPr txBox="1"/>
          <p:nvPr/>
        </p:nvSpPr>
        <p:spPr>
          <a:xfrm>
            <a:off x="6465556" y="1200930"/>
            <a:ext cx="1764044"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0" kern="0" dirty="0" smtClean="0">
                <a:solidFill>
                  <a:sysClr val="windowText" lastClr="000000"/>
                </a:solidFill>
                <a:latin typeface="Arial" pitchFamily="34" charset="0"/>
                <a:cs typeface="Arial" pitchFamily="34" charset="0"/>
              </a:rPr>
              <a:t>Observations</a:t>
            </a:r>
            <a:endParaRPr kumimoji="0" lang="en-US" sz="16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endParaRPr>
          </a:p>
        </p:txBody>
      </p:sp>
      <p:sp>
        <p:nvSpPr>
          <p:cNvPr id="26" name="TextBox 25"/>
          <p:cNvSpPr txBox="1"/>
          <p:nvPr/>
        </p:nvSpPr>
        <p:spPr>
          <a:xfrm>
            <a:off x="1880674" y="6159316"/>
            <a:ext cx="7386061" cy="400110"/>
          </a:xfrm>
          <a:prstGeom prst="rect">
            <a:avLst/>
          </a:prstGeom>
          <a:noFill/>
        </p:spPr>
        <p:txBody>
          <a:bodyPr wrap="none" rtlCol="0">
            <a:spAutoFit/>
          </a:bodyPr>
          <a:lstStyle/>
          <a:p>
            <a:pPr algn="l"/>
            <a:r>
              <a:rPr lang="en-US" dirty="0" err="1" smtClean="0">
                <a:solidFill>
                  <a:schemeClr val="accent1">
                    <a:lumMod val="60000"/>
                    <a:lumOff val="40000"/>
                  </a:schemeClr>
                </a:solidFill>
              </a:rPr>
              <a:t>Kamilov</a:t>
            </a:r>
            <a:r>
              <a:rPr lang="en-US" dirty="0" smtClean="0">
                <a:solidFill>
                  <a:schemeClr val="accent1">
                    <a:lumMod val="60000"/>
                    <a:lumOff val="40000"/>
                  </a:schemeClr>
                </a:solidFill>
              </a:rPr>
              <a:t>, Fletcher, </a:t>
            </a:r>
            <a:r>
              <a:rPr lang="en-US" dirty="0" err="1" smtClean="0">
                <a:solidFill>
                  <a:schemeClr val="accent1">
                    <a:lumMod val="60000"/>
                    <a:lumOff val="40000"/>
                  </a:schemeClr>
                </a:solidFill>
              </a:rPr>
              <a:t>Rangan</a:t>
            </a:r>
            <a:r>
              <a:rPr lang="en-US" dirty="0" smtClean="0">
                <a:solidFill>
                  <a:schemeClr val="accent1">
                    <a:lumMod val="60000"/>
                    <a:lumOff val="40000"/>
                  </a:schemeClr>
                </a:solidFill>
              </a:rPr>
              <a:t>, Unser  NIPS 2012, Trans IT 2014</a:t>
            </a:r>
            <a:endParaRPr lang="en-US" b="0" dirty="0" smtClean="0"/>
          </a:p>
        </p:txBody>
      </p:sp>
      <p:sp>
        <p:nvSpPr>
          <p:cNvPr id="5" name="Action Button: Forward or Next 4">
            <a:hlinkClick r:id="rId13" action="ppaction://hlinksldjump" highlightClick="1"/>
          </p:cNvPr>
          <p:cNvSpPr/>
          <p:nvPr/>
        </p:nvSpPr>
        <p:spPr bwMode="auto">
          <a:xfrm>
            <a:off x="8466931" y="5718495"/>
            <a:ext cx="365760" cy="182880"/>
          </a:xfrm>
          <a:prstGeom prst="actionButtonForwardNex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94559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a:t>
            </a:r>
            <a:r>
              <a:rPr lang="en-US" dirty="0"/>
              <a:t>Mapping via </a:t>
            </a:r>
            <a:r>
              <a:rPr lang="en-US" dirty="0" smtClean="0"/>
              <a:t>Adaptive-GAMP: </a:t>
            </a:r>
            <a:r>
              <a:rPr lang="en-US" dirty="0" err="1" smtClean="0"/>
              <a:t>NeuRAMP</a:t>
            </a:r>
            <a:endParaRPr lang="en-US" dirty="0"/>
          </a:p>
        </p:txBody>
      </p:sp>
      <mc:AlternateContent xmlns:mc="http://schemas.openxmlformats.org/markup-compatibility/2006" xmlns:a14="http://schemas.microsoft.com/office/drawing/2010/main">
        <mc:Choice Requires="a14">
          <p:sp>
            <p:nvSpPr>
              <p:cNvPr id="27" name="Content Placeholder 2"/>
              <p:cNvSpPr txBox="1">
                <a:spLocks/>
              </p:cNvSpPr>
              <p:nvPr/>
            </p:nvSpPr>
            <p:spPr bwMode="auto">
              <a:xfrm>
                <a:off x="445564" y="3200401"/>
                <a:ext cx="10832036" cy="11989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80000"/>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b="0" kern="0" dirty="0" smtClean="0">
                    <a:solidFill>
                      <a:srgbClr val="0070C0"/>
                    </a:solidFill>
                  </a:rPr>
                  <a:t>Problem</a:t>
                </a:r>
                <a:r>
                  <a:rPr lang="en-US" b="0" kern="0" dirty="0" smtClean="0"/>
                  <a:t>:  For neural LNP model:</a:t>
                </a:r>
              </a:p>
              <a:p>
                <a:pPr lvl="1"/>
                <a:r>
                  <a:rPr lang="en-US" b="0" kern="0" dirty="0" smtClean="0"/>
                  <a:t>Incorporates </a:t>
                </a:r>
                <a:r>
                  <a:rPr lang="en-US" b="0" kern="0" dirty="0" err="1" smtClean="0"/>
                  <a:t>sparsity</a:t>
                </a:r>
                <a:r>
                  <a:rPr lang="en-US" b="0" kern="0" dirty="0" smtClean="0"/>
                  <a:t> on prior </a:t>
                </a:r>
                <a14:m>
                  <m:oMath xmlns:m="http://schemas.openxmlformats.org/officeDocument/2006/math">
                    <m:sSub>
                      <m:sSubPr>
                        <m:ctrlPr>
                          <a:rPr lang="en-US" b="0" i="1" kern="0" smtClean="0">
                            <a:latin typeface="Cambria Math" panose="02040503050406030204" pitchFamily="18" charset="0"/>
                          </a:rPr>
                        </m:ctrlPr>
                      </m:sSubPr>
                      <m:e>
                        <m:r>
                          <a:rPr lang="en-US" b="0" i="1" kern="0" smtClean="0">
                            <a:latin typeface="Cambria Math"/>
                          </a:rPr>
                          <m:t>𝑃</m:t>
                        </m:r>
                      </m:e>
                      <m:sub>
                        <m:r>
                          <a:rPr lang="en-US" b="0" i="1" kern="0" smtClean="0">
                            <a:latin typeface="Cambria Math"/>
                          </a:rPr>
                          <m:t>𝑋</m:t>
                        </m:r>
                      </m:sub>
                    </m:sSub>
                    <m:r>
                      <a:rPr lang="en-US" b="0" i="1" kern="0" smtClean="0">
                        <a:latin typeface="Cambria Math"/>
                      </a:rPr>
                      <m:t>(</m:t>
                    </m:r>
                    <m:r>
                      <a:rPr lang="en-US" b="1" i="1" kern="0" smtClean="0">
                        <a:latin typeface="Cambria Math"/>
                      </a:rPr>
                      <m:t>𝒙</m:t>
                    </m:r>
                    <m:r>
                      <a:rPr lang="en-US" b="0" i="1" kern="0" smtClean="0">
                        <a:latin typeface="Cambria Math"/>
                      </a:rPr>
                      <m:t>)</m:t>
                    </m:r>
                  </m:oMath>
                </a14:m>
                <a:r>
                  <a:rPr lang="en-US" b="0" kern="0" dirty="0" smtClean="0"/>
                  <a:t> </a:t>
                </a:r>
              </a:p>
              <a:p>
                <a:pPr lvl="1"/>
                <a14:m>
                  <m:oMath xmlns:m="http://schemas.openxmlformats.org/officeDocument/2006/math">
                    <m:sSub>
                      <m:sSubPr>
                        <m:ctrlPr>
                          <a:rPr lang="en-US" b="0" i="1" kern="0">
                            <a:latin typeface="Cambria Math" panose="02040503050406030204" pitchFamily="18" charset="0"/>
                          </a:rPr>
                        </m:ctrlPr>
                      </m:sSubPr>
                      <m:e>
                        <m:r>
                          <a:rPr lang="en-US" b="0" i="1" kern="0">
                            <a:latin typeface="Cambria Math"/>
                          </a:rPr>
                          <m:t>𝑃</m:t>
                        </m:r>
                      </m:e>
                      <m:sub>
                        <m:r>
                          <a:rPr lang="en-US" b="0" i="1" kern="0" smtClean="0">
                            <a:latin typeface="Cambria Math"/>
                          </a:rPr>
                          <m:t>𝑌</m:t>
                        </m:r>
                        <m:r>
                          <a:rPr lang="en-US" b="0" i="1" kern="0" smtClean="0">
                            <a:latin typeface="Cambria Math"/>
                          </a:rPr>
                          <m:t>|</m:t>
                        </m:r>
                        <m:r>
                          <a:rPr lang="en-US" b="0" i="1" kern="0" smtClean="0">
                            <a:latin typeface="Cambria Math"/>
                          </a:rPr>
                          <m:t>𝑍</m:t>
                        </m:r>
                      </m:sub>
                    </m:sSub>
                    <m:r>
                      <a:rPr lang="en-US" b="0" i="1" kern="0">
                        <a:latin typeface="Cambria Math"/>
                      </a:rPr>
                      <m:t>(</m:t>
                    </m:r>
                    <m:r>
                      <a:rPr lang="en-US" b="1" i="1" kern="0" smtClean="0">
                        <a:latin typeface="Cambria Math"/>
                      </a:rPr>
                      <m:t>𝒚</m:t>
                    </m:r>
                    <m:r>
                      <a:rPr lang="en-US" b="0" i="1" kern="0" smtClean="0">
                        <a:latin typeface="Cambria Math"/>
                      </a:rPr>
                      <m:t>|</m:t>
                    </m:r>
                    <m:r>
                      <a:rPr lang="en-US" b="1" i="1" kern="0" smtClean="0">
                        <a:latin typeface="Cambria Math"/>
                      </a:rPr>
                      <m:t>𝒛</m:t>
                    </m:r>
                    <m:sSub>
                      <m:sSubPr>
                        <m:ctrlPr>
                          <a:rPr lang="en-US" b="0" i="1" kern="0">
                            <a:solidFill>
                              <a:sysClr val="windowText" lastClr="000000"/>
                            </a:solidFill>
                            <a:latin typeface="Cambria Math" panose="02040503050406030204" pitchFamily="18" charset="0"/>
                          </a:rPr>
                        </m:ctrlPr>
                      </m:sSubPr>
                      <m:e>
                        <m:r>
                          <a:rPr lang="en-US" b="0" i="1" kern="0" smtClean="0">
                            <a:solidFill>
                              <a:sysClr val="windowText" lastClr="000000"/>
                            </a:solidFill>
                            <a:latin typeface="Cambria Math" panose="02040503050406030204" pitchFamily="18" charset="0"/>
                          </a:rPr>
                          <m:t>,</m:t>
                        </m:r>
                        <m:r>
                          <a:rPr lang="en-US" b="0" i="1" kern="0">
                            <a:solidFill>
                              <a:sysClr val="windowText" lastClr="000000"/>
                            </a:solidFill>
                            <a:latin typeface="Cambria Math"/>
                          </a:rPr>
                          <m:t>𝜃</m:t>
                        </m:r>
                      </m:e>
                      <m:sub>
                        <m:r>
                          <a:rPr lang="en-US" b="0" i="1" kern="0">
                            <a:solidFill>
                              <a:sysClr val="windowText" lastClr="000000"/>
                            </a:solidFill>
                            <a:latin typeface="Cambria Math"/>
                          </a:rPr>
                          <m:t>𝑧</m:t>
                        </m:r>
                      </m:sub>
                    </m:sSub>
                    <m:r>
                      <a:rPr lang="en-US" b="0" i="1" kern="0">
                        <a:latin typeface="Cambria Math"/>
                      </a:rPr>
                      <m:t>)</m:t>
                    </m:r>
                  </m:oMath>
                </a14:m>
                <a:r>
                  <a:rPr lang="en-US" b="0" kern="0" dirty="0" smtClean="0"/>
                  <a:t> models unknown output nonlinearities</a:t>
                </a:r>
              </a:p>
            </p:txBody>
          </p:sp>
        </mc:Choice>
        <mc:Fallback xmlns="">
          <p:sp>
            <p:nvSpPr>
              <p:cNvPr id="27" name="Content Placeholder 2"/>
              <p:cNvSpPr txBox="1">
                <a:spLocks noRot="1" noChangeAspect="1" noMove="1" noResize="1" noEditPoints="1" noAdjustHandles="1" noChangeArrowheads="1" noChangeShapeType="1" noTextEdit="1"/>
              </p:cNvSpPr>
              <p:nvPr/>
            </p:nvSpPr>
            <p:spPr bwMode="auto">
              <a:xfrm>
                <a:off x="445564" y="3200401"/>
                <a:ext cx="10832036" cy="1198928"/>
              </a:xfrm>
              <a:prstGeom prst="rect">
                <a:avLst/>
              </a:prstGeom>
              <a:blipFill rotWithShape="0">
                <a:blip r:embed="rId3"/>
                <a:stretch>
                  <a:fillRect l="-394" t="-3553" b="-8629"/>
                </a:stretch>
              </a:blipFill>
              <a:ln w="9525">
                <a:noFill/>
                <a:miter lim="800000"/>
                <a:headEnd/>
                <a:tailEnd/>
              </a:ln>
            </p:spPr>
            <p:txBody>
              <a:bodyPr/>
              <a:lstStyle/>
              <a:p>
                <a:r>
                  <a:rPr lang="en-US">
                    <a:noFill/>
                  </a:rPr>
                  <a:t> </a:t>
                </a:r>
              </a:p>
            </p:txBody>
          </p:sp>
        </mc:Fallback>
      </mc:AlternateContent>
      <p:cxnSp>
        <p:nvCxnSpPr>
          <p:cNvPr id="10" name="Straight Arrow Connector 9"/>
          <p:cNvCxnSpPr/>
          <p:nvPr/>
        </p:nvCxnSpPr>
        <p:spPr bwMode="auto">
          <a:xfrm>
            <a:off x="2446197" y="1942322"/>
            <a:ext cx="741508" cy="0"/>
          </a:xfrm>
          <a:prstGeom prst="straightConnector1">
            <a:avLst/>
          </a:prstGeom>
          <a:noFill/>
          <a:ln w="9525" cap="flat" cmpd="sng" algn="ctr">
            <a:solidFill>
              <a:schemeClr val="tx1"/>
            </a:solidFill>
            <a:prstDash val="solid"/>
            <a:round/>
            <a:headEnd type="none" w="med" len="med"/>
            <a:tailEnd type="arrow"/>
          </a:ln>
          <a:effectLst/>
        </p:spPr>
      </p:cxnSp>
      <p:sp>
        <p:nvSpPr>
          <p:cNvPr id="11" name="Rectangle 10"/>
          <p:cNvSpPr/>
          <p:nvPr/>
        </p:nvSpPr>
        <p:spPr bwMode="auto">
          <a:xfrm>
            <a:off x="3530562" y="1619749"/>
            <a:ext cx="1112262" cy="804994"/>
          </a:xfrm>
          <a:prstGeom prst="rect">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A</a:t>
            </a:r>
          </a:p>
        </p:txBody>
      </p:sp>
      <mc:AlternateContent xmlns:mc="http://schemas.openxmlformats.org/markup-compatibility/2006" xmlns:a14="http://schemas.microsoft.com/office/drawing/2010/main">
        <mc:Choice Requires="a14">
          <p:sp>
            <p:nvSpPr>
              <p:cNvPr id="24" name="TextBox 23"/>
              <p:cNvSpPr txBox="1"/>
              <p:nvPr/>
            </p:nvSpPr>
            <p:spPr>
              <a:xfrm>
                <a:off x="609600" y="1590792"/>
                <a:ext cx="1853770" cy="601078"/>
              </a:xfrm>
              <a:prstGeom prst="rect">
                <a:avLst/>
              </a:prstGeom>
              <a:noFill/>
            </p:spPr>
            <p:txBody>
              <a:bodyPr wrap="square" rtlCol="0">
                <a:spAutoFit/>
              </a:bodyPr>
              <a:lstStyle/>
              <a:p>
                <a:pPr algn="l"/>
                <a:r>
                  <a:rPr lang="en-US" sz="1800" b="0" dirty="0" smtClean="0"/>
                  <a:t>Unknown input</a:t>
                </a:r>
                <a:br>
                  <a:rPr lang="en-US" sz="1800" b="0" dirty="0" smtClean="0"/>
                </a:br>
                <a14:m>
                  <m:oMathPara xmlns:m="http://schemas.openxmlformats.org/officeDocument/2006/math">
                    <m:oMathParaPr>
                      <m:jc m:val="centerGroup"/>
                    </m:oMathParaPr>
                    <m:oMath xmlns:m="http://schemas.openxmlformats.org/officeDocument/2006/math">
                      <m:r>
                        <m:rPr>
                          <m:nor/>
                        </m:rPr>
                        <a:rPr lang="en-US" sz="1800" b="0" dirty="0"/>
                        <m:t>p</m:t>
                      </m:r>
                      <m:r>
                        <a:rPr lang="en-US" sz="1800" b="0" i="1">
                          <a:latin typeface="Cambria Math"/>
                        </a:rPr>
                        <m:t>(</m:t>
                      </m:r>
                      <m:r>
                        <a:rPr lang="en-US" sz="1800" b="0" i="1" smtClean="0">
                          <a:latin typeface="Cambria Math" panose="02040503050406030204" pitchFamily="18" charset="0"/>
                        </a:rPr>
                        <m:t>𝑥</m:t>
                      </m:r>
                      <m:r>
                        <m:rPr>
                          <m:nor/>
                        </m:rPr>
                        <a:rPr lang="en-US" sz="1800" b="0" dirty="0"/>
                        <m:t>) </m:t>
                      </m:r>
                    </m:oMath>
                  </m:oMathPara>
                </a14:m>
                <a:endParaRPr lang="en-US" sz="1800" b="0" dirty="0"/>
              </a:p>
            </p:txBody>
          </p:sp>
        </mc:Choice>
        <mc:Fallback xmlns="">
          <p:sp>
            <p:nvSpPr>
              <p:cNvPr id="24" name="TextBox 23"/>
              <p:cNvSpPr txBox="1">
                <a:spLocks noRot="1" noChangeAspect="1" noMove="1" noResize="1" noEditPoints="1" noAdjustHandles="1" noChangeArrowheads="1" noChangeShapeType="1" noTextEdit="1"/>
              </p:cNvSpPr>
              <p:nvPr/>
            </p:nvSpPr>
            <p:spPr>
              <a:xfrm>
                <a:off x="609600" y="1590792"/>
                <a:ext cx="1853770" cy="601078"/>
              </a:xfrm>
              <a:prstGeom prst="rect">
                <a:avLst/>
              </a:prstGeom>
              <a:blipFill rotWithShape="0">
                <a:blip r:embed="rId4"/>
                <a:stretch>
                  <a:fillRect l="-2632" t="-6061" b="-15152"/>
                </a:stretch>
              </a:blipFill>
            </p:spPr>
            <p:txBody>
              <a:bodyPr/>
              <a:lstStyle/>
              <a:p>
                <a:r>
                  <a:rPr lang="en-US">
                    <a:noFill/>
                  </a:rPr>
                  <a:t> </a:t>
                </a:r>
              </a:p>
            </p:txBody>
          </p:sp>
        </mc:Fallback>
      </mc:AlternateContent>
      <p:grpSp>
        <p:nvGrpSpPr>
          <p:cNvPr id="33" name="Group 32"/>
          <p:cNvGrpSpPr>
            <a:grpSpLocks noChangeAspect="1"/>
          </p:cNvGrpSpPr>
          <p:nvPr/>
        </p:nvGrpSpPr>
        <p:grpSpPr>
          <a:xfrm>
            <a:off x="5059747" y="840307"/>
            <a:ext cx="3550853" cy="2140579"/>
            <a:chOff x="5029200" y="932953"/>
            <a:chExt cx="4114800" cy="2343647"/>
          </a:xfrm>
        </p:grpSpPr>
        <p:cxnSp>
          <p:nvCxnSpPr>
            <p:cNvPr id="13" name="Straight Arrow Connector 12"/>
            <p:cNvCxnSpPr/>
            <p:nvPr/>
          </p:nvCxnSpPr>
          <p:spPr bwMode="auto">
            <a:xfrm>
              <a:off x="5029200" y="2161707"/>
              <a:ext cx="791882" cy="0"/>
            </a:xfrm>
            <a:prstGeom prst="straightConnector1">
              <a:avLst/>
            </a:prstGeom>
            <a:noFill/>
            <a:ln w="9525" cap="flat" cmpd="sng" algn="ctr">
              <a:solidFill>
                <a:schemeClr val="tx1"/>
              </a:solidFill>
              <a:prstDash val="solid"/>
              <a:round/>
              <a:headEnd type="none" w="med" len="med"/>
              <a:tailEnd type="arrow"/>
            </a:ln>
            <a:effectLst/>
          </p:spPr>
        </p:cxnSp>
        <p:grpSp>
          <p:nvGrpSpPr>
            <p:cNvPr id="9" name="Group 8"/>
            <p:cNvGrpSpPr/>
            <p:nvPr/>
          </p:nvGrpSpPr>
          <p:grpSpPr>
            <a:xfrm>
              <a:off x="5105400" y="932953"/>
              <a:ext cx="4038600" cy="2343647"/>
              <a:chOff x="4644415" y="932952"/>
              <a:chExt cx="3886200" cy="2359781"/>
            </a:xfrm>
          </p:grpSpPr>
          <p:sp>
            <p:nvSpPr>
              <p:cNvPr id="14" name="Rectangle 13"/>
              <p:cNvSpPr/>
              <p:nvPr/>
            </p:nvSpPr>
            <p:spPr bwMode="auto">
              <a:xfrm>
                <a:off x="5377329" y="1780707"/>
                <a:ext cx="908975" cy="665846"/>
              </a:xfrm>
              <a:prstGeom prst="rect">
                <a:avLst/>
              </a:pr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cxnSp>
            <p:nvCxnSpPr>
              <p:cNvPr id="16" name="Straight Arrow Connector 15"/>
              <p:cNvCxnSpPr>
                <a:endCxn id="14" idx="0"/>
              </p:cNvCxnSpPr>
              <p:nvPr/>
            </p:nvCxnSpPr>
            <p:spPr bwMode="auto">
              <a:xfrm>
                <a:off x="5831816" y="1333062"/>
                <a:ext cx="1" cy="447645"/>
              </a:xfrm>
              <a:prstGeom prst="straightConnector1">
                <a:avLst/>
              </a:prstGeom>
              <a:noFill/>
              <a:ln w="9525" cap="flat" cmpd="sng" algn="ctr">
                <a:solidFill>
                  <a:schemeClr val="tx1"/>
                </a:solidFill>
                <a:prstDash val="solid"/>
                <a:round/>
                <a:headEnd type="none" w="med" len="med"/>
                <a:tailEnd type="arrow"/>
              </a:ln>
              <a:effectLst/>
            </p:spPr>
          </p:cxnSp>
          <p:sp>
            <p:nvSpPr>
              <p:cNvPr id="18" name="Freeform 17"/>
              <p:cNvSpPr/>
              <p:nvPr/>
            </p:nvSpPr>
            <p:spPr bwMode="auto">
              <a:xfrm>
                <a:off x="5389606" y="1930260"/>
                <a:ext cx="884420" cy="482880"/>
              </a:xfrm>
              <a:custGeom>
                <a:avLst/>
                <a:gdLst>
                  <a:gd name="connsiteX0" fmla="*/ 0 w 884420"/>
                  <a:gd name="connsiteY0" fmla="*/ 449705 h 482880"/>
                  <a:gd name="connsiteX1" fmla="*/ 389744 w 884420"/>
                  <a:gd name="connsiteY1" fmla="*/ 449705 h 482880"/>
                  <a:gd name="connsiteX2" fmla="*/ 569626 w 884420"/>
                  <a:gd name="connsiteY2" fmla="*/ 104931 h 482880"/>
                  <a:gd name="connsiteX3" fmla="*/ 884420 w 884420"/>
                  <a:gd name="connsiteY3" fmla="*/ 0 h 482880"/>
                </a:gdLst>
                <a:ahLst/>
                <a:cxnLst>
                  <a:cxn ang="0">
                    <a:pos x="connsiteX0" y="connsiteY0"/>
                  </a:cxn>
                  <a:cxn ang="0">
                    <a:pos x="connsiteX1" y="connsiteY1"/>
                  </a:cxn>
                  <a:cxn ang="0">
                    <a:pos x="connsiteX2" y="connsiteY2"/>
                  </a:cxn>
                  <a:cxn ang="0">
                    <a:pos x="connsiteX3" y="connsiteY3"/>
                  </a:cxn>
                </a:cxnLst>
                <a:rect l="l" t="t" r="r" b="b"/>
                <a:pathLst>
                  <a:path w="884420" h="482880">
                    <a:moveTo>
                      <a:pt x="0" y="449705"/>
                    </a:moveTo>
                    <a:cubicBezTo>
                      <a:pt x="147403" y="478436"/>
                      <a:pt x="294806" y="507167"/>
                      <a:pt x="389744" y="449705"/>
                    </a:cubicBezTo>
                    <a:cubicBezTo>
                      <a:pt x="484682" y="392243"/>
                      <a:pt x="487180" y="179882"/>
                      <a:pt x="569626" y="104931"/>
                    </a:cubicBezTo>
                    <a:cubicBezTo>
                      <a:pt x="652072" y="29980"/>
                      <a:pt x="768246" y="14990"/>
                      <a:pt x="884420" y="0"/>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9" name="TextBox 18"/>
                  <p:cNvSpPr txBox="1"/>
                  <p:nvPr/>
                </p:nvSpPr>
                <p:spPr>
                  <a:xfrm>
                    <a:off x="4644415" y="2584847"/>
                    <a:ext cx="3501416" cy="707886"/>
                  </a:xfrm>
                  <a:prstGeom prst="rect">
                    <a:avLst/>
                  </a:prstGeom>
                  <a:noFill/>
                </p:spPr>
                <p:txBody>
                  <a:bodyPr wrap="square" rtlCol="0">
                    <a:spAutoFit/>
                  </a:bodyPr>
                  <a:lstStyle/>
                  <a:p>
                    <a:pPr algn="l"/>
                    <a:r>
                      <a:rPr lang="en-US" sz="1800" b="0" dirty="0" smtClean="0"/>
                      <a:t>          p</a:t>
                    </a:r>
                    <a14:m>
                      <m:oMath xmlns:m="http://schemas.openxmlformats.org/officeDocument/2006/math">
                        <m:r>
                          <a:rPr lang="en-US" sz="1800" b="0" i="1" smtClean="0">
                            <a:latin typeface="Cambria Math"/>
                          </a:rPr>
                          <m:t>(</m:t>
                        </m:r>
                        <m:r>
                          <a:rPr lang="en-US" sz="1800" b="0" i="1" smtClean="0">
                            <a:latin typeface="Cambria Math"/>
                          </a:rPr>
                          <m:t>𝑦</m:t>
                        </m:r>
                        <m:r>
                          <a:rPr lang="en-US" sz="1800" b="0" i="1" smtClean="0">
                            <a:latin typeface="Cambria Math"/>
                          </a:rPr>
                          <m:t>|</m:t>
                        </m:r>
                        <m:r>
                          <a:rPr lang="en-US" sz="1800" b="0" i="1" smtClean="0">
                            <a:latin typeface="Cambria Math"/>
                          </a:rPr>
                          <m:t>𝑧</m:t>
                        </m:r>
                        <m:r>
                          <a:rPr lang="en-US" sz="1800" b="0" i="1" smtClean="0">
                            <a:latin typeface="Cambria Math" panose="02040503050406030204" pitchFamily="18" charset="0"/>
                          </a:rPr>
                          <m:t>,</m:t>
                        </m:r>
                        <m:sSub>
                          <m:sSubPr>
                            <m:ctrlPr>
                              <a:rPr lang="en-US" sz="1800" b="0" i="1" kern="0">
                                <a:solidFill>
                                  <a:sysClr val="windowText" lastClr="000000"/>
                                </a:solidFill>
                                <a:latin typeface="Cambria Math" panose="02040503050406030204" pitchFamily="18" charset="0"/>
                              </a:rPr>
                            </m:ctrlPr>
                          </m:sSubPr>
                          <m:e>
                            <m:r>
                              <a:rPr lang="en-US" sz="1800" b="0" i="1" kern="0">
                                <a:solidFill>
                                  <a:sysClr val="windowText" lastClr="000000"/>
                                </a:solidFill>
                                <a:latin typeface="Cambria Math"/>
                              </a:rPr>
                              <m:t>𝜃</m:t>
                            </m:r>
                          </m:e>
                          <m:sub>
                            <m:r>
                              <a:rPr lang="en-US" sz="1800" b="0" i="1" kern="0">
                                <a:solidFill>
                                  <a:sysClr val="windowText" lastClr="000000"/>
                                </a:solidFill>
                                <a:latin typeface="Cambria Math"/>
                              </a:rPr>
                              <m:t>𝑧</m:t>
                            </m:r>
                          </m:sub>
                        </m:sSub>
                      </m:oMath>
                    </a14:m>
                    <a:r>
                      <a:rPr lang="en-US" sz="1800" b="0" dirty="0" smtClean="0"/>
                      <a:t>) </a:t>
                    </a:r>
                  </a:p>
                  <a:p>
                    <a:pPr algn="l"/>
                    <a:endParaRPr lang="en-US" sz="300" b="0" dirty="0" smtClean="0"/>
                  </a:p>
                  <a:p>
                    <a:pPr algn="l"/>
                    <a:endParaRPr lang="en-US" sz="300" b="0" dirty="0"/>
                  </a:p>
                  <a:p>
                    <a:pPr algn="l"/>
                    <a:r>
                      <a:rPr lang="en-US" sz="1600" b="0" dirty="0" smtClean="0"/>
                      <a:t>Unknown random nonlinearity</a:t>
                    </a:r>
                  </a:p>
                </p:txBody>
              </p:sp>
            </mc:Choice>
            <mc:Fallback xmlns="">
              <p:sp>
                <p:nvSpPr>
                  <p:cNvPr id="19" name="TextBox 18"/>
                  <p:cNvSpPr txBox="1">
                    <a:spLocks noRot="1" noChangeAspect="1" noMove="1" noResize="1" noEditPoints="1" noAdjustHandles="1" noChangeArrowheads="1" noChangeShapeType="1" noTextEdit="1"/>
                  </p:cNvSpPr>
                  <p:nvPr/>
                </p:nvSpPr>
                <p:spPr>
                  <a:xfrm>
                    <a:off x="4644415" y="2584847"/>
                    <a:ext cx="3501416" cy="707886"/>
                  </a:xfrm>
                  <a:prstGeom prst="rect">
                    <a:avLst/>
                  </a:prstGeom>
                  <a:blipFill rotWithShape="0">
                    <a:blip r:embed="rId5"/>
                    <a:stretch>
                      <a:fillRect l="-1165" t="-5714" b="-21905"/>
                    </a:stretch>
                  </a:blipFill>
                </p:spPr>
                <p:txBody>
                  <a:bodyPr/>
                  <a:lstStyle/>
                  <a:p>
                    <a:r>
                      <a:rPr lang="en-US">
                        <a:noFill/>
                      </a:rPr>
                      <a:t> </a:t>
                    </a:r>
                  </a:p>
                </p:txBody>
              </p:sp>
            </mc:Fallback>
          </mc:AlternateContent>
          <p:cxnSp>
            <p:nvCxnSpPr>
              <p:cNvPr id="20" name="Straight Arrow Connector 19"/>
              <p:cNvCxnSpPr/>
              <p:nvPr/>
            </p:nvCxnSpPr>
            <p:spPr bwMode="auto">
              <a:xfrm>
                <a:off x="6324404" y="2171700"/>
                <a:ext cx="838200" cy="0"/>
              </a:xfrm>
              <a:prstGeom prst="straightConnector1">
                <a:avLst/>
              </a:prstGeom>
              <a:noFill/>
              <a:ln w="9525" cap="flat" cmpd="sng" algn="ctr">
                <a:solidFill>
                  <a:schemeClr val="tx1"/>
                </a:solidFill>
                <a:prstDash val="solid"/>
                <a:round/>
                <a:headEnd type="none" w="med" len="med"/>
                <a:tailEnd type="arrow"/>
              </a:ln>
              <a:effectLst/>
            </p:spPr>
          </p:cxnSp>
          <p:sp>
            <p:nvSpPr>
              <p:cNvPr id="22" name="TextBox 21"/>
              <p:cNvSpPr txBox="1"/>
              <p:nvPr/>
            </p:nvSpPr>
            <p:spPr>
              <a:xfrm>
                <a:off x="7276904" y="1971207"/>
                <a:ext cx="312906" cy="400110"/>
              </a:xfrm>
              <a:prstGeom prst="rect">
                <a:avLst/>
              </a:prstGeom>
              <a:noFill/>
            </p:spPr>
            <p:txBody>
              <a:bodyPr wrap="none" rtlCol="0">
                <a:spAutoFit/>
              </a:bodyPr>
              <a:lstStyle/>
              <a:p>
                <a:pPr algn="l"/>
                <a:r>
                  <a:rPr lang="en-US" b="0" dirty="0" smtClean="0"/>
                  <a:t>y</a:t>
                </a:r>
              </a:p>
            </p:txBody>
          </p:sp>
          <p:sp>
            <p:nvSpPr>
              <p:cNvPr id="23" name="TextBox 22"/>
              <p:cNvSpPr txBox="1"/>
              <p:nvPr/>
            </p:nvSpPr>
            <p:spPr>
              <a:xfrm>
                <a:off x="4839876" y="1666407"/>
                <a:ext cx="312906" cy="400110"/>
              </a:xfrm>
              <a:prstGeom prst="rect">
                <a:avLst/>
              </a:prstGeom>
              <a:noFill/>
            </p:spPr>
            <p:txBody>
              <a:bodyPr wrap="none" rtlCol="0">
                <a:spAutoFit/>
              </a:bodyPr>
              <a:lstStyle/>
              <a:p>
                <a:pPr algn="l"/>
                <a:r>
                  <a:rPr lang="en-US" b="0" dirty="0"/>
                  <a:t>z</a:t>
                </a:r>
                <a:endParaRPr lang="en-US" b="0" dirty="0" smtClean="0"/>
              </a:p>
            </p:txBody>
          </p:sp>
          <p:sp>
            <p:nvSpPr>
              <p:cNvPr id="25" name="TextBox 24"/>
              <p:cNvSpPr txBox="1"/>
              <p:nvPr/>
            </p:nvSpPr>
            <p:spPr>
              <a:xfrm>
                <a:off x="6663519" y="1530150"/>
                <a:ext cx="1867096" cy="349481"/>
              </a:xfrm>
              <a:prstGeom prst="rect">
                <a:avLst/>
              </a:prstGeom>
              <a:noFill/>
            </p:spPr>
            <p:txBody>
              <a:bodyPr wrap="square" rtlCol="0">
                <a:spAutoFit/>
              </a:bodyPr>
              <a:lstStyle/>
              <a:p>
                <a:pPr algn="l"/>
                <a:r>
                  <a:rPr lang="en-US" sz="1600" b="0" dirty="0" smtClean="0"/>
                  <a:t>Spikes</a:t>
                </a:r>
              </a:p>
            </p:txBody>
          </p:sp>
          <p:sp>
            <p:nvSpPr>
              <p:cNvPr id="26" name="TextBox 25"/>
              <p:cNvSpPr txBox="1"/>
              <p:nvPr/>
            </p:nvSpPr>
            <p:spPr>
              <a:xfrm>
                <a:off x="5351703" y="932952"/>
                <a:ext cx="1277697" cy="349481"/>
              </a:xfrm>
              <a:prstGeom prst="rect">
                <a:avLst/>
              </a:prstGeom>
              <a:noFill/>
            </p:spPr>
            <p:txBody>
              <a:bodyPr wrap="square" rtlCol="0">
                <a:spAutoFit/>
              </a:bodyPr>
              <a:lstStyle/>
              <a:p>
                <a:pPr algn="l"/>
                <a:r>
                  <a:rPr lang="en-US" sz="1600" b="0" dirty="0" smtClean="0"/>
                  <a:t>Noise</a:t>
                </a:r>
              </a:p>
            </p:txBody>
          </p:sp>
        </p:grpSp>
      </p:gr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3746" y="1328164"/>
            <a:ext cx="1864103" cy="1426946"/>
          </a:xfrm>
          <a:prstGeom prst="rect">
            <a:avLst/>
          </a:prstGeom>
        </p:spPr>
      </p:pic>
      <p:sp>
        <p:nvSpPr>
          <p:cNvPr id="30" name="Content Placeholder 2"/>
          <p:cNvSpPr>
            <a:spLocks noGrp="1"/>
          </p:cNvSpPr>
          <p:nvPr>
            <p:ph idx="1"/>
          </p:nvPr>
        </p:nvSpPr>
        <p:spPr>
          <a:xfrm>
            <a:off x="474663" y="4419600"/>
            <a:ext cx="8669337" cy="2438400"/>
          </a:xfrm>
        </p:spPr>
        <p:txBody>
          <a:bodyPr/>
          <a:lstStyle/>
          <a:p>
            <a:r>
              <a:rPr lang="en-US" dirty="0" smtClean="0"/>
              <a:t>Jointly: Estimate weight vector </a:t>
            </a:r>
            <a:r>
              <a:rPr lang="en-US" b="1" dirty="0" smtClean="0"/>
              <a:t>x</a:t>
            </a:r>
            <a:endParaRPr lang="en-US" dirty="0" smtClean="0"/>
          </a:p>
          <a:p>
            <a:pPr marL="0" indent="0">
              <a:buNone/>
            </a:pPr>
            <a:r>
              <a:rPr lang="en-US" dirty="0"/>
              <a:t> </a:t>
            </a:r>
            <a:r>
              <a:rPr lang="en-US" dirty="0" smtClean="0"/>
              <a:t>             </a:t>
            </a:r>
            <a:r>
              <a:rPr lang="en-US" dirty="0"/>
              <a:t> </a:t>
            </a:r>
            <a:r>
              <a:rPr lang="en-US" dirty="0" smtClean="0"/>
              <a:t>  Learn the nonlinearity</a:t>
            </a:r>
            <a:endParaRPr lang="en-US" dirty="0"/>
          </a:p>
          <a:p>
            <a:r>
              <a:rPr lang="en-US" dirty="0" smtClean="0"/>
              <a:t>Computationally fast</a:t>
            </a:r>
          </a:p>
          <a:p>
            <a:r>
              <a:rPr lang="en-US" dirty="0" smtClean="0"/>
              <a:t>Improved estimates with fewer measurements</a:t>
            </a:r>
            <a:endParaRPr lang="en-US" dirty="0"/>
          </a:p>
          <a:p>
            <a:pPr marL="457200" lvl="1" indent="0">
              <a:buNone/>
            </a:pPr>
            <a:endParaRPr lang="en-US" sz="1800" dirty="0" smtClean="0"/>
          </a:p>
        </p:txBody>
      </p:sp>
      <p:sp>
        <p:nvSpPr>
          <p:cNvPr id="32" name="TextBox 31"/>
          <p:cNvSpPr txBox="1"/>
          <p:nvPr/>
        </p:nvSpPr>
        <p:spPr>
          <a:xfrm>
            <a:off x="6185332" y="6153835"/>
            <a:ext cx="2525628" cy="323165"/>
          </a:xfrm>
          <a:prstGeom prst="rect">
            <a:avLst/>
          </a:prstGeom>
          <a:noFill/>
        </p:spPr>
        <p:txBody>
          <a:bodyPr wrap="none" rtlCol="0">
            <a:spAutoFit/>
          </a:bodyPr>
          <a:lstStyle/>
          <a:p>
            <a:pPr algn="l"/>
            <a:r>
              <a:rPr lang="en-US" sz="1500" dirty="0" smtClean="0">
                <a:solidFill>
                  <a:schemeClr val="accent1">
                    <a:lumMod val="60000"/>
                    <a:lumOff val="40000"/>
                  </a:schemeClr>
                </a:solidFill>
              </a:rPr>
              <a:t>Fletcher et al. NIPS (2011)</a:t>
            </a:r>
          </a:p>
        </p:txBody>
      </p:sp>
      <p:pic>
        <p:nvPicPr>
          <p:cNvPr id="31" name="Picture 4"/>
          <p:cNvPicPr>
            <a:picLocks noChangeAspect="1" noChangeArrowheads="1"/>
          </p:cNvPicPr>
          <p:nvPr/>
        </p:nvPicPr>
        <p:blipFill rotWithShape="1">
          <a:blip r:embed="rId7" cstate="print"/>
          <a:srcRect l="77742" r="18017"/>
          <a:stretch/>
        </p:blipFill>
        <p:spPr bwMode="auto">
          <a:xfrm>
            <a:off x="2353895" y="838200"/>
            <a:ext cx="182880" cy="2291774"/>
          </a:xfrm>
          <a:prstGeom prst="rect">
            <a:avLst/>
          </a:prstGeom>
          <a:solidFill>
            <a:schemeClr val="bg1"/>
          </a:solidFill>
          <a:ln w="9525">
            <a:solidFill>
              <a:schemeClr val="bg1"/>
            </a:solidFill>
            <a:miter lim="800000"/>
            <a:headEnd/>
            <a:tailEnd/>
          </a:ln>
        </p:spPr>
      </p:pic>
    </p:spTree>
    <p:extLst>
      <p:ext uri="{BB962C8B-B14F-4D97-AF65-F5344CB8AC3E}">
        <p14:creationId xmlns:p14="http://schemas.microsoft.com/office/powerpoint/2010/main" val="4077637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itle 1"/>
          <p:cNvSpPr>
            <a:spLocks noGrp="1"/>
          </p:cNvSpPr>
          <p:nvPr>
            <p:ph type="title"/>
          </p:nvPr>
        </p:nvSpPr>
        <p:spPr/>
        <p:txBody>
          <a:bodyPr/>
          <a:lstStyle/>
          <a:p>
            <a:r>
              <a:rPr lang="en-US" dirty="0" smtClean="0"/>
              <a:t>Simulation:  MSE of Synaptic Weight Estimates</a:t>
            </a:r>
          </a:p>
        </p:txBody>
      </p:sp>
      <p:sp>
        <p:nvSpPr>
          <p:cNvPr id="52229" name="Content Placeholder 3"/>
          <p:cNvSpPr>
            <a:spLocks noGrp="1"/>
          </p:cNvSpPr>
          <p:nvPr>
            <p:ph sz="quarter" idx="1"/>
          </p:nvPr>
        </p:nvSpPr>
        <p:spPr>
          <a:xfrm>
            <a:off x="5200730" y="1051797"/>
            <a:ext cx="3943270" cy="4535665"/>
          </a:xfrm>
        </p:spPr>
        <p:txBody>
          <a:bodyPr/>
          <a:lstStyle/>
          <a:p>
            <a:r>
              <a:rPr lang="en-US" sz="2000" dirty="0"/>
              <a:t>RC</a:t>
            </a:r>
            <a:r>
              <a:rPr lang="en-US" sz="2000" dirty="0" smtClean="0"/>
              <a:t>: </a:t>
            </a:r>
            <a:r>
              <a:rPr lang="en-US" sz="2000" dirty="0"/>
              <a:t>Reverse Correlation</a:t>
            </a:r>
          </a:p>
          <a:p>
            <a:pPr lvl="1"/>
            <a:r>
              <a:rPr lang="en-US" dirty="0"/>
              <a:t>Linear estimation</a:t>
            </a:r>
          </a:p>
          <a:p>
            <a:pPr lvl="1"/>
            <a:r>
              <a:rPr lang="en-US" dirty="0"/>
              <a:t>No </a:t>
            </a:r>
            <a:r>
              <a:rPr lang="en-US" dirty="0" err="1" smtClean="0"/>
              <a:t>sparsity</a:t>
            </a:r>
            <a:endParaRPr lang="en-US" dirty="0"/>
          </a:p>
          <a:p>
            <a:r>
              <a:rPr lang="en-US" sz="2000" dirty="0" smtClean="0"/>
              <a:t>*</a:t>
            </a:r>
            <a:r>
              <a:rPr lang="en-US" sz="2000" dirty="0" err="1" smtClean="0"/>
              <a:t>CoSaMP</a:t>
            </a:r>
            <a:r>
              <a:rPr lang="en-US" sz="2000" dirty="0" smtClean="0"/>
              <a:t>: Greedy CS</a:t>
            </a:r>
            <a:endParaRPr lang="en-US" sz="2000" dirty="0"/>
          </a:p>
          <a:p>
            <a:pPr lvl="1"/>
            <a:r>
              <a:rPr lang="en-US" dirty="0" smtClean="0"/>
              <a:t>Ignores </a:t>
            </a:r>
            <a:r>
              <a:rPr lang="en-US" dirty="0"/>
              <a:t>nonlinearities</a:t>
            </a:r>
          </a:p>
          <a:p>
            <a:r>
              <a:rPr lang="en-US" sz="2000" dirty="0" smtClean="0"/>
              <a:t>**Adaptive GAMP:</a:t>
            </a:r>
            <a:r>
              <a:rPr lang="en-US" dirty="0" smtClean="0"/>
              <a:t> </a:t>
            </a:r>
          </a:p>
          <a:p>
            <a:pPr lvl="1"/>
            <a:r>
              <a:rPr lang="en-US" dirty="0"/>
              <a:t>L</a:t>
            </a:r>
            <a:r>
              <a:rPr lang="en-US" dirty="0" smtClean="0"/>
              <a:t>ower MSE</a:t>
            </a:r>
          </a:p>
          <a:p>
            <a:pPr lvl="1"/>
            <a:r>
              <a:rPr lang="en-US" dirty="0" smtClean="0"/>
              <a:t>Fewer measurements</a:t>
            </a:r>
          </a:p>
        </p:txBody>
      </p:sp>
      <p:sp>
        <p:nvSpPr>
          <p:cNvPr id="1534" name="TextBox 1533"/>
          <p:cNvSpPr txBox="1"/>
          <p:nvPr/>
        </p:nvSpPr>
        <p:spPr>
          <a:xfrm>
            <a:off x="1066800" y="4191000"/>
            <a:ext cx="3094117" cy="338554"/>
          </a:xfrm>
          <a:prstGeom prst="rect">
            <a:avLst/>
          </a:prstGeom>
          <a:noFill/>
        </p:spPr>
        <p:txBody>
          <a:bodyPr wrap="none" rtlCol="0">
            <a:spAutoFit/>
          </a:bodyPr>
          <a:lstStyle/>
          <a:p>
            <a:pPr algn="l"/>
            <a:r>
              <a:rPr lang="en-US" sz="1600" dirty="0" smtClean="0"/>
              <a:t>Number of measurements (</a:t>
            </a:r>
            <a:r>
              <a:rPr lang="en-US" sz="1600" i="1" dirty="0" smtClean="0"/>
              <a:t>m</a:t>
            </a:r>
            <a:r>
              <a:rPr lang="en-US" sz="1600" dirty="0" smtClean="0"/>
              <a:t>)</a:t>
            </a:r>
          </a:p>
        </p:txBody>
      </p:sp>
      <p:sp>
        <p:nvSpPr>
          <p:cNvPr id="1535" name="TextBox 1534"/>
          <p:cNvSpPr txBox="1"/>
          <p:nvPr/>
        </p:nvSpPr>
        <p:spPr>
          <a:xfrm rot="-5400000">
            <a:off x="-969850" y="2494561"/>
            <a:ext cx="2363147" cy="338554"/>
          </a:xfrm>
          <a:prstGeom prst="rect">
            <a:avLst/>
          </a:prstGeom>
          <a:noFill/>
        </p:spPr>
        <p:txBody>
          <a:bodyPr wrap="none" rtlCol="0">
            <a:spAutoFit/>
          </a:bodyPr>
          <a:lstStyle/>
          <a:p>
            <a:pPr algn="l"/>
            <a:r>
              <a:rPr lang="en-US" sz="1600" dirty="0" smtClean="0"/>
              <a:t>Relative squared error</a:t>
            </a:r>
          </a:p>
        </p:txBody>
      </p:sp>
      <p:grpSp>
        <p:nvGrpSpPr>
          <p:cNvPr id="11" name="Group 1467"/>
          <p:cNvGrpSpPr/>
          <p:nvPr/>
        </p:nvGrpSpPr>
        <p:grpSpPr>
          <a:xfrm>
            <a:off x="228600" y="1015294"/>
            <a:ext cx="654089" cy="3150991"/>
            <a:chOff x="614175" y="1314450"/>
            <a:chExt cx="654089" cy="3150991"/>
          </a:xfrm>
        </p:grpSpPr>
        <p:sp>
          <p:nvSpPr>
            <p:cNvPr id="1536" name="TextBox 1535"/>
            <p:cNvSpPr txBox="1"/>
            <p:nvPr/>
          </p:nvSpPr>
          <p:spPr>
            <a:xfrm>
              <a:off x="714376" y="2743200"/>
              <a:ext cx="543739" cy="307777"/>
            </a:xfrm>
            <a:prstGeom prst="rect">
              <a:avLst/>
            </a:prstGeom>
            <a:noFill/>
          </p:spPr>
          <p:txBody>
            <a:bodyPr wrap="none" rtlCol="0">
              <a:spAutoFit/>
            </a:bodyPr>
            <a:lstStyle/>
            <a:p>
              <a:pPr algn="l"/>
              <a:r>
                <a:rPr lang="en-US" sz="1400" dirty="0" smtClean="0">
                  <a:solidFill>
                    <a:srgbClr val="000000"/>
                  </a:solidFill>
                </a:rPr>
                <a:t>10%</a:t>
              </a:r>
            </a:p>
          </p:txBody>
        </p:sp>
        <p:sp>
          <p:nvSpPr>
            <p:cNvPr id="1537" name="TextBox 1536"/>
            <p:cNvSpPr txBox="1"/>
            <p:nvPr/>
          </p:nvSpPr>
          <p:spPr>
            <a:xfrm>
              <a:off x="823912" y="4157664"/>
              <a:ext cx="444352" cy="307777"/>
            </a:xfrm>
            <a:prstGeom prst="rect">
              <a:avLst/>
            </a:prstGeom>
            <a:noFill/>
          </p:spPr>
          <p:txBody>
            <a:bodyPr wrap="none" rtlCol="0">
              <a:spAutoFit/>
            </a:bodyPr>
            <a:lstStyle/>
            <a:p>
              <a:pPr algn="l"/>
              <a:r>
                <a:rPr lang="en-US" sz="1400" dirty="0" smtClean="0">
                  <a:solidFill>
                    <a:srgbClr val="000000"/>
                  </a:solidFill>
                </a:rPr>
                <a:t>1%</a:t>
              </a:r>
            </a:p>
          </p:txBody>
        </p:sp>
        <p:sp>
          <p:nvSpPr>
            <p:cNvPr id="1538" name="TextBox 1537"/>
            <p:cNvSpPr txBox="1"/>
            <p:nvPr/>
          </p:nvSpPr>
          <p:spPr>
            <a:xfrm>
              <a:off x="614175" y="1314450"/>
              <a:ext cx="643125" cy="307777"/>
            </a:xfrm>
            <a:prstGeom prst="rect">
              <a:avLst/>
            </a:prstGeom>
            <a:noFill/>
          </p:spPr>
          <p:txBody>
            <a:bodyPr wrap="none" rtlCol="0">
              <a:spAutoFit/>
            </a:bodyPr>
            <a:lstStyle/>
            <a:p>
              <a:pPr algn="l"/>
              <a:r>
                <a:rPr lang="en-US" sz="1400" dirty="0" smtClean="0">
                  <a:solidFill>
                    <a:srgbClr val="000000"/>
                  </a:solidFill>
                </a:rPr>
                <a:t>100%</a:t>
              </a:r>
            </a:p>
          </p:txBody>
        </p:sp>
      </p:grpSp>
      <p:grpSp>
        <p:nvGrpSpPr>
          <p:cNvPr id="14" name="Group 13"/>
          <p:cNvGrpSpPr/>
          <p:nvPr/>
        </p:nvGrpSpPr>
        <p:grpSpPr>
          <a:xfrm>
            <a:off x="752818" y="838200"/>
            <a:ext cx="3806825" cy="3272174"/>
            <a:chOff x="688975" y="1439863"/>
            <a:chExt cx="4721225" cy="3749675"/>
          </a:xfrm>
        </p:grpSpPr>
        <p:sp>
          <p:nvSpPr>
            <p:cNvPr id="8" name="Isosceles Triangle 7"/>
            <p:cNvSpPr/>
            <p:nvPr/>
          </p:nvSpPr>
          <p:spPr bwMode="auto">
            <a:xfrm flipV="1">
              <a:off x="3559175" y="4648200"/>
              <a:ext cx="76200" cy="76200"/>
            </a:xfrm>
            <a:prstGeom prst="triangle">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endParaRPr lang="en-US" smtClean="0">
                <a:solidFill>
                  <a:srgbClr val="000000"/>
                </a:solidFill>
              </a:endParaRPr>
            </a:p>
          </p:txBody>
        </p:sp>
        <p:cxnSp>
          <p:nvCxnSpPr>
            <p:cNvPr id="9" name="Straight Connector 8"/>
            <p:cNvCxnSpPr>
              <a:stCxn id="8" idx="5"/>
            </p:cNvCxnSpPr>
            <p:nvPr/>
          </p:nvCxnSpPr>
          <p:spPr bwMode="auto">
            <a:xfrm flipH="1" flipV="1">
              <a:off x="3053825" y="4538340"/>
              <a:ext cx="562500" cy="147960"/>
            </a:xfrm>
            <a:prstGeom prst="line">
              <a:avLst/>
            </a:prstGeom>
            <a:noFill/>
            <a:ln w="25400" cap="flat" cmpd="sng" algn="ctr">
              <a:solidFill>
                <a:srgbClr val="FF0000"/>
              </a:solidFill>
              <a:prstDash val="solid"/>
              <a:round/>
              <a:headEnd type="none" w="med" len="med"/>
              <a:tailEnd type="none" w="med" len="med"/>
            </a:ln>
            <a:effectLst/>
          </p:spPr>
        </p:cxnSp>
        <p:cxnSp>
          <p:nvCxnSpPr>
            <p:cNvPr id="17" name="Straight Connector 16"/>
            <p:cNvCxnSpPr/>
            <p:nvPr/>
          </p:nvCxnSpPr>
          <p:spPr bwMode="auto">
            <a:xfrm rot="10800000">
              <a:off x="3606275" y="4684644"/>
              <a:ext cx="410100" cy="310896"/>
            </a:xfrm>
            <a:prstGeom prst="line">
              <a:avLst/>
            </a:prstGeom>
            <a:noFill/>
            <a:ln w="25400" cap="flat" cmpd="sng" algn="ctr">
              <a:solidFill>
                <a:srgbClr val="FF0000"/>
              </a:solidFill>
              <a:prstDash val="solid"/>
              <a:round/>
              <a:headEnd type="none" w="med" len="med"/>
              <a:tailEnd type="none" w="med" len="med"/>
            </a:ln>
            <a:effectLst/>
          </p:spPr>
        </p:cxnSp>
        <p:sp>
          <p:nvSpPr>
            <p:cNvPr id="1167367" name="Line 7"/>
            <p:cNvSpPr>
              <a:spLocks noChangeShapeType="1"/>
            </p:cNvSpPr>
            <p:nvPr/>
          </p:nvSpPr>
          <p:spPr bwMode="auto">
            <a:xfrm flipV="1">
              <a:off x="803275" y="1468438"/>
              <a:ext cx="1588" cy="3540125"/>
            </a:xfrm>
            <a:prstGeom prst="line">
              <a:avLst/>
            </a:prstGeom>
            <a:no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68" name="Line 8"/>
            <p:cNvSpPr>
              <a:spLocks noChangeShapeType="1"/>
            </p:cNvSpPr>
            <p:nvPr/>
          </p:nvSpPr>
          <p:spPr bwMode="auto">
            <a:xfrm>
              <a:off x="803275" y="1468438"/>
              <a:ext cx="4481513" cy="1588"/>
            </a:xfrm>
            <a:prstGeom prst="line">
              <a:avLst/>
            </a:prstGeom>
            <a:no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69" name="Line 9"/>
            <p:cNvSpPr>
              <a:spLocks noChangeShapeType="1"/>
            </p:cNvSpPr>
            <p:nvPr/>
          </p:nvSpPr>
          <p:spPr bwMode="auto">
            <a:xfrm>
              <a:off x="5284788" y="1468438"/>
              <a:ext cx="1588" cy="3540125"/>
            </a:xfrm>
            <a:prstGeom prst="line">
              <a:avLst/>
            </a:prstGeom>
            <a:no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70" name="Line 10"/>
            <p:cNvSpPr>
              <a:spLocks noChangeShapeType="1"/>
            </p:cNvSpPr>
            <p:nvPr/>
          </p:nvSpPr>
          <p:spPr bwMode="auto">
            <a:xfrm flipH="1">
              <a:off x="803275" y="5008563"/>
              <a:ext cx="4481513" cy="1588"/>
            </a:xfrm>
            <a:prstGeom prst="line">
              <a:avLst/>
            </a:prstGeom>
            <a:no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71" name="Line 11"/>
            <p:cNvSpPr>
              <a:spLocks noChangeShapeType="1"/>
            </p:cNvSpPr>
            <p:nvPr/>
          </p:nvSpPr>
          <p:spPr bwMode="auto">
            <a:xfrm flipV="1">
              <a:off x="803275" y="500380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72" name="Line 12"/>
            <p:cNvSpPr>
              <a:spLocks noChangeShapeType="1"/>
            </p:cNvSpPr>
            <p:nvPr/>
          </p:nvSpPr>
          <p:spPr bwMode="auto">
            <a:xfrm flipV="1">
              <a:off x="803275" y="4957763"/>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73" name="Line 13"/>
            <p:cNvSpPr>
              <a:spLocks noChangeShapeType="1"/>
            </p:cNvSpPr>
            <p:nvPr/>
          </p:nvSpPr>
          <p:spPr bwMode="auto">
            <a:xfrm flipV="1">
              <a:off x="803275" y="4914900"/>
              <a:ext cx="1588" cy="3175"/>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74" name="Line 14"/>
            <p:cNvSpPr>
              <a:spLocks noChangeShapeType="1"/>
            </p:cNvSpPr>
            <p:nvPr/>
          </p:nvSpPr>
          <p:spPr bwMode="auto">
            <a:xfrm flipV="1">
              <a:off x="803275" y="4868863"/>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75" name="Line 15"/>
            <p:cNvSpPr>
              <a:spLocks noChangeShapeType="1"/>
            </p:cNvSpPr>
            <p:nvPr/>
          </p:nvSpPr>
          <p:spPr bwMode="auto">
            <a:xfrm flipV="1">
              <a:off x="803275" y="4822825"/>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76" name="Line 16"/>
            <p:cNvSpPr>
              <a:spLocks noChangeShapeType="1"/>
            </p:cNvSpPr>
            <p:nvPr/>
          </p:nvSpPr>
          <p:spPr bwMode="auto">
            <a:xfrm flipV="1">
              <a:off x="803275" y="4776788"/>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77" name="Line 17"/>
            <p:cNvSpPr>
              <a:spLocks noChangeShapeType="1"/>
            </p:cNvSpPr>
            <p:nvPr/>
          </p:nvSpPr>
          <p:spPr bwMode="auto">
            <a:xfrm flipV="1">
              <a:off x="803275" y="473233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78" name="Line 18"/>
            <p:cNvSpPr>
              <a:spLocks noChangeShapeType="1"/>
            </p:cNvSpPr>
            <p:nvPr/>
          </p:nvSpPr>
          <p:spPr bwMode="auto">
            <a:xfrm flipV="1">
              <a:off x="803275" y="468788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79" name="Line 19"/>
            <p:cNvSpPr>
              <a:spLocks noChangeShapeType="1"/>
            </p:cNvSpPr>
            <p:nvPr/>
          </p:nvSpPr>
          <p:spPr bwMode="auto">
            <a:xfrm flipV="1">
              <a:off x="803275" y="464185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80" name="Line 20"/>
            <p:cNvSpPr>
              <a:spLocks noChangeShapeType="1"/>
            </p:cNvSpPr>
            <p:nvPr/>
          </p:nvSpPr>
          <p:spPr bwMode="auto">
            <a:xfrm flipV="1">
              <a:off x="803275" y="4595813"/>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81" name="Line 21"/>
            <p:cNvSpPr>
              <a:spLocks noChangeShapeType="1"/>
            </p:cNvSpPr>
            <p:nvPr/>
          </p:nvSpPr>
          <p:spPr bwMode="auto">
            <a:xfrm flipV="1">
              <a:off x="803275" y="4551363"/>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82" name="Line 22"/>
            <p:cNvSpPr>
              <a:spLocks noChangeShapeType="1"/>
            </p:cNvSpPr>
            <p:nvPr/>
          </p:nvSpPr>
          <p:spPr bwMode="auto">
            <a:xfrm flipV="1">
              <a:off x="803275" y="4506913"/>
              <a:ext cx="1588" cy="3175"/>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83" name="Line 23"/>
            <p:cNvSpPr>
              <a:spLocks noChangeShapeType="1"/>
            </p:cNvSpPr>
            <p:nvPr/>
          </p:nvSpPr>
          <p:spPr bwMode="auto">
            <a:xfrm flipV="1">
              <a:off x="803275" y="4460875"/>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84" name="Line 24"/>
            <p:cNvSpPr>
              <a:spLocks noChangeShapeType="1"/>
            </p:cNvSpPr>
            <p:nvPr/>
          </p:nvSpPr>
          <p:spPr bwMode="auto">
            <a:xfrm flipV="1">
              <a:off x="803275" y="4414838"/>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85" name="Line 25"/>
            <p:cNvSpPr>
              <a:spLocks noChangeShapeType="1"/>
            </p:cNvSpPr>
            <p:nvPr/>
          </p:nvSpPr>
          <p:spPr bwMode="auto">
            <a:xfrm flipV="1">
              <a:off x="803275" y="437038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86" name="Line 26"/>
            <p:cNvSpPr>
              <a:spLocks noChangeShapeType="1"/>
            </p:cNvSpPr>
            <p:nvPr/>
          </p:nvSpPr>
          <p:spPr bwMode="auto">
            <a:xfrm flipV="1">
              <a:off x="803275" y="432435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87" name="Line 27"/>
            <p:cNvSpPr>
              <a:spLocks noChangeShapeType="1"/>
            </p:cNvSpPr>
            <p:nvPr/>
          </p:nvSpPr>
          <p:spPr bwMode="auto">
            <a:xfrm flipV="1">
              <a:off x="803275" y="4279900"/>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88" name="Line 28"/>
            <p:cNvSpPr>
              <a:spLocks noChangeShapeType="1"/>
            </p:cNvSpPr>
            <p:nvPr/>
          </p:nvSpPr>
          <p:spPr bwMode="auto">
            <a:xfrm flipV="1">
              <a:off x="803275" y="423545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89" name="Line 29"/>
            <p:cNvSpPr>
              <a:spLocks noChangeShapeType="1"/>
            </p:cNvSpPr>
            <p:nvPr/>
          </p:nvSpPr>
          <p:spPr bwMode="auto">
            <a:xfrm flipV="1">
              <a:off x="803275" y="4189413"/>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90" name="Line 30"/>
            <p:cNvSpPr>
              <a:spLocks noChangeShapeType="1"/>
            </p:cNvSpPr>
            <p:nvPr/>
          </p:nvSpPr>
          <p:spPr bwMode="auto">
            <a:xfrm flipV="1">
              <a:off x="803275" y="4143375"/>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91" name="Line 31"/>
            <p:cNvSpPr>
              <a:spLocks noChangeShapeType="1"/>
            </p:cNvSpPr>
            <p:nvPr/>
          </p:nvSpPr>
          <p:spPr bwMode="auto">
            <a:xfrm flipV="1">
              <a:off x="803275" y="4098925"/>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92" name="Line 32"/>
            <p:cNvSpPr>
              <a:spLocks noChangeShapeType="1"/>
            </p:cNvSpPr>
            <p:nvPr/>
          </p:nvSpPr>
          <p:spPr bwMode="auto">
            <a:xfrm flipV="1">
              <a:off x="803275" y="4054475"/>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93" name="Line 33"/>
            <p:cNvSpPr>
              <a:spLocks noChangeShapeType="1"/>
            </p:cNvSpPr>
            <p:nvPr/>
          </p:nvSpPr>
          <p:spPr bwMode="auto">
            <a:xfrm flipV="1">
              <a:off x="803275" y="400843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94" name="Line 34"/>
            <p:cNvSpPr>
              <a:spLocks noChangeShapeType="1"/>
            </p:cNvSpPr>
            <p:nvPr/>
          </p:nvSpPr>
          <p:spPr bwMode="auto">
            <a:xfrm flipV="1">
              <a:off x="803275" y="396240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95" name="Line 35"/>
            <p:cNvSpPr>
              <a:spLocks noChangeShapeType="1"/>
            </p:cNvSpPr>
            <p:nvPr/>
          </p:nvSpPr>
          <p:spPr bwMode="auto">
            <a:xfrm flipV="1">
              <a:off x="803275" y="3916363"/>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96" name="Line 36"/>
            <p:cNvSpPr>
              <a:spLocks noChangeShapeType="1"/>
            </p:cNvSpPr>
            <p:nvPr/>
          </p:nvSpPr>
          <p:spPr bwMode="auto">
            <a:xfrm flipV="1">
              <a:off x="803275" y="3873500"/>
              <a:ext cx="1588" cy="3175"/>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97" name="Line 37"/>
            <p:cNvSpPr>
              <a:spLocks noChangeShapeType="1"/>
            </p:cNvSpPr>
            <p:nvPr/>
          </p:nvSpPr>
          <p:spPr bwMode="auto">
            <a:xfrm flipV="1">
              <a:off x="803275" y="3827463"/>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98" name="Line 38"/>
            <p:cNvSpPr>
              <a:spLocks noChangeShapeType="1"/>
            </p:cNvSpPr>
            <p:nvPr/>
          </p:nvSpPr>
          <p:spPr bwMode="auto">
            <a:xfrm flipV="1">
              <a:off x="803275" y="3781425"/>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399" name="Line 39"/>
            <p:cNvSpPr>
              <a:spLocks noChangeShapeType="1"/>
            </p:cNvSpPr>
            <p:nvPr/>
          </p:nvSpPr>
          <p:spPr bwMode="auto">
            <a:xfrm flipV="1">
              <a:off x="803275" y="3735388"/>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00" name="Line 40"/>
            <p:cNvSpPr>
              <a:spLocks noChangeShapeType="1"/>
            </p:cNvSpPr>
            <p:nvPr/>
          </p:nvSpPr>
          <p:spPr bwMode="auto">
            <a:xfrm flipV="1">
              <a:off x="803275" y="369093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01" name="Line 41"/>
            <p:cNvSpPr>
              <a:spLocks noChangeShapeType="1"/>
            </p:cNvSpPr>
            <p:nvPr/>
          </p:nvSpPr>
          <p:spPr bwMode="auto">
            <a:xfrm flipV="1">
              <a:off x="803275" y="364648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02" name="Line 42"/>
            <p:cNvSpPr>
              <a:spLocks noChangeShapeType="1"/>
            </p:cNvSpPr>
            <p:nvPr/>
          </p:nvSpPr>
          <p:spPr bwMode="auto">
            <a:xfrm flipV="1">
              <a:off x="803275" y="3600450"/>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03" name="Line 43"/>
            <p:cNvSpPr>
              <a:spLocks noChangeShapeType="1"/>
            </p:cNvSpPr>
            <p:nvPr/>
          </p:nvSpPr>
          <p:spPr bwMode="auto">
            <a:xfrm flipV="1">
              <a:off x="803275" y="355600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04" name="Line 44"/>
            <p:cNvSpPr>
              <a:spLocks noChangeShapeType="1"/>
            </p:cNvSpPr>
            <p:nvPr/>
          </p:nvSpPr>
          <p:spPr bwMode="auto">
            <a:xfrm flipV="1">
              <a:off x="803275" y="3509963"/>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05" name="Line 45"/>
            <p:cNvSpPr>
              <a:spLocks noChangeShapeType="1"/>
            </p:cNvSpPr>
            <p:nvPr/>
          </p:nvSpPr>
          <p:spPr bwMode="auto">
            <a:xfrm flipV="1">
              <a:off x="803275" y="3465513"/>
              <a:ext cx="1588" cy="3175"/>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06" name="Line 46"/>
            <p:cNvSpPr>
              <a:spLocks noChangeShapeType="1"/>
            </p:cNvSpPr>
            <p:nvPr/>
          </p:nvSpPr>
          <p:spPr bwMode="auto">
            <a:xfrm flipV="1">
              <a:off x="803275" y="3419475"/>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07" name="Line 47"/>
            <p:cNvSpPr>
              <a:spLocks noChangeShapeType="1"/>
            </p:cNvSpPr>
            <p:nvPr/>
          </p:nvSpPr>
          <p:spPr bwMode="auto">
            <a:xfrm flipV="1">
              <a:off x="803275" y="3375025"/>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08" name="Line 48"/>
            <p:cNvSpPr>
              <a:spLocks noChangeShapeType="1"/>
            </p:cNvSpPr>
            <p:nvPr/>
          </p:nvSpPr>
          <p:spPr bwMode="auto">
            <a:xfrm flipV="1">
              <a:off x="803275" y="332898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09" name="Line 49"/>
            <p:cNvSpPr>
              <a:spLocks noChangeShapeType="1"/>
            </p:cNvSpPr>
            <p:nvPr/>
          </p:nvSpPr>
          <p:spPr bwMode="auto">
            <a:xfrm flipV="1">
              <a:off x="803275" y="3282950"/>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10" name="Line 50"/>
            <p:cNvSpPr>
              <a:spLocks noChangeShapeType="1"/>
            </p:cNvSpPr>
            <p:nvPr/>
          </p:nvSpPr>
          <p:spPr bwMode="auto">
            <a:xfrm flipV="1">
              <a:off x="803275" y="324008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11" name="Line 51"/>
            <p:cNvSpPr>
              <a:spLocks noChangeShapeType="1"/>
            </p:cNvSpPr>
            <p:nvPr/>
          </p:nvSpPr>
          <p:spPr bwMode="auto">
            <a:xfrm flipV="1">
              <a:off x="803275" y="319405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12" name="Line 52"/>
            <p:cNvSpPr>
              <a:spLocks noChangeShapeType="1"/>
            </p:cNvSpPr>
            <p:nvPr/>
          </p:nvSpPr>
          <p:spPr bwMode="auto">
            <a:xfrm flipV="1">
              <a:off x="803275" y="3148013"/>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13" name="Line 53"/>
            <p:cNvSpPr>
              <a:spLocks noChangeShapeType="1"/>
            </p:cNvSpPr>
            <p:nvPr/>
          </p:nvSpPr>
          <p:spPr bwMode="auto">
            <a:xfrm flipV="1">
              <a:off x="803275" y="3101975"/>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14" name="Line 54"/>
            <p:cNvSpPr>
              <a:spLocks noChangeShapeType="1"/>
            </p:cNvSpPr>
            <p:nvPr/>
          </p:nvSpPr>
          <p:spPr bwMode="auto">
            <a:xfrm flipV="1">
              <a:off x="803275" y="3059113"/>
              <a:ext cx="1588" cy="3175"/>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15" name="Line 55"/>
            <p:cNvSpPr>
              <a:spLocks noChangeShapeType="1"/>
            </p:cNvSpPr>
            <p:nvPr/>
          </p:nvSpPr>
          <p:spPr bwMode="auto">
            <a:xfrm flipV="1">
              <a:off x="803275" y="3013075"/>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16" name="Line 56"/>
            <p:cNvSpPr>
              <a:spLocks noChangeShapeType="1"/>
            </p:cNvSpPr>
            <p:nvPr/>
          </p:nvSpPr>
          <p:spPr bwMode="auto">
            <a:xfrm flipV="1">
              <a:off x="803275" y="296703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17" name="Line 57"/>
            <p:cNvSpPr>
              <a:spLocks noChangeShapeType="1"/>
            </p:cNvSpPr>
            <p:nvPr/>
          </p:nvSpPr>
          <p:spPr bwMode="auto">
            <a:xfrm flipV="1">
              <a:off x="803275" y="2921000"/>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18" name="Line 58"/>
            <p:cNvSpPr>
              <a:spLocks noChangeShapeType="1"/>
            </p:cNvSpPr>
            <p:nvPr/>
          </p:nvSpPr>
          <p:spPr bwMode="auto">
            <a:xfrm flipV="1">
              <a:off x="803275" y="287655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19" name="Line 59"/>
            <p:cNvSpPr>
              <a:spLocks noChangeShapeType="1"/>
            </p:cNvSpPr>
            <p:nvPr/>
          </p:nvSpPr>
          <p:spPr bwMode="auto">
            <a:xfrm flipV="1">
              <a:off x="803275" y="283210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20" name="Line 60"/>
            <p:cNvSpPr>
              <a:spLocks noChangeShapeType="1"/>
            </p:cNvSpPr>
            <p:nvPr/>
          </p:nvSpPr>
          <p:spPr bwMode="auto">
            <a:xfrm flipV="1">
              <a:off x="803275" y="2786063"/>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21" name="Line 61"/>
            <p:cNvSpPr>
              <a:spLocks noChangeShapeType="1"/>
            </p:cNvSpPr>
            <p:nvPr/>
          </p:nvSpPr>
          <p:spPr bwMode="auto">
            <a:xfrm flipV="1">
              <a:off x="803275" y="2740025"/>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22" name="Line 62"/>
            <p:cNvSpPr>
              <a:spLocks noChangeShapeType="1"/>
            </p:cNvSpPr>
            <p:nvPr/>
          </p:nvSpPr>
          <p:spPr bwMode="auto">
            <a:xfrm flipV="1">
              <a:off x="803275" y="2695575"/>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23" name="Line 63"/>
            <p:cNvSpPr>
              <a:spLocks noChangeShapeType="1"/>
            </p:cNvSpPr>
            <p:nvPr/>
          </p:nvSpPr>
          <p:spPr bwMode="auto">
            <a:xfrm flipV="1">
              <a:off x="803275" y="2651125"/>
              <a:ext cx="1588" cy="3175"/>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24" name="Line 64"/>
            <p:cNvSpPr>
              <a:spLocks noChangeShapeType="1"/>
            </p:cNvSpPr>
            <p:nvPr/>
          </p:nvSpPr>
          <p:spPr bwMode="auto">
            <a:xfrm flipV="1">
              <a:off x="803275" y="2605088"/>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25" name="Line 65"/>
            <p:cNvSpPr>
              <a:spLocks noChangeShapeType="1"/>
            </p:cNvSpPr>
            <p:nvPr/>
          </p:nvSpPr>
          <p:spPr bwMode="auto">
            <a:xfrm flipV="1">
              <a:off x="803275" y="256063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26" name="Line 66"/>
            <p:cNvSpPr>
              <a:spLocks noChangeShapeType="1"/>
            </p:cNvSpPr>
            <p:nvPr/>
          </p:nvSpPr>
          <p:spPr bwMode="auto">
            <a:xfrm flipV="1">
              <a:off x="803275" y="251460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27" name="Line 67"/>
            <p:cNvSpPr>
              <a:spLocks noChangeShapeType="1"/>
            </p:cNvSpPr>
            <p:nvPr/>
          </p:nvSpPr>
          <p:spPr bwMode="auto">
            <a:xfrm flipV="1">
              <a:off x="803275" y="2468563"/>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28" name="Line 68"/>
            <p:cNvSpPr>
              <a:spLocks noChangeShapeType="1"/>
            </p:cNvSpPr>
            <p:nvPr/>
          </p:nvSpPr>
          <p:spPr bwMode="auto">
            <a:xfrm flipV="1">
              <a:off x="803275" y="2424113"/>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29" name="Line 69"/>
            <p:cNvSpPr>
              <a:spLocks noChangeShapeType="1"/>
            </p:cNvSpPr>
            <p:nvPr/>
          </p:nvSpPr>
          <p:spPr bwMode="auto">
            <a:xfrm flipV="1">
              <a:off x="803275" y="2379663"/>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30" name="Line 70"/>
            <p:cNvSpPr>
              <a:spLocks noChangeShapeType="1"/>
            </p:cNvSpPr>
            <p:nvPr/>
          </p:nvSpPr>
          <p:spPr bwMode="auto">
            <a:xfrm flipV="1">
              <a:off x="803275" y="2333625"/>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31" name="Line 71"/>
            <p:cNvSpPr>
              <a:spLocks noChangeShapeType="1"/>
            </p:cNvSpPr>
            <p:nvPr/>
          </p:nvSpPr>
          <p:spPr bwMode="auto">
            <a:xfrm flipV="1">
              <a:off x="803275" y="228758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32" name="Line 72"/>
            <p:cNvSpPr>
              <a:spLocks noChangeShapeType="1"/>
            </p:cNvSpPr>
            <p:nvPr/>
          </p:nvSpPr>
          <p:spPr bwMode="auto">
            <a:xfrm flipV="1">
              <a:off x="803275" y="2241550"/>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33" name="Line 73"/>
            <p:cNvSpPr>
              <a:spLocks noChangeShapeType="1"/>
            </p:cNvSpPr>
            <p:nvPr/>
          </p:nvSpPr>
          <p:spPr bwMode="auto">
            <a:xfrm flipV="1">
              <a:off x="803275" y="219868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34" name="Line 74"/>
            <p:cNvSpPr>
              <a:spLocks noChangeShapeType="1"/>
            </p:cNvSpPr>
            <p:nvPr/>
          </p:nvSpPr>
          <p:spPr bwMode="auto">
            <a:xfrm flipV="1">
              <a:off x="803275" y="215265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35" name="Line 75"/>
            <p:cNvSpPr>
              <a:spLocks noChangeShapeType="1"/>
            </p:cNvSpPr>
            <p:nvPr/>
          </p:nvSpPr>
          <p:spPr bwMode="auto">
            <a:xfrm flipV="1">
              <a:off x="803275" y="2106613"/>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36" name="Line 76"/>
            <p:cNvSpPr>
              <a:spLocks noChangeShapeType="1"/>
            </p:cNvSpPr>
            <p:nvPr/>
          </p:nvSpPr>
          <p:spPr bwMode="auto">
            <a:xfrm flipV="1">
              <a:off x="803275" y="2060575"/>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37" name="Line 77"/>
            <p:cNvSpPr>
              <a:spLocks noChangeShapeType="1"/>
            </p:cNvSpPr>
            <p:nvPr/>
          </p:nvSpPr>
          <p:spPr bwMode="auto">
            <a:xfrm flipV="1">
              <a:off x="803275" y="2017713"/>
              <a:ext cx="1588" cy="3175"/>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38" name="Line 78"/>
            <p:cNvSpPr>
              <a:spLocks noChangeShapeType="1"/>
            </p:cNvSpPr>
            <p:nvPr/>
          </p:nvSpPr>
          <p:spPr bwMode="auto">
            <a:xfrm flipV="1">
              <a:off x="803275" y="1971675"/>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39" name="Line 79"/>
            <p:cNvSpPr>
              <a:spLocks noChangeShapeType="1"/>
            </p:cNvSpPr>
            <p:nvPr/>
          </p:nvSpPr>
          <p:spPr bwMode="auto">
            <a:xfrm flipV="1">
              <a:off x="803275" y="1925638"/>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40" name="Line 80"/>
            <p:cNvSpPr>
              <a:spLocks noChangeShapeType="1"/>
            </p:cNvSpPr>
            <p:nvPr/>
          </p:nvSpPr>
          <p:spPr bwMode="auto">
            <a:xfrm flipV="1">
              <a:off x="803275" y="188118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41" name="Line 81"/>
            <p:cNvSpPr>
              <a:spLocks noChangeShapeType="1"/>
            </p:cNvSpPr>
            <p:nvPr/>
          </p:nvSpPr>
          <p:spPr bwMode="auto">
            <a:xfrm flipV="1">
              <a:off x="803275" y="183515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42" name="Line 82"/>
            <p:cNvSpPr>
              <a:spLocks noChangeShapeType="1"/>
            </p:cNvSpPr>
            <p:nvPr/>
          </p:nvSpPr>
          <p:spPr bwMode="auto">
            <a:xfrm flipV="1">
              <a:off x="803275" y="179070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43" name="Line 83"/>
            <p:cNvSpPr>
              <a:spLocks noChangeShapeType="1"/>
            </p:cNvSpPr>
            <p:nvPr/>
          </p:nvSpPr>
          <p:spPr bwMode="auto">
            <a:xfrm flipV="1">
              <a:off x="803275" y="1744663"/>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44" name="Line 84"/>
            <p:cNvSpPr>
              <a:spLocks noChangeShapeType="1"/>
            </p:cNvSpPr>
            <p:nvPr/>
          </p:nvSpPr>
          <p:spPr bwMode="auto">
            <a:xfrm flipV="1">
              <a:off x="803275" y="1700213"/>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45" name="Line 85"/>
            <p:cNvSpPr>
              <a:spLocks noChangeShapeType="1"/>
            </p:cNvSpPr>
            <p:nvPr/>
          </p:nvSpPr>
          <p:spPr bwMode="auto">
            <a:xfrm flipV="1">
              <a:off x="803275" y="1654175"/>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46" name="Line 86"/>
            <p:cNvSpPr>
              <a:spLocks noChangeShapeType="1"/>
            </p:cNvSpPr>
            <p:nvPr/>
          </p:nvSpPr>
          <p:spPr bwMode="auto">
            <a:xfrm flipV="1">
              <a:off x="803275" y="1609725"/>
              <a:ext cx="1588" cy="3175"/>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47" name="Line 87"/>
            <p:cNvSpPr>
              <a:spLocks noChangeShapeType="1"/>
            </p:cNvSpPr>
            <p:nvPr/>
          </p:nvSpPr>
          <p:spPr bwMode="auto">
            <a:xfrm flipV="1">
              <a:off x="803275" y="1563688"/>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48" name="Line 88"/>
            <p:cNvSpPr>
              <a:spLocks noChangeShapeType="1"/>
            </p:cNvSpPr>
            <p:nvPr/>
          </p:nvSpPr>
          <p:spPr bwMode="auto">
            <a:xfrm flipV="1">
              <a:off x="803275" y="151923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49" name="Line 89"/>
            <p:cNvSpPr>
              <a:spLocks noChangeShapeType="1"/>
            </p:cNvSpPr>
            <p:nvPr/>
          </p:nvSpPr>
          <p:spPr bwMode="auto">
            <a:xfrm flipV="1">
              <a:off x="803275" y="147320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50" name="Line 90"/>
            <p:cNvSpPr>
              <a:spLocks noChangeShapeType="1"/>
            </p:cNvSpPr>
            <p:nvPr/>
          </p:nvSpPr>
          <p:spPr bwMode="auto">
            <a:xfrm flipV="1">
              <a:off x="1365250" y="500380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51" name="Line 91"/>
            <p:cNvSpPr>
              <a:spLocks noChangeShapeType="1"/>
            </p:cNvSpPr>
            <p:nvPr/>
          </p:nvSpPr>
          <p:spPr bwMode="auto">
            <a:xfrm flipV="1">
              <a:off x="1365250" y="4957763"/>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52" name="Line 92"/>
            <p:cNvSpPr>
              <a:spLocks noChangeShapeType="1"/>
            </p:cNvSpPr>
            <p:nvPr/>
          </p:nvSpPr>
          <p:spPr bwMode="auto">
            <a:xfrm flipV="1">
              <a:off x="1365250" y="4914900"/>
              <a:ext cx="1588" cy="3175"/>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53" name="Line 93"/>
            <p:cNvSpPr>
              <a:spLocks noChangeShapeType="1"/>
            </p:cNvSpPr>
            <p:nvPr/>
          </p:nvSpPr>
          <p:spPr bwMode="auto">
            <a:xfrm flipV="1">
              <a:off x="1365250" y="4868863"/>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54" name="Line 94"/>
            <p:cNvSpPr>
              <a:spLocks noChangeShapeType="1"/>
            </p:cNvSpPr>
            <p:nvPr/>
          </p:nvSpPr>
          <p:spPr bwMode="auto">
            <a:xfrm flipV="1">
              <a:off x="1365250" y="4822825"/>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55" name="Line 95"/>
            <p:cNvSpPr>
              <a:spLocks noChangeShapeType="1"/>
            </p:cNvSpPr>
            <p:nvPr/>
          </p:nvSpPr>
          <p:spPr bwMode="auto">
            <a:xfrm flipV="1">
              <a:off x="1365250" y="4776788"/>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56" name="Line 96"/>
            <p:cNvSpPr>
              <a:spLocks noChangeShapeType="1"/>
            </p:cNvSpPr>
            <p:nvPr/>
          </p:nvSpPr>
          <p:spPr bwMode="auto">
            <a:xfrm flipV="1">
              <a:off x="1365250" y="473233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57" name="Line 97"/>
            <p:cNvSpPr>
              <a:spLocks noChangeShapeType="1"/>
            </p:cNvSpPr>
            <p:nvPr/>
          </p:nvSpPr>
          <p:spPr bwMode="auto">
            <a:xfrm flipV="1">
              <a:off x="1365250" y="468788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58" name="Line 98"/>
            <p:cNvSpPr>
              <a:spLocks noChangeShapeType="1"/>
            </p:cNvSpPr>
            <p:nvPr/>
          </p:nvSpPr>
          <p:spPr bwMode="auto">
            <a:xfrm flipV="1">
              <a:off x="1365250" y="464185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59" name="Line 99"/>
            <p:cNvSpPr>
              <a:spLocks noChangeShapeType="1"/>
            </p:cNvSpPr>
            <p:nvPr/>
          </p:nvSpPr>
          <p:spPr bwMode="auto">
            <a:xfrm flipV="1">
              <a:off x="1365250" y="4595813"/>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60" name="Line 100"/>
            <p:cNvSpPr>
              <a:spLocks noChangeShapeType="1"/>
            </p:cNvSpPr>
            <p:nvPr/>
          </p:nvSpPr>
          <p:spPr bwMode="auto">
            <a:xfrm flipV="1">
              <a:off x="1365250" y="4551363"/>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61" name="Line 101"/>
            <p:cNvSpPr>
              <a:spLocks noChangeShapeType="1"/>
            </p:cNvSpPr>
            <p:nvPr/>
          </p:nvSpPr>
          <p:spPr bwMode="auto">
            <a:xfrm flipV="1">
              <a:off x="1365250" y="4506913"/>
              <a:ext cx="1588" cy="3175"/>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62" name="Line 102"/>
            <p:cNvSpPr>
              <a:spLocks noChangeShapeType="1"/>
            </p:cNvSpPr>
            <p:nvPr/>
          </p:nvSpPr>
          <p:spPr bwMode="auto">
            <a:xfrm flipV="1">
              <a:off x="1365250" y="4460875"/>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63" name="Line 103"/>
            <p:cNvSpPr>
              <a:spLocks noChangeShapeType="1"/>
            </p:cNvSpPr>
            <p:nvPr/>
          </p:nvSpPr>
          <p:spPr bwMode="auto">
            <a:xfrm flipV="1">
              <a:off x="1365250" y="4414838"/>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64" name="Line 104"/>
            <p:cNvSpPr>
              <a:spLocks noChangeShapeType="1"/>
            </p:cNvSpPr>
            <p:nvPr/>
          </p:nvSpPr>
          <p:spPr bwMode="auto">
            <a:xfrm flipV="1">
              <a:off x="1365250" y="437038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65" name="Line 105"/>
            <p:cNvSpPr>
              <a:spLocks noChangeShapeType="1"/>
            </p:cNvSpPr>
            <p:nvPr/>
          </p:nvSpPr>
          <p:spPr bwMode="auto">
            <a:xfrm flipV="1">
              <a:off x="1365250" y="432435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66" name="Line 106"/>
            <p:cNvSpPr>
              <a:spLocks noChangeShapeType="1"/>
            </p:cNvSpPr>
            <p:nvPr/>
          </p:nvSpPr>
          <p:spPr bwMode="auto">
            <a:xfrm flipV="1">
              <a:off x="1365250" y="4279900"/>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67" name="Line 107"/>
            <p:cNvSpPr>
              <a:spLocks noChangeShapeType="1"/>
            </p:cNvSpPr>
            <p:nvPr/>
          </p:nvSpPr>
          <p:spPr bwMode="auto">
            <a:xfrm flipV="1">
              <a:off x="1365250" y="423545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68" name="Line 108"/>
            <p:cNvSpPr>
              <a:spLocks noChangeShapeType="1"/>
            </p:cNvSpPr>
            <p:nvPr/>
          </p:nvSpPr>
          <p:spPr bwMode="auto">
            <a:xfrm flipV="1">
              <a:off x="1365250" y="4189413"/>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69" name="Line 109"/>
            <p:cNvSpPr>
              <a:spLocks noChangeShapeType="1"/>
            </p:cNvSpPr>
            <p:nvPr/>
          </p:nvSpPr>
          <p:spPr bwMode="auto">
            <a:xfrm flipV="1">
              <a:off x="1365250" y="4143375"/>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70" name="Line 110"/>
            <p:cNvSpPr>
              <a:spLocks noChangeShapeType="1"/>
            </p:cNvSpPr>
            <p:nvPr/>
          </p:nvSpPr>
          <p:spPr bwMode="auto">
            <a:xfrm flipV="1">
              <a:off x="1365250" y="4098925"/>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71" name="Line 111"/>
            <p:cNvSpPr>
              <a:spLocks noChangeShapeType="1"/>
            </p:cNvSpPr>
            <p:nvPr/>
          </p:nvSpPr>
          <p:spPr bwMode="auto">
            <a:xfrm flipV="1">
              <a:off x="1365250" y="4054475"/>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72" name="Line 112"/>
            <p:cNvSpPr>
              <a:spLocks noChangeShapeType="1"/>
            </p:cNvSpPr>
            <p:nvPr/>
          </p:nvSpPr>
          <p:spPr bwMode="auto">
            <a:xfrm flipV="1">
              <a:off x="1365250" y="400843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73" name="Line 113"/>
            <p:cNvSpPr>
              <a:spLocks noChangeShapeType="1"/>
            </p:cNvSpPr>
            <p:nvPr/>
          </p:nvSpPr>
          <p:spPr bwMode="auto">
            <a:xfrm flipV="1">
              <a:off x="1365250" y="396240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74" name="Line 114"/>
            <p:cNvSpPr>
              <a:spLocks noChangeShapeType="1"/>
            </p:cNvSpPr>
            <p:nvPr/>
          </p:nvSpPr>
          <p:spPr bwMode="auto">
            <a:xfrm flipV="1">
              <a:off x="1365250" y="3916363"/>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75" name="Line 115"/>
            <p:cNvSpPr>
              <a:spLocks noChangeShapeType="1"/>
            </p:cNvSpPr>
            <p:nvPr/>
          </p:nvSpPr>
          <p:spPr bwMode="auto">
            <a:xfrm flipV="1">
              <a:off x="1365250" y="3873500"/>
              <a:ext cx="1588" cy="3175"/>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76" name="Line 116"/>
            <p:cNvSpPr>
              <a:spLocks noChangeShapeType="1"/>
            </p:cNvSpPr>
            <p:nvPr/>
          </p:nvSpPr>
          <p:spPr bwMode="auto">
            <a:xfrm flipV="1">
              <a:off x="1365250" y="3827463"/>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77" name="Line 117"/>
            <p:cNvSpPr>
              <a:spLocks noChangeShapeType="1"/>
            </p:cNvSpPr>
            <p:nvPr/>
          </p:nvSpPr>
          <p:spPr bwMode="auto">
            <a:xfrm flipV="1">
              <a:off x="1365250" y="3781425"/>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78" name="Line 118"/>
            <p:cNvSpPr>
              <a:spLocks noChangeShapeType="1"/>
            </p:cNvSpPr>
            <p:nvPr/>
          </p:nvSpPr>
          <p:spPr bwMode="auto">
            <a:xfrm flipV="1">
              <a:off x="1365250" y="3735388"/>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79" name="Line 119"/>
            <p:cNvSpPr>
              <a:spLocks noChangeShapeType="1"/>
            </p:cNvSpPr>
            <p:nvPr/>
          </p:nvSpPr>
          <p:spPr bwMode="auto">
            <a:xfrm flipV="1">
              <a:off x="1365250" y="369093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80" name="Line 120"/>
            <p:cNvSpPr>
              <a:spLocks noChangeShapeType="1"/>
            </p:cNvSpPr>
            <p:nvPr/>
          </p:nvSpPr>
          <p:spPr bwMode="auto">
            <a:xfrm flipV="1">
              <a:off x="1365250" y="364648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81" name="Line 121"/>
            <p:cNvSpPr>
              <a:spLocks noChangeShapeType="1"/>
            </p:cNvSpPr>
            <p:nvPr/>
          </p:nvSpPr>
          <p:spPr bwMode="auto">
            <a:xfrm flipV="1">
              <a:off x="1365250" y="3600450"/>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82" name="Line 122"/>
            <p:cNvSpPr>
              <a:spLocks noChangeShapeType="1"/>
            </p:cNvSpPr>
            <p:nvPr/>
          </p:nvSpPr>
          <p:spPr bwMode="auto">
            <a:xfrm flipV="1">
              <a:off x="1365250" y="355600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83" name="Line 123"/>
            <p:cNvSpPr>
              <a:spLocks noChangeShapeType="1"/>
            </p:cNvSpPr>
            <p:nvPr/>
          </p:nvSpPr>
          <p:spPr bwMode="auto">
            <a:xfrm flipV="1">
              <a:off x="1365250" y="3509963"/>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84" name="Line 124"/>
            <p:cNvSpPr>
              <a:spLocks noChangeShapeType="1"/>
            </p:cNvSpPr>
            <p:nvPr/>
          </p:nvSpPr>
          <p:spPr bwMode="auto">
            <a:xfrm flipV="1">
              <a:off x="1365250" y="3465513"/>
              <a:ext cx="1588" cy="3175"/>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85" name="Line 125"/>
            <p:cNvSpPr>
              <a:spLocks noChangeShapeType="1"/>
            </p:cNvSpPr>
            <p:nvPr/>
          </p:nvSpPr>
          <p:spPr bwMode="auto">
            <a:xfrm flipV="1">
              <a:off x="1365250" y="3419475"/>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86" name="Line 126"/>
            <p:cNvSpPr>
              <a:spLocks noChangeShapeType="1"/>
            </p:cNvSpPr>
            <p:nvPr/>
          </p:nvSpPr>
          <p:spPr bwMode="auto">
            <a:xfrm flipV="1">
              <a:off x="1365250" y="3375025"/>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87" name="Line 127"/>
            <p:cNvSpPr>
              <a:spLocks noChangeShapeType="1"/>
            </p:cNvSpPr>
            <p:nvPr/>
          </p:nvSpPr>
          <p:spPr bwMode="auto">
            <a:xfrm flipV="1">
              <a:off x="1365250" y="332898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88" name="Line 128"/>
            <p:cNvSpPr>
              <a:spLocks noChangeShapeType="1"/>
            </p:cNvSpPr>
            <p:nvPr/>
          </p:nvSpPr>
          <p:spPr bwMode="auto">
            <a:xfrm flipV="1">
              <a:off x="1365250" y="3282950"/>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89" name="Line 129"/>
            <p:cNvSpPr>
              <a:spLocks noChangeShapeType="1"/>
            </p:cNvSpPr>
            <p:nvPr/>
          </p:nvSpPr>
          <p:spPr bwMode="auto">
            <a:xfrm flipV="1">
              <a:off x="1365250" y="324008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90" name="Line 130"/>
            <p:cNvSpPr>
              <a:spLocks noChangeShapeType="1"/>
            </p:cNvSpPr>
            <p:nvPr/>
          </p:nvSpPr>
          <p:spPr bwMode="auto">
            <a:xfrm flipV="1">
              <a:off x="1365250" y="319405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91" name="Line 131"/>
            <p:cNvSpPr>
              <a:spLocks noChangeShapeType="1"/>
            </p:cNvSpPr>
            <p:nvPr/>
          </p:nvSpPr>
          <p:spPr bwMode="auto">
            <a:xfrm flipV="1">
              <a:off x="1365250" y="3148013"/>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92" name="Line 132"/>
            <p:cNvSpPr>
              <a:spLocks noChangeShapeType="1"/>
            </p:cNvSpPr>
            <p:nvPr/>
          </p:nvSpPr>
          <p:spPr bwMode="auto">
            <a:xfrm flipV="1">
              <a:off x="1365250" y="3101975"/>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93" name="Line 133"/>
            <p:cNvSpPr>
              <a:spLocks noChangeShapeType="1"/>
            </p:cNvSpPr>
            <p:nvPr/>
          </p:nvSpPr>
          <p:spPr bwMode="auto">
            <a:xfrm flipV="1">
              <a:off x="1365250" y="3059113"/>
              <a:ext cx="1588" cy="3175"/>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94" name="Line 134"/>
            <p:cNvSpPr>
              <a:spLocks noChangeShapeType="1"/>
            </p:cNvSpPr>
            <p:nvPr/>
          </p:nvSpPr>
          <p:spPr bwMode="auto">
            <a:xfrm flipV="1">
              <a:off x="1365250" y="3013075"/>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95" name="Line 135"/>
            <p:cNvSpPr>
              <a:spLocks noChangeShapeType="1"/>
            </p:cNvSpPr>
            <p:nvPr/>
          </p:nvSpPr>
          <p:spPr bwMode="auto">
            <a:xfrm flipV="1">
              <a:off x="1365250" y="296703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96" name="Line 136"/>
            <p:cNvSpPr>
              <a:spLocks noChangeShapeType="1"/>
            </p:cNvSpPr>
            <p:nvPr/>
          </p:nvSpPr>
          <p:spPr bwMode="auto">
            <a:xfrm flipV="1">
              <a:off x="1365250" y="2921000"/>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97" name="Line 137"/>
            <p:cNvSpPr>
              <a:spLocks noChangeShapeType="1"/>
            </p:cNvSpPr>
            <p:nvPr/>
          </p:nvSpPr>
          <p:spPr bwMode="auto">
            <a:xfrm flipV="1">
              <a:off x="1365250" y="287655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98" name="Line 138"/>
            <p:cNvSpPr>
              <a:spLocks noChangeShapeType="1"/>
            </p:cNvSpPr>
            <p:nvPr/>
          </p:nvSpPr>
          <p:spPr bwMode="auto">
            <a:xfrm flipV="1">
              <a:off x="1365250" y="283210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499" name="Line 139"/>
            <p:cNvSpPr>
              <a:spLocks noChangeShapeType="1"/>
            </p:cNvSpPr>
            <p:nvPr/>
          </p:nvSpPr>
          <p:spPr bwMode="auto">
            <a:xfrm flipV="1">
              <a:off x="1365250" y="2786063"/>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00" name="Line 140"/>
            <p:cNvSpPr>
              <a:spLocks noChangeShapeType="1"/>
            </p:cNvSpPr>
            <p:nvPr/>
          </p:nvSpPr>
          <p:spPr bwMode="auto">
            <a:xfrm flipV="1">
              <a:off x="1365250" y="2740025"/>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01" name="Line 141"/>
            <p:cNvSpPr>
              <a:spLocks noChangeShapeType="1"/>
            </p:cNvSpPr>
            <p:nvPr/>
          </p:nvSpPr>
          <p:spPr bwMode="auto">
            <a:xfrm flipV="1">
              <a:off x="1365250" y="2695575"/>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02" name="Line 142"/>
            <p:cNvSpPr>
              <a:spLocks noChangeShapeType="1"/>
            </p:cNvSpPr>
            <p:nvPr/>
          </p:nvSpPr>
          <p:spPr bwMode="auto">
            <a:xfrm flipV="1">
              <a:off x="1365250" y="2651125"/>
              <a:ext cx="1588" cy="3175"/>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03" name="Line 143"/>
            <p:cNvSpPr>
              <a:spLocks noChangeShapeType="1"/>
            </p:cNvSpPr>
            <p:nvPr/>
          </p:nvSpPr>
          <p:spPr bwMode="auto">
            <a:xfrm flipV="1">
              <a:off x="1365250" y="2605088"/>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04" name="Line 144"/>
            <p:cNvSpPr>
              <a:spLocks noChangeShapeType="1"/>
            </p:cNvSpPr>
            <p:nvPr/>
          </p:nvSpPr>
          <p:spPr bwMode="auto">
            <a:xfrm flipV="1">
              <a:off x="1365250" y="256063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05" name="Line 145"/>
            <p:cNvSpPr>
              <a:spLocks noChangeShapeType="1"/>
            </p:cNvSpPr>
            <p:nvPr/>
          </p:nvSpPr>
          <p:spPr bwMode="auto">
            <a:xfrm flipV="1">
              <a:off x="1365250" y="251460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06" name="Line 146"/>
            <p:cNvSpPr>
              <a:spLocks noChangeShapeType="1"/>
            </p:cNvSpPr>
            <p:nvPr/>
          </p:nvSpPr>
          <p:spPr bwMode="auto">
            <a:xfrm flipV="1">
              <a:off x="1365250" y="2468563"/>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07" name="Line 147"/>
            <p:cNvSpPr>
              <a:spLocks noChangeShapeType="1"/>
            </p:cNvSpPr>
            <p:nvPr/>
          </p:nvSpPr>
          <p:spPr bwMode="auto">
            <a:xfrm flipV="1">
              <a:off x="1365250" y="2424113"/>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08" name="Line 148"/>
            <p:cNvSpPr>
              <a:spLocks noChangeShapeType="1"/>
            </p:cNvSpPr>
            <p:nvPr/>
          </p:nvSpPr>
          <p:spPr bwMode="auto">
            <a:xfrm flipV="1">
              <a:off x="1365250" y="2379663"/>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09" name="Line 149"/>
            <p:cNvSpPr>
              <a:spLocks noChangeShapeType="1"/>
            </p:cNvSpPr>
            <p:nvPr/>
          </p:nvSpPr>
          <p:spPr bwMode="auto">
            <a:xfrm flipV="1">
              <a:off x="1365250" y="2333625"/>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10" name="Line 150"/>
            <p:cNvSpPr>
              <a:spLocks noChangeShapeType="1"/>
            </p:cNvSpPr>
            <p:nvPr/>
          </p:nvSpPr>
          <p:spPr bwMode="auto">
            <a:xfrm flipV="1">
              <a:off x="1365250" y="228758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11" name="Line 151"/>
            <p:cNvSpPr>
              <a:spLocks noChangeShapeType="1"/>
            </p:cNvSpPr>
            <p:nvPr/>
          </p:nvSpPr>
          <p:spPr bwMode="auto">
            <a:xfrm flipV="1">
              <a:off x="1365250" y="2241550"/>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12" name="Line 152"/>
            <p:cNvSpPr>
              <a:spLocks noChangeShapeType="1"/>
            </p:cNvSpPr>
            <p:nvPr/>
          </p:nvSpPr>
          <p:spPr bwMode="auto">
            <a:xfrm flipV="1">
              <a:off x="1365250" y="219868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13" name="Line 153"/>
            <p:cNvSpPr>
              <a:spLocks noChangeShapeType="1"/>
            </p:cNvSpPr>
            <p:nvPr/>
          </p:nvSpPr>
          <p:spPr bwMode="auto">
            <a:xfrm flipV="1">
              <a:off x="1365250" y="215265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14" name="Line 154"/>
            <p:cNvSpPr>
              <a:spLocks noChangeShapeType="1"/>
            </p:cNvSpPr>
            <p:nvPr/>
          </p:nvSpPr>
          <p:spPr bwMode="auto">
            <a:xfrm flipV="1">
              <a:off x="1365250" y="2106613"/>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15" name="Line 155"/>
            <p:cNvSpPr>
              <a:spLocks noChangeShapeType="1"/>
            </p:cNvSpPr>
            <p:nvPr/>
          </p:nvSpPr>
          <p:spPr bwMode="auto">
            <a:xfrm flipV="1">
              <a:off x="1365250" y="2060575"/>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16" name="Line 156"/>
            <p:cNvSpPr>
              <a:spLocks noChangeShapeType="1"/>
            </p:cNvSpPr>
            <p:nvPr/>
          </p:nvSpPr>
          <p:spPr bwMode="auto">
            <a:xfrm flipV="1">
              <a:off x="1365250" y="2017713"/>
              <a:ext cx="1588" cy="3175"/>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17" name="Line 157"/>
            <p:cNvSpPr>
              <a:spLocks noChangeShapeType="1"/>
            </p:cNvSpPr>
            <p:nvPr/>
          </p:nvSpPr>
          <p:spPr bwMode="auto">
            <a:xfrm flipV="1">
              <a:off x="1365250" y="1971675"/>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18" name="Line 158"/>
            <p:cNvSpPr>
              <a:spLocks noChangeShapeType="1"/>
            </p:cNvSpPr>
            <p:nvPr/>
          </p:nvSpPr>
          <p:spPr bwMode="auto">
            <a:xfrm flipV="1">
              <a:off x="1365250" y="1925638"/>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19" name="Line 159"/>
            <p:cNvSpPr>
              <a:spLocks noChangeShapeType="1"/>
            </p:cNvSpPr>
            <p:nvPr/>
          </p:nvSpPr>
          <p:spPr bwMode="auto">
            <a:xfrm flipV="1">
              <a:off x="1365250" y="188118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20" name="Line 160"/>
            <p:cNvSpPr>
              <a:spLocks noChangeShapeType="1"/>
            </p:cNvSpPr>
            <p:nvPr/>
          </p:nvSpPr>
          <p:spPr bwMode="auto">
            <a:xfrm flipV="1">
              <a:off x="1365250" y="183515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21" name="Line 161"/>
            <p:cNvSpPr>
              <a:spLocks noChangeShapeType="1"/>
            </p:cNvSpPr>
            <p:nvPr/>
          </p:nvSpPr>
          <p:spPr bwMode="auto">
            <a:xfrm flipV="1">
              <a:off x="1365250" y="179070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22" name="Line 162"/>
            <p:cNvSpPr>
              <a:spLocks noChangeShapeType="1"/>
            </p:cNvSpPr>
            <p:nvPr/>
          </p:nvSpPr>
          <p:spPr bwMode="auto">
            <a:xfrm flipV="1">
              <a:off x="1365250" y="1744663"/>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23" name="Line 163"/>
            <p:cNvSpPr>
              <a:spLocks noChangeShapeType="1"/>
            </p:cNvSpPr>
            <p:nvPr/>
          </p:nvSpPr>
          <p:spPr bwMode="auto">
            <a:xfrm flipV="1">
              <a:off x="1365250" y="1700213"/>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24" name="Line 164"/>
            <p:cNvSpPr>
              <a:spLocks noChangeShapeType="1"/>
            </p:cNvSpPr>
            <p:nvPr/>
          </p:nvSpPr>
          <p:spPr bwMode="auto">
            <a:xfrm flipV="1">
              <a:off x="1365250" y="1654175"/>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25" name="Line 165"/>
            <p:cNvSpPr>
              <a:spLocks noChangeShapeType="1"/>
            </p:cNvSpPr>
            <p:nvPr/>
          </p:nvSpPr>
          <p:spPr bwMode="auto">
            <a:xfrm flipV="1">
              <a:off x="1365250" y="1609725"/>
              <a:ext cx="1588" cy="3175"/>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26" name="Line 166"/>
            <p:cNvSpPr>
              <a:spLocks noChangeShapeType="1"/>
            </p:cNvSpPr>
            <p:nvPr/>
          </p:nvSpPr>
          <p:spPr bwMode="auto">
            <a:xfrm flipV="1">
              <a:off x="1365250" y="1563688"/>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27" name="Line 167"/>
            <p:cNvSpPr>
              <a:spLocks noChangeShapeType="1"/>
            </p:cNvSpPr>
            <p:nvPr/>
          </p:nvSpPr>
          <p:spPr bwMode="auto">
            <a:xfrm flipV="1">
              <a:off x="1365250" y="151923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28" name="Line 168"/>
            <p:cNvSpPr>
              <a:spLocks noChangeShapeType="1"/>
            </p:cNvSpPr>
            <p:nvPr/>
          </p:nvSpPr>
          <p:spPr bwMode="auto">
            <a:xfrm flipV="1">
              <a:off x="1365250" y="147320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29" name="Line 169"/>
            <p:cNvSpPr>
              <a:spLocks noChangeShapeType="1"/>
            </p:cNvSpPr>
            <p:nvPr/>
          </p:nvSpPr>
          <p:spPr bwMode="auto">
            <a:xfrm flipV="1">
              <a:off x="1924050" y="500380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30" name="Line 170"/>
            <p:cNvSpPr>
              <a:spLocks noChangeShapeType="1"/>
            </p:cNvSpPr>
            <p:nvPr/>
          </p:nvSpPr>
          <p:spPr bwMode="auto">
            <a:xfrm flipV="1">
              <a:off x="1924050" y="4957763"/>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31" name="Line 171"/>
            <p:cNvSpPr>
              <a:spLocks noChangeShapeType="1"/>
            </p:cNvSpPr>
            <p:nvPr/>
          </p:nvSpPr>
          <p:spPr bwMode="auto">
            <a:xfrm flipV="1">
              <a:off x="1924050" y="4914900"/>
              <a:ext cx="1588" cy="3175"/>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32" name="Line 172"/>
            <p:cNvSpPr>
              <a:spLocks noChangeShapeType="1"/>
            </p:cNvSpPr>
            <p:nvPr/>
          </p:nvSpPr>
          <p:spPr bwMode="auto">
            <a:xfrm flipV="1">
              <a:off x="1924050" y="4868863"/>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33" name="Line 173"/>
            <p:cNvSpPr>
              <a:spLocks noChangeShapeType="1"/>
            </p:cNvSpPr>
            <p:nvPr/>
          </p:nvSpPr>
          <p:spPr bwMode="auto">
            <a:xfrm flipV="1">
              <a:off x="1924050" y="4822825"/>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34" name="Line 174"/>
            <p:cNvSpPr>
              <a:spLocks noChangeShapeType="1"/>
            </p:cNvSpPr>
            <p:nvPr/>
          </p:nvSpPr>
          <p:spPr bwMode="auto">
            <a:xfrm flipV="1">
              <a:off x="1924050" y="4776788"/>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35" name="Line 175"/>
            <p:cNvSpPr>
              <a:spLocks noChangeShapeType="1"/>
            </p:cNvSpPr>
            <p:nvPr/>
          </p:nvSpPr>
          <p:spPr bwMode="auto">
            <a:xfrm flipV="1">
              <a:off x="1924050" y="473233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36" name="Line 176"/>
            <p:cNvSpPr>
              <a:spLocks noChangeShapeType="1"/>
            </p:cNvSpPr>
            <p:nvPr/>
          </p:nvSpPr>
          <p:spPr bwMode="auto">
            <a:xfrm flipV="1">
              <a:off x="1924050" y="468788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37" name="Line 177"/>
            <p:cNvSpPr>
              <a:spLocks noChangeShapeType="1"/>
            </p:cNvSpPr>
            <p:nvPr/>
          </p:nvSpPr>
          <p:spPr bwMode="auto">
            <a:xfrm flipV="1">
              <a:off x="1924050" y="464185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38" name="Line 178"/>
            <p:cNvSpPr>
              <a:spLocks noChangeShapeType="1"/>
            </p:cNvSpPr>
            <p:nvPr/>
          </p:nvSpPr>
          <p:spPr bwMode="auto">
            <a:xfrm flipV="1">
              <a:off x="1924050" y="4595813"/>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39" name="Line 179"/>
            <p:cNvSpPr>
              <a:spLocks noChangeShapeType="1"/>
            </p:cNvSpPr>
            <p:nvPr/>
          </p:nvSpPr>
          <p:spPr bwMode="auto">
            <a:xfrm flipV="1">
              <a:off x="1924050" y="4551363"/>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40" name="Line 180"/>
            <p:cNvSpPr>
              <a:spLocks noChangeShapeType="1"/>
            </p:cNvSpPr>
            <p:nvPr/>
          </p:nvSpPr>
          <p:spPr bwMode="auto">
            <a:xfrm flipV="1">
              <a:off x="1924050" y="4506913"/>
              <a:ext cx="1588" cy="3175"/>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41" name="Line 181"/>
            <p:cNvSpPr>
              <a:spLocks noChangeShapeType="1"/>
            </p:cNvSpPr>
            <p:nvPr/>
          </p:nvSpPr>
          <p:spPr bwMode="auto">
            <a:xfrm flipV="1">
              <a:off x="1924050" y="4460875"/>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42" name="Line 182"/>
            <p:cNvSpPr>
              <a:spLocks noChangeShapeType="1"/>
            </p:cNvSpPr>
            <p:nvPr/>
          </p:nvSpPr>
          <p:spPr bwMode="auto">
            <a:xfrm flipV="1">
              <a:off x="1924050" y="4414838"/>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43" name="Line 183"/>
            <p:cNvSpPr>
              <a:spLocks noChangeShapeType="1"/>
            </p:cNvSpPr>
            <p:nvPr/>
          </p:nvSpPr>
          <p:spPr bwMode="auto">
            <a:xfrm flipV="1">
              <a:off x="1924050" y="437038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44" name="Line 184"/>
            <p:cNvSpPr>
              <a:spLocks noChangeShapeType="1"/>
            </p:cNvSpPr>
            <p:nvPr/>
          </p:nvSpPr>
          <p:spPr bwMode="auto">
            <a:xfrm flipV="1">
              <a:off x="1924050" y="432435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45" name="Line 185"/>
            <p:cNvSpPr>
              <a:spLocks noChangeShapeType="1"/>
            </p:cNvSpPr>
            <p:nvPr/>
          </p:nvSpPr>
          <p:spPr bwMode="auto">
            <a:xfrm flipV="1">
              <a:off x="1924050" y="4279900"/>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46" name="Line 186"/>
            <p:cNvSpPr>
              <a:spLocks noChangeShapeType="1"/>
            </p:cNvSpPr>
            <p:nvPr/>
          </p:nvSpPr>
          <p:spPr bwMode="auto">
            <a:xfrm flipV="1">
              <a:off x="1924050" y="423545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47" name="Line 187"/>
            <p:cNvSpPr>
              <a:spLocks noChangeShapeType="1"/>
            </p:cNvSpPr>
            <p:nvPr/>
          </p:nvSpPr>
          <p:spPr bwMode="auto">
            <a:xfrm flipV="1">
              <a:off x="1924050" y="4189413"/>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48" name="Line 188"/>
            <p:cNvSpPr>
              <a:spLocks noChangeShapeType="1"/>
            </p:cNvSpPr>
            <p:nvPr/>
          </p:nvSpPr>
          <p:spPr bwMode="auto">
            <a:xfrm flipV="1">
              <a:off x="1924050" y="4143375"/>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49" name="Line 189"/>
            <p:cNvSpPr>
              <a:spLocks noChangeShapeType="1"/>
            </p:cNvSpPr>
            <p:nvPr/>
          </p:nvSpPr>
          <p:spPr bwMode="auto">
            <a:xfrm flipV="1">
              <a:off x="1924050" y="4098925"/>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50" name="Line 190"/>
            <p:cNvSpPr>
              <a:spLocks noChangeShapeType="1"/>
            </p:cNvSpPr>
            <p:nvPr/>
          </p:nvSpPr>
          <p:spPr bwMode="auto">
            <a:xfrm flipV="1">
              <a:off x="1924050" y="4054475"/>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51" name="Line 191"/>
            <p:cNvSpPr>
              <a:spLocks noChangeShapeType="1"/>
            </p:cNvSpPr>
            <p:nvPr/>
          </p:nvSpPr>
          <p:spPr bwMode="auto">
            <a:xfrm flipV="1">
              <a:off x="1924050" y="400843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52" name="Line 192"/>
            <p:cNvSpPr>
              <a:spLocks noChangeShapeType="1"/>
            </p:cNvSpPr>
            <p:nvPr/>
          </p:nvSpPr>
          <p:spPr bwMode="auto">
            <a:xfrm flipV="1">
              <a:off x="1924050" y="396240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53" name="Line 193"/>
            <p:cNvSpPr>
              <a:spLocks noChangeShapeType="1"/>
            </p:cNvSpPr>
            <p:nvPr/>
          </p:nvSpPr>
          <p:spPr bwMode="auto">
            <a:xfrm flipV="1">
              <a:off x="1924050" y="3916363"/>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54" name="Line 194"/>
            <p:cNvSpPr>
              <a:spLocks noChangeShapeType="1"/>
            </p:cNvSpPr>
            <p:nvPr/>
          </p:nvSpPr>
          <p:spPr bwMode="auto">
            <a:xfrm flipV="1">
              <a:off x="1924050" y="3873500"/>
              <a:ext cx="1588" cy="3175"/>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55" name="Line 195"/>
            <p:cNvSpPr>
              <a:spLocks noChangeShapeType="1"/>
            </p:cNvSpPr>
            <p:nvPr/>
          </p:nvSpPr>
          <p:spPr bwMode="auto">
            <a:xfrm flipV="1">
              <a:off x="1924050" y="3827463"/>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56" name="Line 196"/>
            <p:cNvSpPr>
              <a:spLocks noChangeShapeType="1"/>
            </p:cNvSpPr>
            <p:nvPr/>
          </p:nvSpPr>
          <p:spPr bwMode="auto">
            <a:xfrm flipV="1">
              <a:off x="1924050" y="3781425"/>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57" name="Line 197"/>
            <p:cNvSpPr>
              <a:spLocks noChangeShapeType="1"/>
            </p:cNvSpPr>
            <p:nvPr/>
          </p:nvSpPr>
          <p:spPr bwMode="auto">
            <a:xfrm flipV="1">
              <a:off x="1924050" y="3735388"/>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58" name="Line 198"/>
            <p:cNvSpPr>
              <a:spLocks noChangeShapeType="1"/>
            </p:cNvSpPr>
            <p:nvPr/>
          </p:nvSpPr>
          <p:spPr bwMode="auto">
            <a:xfrm flipV="1">
              <a:off x="1924050" y="369093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59" name="Line 199"/>
            <p:cNvSpPr>
              <a:spLocks noChangeShapeType="1"/>
            </p:cNvSpPr>
            <p:nvPr/>
          </p:nvSpPr>
          <p:spPr bwMode="auto">
            <a:xfrm flipV="1">
              <a:off x="1924050" y="3646488"/>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60" name="Line 200"/>
            <p:cNvSpPr>
              <a:spLocks noChangeShapeType="1"/>
            </p:cNvSpPr>
            <p:nvPr/>
          </p:nvSpPr>
          <p:spPr bwMode="auto">
            <a:xfrm flipV="1">
              <a:off x="1924050" y="3600450"/>
              <a:ext cx="1588" cy="6350"/>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61" name="Line 201"/>
            <p:cNvSpPr>
              <a:spLocks noChangeShapeType="1"/>
            </p:cNvSpPr>
            <p:nvPr/>
          </p:nvSpPr>
          <p:spPr bwMode="auto">
            <a:xfrm flipV="1">
              <a:off x="1924050" y="3556000"/>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62" name="Line 202"/>
            <p:cNvSpPr>
              <a:spLocks noChangeShapeType="1"/>
            </p:cNvSpPr>
            <p:nvPr/>
          </p:nvSpPr>
          <p:spPr bwMode="auto">
            <a:xfrm flipV="1">
              <a:off x="1924050" y="3509963"/>
              <a:ext cx="1588" cy="476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63" name="Line 203"/>
            <p:cNvSpPr>
              <a:spLocks noChangeShapeType="1"/>
            </p:cNvSpPr>
            <p:nvPr/>
          </p:nvSpPr>
          <p:spPr bwMode="auto">
            <a:xfrm flipV="1">
              <a:off x="1924050" y="3465513"/>
              <a:ext cx="1588" cy="3175"/>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3" name="Group 405"/>
            <p:cNvGrpSpPr>
              <a:grpSpLocks/>
            </p:cNvGrpSpPr>
            <p:nvPr/>
          </p:nvGrpSpPr>
          <p:grpSpPr bwMode="auto">
            <a:xfrm>
              <a:off x="1924050" y="1473200"/>
              <a:ext cx="1122363" cy="3535363"/>
              <a:chOff x="1466" y="928"/>
              <a:chExt cx="707" cy="2227"/>
            </a:xfrm>
          </p:grpSpPr>
          <p:sp>
            <p:nvSpPr>
              <p:cNvPr id="1167565" name="Line 205"/>
              <p:cNvSpPr>
                <a:spLocks noChangeShapeType="1"/>
              </p:cNvSpPr>
              <p:nvPr/>
            </p:nvSpPr>
            <p:spPr bwMode="auto">
              <a:xfrm flipV="1">
                <a:off x="1466" y="2154"/>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66" name="Line 206"/>
              <p:cNvSpPr>
                <a:spLocks noChangeShapeType="1"/>
              </p:cNvSpPr>
              <p:nvPr/>
            </p:nvSpPr>
            <p:spPr bwMode="auto">
              <a:xfrm flipV="1">
                <a:off x="1466" y="2126"/>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67" name="Line 207"/>
              <p:cNvSpPr>
                <a:spLocks noChangeShapeType="1"/>
              </p:cNvSpPr>
              <p:nvPr/>
            </p:nvSpPr>
            <p:spPr bwMode="auto">
              <a:xfrm flipV="1">
                <a:off x="1466" y="209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68" name="Line 208"/>
              <p:cNvSpPr>
                <a:spLocks noChangeShapeType="1"/>
              </p:cNvSpPr>
              <p:nvPr/>
            </p:nvSpPr>
            <p:spPr bwMode="auto">
              <a:xfrm flipV="1">
                <a:off x="1466" y="2068"/>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69" name="Line 209"/>
              <p:cNvSpPr>
                <a:spLocks noChangeShapeType="1"/>
              </p:cNvSpPr>
              <p:nvPr/>
            </p:nvSpPr>
            <p:spPr bwMode="auto">
              <a:xfrm flipV="1">
                <a:off x="1466" y="204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70" name="Line 210"/>
              <p:cNvSpPr>
                <a:spLocks noChangeShapeType="1"/>
              </p:cNvSpPr>
              <p:nvPr/>
            </p:nvSpPr>
            <p:spPr bwMode="auto">
              <a:xfrm flipV="1">
                <a:off x="1466" y="201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71" name="Line 211"/>
              <p:cNvSpPr>
                <a:spLocks noChangeShapeType="1"/>
              </p:cNvSpPr>
              <p:nvPr/>
            </p:nvSpPr>
            <p:spPr bwMode="auto">
              <a:xfrm flipV="1">
                <a:off x="1466" y="1983"/>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72" name="Line 212"/>
              <p:cNvSpPr>
                <a:spLocks noChangeShapeType="1"/>
              </p:cNvSpPr>
              <p:nvPr/>
            </p:nvSpPr>
            <p:spPr bwMode="auto">
              <a:xfrm flipV="1">
                <a:off x="1466" y="1954"/>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73" name="Line 213"/>
              <p:cNvSpPr>
                <a:spLocks noChangeShapeType="1"/>
              </p:cNvSpPr>
              <p:nvPr/>
            </p:nvSpPr>
            <p:spPr bwMode="auto">
              <a:xfrm flipV="1">
                <a:off x="1466" y="1927"/>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74" name="Line 214"/>
              <p:cNvSpPr>
                <a:spLocks noChangeShapeType="1"/>
              </p:cNvSpPr>
              <p:nvPr/>
            </p:nvSpPr>
            <p:spPr bwMode="auto">
              <a:xfrm flipV="1">
                <a:off x="1466" y="189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75" name="Line 215"/>
              <p:cNvSpPr>
                <a:spLocks noChangeShapeType="1"/>
              </p:cNvSpPr>
              <p:nvPr/>
            </p:nvSpPr>
            <p:spPr bwMode="auto">
              <a:xfrm flipV="1">
                <a:off x="1466" y="1869"/>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76" name="Line 216"/>
              <p:cNvSpPr>
                <a:spLocks noChangeShapeType="1"/>
              </p:cNvSpPr>
              <p:nvPr/>
            </p:nvSpPr>
            <p:spPr bwMode="auto">
              <a:xfrm flipV="1">
                <a:off x="1466" y="1840"/>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77" name="Line 217"/>
              <p:cNvSpPr>
                <a:spLocks noChangeShapeType="1"/>
              </p:cNvSpPr>
              <p:nvPr/>
            </p:nvSpPr>
            <p:spPr bwMode="auto">
              <a:xfrm flipV="1">
                <a:off x="1466" y="181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78" name="Line 218"/>
              <p:cNvSpPr>
                <a:spLocks noChangeShapeType="1"/>
              </p:cNvSpPr>
              <p:nvPr/>
            </p:nvSpPr>
            <p:spPr bwMode="auto">
              <a:xfrm flipV="1">
                <a:off x="1466" y="178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79" name="Line 219"/>
              <p:cNvSpPr>
                <a:spLocks noChangeShapeType="1"/>
              </p:cNvSpPr>
              <p:nvPr/>
            </p:nvSpPr>
            <p:spPr bwMode="auto">
              <a:xfrm flipV="1">
                <a:off x="1466" y="1755"/>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80" name="Line 220"/>
              <p:cNvSpPr>
                <a:spLocks noChangeShapeType="1"/>
              </p:cNvSpPr>
              <p:nvPr/>
            </p:nvSpPr>
            <p:spPr bwMode="auto">
              <a:xfrm flipV="1">
                <a:off x="1466" y="1726"/>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81" name="Line 221"/>
              <p:cNvSpPr>
                <a:spLocks noChangeShapeType="1"/>
              </p:cNvSpPr>
              <p:nvPr/>
            </p:nvSpPr>
            <p:spPr bwMode="auto">
              <a:xfrm flipV="1">
                <a:off x="1466" y="169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82" name="Line 222"/>
              <p:cNvSpPr>
                <a:spLocks noChangeShapeType="1"/>
              </p:cNvSpPr>
              <p:nvPr/>
            </p:nvSpPr>
            <p:spPr bwMode="auto">
              <a:xfrm flipV="1">
                <a:off x="1466" y="1670"/>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83" name="Line 223"/>
              <p:cNvSpPr>
                <a:spLocks noChangeShapeType="1"/>
              </p:cNvSpPr>
              <p:nvPr/>
            </p:nvSpPr>
            <p:spPr bwMode="auto">
              <a:xfrm flipV="1">
                <a:off x="1466" y="1641"/>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84" name="Line 224"/>
              <p:cNvSpPr>
                <a:spLocks noChangeShapeType="1"/>
              </p:cNvSpPr>
              <p:nvPr/>
            </p:nvSpPr>
            <p:spPr bwMode="auto">
              <a:xfrm flipV="1">
                <a:off x="1466" y="1613"/>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85" name="Line 225"/>
              <p:cNvSpPr>
                <a:spLocks noChangeShapeType="1"/>
              </p:cNvSpPr>
              <p:nvPr/>
            </p:nvSpPr>
            <p:spPr bwMode="auto">
              <a:xfrm flipV="1">
                <a:off x="1466" y="158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86" name="Line 226"/>
              <p:cNvSpPr>
                <a:spLocks noChangeShapeType="1"/>
              </p:cNvSpPr>
              <p:nvPr/>
            </p:nvSpPr>
            <p:spPr bwMode="auto">
              <a:xfrm flipV="1">
                <a:off x="1466" y="155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87" name="Line 227"/>
              <p:cNvSpPr>
                <a:spLocks noChangeShapeType="1"/>
              </p:cNvSpPr>
              <p:nvPr/>
            </p:nvSpPr>
            <p:spPr bwMode="auto">
              <a:xfrm flipV="1">
                <a:off x="1466" y="152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88" name="Line 228"/>
              <p:cNvSpPr>
                <a:spLocks noChangeShapeType="1"/>
              </p:cNvSpPr>
              <p:nvPr/>
            </p:nvSpPr>
            <p:spPr bwMode="auto">
              <a:xfrm flipV="1">
                <a:off x="1466" y="1499"/>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89" name="Line 229"/>
              <p:cNvSpPr>
                <a:spLocks noChangeShapeType="1"/>
              </p:cNvSpPr>
              <p:nvPr/>
            </p:nvSpPr>
            <p:spPr bwMode="auto">
              <a:xfrm flipV="1">
                <a:off x="1466" y="1470"/>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90" name="Line 230"/>
              <p:cNvSpPr>
                <a:spLocks noChangeShapeType="1"/>
              </p:cNvSpPr>
              <p:nvPr/>
            </p:nvSpPr>
            <p:spPr bwMode="auto">
              <a:xfrm flipV="1">
                <a:off x="1466" y="144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91" name="Line 231"/>
              <p:cNvSpPr>
                <a:spLocks noChangeShapeType="1"/>
              </p:cNvSpPr>
              <p:nvPr/>
            </p:nvSpPr>
            <p:spPr bwMode="auto">
              <a:xfrm flipV="1">
                <a:off x="1466" y="1412"/>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92" name="Line 232"/>
              <p:cNvSpPr>
                <a:spLocks noChangeShapeType="1"/>
              </p:cNvSpPr>
              <p:nvPr/>
            </p:nvSpPr>
            <p:spPr bwMode="auto">
              <a:xfrm flipV="1">
                <a:off x="1466" y="138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93" name="Line 233"/>
              <p:cNvSpPr>
                <a:spLocks noChangeShapeType="1"/>
              </p:cNvSpPr>
              <p:nvPr/>
            </p:nvSpPr>
            <p:spPr bwMode="auto">
              <a:xfrm flipV="1">
                <a:off x="1466" y="1356"/>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94" name="Line 234"/>
              <p:cNvSpPr>
                <a:spLocks noChangeShapeType="1"/>
              </p:cNvSpPr>
              <p:nvPr/>
            </p:nvSpPr>
            <p:spPr bwMode="auto">
              <a:xfrm flipV="1">
                <a:off x="1466" y="1327"/>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95" name="Line 235"/>
              <p:cNvSpPr>
                <a:spLocks noChangeShapeType="1"/>
              </p:cNvSpPr>
              <p:nvPr/>
            </p:nvSpPr>
            <p:spPr bwMode="auto">
              <a:xfrm flipV="1">
                <a:off x="1466" y="1298"/>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96" name="Line 236"/>
              <p:cNvSpPr>
                <a:spLocks noChangeShapeType="1"/>
              </p:cNvSpPr>
              <p:nvPr/>
            </p:nvSpPr>
            <p:spPr bwMode="auto">
              <a:xfrm flipV="1">
                <a:off x="1466" y="1271"/>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97" name="Line 237"/>
              <p:cNvSpPr>
                <a:spLocks noChangeShapeType="1"/>
              </p:cNvSpPr>
              <p:nvPr/>
            </p:nvSpPr>
            <p:spPr bwMode="auto">
              <a:xfrm flipV="1">
                <a:off x="1466" y="124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98" name="Line 238"/>
              <p:cNvSpPr>
                <a:spLocks noChangeShapeType="1"/>
              </p:cNvSpPr>
              <p:nvPr/>
            </p:nvSpPr>
            <p:spPr bwMode="auto">
              <a:xfrm flipV="1">
                <a:off x="1466" y="1213"/>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599" name="Line 239"/>
              <p:cNvSpPr>
                <a:spLocks noChangeShapeType="1"/>
              </p:cNvSpPr>
              <p:nvPr/>
            </p:nvSpPr>
            <p:spPr bwMode="auto">
              <a:xfrm flipV="1">
                <a:off x="1466" y="118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00" name="Line 240"/>
              <p:cNvSpPr>
                <a:spLocks noChangeShapeType="1"/>
              </p:cNvSpPr>
              <p:nvPr/>
            </p:nvSpPr>
            <p:spPr bwMode="auto">
              <a:xfrm flipV="1">
                <a:off x="1466" y="1156"/>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01" name="Line 241"/>
              <p:cNvSpPr>
                <a:spLocks noChangeShapeType="1"/>
              </p:cNvSpPr>
              <p:nvPr/>
            </p:nvSpPr>
            <p:spPr bwMode="auto">
              <a:xfrm flipV="1">
                <a:off x="1466" y="112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02" name="Line 242"/>
              <p:cNvSpPr>
                <a:spLocks noChangeShapeType="1"/>
              </p:cNvSpPr>
              <p:nvPr/>
            </p:nvSpPr>
            <p:spPr bwMode="auto">
              <a:xfrm flipV="1">
                <a:off x="1466" y="1099"/>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03" name="Line 243"/>
              <p:cNvSpPr>
                <a:spLocks noChangeShapeType="1"/>
              </p:cNvSpPr>
              <p:nvPr/>
            </p:nvSpPr>
            <p:spPr bwMode="auto">
              <a:xfrm flipV="1">
                <a:off x="1466" y="107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04" name="Line 244"/>
              <p:cNvSpPr>
                <a:spLocks noChangeShapeType="1"/>
              </p:cNvSpPr>
              <p:nvPr/>
            </p:nvSpPr>
            <p:spPr bwMode="auto">
              <a:xfrm flipV="1">
                <a:off x="1466" y="104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05" name="Line 245"/>
              <p:cNvSpPr>
                <a:spLocks noChangeShapeType="1"/>
              </p:cNvSpPr>
              <p:nvPr/>
            </p:nvSpPr>
            <p:spPr bwMode="auto">
              <a:xfrm flipV="1">
                <a:off x="1466" y="1014"/>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06" name="Line 246"/>
              <p:cNvSpPr>
                <a:spLocks noChangeShapeType="1"/>
              </p:cNvSpPr>
              <p:nvPr/>
            </p:nvSpPr>
            <p:spPr bwMode="auto">
              <a:xfrm flipV="1">
                <a:off x="1466" y="985"/>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07" name="Line 247"/>
              <p:cNvSpPr>
                <a:spLocks noChangeShapeType="1"/>
              </p:cNvSpPr>
              <p:nvPr/>
            </p:nvSpPr>
            <p:spPr bwMode="auto">
              <a:xfrm flipV="1">
                <a:off x="1466" y="95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08" name="Line 248"/>
              <p:cNvSpPr>
                <a:spLocks noChangeShapeType="1"/>
              </p:cNvSpPr>
              <p:nvPr/>
            </p:nvSpPr>
            <p:spPr bwMode="auto">
              <a:xfrm flipV="1">
                <a:off x="1466" y="92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09" name="Line 249"/>
              <p:cNvSpPr>
                <a:spLocks noChangeShapeType="1"/>
              </p:cNvSpPr>
              <p:nvPr/>
            </p:nvSpPr>
            <p:spPr bwMode="auto">
              <a:xfrm flipV="1">
                <a:off x="1819" y="315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10" name="Line 250"/>
              <p:cNvSpPr>
                <a:spLocks noChangeShapeType="1"/>
              </p:cNvSpPr>
              <p:nvPr/>
            </p:nvSpPr>
            <p:spPr bwMode="auto">
              <a:xfrm flipV="1">
                <a:off x="1819" y="3123"/>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11" name="Line 251"/>
              <p:cNvSpPr>
                <a:spLocks noChangeShapeType="1"/>
              </p:cNvSpPr>
              <p:nvPr/>
            </p:nvSpPr>
            <p:spPr bwMode="auto">
              <a:xfrm flipV="1">
                <a:off x="1819" y="3096"/>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12" name="Line 252"/>
              <p:cNvSpPr>
                <a:spLocks noChangeShapeType="1"/>
              </p:cNvSpPr>
              <p:nvPr/>
            </p:nvSpPr>
            <p:spPr bwMode="auto">
              <a:xfrm flipV="1">
                <a:off x="1819" y="306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13" name="Line 253"/>
              <p:cNvSpPr>
                <a:spLocks noChangeShapeType="1"/>
              </p:cNvSpPr>
              <p:nvPr/>
            </p:nvSpPr>
            <p:spPr bwMode="auto">
              <a:xfrm flipV="1">
                <a:off x="1819" y="303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14" name="Line 254"/>
              <p:cNvSpPr>
                <a:spLocks noChangeShapeType="1"/>
              </p:cNvSpPr>
              <p:nvPr/>
            </p:nvSpPr>
            <p:spPr bwMode="auto">
              <a:xfrm flipV="1">
                <a:off x="1819" y="3009"/>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15" name="Line 255"/>
              <p:cNvSpPr>
                <a:spLocks noChangeShapeType="1"/>
              </p:cNvSpPr>
              <p:nvPr/>
            </p:nvSpPr>
            <p:spPr bwMode="auto">
              <a:xfrm flipV="1">
                <a:off x="1819" y="298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16" name="Line 256"/>
              <p:cNvSpPr>
                <a:spLocks noChangeShapeType="1"/>
              </p:cNvSpPr>
              <p:nvPr/>
            </p:nvSpPr>
            <p:spPr bwMode="auto">
              <a:xfrm flipV="1">
                <a:off x="1819" y="2953"/>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17" name="Line 257"/>
              <p:cNvSpPr>
                <a:spLocks noChangeShapeType="1"/>
              </p:cNvSpPr>
              <p:nvPr/>
            </p:nvSpPr>
            <p:spPr bwMode="auto">
              <a:xfrm flipV="1">
                <a:off x="1819" y="292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18" name="Line 258"/>
              <p:cNvSpPr>
                <a:spLocks noChangeShapeType="1"/>
              </p:cNvSpPr>
              <p:nvPr/>
            </p:nvSpPr>
            <p:spPr bwMode="auto">
              <a:xfrm flipV="1">
                <a:off x="1819" y="2895"/>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19" name="Line 259"/>
              <p:cNvSpPr>
                <a:spLocks noChangeShapeType="1"/>
              </p:cNvSpPr>
              <p:nvPr/>
            </p:nvSpPr>
            <p:spPr bwMode="auto">
              <a:xfrm flipV="1">
                <a:off x="1819" y="286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20" name="Line 260"/>
              <p:cNvSpPr>
                <a:spLocks noChangeShapeType="1"/>
              </p:cNvSpPr>
              <p:nvPr/>
            </p:nvSpPr>
            <p:spPr bwMode="auto">
              <a:xfrm flipV="1">
                <a:off x="1819" y="2839"/>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21" name="Line 261"/>
              <p:cNvSpPr>
                <a:spLocks noChangeShapeType="1"/>
              </p:cNvSpPr>
              <p:nvPr/>
            </p:nvSpPr>
            <p:spPr bwMode="auto">
              <a:xfrm flipV="1">
                <a:off x="1819" y="2810"/>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22" name="Line 262"/>
              <p:cNvSpPr>
                <a:spLocks noChangeShapeType="1"/>
              </p:cNvSpPr>
              <p:nvPr/>
            </p:nvSpPr>
            <p:spPr bwMode="auto">
              <a:xfrm flipV="1">
                <a:off x="1819" y="2781"/>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23" name="Line 263"/>
              <p:cNvSpPr>
                <a:spLocks noChangeShapeType="1"/>
              </p:cNvSpPr>
              <p:nvPr/>
            </p:nvSpPr>
            <p:spPr bwMode="auto">
              <a:xfrm flipV="1">
                <a:off x="1819" y="2753"/>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24" name="Line 264"/>
              <p:cNvSpPr>
                <a:spLocks noChangeShapeType="1"/>
              </p:cNvSpPr>
              <p:nvPr/>
            </p:nvSpPr>
            <p:spPr bwMode="auto">
              <a:xfrm flipV="1">
                <a:off x="1819" y="272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25" name="Line 265"/>
              <p:cNvSpPr>
                <a:spLocks noChangeShapeType="1"/>
              </p:cNvSpPr>
              <p:nvPr/>
            </p:nvSpPr>
            <p:spPr bwMode="auto">
              <a:xfrm flipV="1">
                <a:off x="1819" y="2696"/>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26" name="Line 266"/>
              <p:cNvSpPr>
                <a:spLocks noChangeShapeType="1"/>
              </p:cNvSpPr>
              <p:nvPr/>
            </p:nvSpPr>
            <p:spPr bwMode="auto">
              <a:xfrm flipV="1">
                <a:off x="1819" y="266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27" name="Line 267"/>
              <p:cNvSpPr>
                <a:spLocks noChangeShapeType="1"/>
              </p:cNvSpPr>
              <p:nvPr/>
            </p:nvSpPr>
            <p:spPr bwMode="auto">
              <a:xfrm flipV="1">
                <a:off x="1819" y="2639"/>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28" name="Line 268"/>
              <p:cNvSpPr>
                <a:spLocks noChangeShapeType="1"/>
              </p:cNvSpPr>
              <p:nvPr/>
            </p:nvSpPr>
            <p:spPr bwMode="auto">
              <a:xfrm flipV="1">
                <a:off x="1819" y="2610"/>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29" name="Line 269"/>
              <p:cNvSpPr>
                <a:spLocks noChangeShapeType="1"/>
              </p:cNvSpPr>
              <p:nvPr/>
            </p:nvSpPr>
            <p:spPr bwMode="auto">
              <a:xfrm flipV="1">
                <a:off x="1819" y="258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30" name="Line 270"/>
              <p:cNvSpPr>
                <a:spLocks noChangeShapeType="1"/>
              </p:cNvSpPr>
              <p:nvPr/>
            </p:nvSpPr>
            <p:spPr bwMode="auto">
              <a:xfrm flipV="1">
                <a:off x="1819" y="255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31" name="Line 271"/>
              <p:cNvSpPr>
                <a:spLocks noChangeShapeType="1"/>
              </p:cNvSpPr>
              <p:nvPr/>
            </p:nvSpPr>
            <p:spPr bwMode="auto">
              <a:xfrm flipV="1">
                <a:off x="1819" y="252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32" name="Line 272"/>
              <p:cNvSpPr>
                <a:spLocks noChangeShapeType="1"/>
              </p:cNvSpPr>
              <p:nvPr/>
            </p:nvSpPr>
            <p:spPr bwMode="auto">
              <a:xfrm flipV="1">
                <a:off x="1819" y="2496"/>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33" name="Line 273"/>
              <p:cNvSpPr>
                <a:spLocks noChangeShapeType="1"/>
              </p:cNvSpPr>
              <p:nvPr/>
            </p:nvSpPr>
            <p:spPr bwMode="auto">
              <a:xfrm flipV="1">
                <a:off x="1819" y="2467"/>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34" name="Line 274"/>
              <p:cNvSpPr>
                <a:spLocks noChangeShapeType="1"/>
              </p:cNvSpPr>
              <p:nvPr/>
            </p:nvSpPr>
            <p:spPr bwMode="auto">
              <a:xfrm flipV="1">
                <a:off x="1819" y="2440"/>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35" name="Line 275"/>
              <p:cNvSpPr>
                <a:spLocks noChangeShapeType="1"/>
              </p:cNvSpPr>
              <p:nvPr/>
            </p:nvSpPr>
            <p:spPr bwMode="auto">
              <a:xfrm flipV="1">
                <a:off x="1819" y="241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36" name="Line 276"/>
              <p:cNvSpPr>
                <a:spLocks noChangeShapeType="1"/>
              </p:cNvSpPr>
              <p:nvPr/>
            </p:nvSpPr>
            <p:spPr bwMode="auto">
              <a:xfrm flipV="1">
                <a:off x="1819" y="2382"/>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37" name="Line 277"/>
              <p:cNvSpPr>
                <a:spLocks noChangeShapeType="1"/>
              </p:cNvSpPr>
              <p:nvPr/>
            </p:nvSpPr>
            <p:spPr bwMode="auto">
              <a:xfrm flipV="1">
                <a:off x="1819" y="2353"/>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38" name="Line 278"/>
              <p:cNvSpPr>
                <a:spLocks noChangeShapeType="1"/>
              </p:cNvSpPr>
              <p:nvPr/>
            </p:nvSpPr>
            <p:spPr bwMode="auto">
              <a:xfrm flipV="1">
                <a:off x="1819" y="232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39" name="Line 279"/>
              <p:cNvSpPr>
                <a:spLocks noChangeShapeType="1"/>
              </p:cNvSpPr>
              <p:nvPr/>
            </p:nvSpPr>
            <p:spPr bwMode="auto">
              <a:xfrm flipV="1">
                <a:off x="1819" y="229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40" name="Line 280"/>
              <p:cNvSpPr>
                <a:spLocks noChangeShapeType="1"/>
              </p:cNvSpPr>
              <p:nvPr/>
            </p:nvSpPr>
            <p:spPr bwMode="auto">
              <a:xfrm flipV="1">
                <a:off x="1819" y="2268"/>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41" name="Line 281"/>
              <p:cNvSpPr>
                <a:spLocks noChangeShapeType="1"/>
              </p:cNvSpPr>
              <p:nvPr/>
            </p:nvSpPr>
            <p:spPr bwMode="auto">
              <a:xfrm flipV="1">
                <a:off x="1819" y="2240"/>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42" name="Line 282"/>
              <p:cNvSpPr>
                <a:spLocks noChangeShapeType="1"/>
              </p:cNvSpPr>
              <p:nvPr/>
            </p:nvSpPr>
            <p:spPr bwMode="auto">
              <a:xfrm flipV="1">
                <a:off x="1819" y="221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43" name="Line 283"/>
              <p:cNvSpPr>
                <a:spLocks noChangeShapeType="1"/>
              </p:cNvSpPr>
              <p:nvPr/>
            </p:nvSpPr>
            <p:spPr bwMode="auto">
              <a:xfrm flipV="1">
                <a:off x="1819" y="2183"/>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44" name="Line 284"/>
              <p:cNvSpPr>
                <a:spLocks noChangeShapeType="1"/>
              </p:cNvSpPr>
              <p:nvPr/>
            </p:nvSpPr>
            <p:spPr bwMode="auto">
              <a:xfrm flipV="1">
                <a:off x="1819" y="2154"/>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45" name="Line 285"/>
              <p:cNvSpPr>
                <a:spLocks noChangeShapeType="1"/>
              </p:cNvSpPr>
              <p:nvPr/>
            </p:nvSpPr>
            <p:spPr bwMode="auto">
              <a:xfrm flipV="1">
                <a:off x="1819" y="2126"/>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46" name="Line 286"/>
              <p:cNvSpPr>
                <a:spLocks noChangeShapeType="1"/>
              </p:cNvSpPr>
              <p:nvPr/>
            </p:nvSpPr>
            <p:spPr bwMode="auto">
              <a:xfrm flipV="1">
                <a:off x="1819" y="209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47" name="Line 287"/>
              <p:cNvSpPr>
                <a:spLocks noChangeShapeType="1"/>
              </p:cNvSpPr>
              <p:nvPr/>
            </p:nvSpPr>
            <p:spPr bwMode="auto">
              <a:xfrm flipV="1">
                <a:off x="1819" y="2068"/>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48" name="Line 288"/>
              <p:cNvSpPr>
                <a:spLocks noChangeShapeType="1"/>
              </p:cNvSpPr>
              <p:nvPr/>
            </p:nvSpPr>
            <p:spPr bwMode="auto">
              <a:xfrm flipV="1">
                <a:off x="1819" y="204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49" name="Line 289"/>
              <p:cNvSpPr>
                <a:spLocks noChangeShapeType="1"/>
              </p:cNvSpPr>
              <p:nvPr/>
            </p:nvSpPr>
            <p:spPr bwMode="auto">
              <a:xfrm flipV="1">
                <a:off x="1819" y="201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50" name="Line 290"/>
              <p:cNvSpPr>
                <a:spLocks noChangeShapeType="1"/>
              </p:cNvSpPr>
              <p:nvPr/>
            </p:nvSpPr>
            <p:spPr bwMode="auto">
              <a:xfrm flipV="1">
                <a:off x="1819" y="1983"/>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51" name="Line 291"/>
              <p:cNvSpPr>
                <a:spLocks noChangeShapeType="1"/>
              </p:cNvSpPr>
              <p:nvPr/>
            </p:nvSpPr>
            <p:spPr bwMode="auto">
              <a:xfrm flipV="1">
                <a:off x="1819" y="1954"/>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52" name="Line 292"/>
              <p:cNvSpPr>
                <a:spLocks noChangeShapeType="1"/>
              </p:cNvSpPr>
              <p:nvPr/>
            </p:nvSpPr>
            <p:spPr bwMode="auto">
              <a:xfrm flipV="1">
                <a:off x="1819" y="1927"/>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53" name="Line 293"/>
              <p:cNvSpPr>
                <a:spLocks noChangeShapeType="1"/>
              </p:cNvSpPr>
              <p:nvPr/>
            </p:nvSpPr>
            <p:spPr bwMode="auto">
              <a:xfrm flipV="1">
                <a:off x="1819" y="189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54" name="Line 294"/>
              <p:cNvSpPr>
                <a:spLocks noChangeShapeType="1"/>
              </p:cNvSpPr>
              <p:nvPr/>
            </p:nvSpPr>
            <p:spPr bwMode="auto">
              <a:xfrm flipV="1">
                <a:off x="1819" y="1869"/>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55" name="Line 295"/>
              <p:cNvSpPr>
                <a:spLocks noChangeShapeType="1"/>
              </p:cNvSpPr>
              <p:nvPr/>
            </p:nvSpPr>
            <p:spPr bwMode="auto">
              <a:xfrm flipV="1">
                <a:off x="1819" y="1840"/>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56" name="Line 296"/>
              <p:cNvSpPr>
                <a:spLocks noChangeShapeType="1"/>
              </p:cNvSpPr>
              <p:nvPr/>
            </p:nvSpPr>
            <p:spPr bwMode="auto">
              <a:xfrm flipV="1">
                <a:off x="1819" y="181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57" name="Line 297"/>
              <p:cNvSpPr>
                <a:spLocks noChangeShapeType="1"/>
              </p:cNvSpPr>
              <p:nvPr/>
            </p:nvSpPr>
            <p:spPr bwMode="auto">
              <a:xfrm flipV="1">
                <a:off x="1819" y="178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58" name="Line 298"/>
              <p:cNvSpPr>
                <a:spLocks noChangeShapeType="1"/>
              </p:cNvSpPr>
              <p:nvPr/>
            </p:nvSpPr>
            <p:spPr bwMode="auto">
              <a:xfrm flipV="1">
                <a:off x="1819" y="1755"/>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59" name="Line 299"/>
              <p:cNvSpPr>
                <a:spLocks noChangeShapeType="1"/>
              </p:cNvSpPr>
              <p:nvPr/>
            </p:nvSpPr>
            <p:spPr bwMode="auto">
              <a:xfrm flipV="1">
                <a:off x="1819" y="1726"/>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60" name="Line 300"/>
              <p:cNvSpPr>
                <a:spLocks noChangeShapeType="1"/>
              </p:cNvSpPr>
              <p:nvPr/>
            </p:nvSpPr>
            <p:spPr bwMode="auto">
              <a:xfrm flipV="1">
                <a:off x="1819" y="169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61" name="Line 301"/>
              <p:cNvSpPr>
                <a:spLocks noChangeShapeType="1"/>
              </p:cNvSpPr>
              <p:nvPr/>
            </p:nvSpPr>
            <p:spPr bwMode="auto">
              <a:xfrm flipV="1">
                <a:off x="1819" y="1670"/>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62" name="Line 302"/>
              <p:cNvSpPr>
                <a:spLocks noChangeShapeType="1"/>
              </p:cNvSpPr>
              <p:nvPr/>
            </p:nvSpPr>
            <p:spPr bwMode="auto">
              <a:xfrm flipV="1">
                <a:off x="1819" y="1641"/>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63" name="Line 303"/>
              <p:cNvSpPr>
                <a:spLocks noChangeShapeType="1"/>
              </p:cNvSpPr>
              <p:nvPr/>
            </p:nvSpPr>
            <p:spPr bwMode="auto">
              <a:xfrm flipV="1">
                <a:off x="1819" y="1613"/>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64" name="Line 304"/>
              <p:cNvSpPr>
                <a:spLocks noChangeShapeType="1"/>
              </p:cNvSpPr>
              <p:nvPr/>
            </p:nvSpPr>
            <p:spPr bwMode="auto">
              <a:xfrm flipV="1">
                <a:off x="1819" y="158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65" name="Line 305"/>
              <p:cNvSpPr>
                <a:spLocks noChangeShapeType="1"/>
              </p:cNvSpPr>
              <p:nvPr/>
            </p:nvSpPr>
            <p:spPr bwMode="auto">
              <a:xfrm flipV="1">
                <a:off x="1819" y="155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66" name="Line 306"/>
              <p:cNvSpPr>
                <a:spLocks noChangeShapeType="1"/>
              </p:cNvSpPr>
              <p:nvPr/>
            </p:nvSpPr>
            <p:spPr bwMode="auto">
              <a:xfrm flipV="1">
                <a:off x="1819" y="152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67" name="Line 307"/>
              <p:cNvSpPr>
                <a:spLocks noChangeShapeType="1"/>
              </p:cNvSpPr>
              <p:nvPr/>
            </p:nvSpPr>
            <p:spPr bwMode="auto">
              <a:xfrm flipV="1">
                <a:off x="1819" y="1499"/>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68" name="Line 308"/>
              <p:cNvSpPr>
                <a:spLocks noChangeShapeType="1"/>
              </p:cNvSpPr>
              <p:nvPr/>
            </p:nvSpPr>
            <p:spPr bwMode="auto">
              <a:xfrm flipV="1">
                <a:off x="1819" y="1470"/>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69" name="Line 309"/>
              <p:cNvSpPr>
                <a:spLocks noChangeShapeType="1"/>
              </p:cNvSpPr>
              <p:nvPr/>
            </p:nvSpPr>
            <p:spPr bwMode="auto">
              <a:xfrm flipV="1">
                <a:off x="1819" y="144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70" name="Line 310"/>
              <p:cNvSpPr>
                <a:spLocks noChangeShapeType="1"/>
              </p:cNvSpPr>
              <p:nvPr/>
            </p:nvSpPr>
            <p:spPr bwMode="auto">
              <a:xfrm flipV="1">
                <a:off x="1819" y="1412"/>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71" name="Line 311"/>
              <p:cNvSpPr>
                <a:spLocks noChangeShapeType="1"/>
              </p:cNvSpPr>
              <p:nvPr/>
            </p:nvSpPr>
            <p:spPr bwMode="auto">
              <a:xfrm flipV="1">
                <a:off x="1819" y="138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72" name="Line 312"/>
              <p:cNvSpPr>
                <a:spLocks noChangeShapeType="1"/>
              </p:cNvSpPr>
              <p:nvPr/>
            </p:nvSpPr>
            <p:spPr bwMode="auto">
              <a:xfrm flipV="1">
                <a:off x="1819" y="1356"/>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73" name="Line 313"/>
              <p:cNvSpPr>
                <a:spLocks noChangeShapeType="1"/>
              </p:cNvSpPr>
              <p:nvPr/>
            </p:nvSpPr>
            <p:spPr bwMode="auto">
              <a:xfrm flipV="1">
                <a:off x="1819" y="1327"/>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74" name="Line 314"/>
              <p:cNvSpPr>
                <a:spLocks noChangeShapeType="1"/>
              </p:cNvSpPr>
              <p:nvPr/>
            </p:nvSpPr>
            <p:spPr bwMode="auto">
              <a:xfrm flipV="1">
                <a:off x="1819" y="1298"/>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75" name="Line 315"/>
              <p:cNvSpPr>
                <a:spLocks noChangeShapeType="1"/>
              </p:cNvSpPr>
              <p:nvPr/>
            </p:nvSpPr>
            <p:spPr bwMode="auto">
              <a:xfrm flipV="1">
                <a:off x="1819" y="1271"/>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76" name="Line 316"/>
              <p:cNvSpPr>
                <a:spLocks noChangeShapeType="1"/>
              </p:cNvSpPr>
              <p:nvPr/>
            </p:nvSpPr>
            <p:spPr bwMode="auto">
              <a:xfrm flipV="1">
                <a:off x="1819" y="124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77" name="Line 317"/>
              <p:cNvSpPr>
                <a:spLocks noChangeShapeType="1"/>
              </p:cNvSpPr>
              <p:nvPr/>
            </p:nvSpPr>
            <p:spPr bwMode="auto">
              <a:xfrm flipV="1">
                <a:off x="1819" y="1213"/>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78" name="Line 318"/>
              <p:cNvSpPr>
                <a:spLocks noChangeShapeType="1"/>
              </p:cNvSpPr>
              <p:nvPr/>
            </p:nvSpPr>
            <p:spPr bwMode="auto">
              <a:xfrm flipV="1">
                <a:off x="1819" y="118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79" name="Line 319"/>
              <p:cNvSpPr>
                <a:spLocks noChangeShapeType="1"/>
              </p:cNvSpPr>
              <p:nvPr/>
            </p:nvSpPr>
            <p:spPr bwMode="auto">
              <a:xfrm flipV="1">
                <a:off x="1819" y="1156"/>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80" name="Line 320"/>
              <p:cNvSpPr>
                <a:spLocks noChangeShapeType="1"/>
              </p:cNvSpPr>
              <p:nvPr/>
            </p:nvSpPr>
            <p:spPr bwMode="auto">
              <a:xfrm flipV="1">
                <a:off x="1819" y="112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81" name="Line 321"/>
              <p:cNvSpPr>
                <a:spLocks noChangeShapeType="1"/>
              </p:cNvSpPr>
              <p:nvPr/>
            </p:nvSpPr>
            <p:spPr bwMode="auto">
              <a:xfrm flipV="1">
                <a:off x="1819" y="1099"/>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82" name="Line 322"/>
              <p:cNvSpPr>
                <a:spLocks noChangeShapeType="1"/>
              </p:cNvSpPr>
              <p:nvPr/>
            </p:nvSpPr>
            <p:spPr bwMode="auto">
              <a:xfrm flipV="1">
                <a:off x="1819" y="107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83" name="Line 323"/>
              <p:cNvSpPr>
                <a:spLocks noChangeShapeType="1"/>
              </p:cNvSpPr>
              <p:nvPr/>
            </p:nvSpPr>
            <p:spPr bwMode="auto">
              <a:xfrm flipV="1">
                <a:off x="1819" y="104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84" name="Line 324"/>
              <p:cNvSpPr>
                <a:spLocks noChangeShapeType="1"/>
              </p:cNvSpPr>
              <p:nvPr/>
            </p:nvSpPr>
            <p:spPr bwMode="auto">
              <a:xfrm flipV="1">
                <a:off x="1819" y="1014"/>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85" name="Line 325"/>
              <p:cNvSpPr>
                <a:spLocks noChangeShapeType="1"/>
              </p:cNvSpPr>
              <p:nvPr/>
            </p:nvSpPr>
            <p:spPr bwMode="auto">
              <a:xfrm flipV="1">
                <a:off x="1819" y="985"/>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86" name="Line 326"/>
              <p:cNvSpPr>
                <a:spLocks noChangeShapeType="1"/>
              </p:cNvSpPr>
              <p:nvPr/>
            </p:nvSpPr>
            <p:spPr bwMode="auto">
              <a:xfrm flipV="1">
                <a:off x="1819" y="95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87" name="Line 327"/>
              <p:cNvSpPr>
                <a:spLocks noChangeShapeType="1"/>
              </p:cNvSpPr>
              <p:nvPr/>
            </p:nvSpPr>
            <p:spPr bwMode="auto">
              <a:xfrm flipV="1">
                <a:off x="1819" y="92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88" name="Line 328"/>
              <p:cNvSpPr>
                <a:spLocks noChangeShapeType="1"/>
              </p:cNvSpPr>
              <p:nvPr/>
            </p:nvSpPr>
            <p:spPr bwMode="auto">
              <a:xfrm flipV="1">
                <a:off x="2172" y="315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89" name="Line 329"/>
              <p:cNvSpPr>
                <a:spLocks noChangeShapeType="1"/>
              </p:cNvSpPr>
              <p:nvPr/>
            </p:nvSpPr>
            <p:spPr bwMode="auto">
              <a:xfrm flipV="1">
                <a:off x="2172" y="3123"/>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90" name="Line 330"/>
              <p:cNvSpPr>
                <a:spLocks noChangeShapeType="1"/>
              </p:cNvSpPr>
              <p:nvPr/>
            </p:nvSpPr>
            <p:spPr bwMode="auto">
              <a:xfrm flipV="1">
                <a:off x="2172" y="3096"/>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91" name="Line 331"/>
              <p:cNvSpPr>
                <a:spLocks noChangeShapeType="1"/>
              </p:cNvSpPr>
              <p:nvPr/>
            </p:nvSpPr>
            <p:spPr bwMode="auto">
              <a:xfrm flipV="1">
                <a:off x="2172" y="306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92" name="Line 332"/>
              <p:cNvSpPr>
                <a:spLocks noChangeShapeType="1"/>
              </p:cNvSpPr>
              <p:nvPr/>
            </p:nvSpPr>
            <p:spPr bwMode="auto">
              <a:xfrm flipV="1">
                <a:off x="2172" y="303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93" name="Line 333"/>
              <p:cNvSpPr>
                <a:spLocks noChangeShapeType="1"/>
              </p:cNvSpPr>
              <p:nvPr/>
            </p:nvSpPr>
            <p:spPr bwMode="auto">
              <a:xfrm flipV="1">
                <a:off x="2172" y="3009"/>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94" name="Line 334"/>
              <p:cNvSpPr>
                <a:spLocks noChangeShapeType="1"/>
              </p:cNvSpPr>
              <p:nvPr/>
            </p:nvSpPr>
            <p:spPr bwMode="auto">
              <a:xfrm flipV="1">
                <a:off x="2172" y="298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95" name="Line 335"/>
              <p:cNvSpPr>
                <a:spLocks noChangeShapeType="1"/>
              </p:cNvSpPr>
              <p:nvPr/>
            </p:nvSpPr>
            <p:spPr bwMode="auto">
              <a:xfrm flipV="1">
                <a:off x="2172" y="2953"/>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96" name="Line 336"/>
              <p:cNvSpPr>
                <a:spLocks noChangeShapeType="1"/>
              </p:cNvSpPr>
              <p:nvPr/>
            </p:nvSpPr>
            <p:spPr bwMode="auto">
              <a:xfrm flipV="1">
                <a:off x="2172" y="292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97" name="Line 337"/>
              <p:cNvSpPr>
                <a:spLocks noChangeShapeType="1"/>
              </p:cNvSpPr>
              <p:nvPr/>
            </p:nvSpPr>
            <p:spPr bwMode="auto">
              <a:xfrm flipV="1">
                <a:off x="2172" y="2895"/>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98" name="Line 338"/>
              <p:cNvSpPr>
                <a:spLocks noChangeShapeType="1"/>
              </p:cNvSpPr>
              <p:nvPr/>
            </p:nvSpPr>
            <p:spPr bwMode="auto">
              <a:xfrm flipV="1">
                <a:off x="2172" y="286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699" name="Line 339"/>
              <p:cNvSpPr>
                <a:spLocks noChangeShapeType="1"/>
              </p:cNvSpPr>
              <p:nvPr/>
            </p:nvSpPr>
            <p:spPr bwMode="auto">
              <a:xfrm flipV="1">
                <a:off x="2172" y="2839"/>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00" name="Line 340"/>
              <p:cNvSpPr>
                <a:spLocks noChangeShapeType="1"/>
              </p:cNvSpPr>
              <p:nvPr/>
            </p:nvSpPr>
            <p:spPr bwMode="auto">
              <a:xfrm flipV="1">
                <a:off x="2172" y="2810"/>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01" name="Line 341"/>
              <p:cNvSpPr>
                <a:spLocks noChangeShapeType="1"/>
              </p:cNvSpPr>
              <p:nvPr/>
            </p:nvSpPr>
            <p:spPr bwMode="auto">
              <a:xfrm flipV="1">
                <a:off x="2172" y="2781"/>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02" name="Line 342"/>
              <p:cNvSpPr>
                <a:spLocks noChangeShapeType="1"/>
              </p:cNvSpPr>
              <p:nvPr/>
            </p:nvSpPr>
            <p:spPr bwMode="auto">
              <a:xfrm flipV="1">
                <a:off x="2172" y="2753"/>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03" name="Line 343"/>
              <p:cNvSpPr>
                <a:spLocks noChangeShapeType="1"/>
              </p:cNvSpPr>
              <p:nvPr/>
            </p:nvSpPr>
            <p:spPr bwMode="auto">
              <a:xfrm flipV="1">
                <a:off x="2172" y="272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04" name="Line 344"/>
              <p:cNvSpPr>
                <a:spLocks noChangeShapeType="1"/>
              </p:cNvSpPr>
              <p:nvPr/>
            </p:nvSpPr>
            <p:spPr bwMode="auto">
              <a:xfrm flipV="1">
                <a:off x="2172" y="2696"/>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05" name="Line 345"/>
              <p:cNvSpPr>
                <a:spLocks noChangeShapeType="1"/>
              </p:cNvSpPr>
              <p:nvPr/>
            </p:nvSpPr>
            <p:spPr bwMode="auto">
              <a:xfrm flipV="1">
                <a:off x="2172" y="266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06" name="Line 346"/>
              <p:cNvSpPr>
                <a:spLocks noChangeShapeType="1"/>
              </p:cNvSpPr>
              <p:nvPr/>
            </p:nvSpPr>
            <p:spPr bwMode="auto">
              <a:xfrm flipV="1">
                <a:off x="2172" y="2639"/>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07" name="Line 347"/>
              <p:cNvSpPr>
                <a:spLocks noChangeShapeType="1"/>
              </p:cNvSpPr>
              <p:nvPr/>
            </p:nvSpPr>
            <p:spPr bwMode="auto">
              <a:xfrm flipV="1">
                <a:off x="2172" y="2610"/>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08" name="Line 348"/>
              <p:cNvSpPr>
                <a:spLocks noChangeShapeType="1"/>
              </p:cNvSpPr>
              <p:nvPr/>
            </p:nvSpPr>
            <p:spPr bwMode="auto">
              <a:xfrm flipV="1">
                <a:off x="2172" y="258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09" name="Line 349"/>
              <p:cNvSpPr>
                <a:spLocks noChangeShapeType="1"/>
              </p:cNvSpPr>
              <p:nvPr/>
            </p:nvSpPr>
            <p:spPr bwMode="auto">
              <a:xfrm flipV="1">
                <a:off x="2172" y="255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10" name="Line 350"/>
              <p:cNvSpPr>
                <a:spLocks noChangeShapeType="1"/>
              </p:cNvSpPr>
              <p:nvPr/>
            </p:nvSpPr>
            <p:spPr bwMode="auto">
              <a:xfrm flipV="1">
                <a:off x="2172" y="252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11" name="Line 351"/>
              <p:cNvSpPr>
                <a:spLocks noChangeShapeType="1"/>
              </p:cNvSpPr>
              <p:nvPr/>
            </p:nvSpPr>
            <p:spPr bwMode="auto">
              <a:xfrm flipV="1">
                <a:off x="2172" y="2496"/>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12" name="Line 352"/>
              <p:cNvSpPr>
                <a:spLocks noChangeShapeType="1"/>
              </p:cNvSpPr>
              <p:nvPr/>
            </p:nvSpPr>
            <p:spPr bwMode="auto">
              <a:xfrm flipV="1">
                <a:off x="2172" y="2467"/>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13" name="Line 353"/>
              <p:cNvSpPr>
                <a:spLocks noChangeShapeType="1"/>
              </p:cNvSpPr>
              <p:nvPr/>
            </p:nvSpPr>
            <p:spPr bwMode="auto">
              <a:xfrm flipV="1">
                <a:off x="2172" y="2440"/>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14" name="Line 354"/>
              <p:cNvSpPr>
                <a:spLocks noChangeShapeType="1"/>
              </p:cNvSpPr>
              <p:nvPr/>
            </p:nvSpPr>
            <p:spPr bwMode="auto">
              <a:xfrm flipV="1">
                <a:off x="2172" y="241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15" name="Line 355"/>
              <p:cNvSpPr>
                <a:spLocks noChangeShapeType="1"/>
              </p:cNvSpPr>
              <p:nvPr/>
            </p:nvSpPr>
            <p:spPr bwMode="auto">
              <a:xfrm flipV="1">
                <a:off x="2172" y="2382"/>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16" name="Line 356"/>
              <p:cNvSpPr>
                <a:spLocks noChangeShapeType="1"/>
              </p:cNvSpPr>
              <p:nvPr/>
            </p:nvSpPr>
            <p:spPr bwMode="auto">
              <a:xfrm flipV="1">
                <a:off x="2172" y="2353"/>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17" name="Line 357"/>
              <p:cNvSpPr>
                <a:spLocks noChangeShapeType="1"/>
              </p:cNvSpPr>
              <p:nvPr/>
            </p:nvSpPr>
            <p:spPr bwMode="auto">
              <a:xfrm flipV="1">
                <a:off x="2172" y="232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18" name="Line 358"/>
              <p:cNvSpPr>
                <a:spLocks noChangeShapeType="1"/>
              </p:cNvSpPr>
              <p:nvPr/>
            </p:nvSpPr>
            <p:spPr bwMode="auto">
              <a:xfrm flipV="1">
                <a:off x="2172" y="229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19" name="Line 359"/>
              <p:cNvSpPr>
                <a:spLocks noChangeShapeType="1"/>
              </p:cNvSpPr>
              <p:nvPr/>
            </p:nvSpPr>
            <p:spPr bwMode="auto">
              <a:xfrm flipV="1">
                <a:off x="2172" y="2268"/>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20" name="Line 360"/>
              <p:cNvSpPr>
                <a:spLocks noChangeShapeType="1"/>
              </p:cNvSpPr>
              <p:nvPr/>
            </p:nvSpPr>
            <p:spPr bwMode="auto">
              <a:xfrm flipV="1">
                <a:off x="2172" y="2240"/>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21" name="Line 361"/>
              <p:cNvSpPr>
                <a:spLocks noChangeShapeType="1"/>
              </p:cNvSpPr>
              <p:nvPr/>
            </p:nvSpPr>
            <p:spPr bwMode="auto">
              <a:xfrm flipV="1">
                <a:off x="2172" y="221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22" name="Line 362"/>
              <p:cNvSpPr>
                <a:spLocks noChangeShapeType="1"/>
              </p:cNvSpPr>
              <p:nvPr/>
            </p:nvSpPr>
            <p:spPr bwMode="auto">
              <a:xfrm flipV="1">
                <a:off x="2172" y="2183"/>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23" name="Line 363"/>
              <p:cNvSpPr>
                <a:spLocks noChangeShapeType="1"/>
              </p:cNvSpPr>
              <p:nvPr/>
            </p:nvSpPr>
            <p:spPr bwMode="auto">
              <a:xfrm flipV="1">
                <a:off x="2172" y="2154"/>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24" name="Line 364"/>
              <p:cNvSpPr>
                <a:spLocks noChangeShapeType="1"/>
              </p:cNvSpPr>
              <p:nvPr/>
            </p:nvSpPr>
            <p:spPr bwMode="auto">
              <a:xfrm flipV="1">
                <a:off x="2172" y="2126"/>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25" name="Line 365"/>
              <p:cNvSpPr>
                <a:spLocks noChangeShapeType="1"/>
              </p:cNvSpPr>
              <p:nvPr/>
            </p:nvSpPr>
            <p:spPr bwMode="auto">
              <a:xfrm flipV="1">
                <a:off x="2172" y="209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26" name="Line 366"/>
              <p:cNvSpPr>
                <a:spLocks noChangeShapeType="1"/>
              </p:cNvSpPr>
              <p:nvPr/>
            </p:nvSpPr>
            <p:spPr bwMode="auto">
              <a:xfrm flipV="1">
                <a:off x="2172" y="2068"/>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27" name="Line 367"/>
              <p:cNvSpPr>
                <a:spLocks noChangeShapeType="1"/>
              </p:cNvSpPr>
              <p:nvPr/>
            </p:nvSpPr>
            <p:spPr bwMode="auto">
              <a:xfrm flipV="1">
                <a:off x="2172" y="204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28" name="Line 368"/>
              <p:cNvSpPr>
                <a:spLocks noChangeShapeType="1"/>
              </p:cNvSpPr>
              <p:nvPr/>
            </p:nvSpPr>
            <p:spPr bwMode="auto">
              <a:xfrm flipV="1">
                <a:off x="2172" y="201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29" name="Line 369"/>
              <p:cNvSpPr>
                <a:spLocks noChangeShapeType="1"/>
              </p:cNvSpPr>
              <p:nvPr/>
            </p:nvSpPr>
            <p:spPr bwMode="auto">
              <a:xfrm flipV="1">
                <a:off x="2172" y="1983"/>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30" name="Line 370"/>
              <p:cNvSpPr>
                <a:spLocks noChangeShapeType="1"/>
              </p:cNvSpPr>
              <p:nvPr/>
            </p:nvSpPr>
            <p:spPr bwMode="auto">
              <a:xfrm flipV="1">
                <a:off x="2172" y="1954"/>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31" name="Line 371"/>
              <p:cNvSpPr>
                <a:spLocks noChangeShapeType="1"/>
              </p:cNvSpPr>
              <p:nvPr/>
            </p:nvSpPr>
            <p:spPr bwMode="auto">
              <a:xfrm flipV="1">
                <a:off x="2172" y="1927"/>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32" name="Line 372"/>
              <p:cNvSpPr>
                <a:spLocks noChangeShapeType="1"/>
              </p:cNvSpPr>
              <p:nvPr/>
            </p:nvSpPr>
            <p:spPr bwMode="auto">
              <a:xfrm flipV="1">
                <a:off x="2172" y="189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33" name="Line 373"/>
              <p:cNvSpPr>
                <a:spLocks noChangeShapeType="1"/>
              </p:cNvSpPr>
              <p:nvPr/>
            </p:nvSpPr>
            <p:spPr bwMode="auto">
              <a:xfrm flipV="1">
                <a:off x="2172" y="1869"/>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34" name="Line 374"/>
              <p:cNvSpPr>
                <a:spLocks noChangeShapeType="1"/>
              </p:cNvSpPr>
              <p:nvPr/>
            </p:nvSpPr>
            <p:spPr bwMode="auto">
              <a:xfrm flipV="1">
                <a:off x="2172" y="1840"/>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35" name="Line 375"/>
              <p:cNvSpPr>
                <a:spLocks noChangeShapeType="1"/>
              </p:cNvSpPr>
              <p:nvPr/>
            </p:nvSpPr>
            <p:spPr bwMode="auto">
              <a:xfrm flipV="1">
                <a:off x="2172" y="181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36" name="Line 376"/>
              <p:cNvSpPr>
                <a:spLocks noChangeShapeType="1"/>
              </p:cNvSpPr>
              <p:nvPr/>
            </p:nvSpPr>
            <p:spPr bwMode="auto">
              <a:xfrm flipV="1">
                <a:off x="2172" y="178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37" name="Line 377"/>
              <p:cNvSpPr>
                <a:spLocks noChangeShapeType="1"/>
              </p:cNvSpPr>
              <p:nvPr/>
            </p:nvSpPr>
            <p:spPr bwMode="auto">
              <a:xfrm flipV="1">
                <a:off x="2172" y="1755"/>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38" name="Line 378"/>
              <p:cNvSpPr>
                <a:spLocks noChangeShapeType="1"/>
              </p:cNvSpPr>
              <p:nvPr/>
            </p:nvSpPr>
            <p:spPr bwMode="auto">
              <a:xfrm flipV="1">
                <a:off x="2172" y="1726"/>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39" name="Line 379"/>
              <p:cNvSpPr>
                <a:spLocks noChangeShapeType="1"/>
              </p:cNvSpPr>
              <p:nvPr/>
            </p:nvSpPr>
            <p:spPr bwMode="auto">
              <a:xfrm flipV="1">
                <a:off x="2172" y="169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40" name="Line 380"/>
              <p:cNvSpPr>
                <a:spLocks noChangeShapeType="1"/>
              </p:cNvSpPr>
              <p:nvPr/>
            </p:nvSpPr>
            <p:spPr bwMode="auto">
              <a:xfrm flipV="1">
                <a:off x="2172" y="1670"/>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41" name="Line 381"/>
              <p:cNvSpPr>
                <a:spLocks noChangeShapeType="1"/>
              </p:cNvSpPr>
              <p:nvPr/>
            </p:nvSpPr>
            <p:spPr bwMode="auto">
              <a:xfrm flipV="1">
                <a:off x="2172" y="1641"/>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42" name="Line 382"/>
              <p:cNvSpPr>
                <a:spLocks noChangeShapeType="1"/>
              </p:cNvSpPr>
              <p:nvPr/>
            </p:nvSpPr>
            <p:spPr bwMode="auto">
              <a:xfrm flipV="1">
                <a:off x="2172" y="1613"/>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43" name="Line 383"/>
              <p:cNvSpPr>
                <a:spLocks noChangeShapeType="1"/>
              </p:cNvSpPr>
              <p:nvPr/>
            </p:nvSpPr>
            <p:spPr bwMode="auto">
              <a:xfrm flipV="1">
                <a:off x="2172" y="158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44" name="Line 384"/>
              <p:cNvSpPr>
                <a:spLocks noChangeShapeType="1"/>
              </p:cNvSpPr>
              <p:nvPr/>
            </p:nvSpPr>
            <p:spPr bwMode="auto">
              <a:xfrm flipV="1">
                <a:off x="2172" y="155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45" name="Line 385"/>
              <p:cNvSpPr>
                <a:spLocks noChangeShapeType="1"/>
              </p:cNvSpPr>
              <p:nvPr/>
            </p:nvSpPr>
            <p:spPr bwMode="auto">
              <a:xfrm flipV="1">
                <a:off x="2172" y="152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46" name="Line 386"/>
              <p:cNvSpPr>
                <a:spLocks noChangeShapeType="1"/>
              </p:cNvSpPr>
              <p:nvPr/>
            </p:nvSpPr>
            <p:spPr bwMode="auto">
              <a:xfrm flipV="1">
                <a:off x="2172" y="1499"/>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47" name="Line 387"/>
              <p:cNvSpPr>
                <a:spLocks noChangeShapeType="1"/>
              </p:cNvSpPr>
              <p:nvPr/>
            </p:nvSpPr>
            <p:spPr bwMode="auto">
              <a:xfrm flipV="1">
                <a:off x="2172" y="1470"/>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48" name="Line 388"/>
              <p:cNvSpPr>
                <a:spLocks noChangeShapeType="1"/>
              </p:cNvSpPr>
              <p:nvPr/>
            </p:nvSpPr>
            <p:spPr bwMode="auto">
              <a:xfrm flipV="1">
                <a:off x="2172" y="144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49" name="Line 389"/>
              <p:cNvSpPr>
                <a:spLocks noChangeShapeType="1"/>
              </p:cNvSpPr>
              <p:nvPr/>
            </p:nvSpPr>
            <p:spPr bwMode="auto">
              <a:xfrm flipV="1">
                <a:off x="2172" y="1412"/>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50" name="Line 390"/>
              <p:cNvSpPr>
                <a:spLocks noChangeShapeType="1"/>
              </p:cNvSpPr>
              <p:nvPr/>
            </p:nvSpPr>
            <p:spPr bwMode="auto">
              <a:xfrm flipV="1">
                <a:off x="2172" y="138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51" name="Line 391"/>
              <p:cNvSpPr>
                <a:spLocks noChangeShapeType="1"/>
              </p:cNvSpPr>
              <p:nvPr/>
            </p:nvSpPr>
            <p:spPr bwMode="auto">
              <a:xfrm flipV="1">
                <a:off x="2172" y="1356"/>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52" name="Line 392"/>
              <p:cNvSpPr>
                <a:spLocks noChangeShapeType="1"/>
              </p:cNvSpPr>
              <p:nvPr/>
            </p:nvSpPr>
            <p:spPr bwMode="auto">
              <a:xfrm flipV="1">
                <a:off x="2172" y="1327"/>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53" name="Line 393"/>
              <p:cNvSpPr>
                <a:spLocks noChangeShapeType="1"/>
              </p:cNvSpPr>
              <p:nvPr/>
            </p:nvSpPr>
            <p:spPr bwMode="auto">
              <a:xfrm flipV="1">
                <a:off x="2172" y="1298"/>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54" name="Line 394"/>
              <p:cNvSpPr>
                <a:spLocks noChangeShapeType="1"/>
              </p:cNvSpPr>
              <p:nvPr/>
            </p:nvSpPr>
            <p:spPr bwMode="auto">
              <a:xfrm flipV="1">
                <a:off x="2172" y="1271"/>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55" name="Line 395"/>
              <p:cNvSpPr>
                <a:spLocks noChangeShapeType="1"/>
              </p:cNvSpPr>
              <p:nvPr/>
            </p:nvSpPr>
            <p:spPr bwMode="auto">
              <a:xfrm flipV="1">
                <a:off x="2172" y="124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56" name="Line 396"/>
              <p:cNvSpPr>
                <a:spLocks noChangeShapeType="1"/>
              </p:cNvSpPr>
              <p:nvPr/>
            </p:nvSpPr>
            <p:spPr bwMode="auto">
              <a:xfrm flipV="1">
                <a:off x="2172" y="1213"/>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57" name="Line 397"/>
              <p:cNvSpPr>
                <a:spLocks noChangeShapeType="1"/>
              </p:cNvSpPr>
              <p:nvPr/>
            </p:nvSpPr>
            <p:spPr bwMode="auto">
              <a:xfrm flipV="1">
                <a:off x="2172" y="118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58" name="Line 398"/>
              <p:cNvSpPr>
                <a:spLocks noChangeShapeType="1"/>
              </p:cNvSpPr>
              <p:nvPr/>
            </p:nvSpPr>
            <p:spPr bwMode="auto">
              <a:xfrm flipV="1">
                <a:off x="2172" y="1156"/>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59" name="Line 399"/>
              <p:cNvSpPr>
                <a:spLocks noChangeShapeType="1"/>
              </p:cNvSpPr>
              <p:nvPr/>
            </p:nvSpPr>
            <p:spPr bwMode="auto">
              <a:xfrm flipV="1">
                <a:off x="2172" y="112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60" name="Line 400"/>
              <p:cNvSpPr>
                <a:spLocks noChangeShapeType="1"/>
              </p:cNvSpPr>
              <p:nvPr/>
            </p:nvSpPr>
            <p:spPr bwMode="auto">
              <a:xfrm flipV="1">
                <a:off x="2172" y="1099"/>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61" name="Line 401"/>
              <p:cNvSpPr>
                <a:spLocks noChangeShapeType="1"/>
              </p:cNvSpPr>
              <p:nvPr/>
            </p:nvSpPr>
            <p:spPr bwMode="auto">
              <a:xfrm flipV="1">
                <a:off x="2172" y="107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62" name="Line 402"/>
              <p:cNvSpPr>
                <a:spLocks noChangeShapeType="1"/>
              </p:cNvSpPr>
              <p:nvPr/>
            </p:nvSpPr>
            <p:spPr bwMode="auto">
              <a:xfrm flipV="1">
                <a:off x="2172" y="104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63" name="Line 403"/>
              <p:cNvSpPr>
                <a:spLocks noChangeShapeType="1"/>
              </p:cNvSpPr>
              <p:nvPr/>
            </p:nvSpPr>
            <p:spPr bwMode="auto">
              <a:xfrm flipV="1">
                <a:off x="2172" y="1014"/>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64" name="Line 404"/>
              <p:cNvSpPr>
                <a:spLocks noChangeShapeType="1"/>
              </p:cNvSpPr>
              <p:nvPr/>
            </p:nvSpPr>
            <p:spPr bwMode="auto">
              <a:xfrm flipV="1">
                <a:off x="2172" y="985"/>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4" name="Group 606"/>
            <p:cNvGrpSpPr>
              <a:grpSpLocks/>
            </p:cNvGrpSpPr>
            <p:nvPr/>
          </p:nvGrpSpPr>
          <p:grpSpPr bwMode="auto">
            <a:xfrm>
              <a:off x="3044825" y="1473200"/>
              <a:ext cx="1679575" cy="3535363"/>
              <a:chOff x="2172" y="928"/>
              <a:chExt cx="1058" cy="2227"/>
            </a:xfrm>
          </p:grpSpPr>
          <p:sp>
            <p:nvSpPr>
              <p:cNvPr id="1167766" name="Line 406"/>
              <p:cNvSpPr>
                <a:spLocks noChangeShapeType="1"/>
              </p:cNvSpPr>
              <p:nvPr/>
            </p:nvSpPr>
            <p:spPr bwMode="auto">
              <a:xfrm flipV="1">
                <a:off x="2172" y="95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67" name="Line 407"/>
              <p:cNvSpPr>
                <a:spLocks noChangeShapeType="1"/>
              </p:cNvSpPr>
              <p:nvPr/>
            </p:nvSpPr>
            <p:spPr bwMode="auto">
              <a:xfrm flipV="1">
                <a:off x="2172" y="92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68" name="Line 408"/>
              <p:cNvSpPr>
                <a:spLocks noChangeShapeType="1"/>
              </p:cNvSpPr>
              <p:nvPr/>
            </p:nvSpPr>
            <p:spPr bwMode="auto">
              <a:xfrm flipV="1">
                <a:off x="2524" y="315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69" name="Line 409"/>
              <p:cNvSpPr>
                <a:spLocks noChangeShapeType="1"/>
              </p:cNvSpPr>
              <p:nvPr/>
            </p:nvSpPr>
            <p:spPr bwMode="auto">
              <a:xfrm flipV="1">
                <a:off x="2524" y="3123"/>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70" name="Line 410"/>
              <p:cNvSpPr>
                <a:spLocks noChangeShapeType="1"/>
              </p:cNvSpPr>
              <p:nvPr/>
            </p:nvSpPr>
            <p:spPr bwMode="auto">
              <a:xfrm flipV="1">
                <a:off x="2524" y="3096"/>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71" name="Line 411"/>
              <p:cNvSpPr>
                <a:spLocks noChangeShapeType="1"/>
              </p:cNvSpPr>
              <p:nvPr/>
            </p:nvSpPr>
            <p:spPr bwMode="auto">
              <a:xfrm flipV="1">
                <a:off x="2524" y="306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72" name="Line 412"/>
              <p:cNvSpPr>
                <a:spLocks noChangeShapeType="1"/>
              </p:cNvSpPr>
              <p:nvPr/>
            </p:nvSpPr>
            <p:spPr bwMode="auto">
              <a:xfrm flipV="1">
                <a:off x="2524" y="303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73" name="Line 413"/>
              <p:cNvSpPr>
                <a:spLocks noChangeShapeType="1"/>
              </p:cNvSpPr>
              <p:nvPr/>
            </p:nvSpPr>
            <p:spPr bwMode="auto">
              <a:xfrm flipV="1">
                <a:off x="2524" y="3009"/>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74" name="Line 414"/>
              <p:cNvSpPr>
                <a:spLocks noChangeShapeType="1"/>
              </p:cNvSpPr>
              <p:nvPr/>
            </p:nvSpPr>
            <p:spPr bwMode="auto">
              <a:xfrm flipV="1">
                <a:off x="2524" y="298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75" name="Line 415"/>
              <p:cNvSpPr>
                <a:spLocks noChangeShapeType="1"/>
              </p:cNvSpPr>
              <p:nvPr/>
            </p:nvSpPr>
            <p:spPr bwMode="auto">
              <a:xfrm flipV="1">
                <a:off x="2524" y="2953"/>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76" name="Line 416"/>
              <p:cNvSpPr>
                <a:spLocks noChangeShapeType="1"/>
              </p:cNvSpPr>
              <p:nvPr/>
            </p:nvSpPr>
            <p:spPr bwMode="auto">
              <a:xfrm flipV="1">
                <a:off x="2524" y="292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77" name="Line 417"/>
              <p:cNvSpPr>
                <a:spLocks noChangeShapeType="1"/>
              </p:cNvSpPr>
              <p:nvPr/>
            </p:nvSpPr>
            <p:spPr bwMode="auto">
              <a:xfrm flipV="1">
                <a:off x="2524" y="2895"/>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78" name="Line 418"/>
              <p:cNvSpPr>
                <a:spLocks noChangeShapeType="1"/>
              </p:cNvSpPr>
              <p:nvPr/>
            </p:nvSpPr>
            <p:spPr bwMode="auto">
              <a:xfrm flipV="1">
                <a:off x="2524" y="286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79" name="Line 419"/>
              <p:cNvSpPr>
                <a:spLocks noChangeShapeType="1"/>
              </p:cNvSpPr>
              <p:nvPr/>
            </p:nvSpPr>
            <p:spPr bwMode="auto">
              <a:xfrm flipV="1">
                <a:off x="2524" y="2839"/>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80" name="Line 420"/>
              <p:cNvSpPr>
                <a:spLocks noChangeShapeType="1"/>
              </p:cNvSpPr>
              <p:nvPr/>
            </p:nvSpPr>
            <p:spPr bwMode="auto">
              <a:xfrm flipV="1">
                <a:off x="2524" y="2810"/>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81" name="Line 421"/>
              <p:cNvSpPr>
                <a:spLocks noChangeShapeType="1"/>
              </p:cNvSpPr>
              <p:nvPr/>
            </p:nvSpPr>
            <p:spPr bwMode="auto">
              <a:xfrm flipV="1">
                <a:off x="2524" y="2781"/>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82" name="Line 422"/>
              <p:cNvSpPr>
                <a:spLocks noChangeShapeType="1"/>
              </p:cNvSpPr>
              <p:nvPr/>
            </p:nvSpPr>
            <p:spPr bwMode="auto">
              <a:xfrm flipV="1">
                <a:off x="2524" y="2753"/>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83" name="Line 423"/>
              <p:cNvSpPr>
                <a:spLocks noChangeShapeType="1"/>
              </p:cNvSpPr>
              <p:nvPr/>
            </p:nvSpPr>
            <p:spPr bwMode="auto">
              <a:xfrm flipV="1">
                <a:off x="2524" y="272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84" name="Line 424"/>
              <p:cNvSpPr>
                <a:spLocks noChangeShapeType="1"/>
              </p:cNvSpPr>
              <p:nvPr/>
            </p:nvSpPr>
            <p:spPr bwMode="auto">
              <a:xfrm flipV="1">
                <a:off x="2524" y="2696"/>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85" name="Line 425"/>
              <p:cNvSpPr>
                <a:spLocks noChangeShapeType="1"/>
              </p:cNvSpPr>
              <p:nvPr/>
            </p:nvSpPr>
            <p:spPr bwMode="auto">
              <a:xfrm flipV="1">
                <a:off x="2524" y="266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86" name="Line 426"/>
              <p:cNvSpPr>
                <a:spLocks noChangeShapeType="1"/>
              </p:cNvSpPr>
              <p:nvPr/>
            </p:nvSpPr>
            <p:spPr bwMode="auto">
              <a:xfrm flipV="1">
                <a:off x="2524" y="2639"/>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87" name="Line 427"/>
              <p:cNvSpPr>
                <a:spLocks noChangeShapeType="1"/>
              </p:cNvSpPr>
              <p:nvPr/>
            </p:nvSpPr>
            <p:spPr bwMode="auto">
              <a:xfrm flipV="1">
                <a:off x="2524" y="2610"/>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88" name="Line 428"/>
              <p:cNvSpPr>
                <a:spLocks noChangeShapeType="1"/>
              </p:cNvSpPr>
              <p:nvPr/>
            </p:nvSpPr>
            <p:spPr bwMode="auto">
              <a:xfrm flipV="1">
                <a:off x="2524" y="258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89" name="Line 429"/>
              <p:cNvSpPr>
                <a:spLocks noChangeShapeType="1"/>
              </p:cNvSpPr>
              <p:nvPr/>
            </p:nvSpPr>
            <p:spPr bwMode="auto">
              <a:xfrm flipV="1">
                <a:off x="2524" y="255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90" name="Line 430"/>
              <p:cNvSpPr>
                <a:spLocks noChangeShapeType="1"/>
              </p:cNvSpPr>
              <p:nvPr/>
            </p:nvSpPr>
            <p:spPr bwMode="auto">
              <a:xfrm flipV="1">
                <a:off x="2524" y="252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91" name="Line 431"/>
              <p:cNvSpPr>
                <a:spLocks noChangeShapeType="1"/>
              </p:cNvSpPr>
              <p:nvPr/>
            </p:nvSpPr>
            <p:spPr bwMode="auto">
              <a:xfrm flipV="1">
                <a:off x="2524" y="2496"/>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92" name="Line 432"/>
              <p:cNvSpPr>
                <a:spLocks noChangeShapeType="1"/>
              </p:cNvSpPr>
              <p:nvPr/>
            </p:nvSpPr>
            <p:spPr bwMode="auto">
              <a:xfrm flipV="1">
                <a:off x="2524" y="2467"/>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93" name="Line 433"/>
              <p:cNvSpPr>
                <a:spLocks noChangeShapeType="1"/>
              </p:cNvSpPr>
              <p:nvPr/>
            </p:nvSpPr>
            <p:spPr bwMode="auto">
              <a:xfrm flipV="1">
                <a:off x="2524" y="2440"/>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94" name="Line 434"/>
              <p:cNvSpPr>
                <a:spLocks noChangeShapeType="1"/>
              </p:cNvSpPr>
              <p:nvPr/>
            </p:nvSpPr>
            <p:spPr bwMode="auto">
              <a:xfrm flipV="1">
                <a:off x="2524" y="241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95" name="Line 435"/>
              <p:cNvSpPr>
                <a:spLocks noChangeShapeType="1"/>
              </p:cNvSpPr>
              <p:nvPr/>
            </p:nvSpPr>
            <p:spPr bwMode="auto">
              <a:xfrm flipV="1">
                <a:off x="2524" y="2382"/>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96" name="Line 436"/>
              <p:cNvSpPr>
                <a:spLocks noChangeShapeType="1"/>
              </p:cNvSpPr>
              <p:nvPr/>
            </p:nvSpPr>
            <p:spPr bwMode="auto">
              <a:xfrm flipV="1">
                <a:off x="2524" y="2353"/>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97" name="Line 437"/>
              <p:cNvSpPr>
                <a:spLocks noChangeShapeType="1"/>
              </p:cNvSpPr>
              <p:nvPr/>
            </p:nvSpPr>
            <p:spPr bwMode="auto">
              <a:xfrm flipV="1">
                <a:off x="2524" y="232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98" name="Line 438"/>
              <p:cNvSpPr>
                <a:spLocks noChangeShapeType="1"/>
              </p:cNvSpPr>
              <p:nvPr/>
            </p:nvSpPr>
            <p:spPr bwMode="auto">
              <a:xfrm flipV="1">
                <a:off x="2524" y="229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799" name="Line 439"/>
              <p:cNvSpPr>
                <a:spLocks noChangeShapeType="1"/>
              </p:cNvSpPr>
              <p:nvPr/>
            </p:nvSpPr>
            <p:spPr bwMode="auto">
              <a:xfrm flipV="1">
                <a:off x="2524" y="2268"/>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00" name="Line 440"/>
              <p:cNvSpPr>
                <a:spLocks noChangeShapeType="1"/>
              </p:cNvSpPr>
              <p:nvPr/>
            </p:nvSpPr>
            <p:spPr bwMode="auto">
              <a:xfrm flipV="1">
                <a:off x="2524" y="2240"/>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01" name="Line 441"/>
              <p:cNvSpPr>
                <a:spLocks noChangeShapeType="1"/>
              </p:cNvSpPr>
              <p:nvPr/>
            </p:nvSpPr>
            <p:spPr bwMode="auto">
              <a:xfrm flipV="1">
                <a:off x="2524" y="221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02" name="Line 442"/>
              <p:cNvSpPr>
                <a:spLocks noChangeShapeType="1"/>
              </p:cNvSpPr>
              <p:nvPr/>
            </p:nvSpPr>
            <p:spPr bwMode="auto">
              <a:xfrm flipV="1">
                <a:off x="2524" y="2183"/>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03" name="Line 443"/>
              <p:cNvSpPr>
                <a:spLocks noChangeShapeType="1"/>
              </p:cNvSpPr>
              <p:nvPr/>
            </p:nvSpPr>
            <p:spPr bwMode="auto">
              <a:xfrm flipV="1">
                <a:off x="2524" y="2154"/>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04" name="Line 444"/>
              <p:cNvSpPr>
                <a:spLocks noChangeShapeType="1"/>
              </p:cNvSpPr>
              <p:nvPr/>
            </p:nvSpPr>
            <p:spPr bwMode="auto">
              <a:xfrm flipV="1">
                <a:off x="2524" y="2126"/>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05" name="Line 445"/>
              <p:cNvSpPr>
                <a:spLocks noChangeShapeType="1"/>
              </p:cNvSpPr>
              <p:nvPr/>
            </p:nvSpPr>
            <p:spPr bwMode="auto">
              <a:xfrm flipV="1">
                <a:off x="2524" y="209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06" name="Line 446"/>
              <p:cNvSpPr>
                <a:spLocks noChangeShapeType="1"/>
              </p:cNvSpPr>
              <p:nvPr/>
            </p:nvSpPr>
            <p:spPr bwMode="auto">
              <a:xfrm flipV="1">
                <a:off x="2524" y="2068"/>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07" name="Line 447"/>
              <p:cNvSpPr>
                <a:spLocks noChangeShapeType="1"/>
              </p:cNvSpPr>
              <p:nvPr/>
            </p:nvSpPr>
            <p:spPr bwMode="auto">
              <a:xfrm flipV="1">
                <a:off x="2524" y="204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08" name="Line 448"/>
              <p:cNvSpPr>
                <a:spLocks noChangeShapeType="1"/>
              </p:cNvSpPr>
              <p:nvPr/>
            </p:nvSpPr>
            <p:spPr bwMode="auto">
              <a:xfrm flipV="1">
                <a:off x="2524" y="201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09" name="Line 449"/>
              <p:cNvSpPr>
                <a:spLocks noChangeShapeType="1"/>
              </p:cNvSpPr>
              <p:nvPr/>
            </p:nvSpPr>
            <p:spPr bwMode="auto">
              <a:xfrm flipV="1">
                <a:off x="2524" y="1983"/>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10" name="Line 450"/>
              <p:cNvSpPr>
                <a:spLocks noChangeShapeType="1"/>
              </p:cNvSpPr>
              <p:nvPr/>
            </p:nvSpPr>
            <p:spPr bwMode="auto">
              <a:xfrm flipV="1">
                <a:off x="2524" y="1954"/>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11" name="Line 451"/>
              <p:cNvSpPr>
                <a:spLocks noChangeShapeType="1"/>
              </p:cNvSpPr>
              <p:nvPr/>
            </p:nvSpPr>
            <p:spPr bwMode="auto">
              <a:xfrm flipV="1">
                <a:off x="2524" y="1927"/>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12" name="Line 452"/>
              <p:cNvSpPr>
                <a:spLocks noChangeShapeType="1"/>
              </p:cNvSpPr>
              <p:nvPr/>
            </p:nvSpPr>
            <p:spPr bwMode="auto">
              <a:xfrm flipV="1">
                <a:off x="2524" y="189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13" name="Line 453"/>
              <p:cNvSpPr>
                <a:spLocks noChangeShapeType="1"/>
              </p:cNvSpPr>
              <p:nvPr/>
            </p:nvSpPr>
            <p:spPr bwMode="auto">
              <a:xfrm flipV="1">
                <a:off x="2524" y="1869"/>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14" name="Line 454"/>
              <p:cNvSpPr>
                <a:spLocks noChangeShapeType="1"/>
              </p:cNvSpPr>
              <p:nvPr/>
            </p:nvSpPr>
            <p:spPr bwMode="auto">
              <a:xfrm flipV="1">
                <a:off x="2524" y="1840"/>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15" name="Line 455"/>
              <p:cNvSpPr>
                <a:spLocks noChangeShapeType="1"/>
              </p:cNvSpPr>
              <p:nvPr/>
            </p:nvSpPr>
            <p:spPr bwMode="auto">
              <a:xfrm flipV="1">
                <a:off x="2524" y="181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16" name="Line 456"/>
              <p:cNvSpPr>
                <a:spLocks noChangeShapeType="1"/>
              </p:cNvSpPr>
              <p:nvPr/>
            </p:nvSpPr>
            <p:spPr bwMode="auto">
              <a:xfrm flipV="1">
                <a:off x="2524" y="178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17" name="Line 457"/>
              <p:cNvSpPr>
                <a:spLocks noChangeShapeType="1"/>
              </p:cNvSpPr>
              <p:nvPr/>
            </p:nvSpPr>
            <p:spPr bwMode="auto">
              <a:xfrm flipV="1">
                <a:off x="2524" y="1755"/>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18" name="Line 458"/>
              <p:cNvSpPr>
                <a:spLocks noChangeShapeType="1"/>
              </p:cNvSpPr>
              <p:nvPr/>
            </p:nvSpPr>
            <p:spPr bwMode="auto">
              <a:xfrm flipV="1">
                <a:off x="2524" y="1726"/>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19" name="Line 459"/>
              <p:cNvSpPr>
                <a:spLocks noChangeShapeType="1"/>
              </p:cNvSpPr>
              <p:nvPr/>
            </p:nvSpPr>
            <p:spPr bwMode="auto">
              <a:xfrm flipV="1">
                <a:off x="2524" y="169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20" name="Line 460"/>
              <p:cNvSpPr>
                <a:spLocks noChangeShapeType="1"/>
              </p:cNvSpPr>
              <p:nvPr/>
            </p:nvSpPr>
            <p:spPr bwMode="auto">
              <a:xfrm flipV="1">
                <a:off x="2524" y="1670"/>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21" name="Line 461"/>
              <p:cNvSpPr>
                <a:spLocks noChangeShapeType="1"/>
              </p:cNvSpPr>
              <p:nvPr/>
            </p:nvSpPr>
            <p:spPr bwMode="auto">
              <a:xfrm flipV="1">
                <a:off x="2524" y="1641"/>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22" name="Line 462"/>
              <p:cNvSpPr>
                <a:spLocks noChangeShapeType="1"/>
              </p:cNvSpPr>
              <p:nvPr/>
            </p:nvSpPr>
            <p:spPr bwMode="auto">
              <a:xfrm flipV="1">
                <a:off x="2524" y="1613"/>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23" name="Line 463"/>
              <p:cNvSpPr>
                <a:spLocks noChangeShapeType="1"/>
              </p:cNvSpPr>
              <p:nvPr/>
            </p:nvSpPr>
            <p:spPr bwMode="auto">
              <a:xfrm flipV="1">
                <a:off x="2524" y="158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24" name="Line 464"/>
              <p:cNvSpPr>
                <a:spLocks noChangeShapeType="1"/>
              </p:cNvSpPr>
              <p:nvPr/>
            </p:nvSpPr>
            <p:spPr bwMode="auto">
              <a:xfrm flipV="1">
                <a:off x="2524" y="155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25" name="Line 465"/>
              <p:cNvSpPr>
                <a:spLocks noChangeShapeType="1"/>
              </p:cNvSpPr>
              <p:nvPr/>
            </p:nvSpPr>
            <p:spPr bwMode="auto">
              <a:xfrm flipV="1">
                <a:off x="2524" y="152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26" name="Line 466"/>
              <p:cNvSpPr>
                <a:spLocks noChangeShapeType="1"/>
              </p:cNvSpPr>
              <p:nvPr/>
            </p:nvSpPr>
            <p:spPr bwMode="auto">
              <a:xfrm flipV="1">
                <a:off x="2524" y="1499"/>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27" name="Line 467"/>
              <p:cNvSpPr>
                <a:spLocks noChangeShapeType="1"/>
              </p:cNvSpPr>
              <p:nvPr/>
            </p:nvSpPr>
            <p:spPr bwMode="auto">
              <a:xfrm flipV="1">
                <a:off x="2524" y="1470"/>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28" name="Line 468"/>
              <p:cNvSpPr>
                <a:spLocks noChangeShapeType="1"/>
              </p:cNvSpPr>
              <p:nvPr/>
            </p:nvSpPr>
            <p:spPr bwMode="auto">
              <a:xfrm flipV="1">
                <a:off x="2524" y="144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29" name="Line 469"/>
              <p:cNvSpPr>
                <a:spLocks noChangeShapeType="1"/>
              </p:cNvSpPr>
              <p:nvPr/>
            </p:nvSpPr>
            <p:spPr bwMode="auto">
              <a:xfrm flipV="1">
                <a:off x="2524" y="1412"/>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30" name="Line 470"/>
              <p:cNvSpPr>
                <a:spLocks noChangeShapeType="1"/>
              </p:cNvSpPr>
              <p:nvPr/>
            </p:nvSpPr>
            <p:spPr bwMode="auto">
              <a:xfrm flipV="1">
                <a:off x="2524" y="138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31" name="Line 471"/>
              <p:cNvSpPr>
                <a:spLocks noChangeShapeType="1"/>
              </p:cNvSpPr>
              <p:nvPr/>
            </p:nvSpPr>
            <p:spPr bwMode="auto">
              <a:xfrm flipV="1">
                <a:off x="2524" y="1356"/>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32" name="Line 472"/>
              <p:cNvSpPr>
                <a:spLocks noChangeShapeType="1"/>
              </p:cNvSpPr>
              <p:nvPr/>
            </p:nvSpPr>
            <p:spPr bwMode="auto">
              <a:xfrm flipV="1">
                <a:off x="2524" y="1327"/>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33" name="Line 473"/>
              <p:cNvSpPr>
                <a:spLocks noChangeShapeType="1"/>
              </p:cNvSpPr>
              <p:nvPr/>
            </p:nvSpPr>
            <p:spPr bwMode="auto">
              <a:xfrm flipV="1">
                <a:off x="2524" y="1298"/>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34" name="Line 474"/>
              <p:cNvSpPr>
                <a:spLocks noChangeShapeType="1"/>
              </p:cNvSpPr>
              <p:nvPr/>
            </p:nvSpPr>
            <p:spPr bwMode="auto">
              <a:xfrm flipV="1">
                <a:off x="2524" y="1271"/>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35" name="Line 475"/>
              <p:cNvSpPr>
                <a:spLocks noChangeShapeType="1"/>
              </p:cNvSpPr>
              <p:nvPr/>
            </p:nvSpPr>
            <p:spPr bwMode="auto">
              <a:xfrm flipV="1">
                <a:off x="2524" y="124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36" name="Line 476"/>
              <p:cNvSpPr>
                <a:spLocks noChangeShapeType="1"/>
              </p:cNvSpPr>
              <p:nvPr/>
            </p:nvSpPr>
            <p:spPr bwMode="auto">
              <a:xfrm flipV="1">
                <a:off x="2524" y="1213"/>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37" name="Line 477"/>
              <p:cNvSpPr>
                <a:spLocks noChangeShapeType="1"/>
              </p:cNvSpPr>
              <p:nvPr/>
            </p:nvSpPr>
            <p:spPr bwMode="auto">
              <a:xfrm flipV="1">
                <a:off x="2524" y="118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38" name="Line 478"/>
              <p:cNvSpPr>
                <a:spLocks noChangeShapeType="1"/>
              </p:cNvSpPr>
              <p:nvPr/>
            </p:nvSpPr>
            <p:spPr bwMode="auto">
              <a:xfrm flipV="1">
                <a:off x="2524" y="1156"/>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39" name="Line 479"/>
              <p:cNvSpPr>
                <a:spLocks noChangeShapeType="1"/>
              </p:cNvSpPr>
              <p:nvPr/>
            </p:nvSpPr>
            <p:spPr bwMode="auto">
              <a:xfrm flipV="1">
                <a:off x="2524" y="112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40" name="Line 480"/>
              <p:cNvSpPr>
                <a:spLocks noChangeShapeType="1"/>
              </p:cNvSpPr>
              <p:nvPr/>
            </p:nvSpPr>
            <p:spPr bwMode="auto">
              <a:xfrm flipV="1">
                <a:off x="2524" y="1099"/>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41" name="Line 481"/>
              <p:cNvSpPr>
                <a:spLocks noChangeShapeType="1"/>
              </p:cNvSpPr>
              <p:nvPr/>
            </p:nvSpPr>
            <p:spPr bwMode="auto">
              <a:xfrm flipV="1">
                <a:off x="2524" y="107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42" name="Line 482"/>
              <p:cNvSpPr>
                <a:spLocks noChangeShapeType="1"/>
              </p:cNvSpPr>
              <p:nvPr/>
            </p:nvSpPr>
            <p:spPr bwMode="auto">
              <a:xfrm flipV="1">
                <a:off x="2524" y="104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43" name="Line 483"/>
              <p:cNvSpPr>
                <a:spLocks noChangeShapeType="1"/>
              </p:cNvSpPr>
              <p:nvPr/>
            </p:nvSpPr>
            <p:spPr bwMode="auto">
              <a:xfrm flipV="1">
                <a:off x="2524" y="1014"/>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44" name="Line 484"/>
              <p:cNvSpPr>
                <a:spLocks noChangeShapeType="1"/>
              </p:cNvSpPr>
              <p:nvPr/>
            </p:nvSpPr>
            <p:spPr bwMode="auto">
              <a:xfrm flipV="1">
                <a:off x="2524" y="985"/>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45" name="Line 485"/>
              <p:cNvSpPr>
                <a:spLocks noChangeShapeType="1"/>
              </p:cNvSpPr>
              <p:nvPr/>
            </p:nvSpPr>
            <p:spPr bwMode="auto">
              <a:xfrm flipV="1">
                <a:off x="2524" y="95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46" name="Line 486"/>
              <p:cNvSpPr>
                <a:spLocks noChangeShapeType="1"/>
              </p:cNvSpPr>
              <p:nvPr/>
            </p:nvSpPr>
            <p:spPr bwMode="auto">
              <a:xfrm flipV="1">
                <a:off x="2524" y="92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47" name="Line 487"/>
              <p:cNvSpPr>
                <a:spLocks noChangeShapeType="1"/>
              </p:cNvSpPr>
              <p:nvPr/>
            </p:nvSpPr>
            <p:spPr bwMode="auto">
              <a:xfrm flipV="1">
                <a:off x="2877" y="315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48" name="Line 488"/>
              <p:cNvSpPr>
                <a:spLocks noChangeShapeType="1"/>
              </p:cNvSpPr>
              <p:nvPr/>
            </p:nvSpPr>
            <p:spPr bwMode="auto">
              <a:xfrm flipV="1">
                <a:off x="2877" y="3123"/>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49" name="Line 489"/>
              <p:cNvSpPr>
                <a:spLocks noChangeShapeType="1"/>
              </p:cNvSpPr>
              <p:nvPr/>
            </p:nvSpPr>
            <p:spPr bwMode="auto">
              <a:xfrm flipV="1">
                <a:off x="2877" y="3096"/>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50" name="Line 490"/>
              <p:cNvSpPr>
                <a:spLocks noChangeShapeType="1"/>
              </p:cNvSpPr>
              <p:nvPr/>
            </p:nvSpPr>
            <p:spPr bwMode="auto">
              <a:xfrm flipV="1">
                <a:off x="2877" y="306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51" name="Line 491"/>
              <p:cNvSpPr>
                <a:spLocks noChangeShapeType="1"/>
              </p:cNvSpPr>
              <p:nvPr/>
            </p:nvSpPr>
            <p:spPr bwMode="auto">
              <a:xfrm flipV="1">
                <a:off x="2877" y="303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52" name="Line 492"/>
              <p:cNvSpPr>
                <a:spLocks noChangeShapeType="1"/>
              </p:cNvSpPr>
              <p:nvPr/>
            </p:nvSpPr>
            <p:spPr bwMode="auto">
              <a:xfrm flipV="1">
                <a:off x="2877" y="3009"/>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53" name="Line 493"/>
              <p:cNvSpPr>
                <a:spLocks noChangeShapeType="1"/>
              </p:cNvSpPr>
              <p:nvPr/>
            </p:nvSpPr>
            <p:spPr bwMode="auto">
              <a:xfrm flipV="1">
                <a:off x="2877" y="298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54" name="Line 494"/>
              <p:cNvSpPr>
                <a:spLocks noChangeShapeType="1"/>
              </p:cNvSpPr>
              <p:nvPr/>
            </p:nvSpPr>
            <p:spPr bwMode="auto">
              <a:xfrm flipV="1">
                <a:off x="2877" y="2953"/>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55" name="Line 495"/>
              <p:cNvSpPr>
                <a:spLocks noChangeShapeType="1"/>
              </p:cNvSpPr>
              <p:nvPr/>
            </p:nvSpPr>
            <p:spPr bwMode="auto">
              <a:xfrm flipV="1">
                <a:off x="2877" y="292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56" name="Line 496"/>
              <p:cNvSpPr>
                <a:spLocks noChangeShapeType="1"/>
              </p:cNvSpPr>
              <p:nvPr/>
            </p:nvSpPr>
            <p:spPr bwMode="auto">
              <a:xfrm flipV="1">
                <a:off x="2877" y="2895"/>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57" name="Line 497"/>
              <p:cNvSpPr>
                <a:spLocks noChangeShapeType="1"/>
              </p:cNvSpPr>
              <p:nvPr/>
            </p:nvSpPr>
            <p:spPr bwMode="auto">
              <a:xfrm flipV="1">
                <a:off x="2877" y="286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58" name="Line 498"/>
              <p:cNvSpPr>
                <a:spLocks noChangeShapeType="1"/>
              </p:cNvSpPr>
              <p:nvPr/>
            </p:nvSpPr>
            <p:spPr bwMode="auto">
              <a:xfrm flipV="1">
                <a:off x="2877" y="2839"/>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59" name="Line 499"/>
              <p:cNvSpPr>
                <a:spLocks noChangeShapeType="1"/>
              </p:cNvSpPr>
              <p:nvPr/>
            </p:nvSpPr>
            <p:spPr bwMode="auto">
              <a:xfrm flipV="1">
                <a:off x="2877" y="2810"/>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60" name="Line 500"/>
              <p:cNvSpPr>
                <a:spLocks noChangeShapeType="1"/>
              </p:cNvSpPr>
              <p:nvPr/>
            </p:nvSpPr>
            <p:spPr bwMode="auto">
              <a:xfrm flipV="1">
                <a:off x="2877" y="2781"/>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61" name="Line 501"/>
              <p:cNvSpPr>
                <a:spLocks noChangeShapeType="1"/>
              </p:cNvSpPr>
              <p:nvPr/>
            </p:nvSpPr>
            <p:spPr bwMode="auto">
              <a:xfrm flipV="1">
                <a:off x="2877" y="2753"/>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62" name="Line 502"/>
              <p:cNvSpPr>
                <a:spLocks noChangeShapeType="1"/>
              </p:cNvSpPr>
              <p:nvPr/>
            </p:nvSpPr>
            <p:spPr bwMode="auto">
              <a:xfrm flipV="1">
                <a:off x="2877" y="272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63" name="Line 503"/>
              <p:cNvSpPr>
                <a:spLocks noChangeShapeType="1"/>
              </p:cNvSpPr>
              <p:nvPr/>
            </p:nvSpPr>
            <p:spPr bwMode="auto">
              <a:xfrm flipV="1">
                <a:off x="2877" y="2696"/>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64" name="Line 504"/>
              <p:cNvSpPr>
                <a:spLocks noChangeShapeType="1"/>
              </p:cNvSpPr>
              <p:nvPr/>
            </p:nvSpPr>
            <p:spPr bwMode="auto">
              <a:xfrm flipV="1">
                <a:off x="2877" y="266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65" name="Line 505"/>
              <p:cNvSpPr>
                <a:spLocks noChangeShapeType="1"/>
              </p:cNvSpPr>
              <p:nvPr/>
            </p:nvSpPr>
            <p:spPr bwMode="auto">
              <a:xfrm flipV="1">
                <a:off x="2877" y="2639"/>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66" name="Line 506"/>
              <p:cNvSpPr>
                <a:spLocks noChangeShapeType="1"/>
              </p:cNvSpPr>
              <p:nvPr/>
            </p:nvSpPr>
            <p:spPr bwMode="auto">
              <a:xfrm flipV="1">
                <a:off x="2877" y="2610"/>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67" name="Line 507"/>
              <p:cNvSpPr>
                <a:spLocks noChangeShapeType="1"/>
              </p:cNvSpPr>
              <p:nvPr/>
            </p:nvSpPr>
            <p:spPr bwMode="auto">
              <a:xfrm flipV="1">
                <a:off x="2877" y="258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68" name="Line 508"/>
              <p:cNvSpPr>
                <a:spLocks noChangeShapeType="1"/>
              </p:cNvSpPr>
              <p:nvPr/>
            </p:nvSpPr>
            <p:spPr bwMode="auto">
              <a:xfrm flipV="1">
                <a:off x="2877" y="255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69" name="Line 509"/>
              <p:cNvSpPr>
                <a:spLocks noChangeShapeType="1"/>
              </p:cNvSpPr>
              <p:nvPr/>
            </p:nvSpPr>
            <p:spPr bwMode="auto">
              <a:xfrm flipV="1">
                <a:off x="2877" y="252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70" name="Line 510"/>
              <p:cNvSpPr>
                <a:spLocks noChangeShapeType="1"/>
              </p:cNvSpPr>
              <p:nvPr/>
            </p:nvSpPr>
            <p:spPr bwMode="auto">
              <a:xfrm flipV="1">
                <a:off x="2877" y="2496"/>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71" name="Line 511"/>
              <p:cNvSpPr>
                <a:spLocks noChangeShapeType="1"/>
              </p:cNvSpPr>
              <p:nvPr/>
            </p:nvSpPr>
            <p:spPr bwMode="auto">
              <a:xfrm flipV="1">
                <a:off x="2877" y="2467"/>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72" name="Line 512"/>
              <p:cNvSpPr>
                <a:spLocks noChangeShapeType="1"/>
              </p:cNvSpPr>
              <p:nvPr/>
            </p:nvSpPr>
            <p:spPr bwMode="auto">
              <a:xfrm flipV="1">
                <a:off x="2877" y="2440"/>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73" name="Line 513"/>
              <p:cNvSpPr>
                <a:spLocks noChangeShapeType="1"/>
              </p:cNvSpPr>
              <p:nvPr/>
            </p:nvSpPr>
            <p:spPr bwMode="auto">
              <a:xfrm flipV="1">
                <a:off x="2877" y="241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74" name="Line 514"/>
              <p:cNvSpPr>
                <a:spLocks noChangeShapeType="1"/>
              </p:cNvSpPr>
              <p:nvPr/>
            </p:nvSpPr>
            <p:spPr bwMode="auto">
              <a:xfrm flipV="1">
                <a:off x="2877" y="2382"/>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75" name="Line 515"/>
              <p:cNvSpPr>
                <a:spLocks noChangeShapeType="1"/>
              </p:cNvSpPr>
              <p:nvPr/>
            </p:nvSpPr>
            <p:spPr bwMode="auto">
              <a:xfrm flipV="1">
                <a:off x="2877" y="2353"/>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76" name="Line 516"/>
              <p:cNvSpPr>
                <a:spLocks noChangeShapeType="1"/>
              </p:cNvSpPr>
              <p:nvPr/>
            </p:nvSpPr>
            <p:spPr bwMode="auto">
              <a:xfrm flipV="1">
                <a:off x="2877" y="232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77" name="Line 517"/>
              <p:cNvSpPr>
                <a:spLocks noChangeShapeType="1"/>
              </p:cNvSpPr>
              <p:nvPr/>
            </p:nvSpPr>
            <p:spPr bwMode="auto">
              <a:xfrm flipV="1">
                <a:off x="2877" y="229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78" name="Line 518"/>
              <p:cNvSpPr>
                <a:spLocks noChangeShapeType="1"/>
              </p:cNvSpPr>
              <p:nvPr/>
            </p:nvSpPr>
            <p:spPr bwMode="auto">
              <a:xfrm flipV="1">
                <a:off x="2877" y="2268"/>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79" name="Line 519"/>
              <p:cNvSpPr>
                <a:spLocks noChangeShapeType="1"/>
              </p:cNvSpPr>
              <p:nvPr/>
            </p:nvSpPr>
            <p:spPr bwMode="auto">
              <a:xfrm flipV="1">
                <a:off x="2877" y="2240"/>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80" name="Line 520"/>
              <p:cNvSpPr>
                <a:spLocks noChangeShapeType="1"/>
              </p:cNvSpPr>
              <p:nvPr/>
            </p:nvSpPr>
            <p:spPr bwMode="auto">
              <a:xfrm flipV="1">
                <a:off x="2877" y="221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81" name="Line 521"/>
              <p:cNvSpPr>
                <a:spLocks noChangeShapeType="1"/>
              </p:cNvSpPr>
              <p:nvPr/>
            </p:nvSpPr>
            <p:spPr bwMode="auto">
              <a:xfrm flipV="1">
                <a:off x="2877" y="2183"/>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82" name="Line 522"/>
              <p:cNvSpPr>
                <a:spLocks noChangeShapeType="1"/>
              </p:cNvSpPr>
              <p:nvPr/>
            </p:nvSpPr>
            <p:spPr bwMode="auto">
              <a:xfrm flipV="1">
                <a:off x="2877" y="2154"/>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83" name="Line 523"/>
              <p:cNvSpPr>
                <a:spLocks noChangeShapeType="1"/>
              </p:cNvSpPr>
              <p:nvPr/>
            </p:nvSpPr>
            <p:spPr bwMode="auto">
              <a:xfrm flipV="1">
                <a:off x="2877" y="2126"/>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84" name="Line 524"/>
              <p:cNvSpPr>
                <a:spLocks noChangeShapeType="1"/>
              </p:cNvSpPr>
              <p:nvPr/>
            </p:nvSpPr>
            <p:spPr bwMode="auto">
              <a:xfrm flipV="1">
                <a:off x="2877" y="209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85" name="Line 525"/>
              <p:cNvSpPr>
                <a:spLocks noChangeShapeType="1"/>
              </p:cNvSpPr>
              <p:nvPr/>
            </p:nvSpPr>
            <p:spPr bwMode="auto">
              <a:xfrm flipV="1">
                <a:off x="2877" y="2068"/>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86" name="Line 526"/>
              <p:cNvSpPr>
                <a:spLocks noChangeShapeType="1"/>
              </p:cNvSpPr>
              <p:nvPr/>
            </p:nvSpPr>
            <p:spPr bwMode="auto">
              <a:xfrm flipV="1">
                <a:off x="2877" y="204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87" name="Line 527"/>
              <p:cNvSpPr>
                <a:spLocks noChangeShapeType="1"/>
              </p:cNvSpPr>
              <p:nvPr/>
            </p:nvSpPr>
            <p:spPr bwMode="auto">
              <a:xfrm flipV="1">
                <a:off x="2877" y="201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88" name="Line 528"/>
              <p:cNvSpPr>
                <a:spLocks noChangeShapeType="1"/>
              </p:cNvSpPr>
              <p:nvPr/>
            </p:nvSpPr>
            <p:spPr bwMode="auto">
              <a:xfrm flipV="1">
                <a:off x="2877" y="1983"/>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89" name="Line 529"/>
              <p:cNvSpPr>
                <a:spLocks noChangeShapeType="1"/>
              </p:cNvSpPr>
              <p:nvPr/>
            </p:nvSpPr>
            <p:spPr bwMode="auto">
              <a:xfrm flipV="1">
                <a:off x="2877" y="1954"/>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90" name="Line 530"/>
              <p:cNvSpPr>
                <a:spLocks noChangeShapeType="1"/>
              </p:cNvSpPr>
              <p:nvPr/>
            </p:nvSpPr>
            <p:spPr bwMode="auto">
              <a:xfrm flipV="1">
                <a:off x="2877" y="1927"/>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91" name="Line 531"/>
              <p:cNvSpPr>
                <a:spLocks noChangeShapeType="1"/>
              </p:cNvSpPr>
              <p:nvPr/>
            </p:nvSpPr>
            <p:spPr bwMode="auto">
              <a:xfrm flipV="1">
                <a:off x="2877" y="189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92" name="Line 532"/>
              <p:cNvSpPr>
                <a:spLocks noChangeShapeType="1"/>
              </p:cNvSpPr>
              <p:nvPr/>
            </p:nvSpPr>
            <p:spPr bwMode="auto">
              <a:xfrm flipV="1">
                <a:off x="2877" y="1869"/>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93" name="Line 533"/>
              <p:cNvSpPr>
                <a:spLocks noChangeShapeType="1"/>
              </p:cNvSpPr>
              <p:nvPr/>
            </p:nvSpPr>
            <p:spPr bwMode="auto">
              <a:xfrm flipV="1">
                <a:off x="2877" y="1840"/>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94" name="Line 534"/>
              <p:cNvSpPr>
                <a:spLocks noChangeShapeType="1"/>
              </p:cNvSpPr>
              <p:nvPr/>
            </p:nvSpPr>
            <p:spPr bwMode="auto">
              <a:xfrm flipV="1">
                <a:off x="2877" y="181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95" name="Line 535"/>
              <p:cNvSpPr>
                <a:spLocks noChangeShapeType="1"/>
              </p:cNvSpPr>
              <p:nvPr/>
            </p:nvSpPr>
            <p:spPr bwMode="auto">
              <a:xfrm flipV="1">
                <a:off x="2877" y="178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96" name="Line 536"/>
              <p:cNvSpPr>
                <a:spLocks noChangeShapeType="1"/>
              </p:cNvSpPr>
              <p:nvPr/>
            </p:nvSpPr>
            <p:spPr bwMode="auto">
              <a:xfrm flipV="1">
                <a:off x="2877" y="1755"/>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97" name="Line 537"/>
              <p:cNvSpPr>
                <a:spLocks noChangeShapeType="1"/>
              </p:cNvSpPr>
              <p:nvPr/>
            </p:nvSpPr>
            <p:spPr bwMode="auto">
              <a:xfrm flipV="1">
                <a:off x="2877" y="1726"/>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98" name="Line 538"/>
              <p:cNvSpPr>
                <a:spLocks noChangeShapeType="1"/>
              </p:cNvSpPr>
              <p:nvPr/>
            </p:nvSpPr>
            <p:spPr bwMode="auto">
              <a:xfrm flipV="1">
                <a:off x="2877" y="169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899" name="Line 539"/>
              <p:cNvSpPr>
                <a:spLocks noChangeShapeType="1"/>
              </p:cNvSpPr>
              <p:nvPr/>
            </p:nvSpPr>
            <p:spPr bwMode="auto">
              <a:xfrm flipV="1">
                <a:off x="2877" y="1670"/>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00" name="Line 540"/>
              <p:cNvSpPr>
                <a:spLocks noChangeShapeType="1"/>
              </p:cNvSpPr>
              <p:nvPr/>
            </p:nvSpPr>
            <p:spPr bwMode="auto">
              <a:xfrm flipV="1">
                <a:off x="2877" y="1641"/>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01" name="Line 541"/>
              <p:cNvSpPr>
                <a:spLocks noChangeShapeType="1"/>
              </p:cNvSpPr>
              <p:nvPr/>
            </p:nvSpPr>
            <p:spPr bwMode="auto">
              <a:xfrm flipV="1">
                <a:off x="2877" y="1613"/>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02" name="Line 542"/>
              <p:cNvSpPr>
                <a:spLocks noChangeShapeType="1"/>
              </p:cNvSpPr>
              <p:nvPr/>
            </p:nvSpPr>
            <p:spPr bwMode="auto">
              <a:xfrm flipV="1">
                <a:off x="2877" y="158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03" name="Line 543"/>
              <p:cNvSpPr>
                <a:spLocks noChangeShapeType="1"/>
              </p:cNvSpPr>
              <p:nvPr/>
            </p:nvSpPr>
            <p:spPr bwMode="auto">
              <a:xfrm flipV="1">
                <a:off x="2877" y="155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04" name="Line 544"/>
              <p:cNvSpPr>
                <a:spLocks noChangeShapeType="1"/>
              </p:cNvSpPr>
              <p:nvPr/>
            </p:nvSpPr>
            <p:spPr bwMode="auto">
              <a:xfrm flipV="1">
                <a:off x="2877" y="152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05" name="Line 545"/>
              <p:cNvSpPr>
                <a:spLocks noChangeShapeType="1"/>
              </p:cNvSpPr>
              <p:nvPr/>
            </p:nvSpPr>
            <p:spPr bwMode="auto">
              <a:xfrm flipV="1">
                <a:off x="2877" y="1499"/>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06" name="Line 546"/>
              <p:cNvSpPr>
                <a:spLocks noChangeShapeType="1"/>
              </p:cNvSpPr>
              <p:nvPr/>
            </p:nvSpPr>
            <p:spPr bwMode="auto">
              <a:xfrm flipV="1">
                <a:off x="2877" y="1470"/>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07" name="Line 547"/>
              <p:cNvSpPr>
                <a:spLocks noChangeShapeType="1"/>
              </p:cNvSpPr>
              <p:nvPr/>
            </p:nvSpPr>
            <p:spPr bwMode="auto">
              <a:xfrm flipV="1">
                <a:off x="2877" y="144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08" name="Line 548"/>
              <p:cNvSpPr>
                <a:spLocks noChangeShapeType="1"/>
              </p:cNvSpPr>
              <p:nvPr/>
            </p:nvSpPr>
            <p:spPr bwMode="auto">
              <a:xfrm flipV="1">
                <a:off x="2877" y="1412"/>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09" name="Line 549"/>
              <p:cNvSpPr>
                <a:spLocks noChangeShapeType="1"/>
              </p:cNvSpPr>
              <p:nvPr/>
            </p:nvSpPr>
            <p:spPr bwMode="auto">
              <a:xfrm flipV="1">
                <a:off x="2877" y="138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10" name="Line 550"/>
              <p:cNvSpPr>
                <a:spLocks noChangeShapeType="1"/>
              </p:cNvSpPr>
              <p:nvPr/>
            </p:nvSpPr>
            <p:spPr bwMode="auto">
              <a:xfrm flipV="1">
                <a:off x="2877" y="1356"/>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11" name="Line 551"/>
              <p:cNvSpPr>
                <a:spLocks noChangeShapeType="1"/>
              </p:cNvSpPr>
              <p:nvPr/>
            </p:nvSpPr>
            <p:spPr bwMode="auto">
              <a:xfrm flipV="1">
                <a:off x="2877" y="1327"/>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12" name="Line 552"/>
              <p:cNvSpPr>
                <a:spLocks noChangeShapeType="1"/>
              </p:cNvSpPr>
              <p:nvPr/>
            </p:nvSpPr>
            <p:spPr bwMode="auto">
              <a:xfrm flipV="1">
                <a:off x="2877" y="1298"/>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13" name="Line 553"/>
              <p:cNvSpPr>
                <a:spLocks noChangeShapeType="1"/>
              </p:cNvSpPr>
              <p:nvPr/>
            </p:nvSpPr>
            <p:spPr bwMode="auto">
              <a:xfrm flipV="1">
                <a:off x="2877" y="1271"/>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14" name="Line 554"/>
              <p:cNvSpPr>
                <a:spLocks noChangeShapeType="1"/>
              </p:cNvSpPr>
              <p:nvPr/>
            </p:nvSpPr>
            <p:spPr bwMode="auto">
              <a:xfrm flipV="1">
                <a:off x="2877" y="124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15" name="Line 555"/>
              <p:cNvSpPr>
                <a:spLocks noChangeShapeType="1"/>
              </p:cNvSpPr>
              <p:nvPr/>
            </p:nvSpPr>
            <p:spPr bwMode="auto">
              <a:xfrm flipV="1">
                <a:off x="2877" y="1213"/>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16" name="Line 556"/>
              <p:cNvSpPr>
                <a:spLocks noChangeShapeType="1"/>
              </p:cNvSpPr>
              <p:nvPr/>
            </p:nvSpPr>
            <p:spPr bwMode="auto">
              <a:xfrm flipV="1">
                <a:off x="2877" y="118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17" name="Line 557"/>
              <p:cNvSpPr>
                <a:spLocks noChangeShapeType="1"/>
              </p:cNvSpPr>
              <p:nvPr/>
            </p:nvSpPr>
            <p:spPr bwMode="auto">
              <a:xfrm flipV="1">
                <a:off x="2877" y="1156"/>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18" name="Line 558"/>
              <p:cNvSpPr>
                <a:spLocks noChangeShapeType="1"/>
              </p:cNvSpPr>
              <p:nvPr/>
            </p:nvSpPr>
            <p:spPr bwMode="auto">
              <a:xfrm flipV="1">
                <a:off x="2877" y="112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19" name="Line 559"/>
              <p:cNvSpPr>
                <a:spLocks noChangeShapeType="1"/>
              </p:cNvSpPr>
              <p:nvPr/>
            </p:nvSpPr>
            <p:spPr bwMode="auto">
              <a:xfrm flipV="1">
                <a:off x="2877" y="1099"/>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20" name="Line 560"/>
              <p:cNvSpPr>
                <a:spLocks noChangeShapeType="1"/>
              </p:cNvSpPr>
              <p:nvPr/>
            </p:nvSpPr>
            <p:spPr bwMode="auto">
              <a:xfrm flipV="1">
                <a:off x="2877" y="107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21" name="Line 561"/>
              <p:cNvSpPr>
                <a:spLocks noChangeShapeType="1"/>
              </p:cNvSpPr>
              <p:nvPr/>
            </p:nvSpPr>
            <p:spPr bwMode="auto">
              <a:xfrm flipV="1">
                <a:off x="2877" y="104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22" name="Line 562"/>
              <p:cNvSpPr>
                <a:spLocks noChangeShapeType="1"/>
              </p:cNvSpPr>
              <p:nvPr/>
            </p:nvSpPr>
            <p:spPr bwMode="auto">
              <a:xfrm flipV="1">
                <a:off x="2877" y="1014"/>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23" name="Line 563"/>
              <p:cNvSpPr>
                <a:spLocks noChangeShapeType="1"/>
              </p:cNvSpPr>
              <p:nvPr/>
            </p:nvSpPr>
            <p:spPr bwMode="auto">
              <a:xfrm flipV="1">
                <a:off x="2877" y="985"/>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24" name="Line 564"/>
              <p:cNvSpPr>
                <a:spLocks noChangeShapeType="1"/>
              </p:cNvSpPr>
              <p:nvPr/>
            </p:nvSpPr>
            <p:spPr bwMode="auto">
              <a:xfrm flipV="1">
                <a:off x="2877" y="95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25" name="Line 565"/>
              <p:cNvSpPr>
                <a:spLocks noChangeShapeType="1"/>
              </p:cNvSpPr>
              <p:nvPr/>
            </p:nvSpPr>
            <p:spPr bwMode="auto">
              <a:xfrm flipV="1">
                <a:off x="2877" y="92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26" name="Line 566"/>
              <p:cNvSpPr>
                <a:spLocks noChangeShapeType="1"/>
              </p:cNvSpPr>
              <p:nvPr/>
            </p:nvSpPr>
            <p:spPr bwMode="auto">
              <a:xfrm flipV="1">
                <a:off x="3229" y="315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27" name="Line 567"/>
              <p:cNvSpPr>
                <a:spLocks noChangeShapeType="1"/>
              </p:cNvSpPr>
              <p:nvPr/>
            </p:nvSpPr>
            <p:spPr bwMode="auto">
              <a:xfrm flipV="1">
                <a:off x="3229" y="3123"/>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28" name="Line 568"/>
              <p:cNvSpPr>
                <a:spLocks noChangeShapeType="1"/>
              </p:cNvSpPr>
              <p:nvPr/>
            </p:nvSpPr>
            <p:spPr bwMode="auto">
              <a:xfrm flipV="1">
                <a:off x="3229" y="3096"/>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29" name="Line 569"/>
              <p:cNvSpPr>
                <a:spLocks noChangeShapeType="1"/>
              </p:cNvSpPr>
              <p:nvPr/>
            </p:nvSpPr>
            <p:spPr bwMode="auto">
              <a:xfrm flipV="1">
                <a:off x="3229" y="306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30" name="Line 570"/>
              <p:cNvSpPr>
                <a:spLocks noChangeShapeType="1"/>
              </p:cNvSpPr>
              <p:nvPr/>
            </p:nvSpPr>
            <p:spPr bwMode="auto">
              <a:xfrm flipV="1">
                <a:off x="3229" y="303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31" name="Line 571"/>
              <p:cNvSpPr>
                <a:spLocks noChangeShapeType="1"/>
              </p:cNvSpPr>
              <p:nvPr/>
            </p:nvSpPr>
            <p:spPr bwMode="auto">
              <a:xfrm flipV="1">
                <a:off x="3229" y="3009"/>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32" name="Line 572"/>
              <p:cNvSpPr>
                <a:spLocks noChangeShapeType="1"/>
              </p:cNvSpPr>
              <p:nvPr/>
            </p:nvSpPr>
            <p:spPr bwMode="auto">
              <a:xfrm flipV="1">
                <a:off x="3229" y="298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33" name="Line 573"/>
              <p:cNvSpPr>
                <a:spLocks noChangeShapeType="1"/>
              </p:cNvSpPr>
              <p:nvPr/>
            </p:nvSpPr>
            <p:spPr bwMode="auto">
              <a:xfrm flipV="1">
                <a:off x="3229" y="2953"/>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34" name="Line 574"/>
              <p:cNvSpPr>
                <a:spLocks noChangeShapeType="1"/>
              </p:cNvSpPr>
              <p:nvPr/>
            </p:nvSpPr>
            <p:spPr bwMode="auto">
              <a:xfrm flipV="1">
                <a:off x="3229" y="292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35" name="Line 575"/>
              <p:cNvSpPr>
                <a:spLocks noChangeShapeType="1"/>
              </p:cNvSpPr>
              <p:nvPr/>
            </p:nvSpPr>
            <p:spPr bwMode="auto">
              <a:xfrm flipV="1">
                <a:off x="3229" y="2895"/>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36" name="Line 576"/>
              <p:cNvSpPr>
                <a:spLocks noChangeShapeType="1"/>
              </p:cNvSpPr>
              <p:nvPr/>
            </p:nvSpPr>
            <p:spPr bwMode="auto">
              <a:xfrm flipV="1">
                <a:off x="3229" y="286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37" name="Line 577"/>
              <p:cNvSpPr>
                <a:spLocks noChangeShapeType="1"/>
              </p:cNvSpPr>
              <p:nvPr/>
            </p:nvSpPr>
            <p:spPr bwMode="auto">
              <a:xfrm flipV="1">
                <a:off x="3229" y="2839"/>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38" name="Line 578"/>
              <p:cNvSpPr>
                <a:spLocks noChangeShapeType="1"/>
              </p:cNvSpPr>
              <p:nvPr/>
            </p:nvSpPr>
            <p:spPr bwMode="auto">
              <a:xfrm flipV="1">
                <a:off x="3229" y="2810"/>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39" name="Line 579"/>
              <p:cNvSpPr>
                <a:spLocks noChangeShapeType="1"/>
              </p:cNvSpPr>
              <p:nvPr/>
            </p:nvSpPr>
            <p:spPr bwMode="auto">
              <a:xfrm flipV="1">
                <a:off x="3229" y="2781"/>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40" name="Line 580"/>
              <p:cNvSpPr>
                <a:spLocks noChangeShapeType="1"/>
              </p:cNvSpPr>
              <p:nvPr/>
            </p:nvSpPr>
            <p:spPr bwMode="auto">
              <a:xfrm flipV="1">
                <a:off x="3229" y="2753"/>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41" name="Line 581"/>
              <p:cNvSpPr>
                <a:spLocks noChangeShapeType="1"/>
              </p:cNvSpPr>
              <p:nvPr/>
            </p:nvSpPr>
            <p:spPr bwMode="auto">
              <a:xfrm flipV="1">
                <a:off x="3229" y="272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42" name="Line 582"/>
              <p:cNvSpPr>
                <a:spLocks noChangeShapeType="1"/>
              </p:cNvSpPr>
              <p:nvPr/>
            </p:nvSpPr>
            <p:spPr bwMode="auto">
              <a:xfrm flipV="1">
                <a:off x="3229" y="2696"/>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43" name="Line 583"/>
              <p:cNvSpPr>
                <a:spLocks noChangeShapeType="1"/>
              </p:cNvSpPr>
              <p:nvPr/>
            </p:nvSpPr>
            <p:spPr bwMode="auto">
              <a:xfrm flipV="1">
                <a:off x="3229" y="266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44" name="Line 584"/>
              <p:cNvSpPr>
                <a:spLocks noChangeShapeType="1"/>
              </p:cNvSpPr>
              <p:nvPr/>
            </p:nvSpPr>
            <p:spPr bwMode="auto">
              <a:xfrm flipV="1">
                <a:off x="3229" y="2639"/>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45" name="Line 585"/>
              <p:cNvSpPr>
                <a:spLocks noChangeShapeType="1"/>
              </p:cNvSpPr>
              <p:nvPr/>
            </p:nvSpPr>
            <p:spPr bwMode="auto">
              <a:xfrm flipV="1">
                <a:off x="3229" y="2610"/>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46" name="Line 586"/>
              <p:cNvSpPr>
                <a:spLocks noChangeShapeType="1"/>
              </p:cNvSpPr>
              <p:nvPr/>
            </p:nvSpPr>
            <p:spPr bwMode="auto">
              <a:xfrm flipV="1">
                <a:off x="3229" y="258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47" name="Line 587"/>
              <p:cNvSpPr>
                <a:spLocks noChangeShapeType="1"/>
              </p:cNvSpPr>
              <p:nvPr/>
            </p:nvSpPr>
            <p:spPr bwMode="auto">
              <a:xfrm flipV="1">
                <a:off x="3229" y="255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48" name="Line 588"/>
              <p:cNvSpPr>
                <a:spLocks noChangeShapeType="1"/>
              </p:cNvSpPr>
              <p:nvPr/>
            </p:nvSpPr>
            <p:spPr bwMode="auto">
              <a:xfrm flipV="1">
                <a:off x="3229" y="252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49" name="Line 589"/>
              <p:cNvSpPr>
                <a:spLocks noChangeShapeType="1"/>
              </p:cNvSpPr>
              <p:nvPr/>
            </p:nvSpPr>
            <p:spPr bwMode="auto">
              <a:xfrm flipV="1">
                <a:off x="3229" y="2496"/>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50" name="Line 590"/>
              <p:cNvSpPr>
                <a:spLocks noChangeShapeType="1"/>
              </p:cNvSpPr>
              <p:nvPr/>
            </p:nvSpPr>
            <p:spPr bwMode="auto">
              <a:xfrm flipV="1">
                <a:off x="3229" y="2467"/>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51" name="Line 591"/>
              <p:cNvSpPr>
                <a:spLocks noChangeShapeType="1"/>
              </p:cNvSpPr>
              <p:nvPr/>
            </p:nvSpPr>
            <p:spPr bwMode="auto">
              <a:xfrm flipV="1">
                <a:off x="3229" y="2440"/>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52" name="Line 592"/>
              <p:cNvSpPr>
                <a:spLocks noChangeShapeType="1"/>
              </p:cNvSpPr>
              <p:nvPr/>
            </p:nvSpPr>
            <p:spPr bwMode="auto">
              <a:xfrm flipV="1">
                <a:off x="3229" y="241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53" name="Line 593"/>
              <p:cNvSpPr>
                <a:spLocks noChangeShapeType="1"/>
              </p:cNvSpPr>
              <p:nvPr/>
            </p:nvSpPr>
            <p:spPr bwMode="auto">
              <a:xfrm flipV="1">
                <a:off x="3229" y="2382"/>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54" name="Line 594"/>
              <p:cNvSpPr>
                <a:spLocks noChangeShapeType="1"/>
              </p:cNvSpPr>
              <p:nvPr/>
            </p:nvSpPr>
            <p:spPr bwMode="auto">
              <a:xfrm flipV="1">
                <a:off x="3229" y="2353"/>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55" name="Line 595"/>
              <p:cNvSpPr>
                <a:spLocks noChangeShapeType="1"/>
              </p:cNvSpPr>
              <p:nvPr/>
            </p:nvSpPr>
            <p:spPr bwMode="auto">
              <a:xfrm flipV="1">
                <a:off x="3229" y="232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56" name="Line 596"/>
              <p:cNvSpPr>
                <a:spLocks noChangeShapeType="1"/>
              </p:cNvSpPr>
              <p:nvPr/>
            </p:nvSpPr>
            <p:spPr bwMode="auto">
              <a:xfrm flipV="1">
                <a:off x="3229" y="229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57" name="Line 597"/>
              <p:cNvSpPr>
                <a:spLocks noChangeShapeType="1"/>
              </p:cNvSpPr>
              <p:nvPr/>
            </p:nvSpPr>
            <p:spPr bwMode="auto">
              <a:xfrm flipV="1">
                <a:off x="3229" y="2268"/>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58" name="Line 598"/>
              <p:cNvSpPr>
                <a:spLocks noChangeShapeType="1"/>
              </p:cNvSpPr>
              <p:nvPr/>
            </p:nvSpPr>
            <p:spPr bwMode="auto">
              <a:xfrm flipV="1">
                <a:off x="3229" y="2240"/>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59" name="Line 599"/>
              <p:cNvSpPr>
                <a:spLocks noChangeShapeType="1"/>
              </p:cNvSpPr>
              <p:nvPr/>
            </p:nvSpPr>
            <p:spPr bwMode="auto">
              <a:xfrm flipV="1">
                <a:off x="3229" y="221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60" name="Line 600"/>
              <p:cNvSpPr>
                <a:spLocks noChangeShapeType="1"/>
              </p:cNvSpPr>
              <p:nvPr/>
            </p:nvSpPr>
            <p:spPr bwMode="auto">
              <a:xfrm flipV="1">
                <a:off x="3229" y="2183"/>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61" name="Line 601"/>
              <p:cNvSpPr>
                <a:spLocks noChangeShapeType="1"/>
              </p:cNvSpPr>
              <p:nvPr/>
            </p:nvSpPr>
            <p:spPr bwMode="auto">
              <a:xfrm flipV="1">
                <a:off x="3229" y="2154"/>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62" name="Line 602"/>
              <p:cNvSpPr>
                <a:spLocks noChangeShapeType="1"/>
              </p:cNvSpPr>
              <p:nvPr/>
            </p:nvSpPr>
            <p:spPr bwMode="auto">
              <a:xfrm flipV="1">
                <a:off x="3229" y="2126"/>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63" name="Line 603"/>
              <p:cNvSpPr>
                <a:spLocks noChangeShapeType="1"/>
              </p:cNvSpPr>
              <p:nvPr/>
            </p:nvSpPr>
            <p:spPr bwMode="auto">
              <a:xfrm flipV="1">
                <a:off x="3229" y="209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64" name="Line 604"/>
              <p:cNvSpPr>
                <a:spLocks noChangeShapeType="1"/>
              </p:cNvSpPr>
              <p:nvPr/>
            </p:nvSpPr>
            <p:spPr bwMode="auto">
              <a:xfrm flipV="1">
                <a:off x="3229" y="2068"/>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65" name="Line 605"/>
              <p:cNvSpPr>
                <a:spLocks noChangeShapeType="1"/>
              </p:cNvSpPr>
              <p:nvPr/>
            </p:nvSpPr>
            <p:spPr bwMode="auto">
              <a:xfrm flipV="1">
                <a:off x="3229" y="204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5" name="Group 807"/>
            <p:cNvGrpSpPr>
              <a:grpSpLocks/>
            </p:cNvGrpSpPr>
            <p:nvPr/>
          </p:nvGrpSpPr>
          <p:grpSpPr bwMode="auto">
            <a:xfrm>
              <a:off x="803275" y="1473200"/>
              <a:ext cx="4483100" cy="3536950"/>
              <a:chOff x="760" y="928"/>
              <a:chExt cx="2824" cy="2228"/>
            </a:xfrm>
          </p:grpSpPr>
          <p:sp>
            <p:nvSpPr>
              <p:cNvPr id="1167967" name="Line 607"/>
              <p:cNvSpPr>
                <a:spLocks noChangeShapeType="1"/>
              </p:cNvSpPr>
              <p:nvPr/>
            </p:nvSpPr>
            <p:spPr bwMode="auto">
              <a:xfrm flipV="1">
                <a:off x="3229" y="201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68" name="Line 608"/>
              <p:cNvSpPr>
                <a:spLocks noChangeShapeType="1"/>
              </p:cNvSpPr>
              <p:nvPr/>
            </p:nvSpPr>
            <p:spPr bwMode="auto">
              <a:xfrm flipV="1">
                <a:off x="3229" y="1983"/>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69" name="Line 609"/>
              <p:cNvSpPr>
                <a:spLocks noChangeShapeType="1"/>
              </p:cNvSpPr>
              <p:nvPr/>
            </p:nvSpPr>
            <p:spPr bwMode="auto">
              <a:xfrm flipV="1">
                <a:off x="3229" y="1954"/>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70" name="Line 610"/>
              <p:cNvSpPr>
                <a:spLocks noChangeShapeType="1"/>
              </p:cNvSpPr>
              <p:nvPr/>
            </p:nvSpPr>
            <p:spPr bwMode="auto">
              <a:xfrm flipV="1">
                <a:off x="3229" y="1927"/>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71" name="Line 611"/>
              <p:cNvSpPr>
                <a:spLocks noChangeShapeType="1"/>
              </p:cNvSpPr>
              <p:nvPr/>
            </p:nvSpPr>
            <p:spPr bwMode="auto">
              <a:xfrm flipV="1">
                <a:off x="3229" y="189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72" name="Line 612"/>
              <p:cNvSpPr>
                <a:spLocks noChangeShapeType="1"/>
              </p:cNvSpPr>
              <p:nvPr/>
            </p:nvSpPr>
            <p:spPr bwMode="auto">
              <a:xfrm flipV="1">
                <a:off x="3229" y="1869"/>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73" name="Line 613"/>
              <p:cNvSpPr>
                <a:spLocks noChangeShapeType="1"/>
              </p:cNvSpPr>
              <p:nvPr/>
            </p:nvSpPr>
            <p:spPr bwMode="auto">
              <a:xfrm flipV="1">
                <a:off x="3229" y="1840"/>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74" name="Line 614"/>
              <p:cNvSpPr>
                <a:spLocks noChangeShapeType="1"/>
              </p:cNvSpPr>
              <p:nvPr/>
            </p:nvSpPr>
            <p:spPr bwMode="auto">
              <a:xfrm flipV="1">
                <a:off x="3229" y="181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75" name="Line 615"/>
              <p:cNvSpPr>
                <a:spLocks noChangeShapeType="1"/>
              </p:cNvSpPr>
              <p:nvPr/>
            </p:nvSpPr>
            <p:spPr bwMode="auto">
              <a:xfrm flipV="1">
                <a:off x="3229" y="178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76" name="Line 616"/>
              <p:cNvSpPr>
                <a:spLocks noChangeShapeType="1"/>
              </p:cNvSpPr>
              <p:nvPr/>
            </p:nvSpPr>
            <p:spPr bwMode="auto">
              <a:xfrm flipV="1">
                <a:off x="3229" y="1755"/>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77" name="Line 617"/>
              <p:cNvSpPr>
                <a:spLocks noChangeShapeType="1"/>
              </p:cNvSpPr>
              <p:nvPr/>
            </p:nvSpPr>
            <p:spPr bwMode="auto">
              <a:xfrm flipV="1">
                <a:off x="3229" y="1726"/>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78" name="Line 618"/>
              <p:cNvSpPr>
                <a:spLocks noChangeShapeType="1"/>
              </p:cNvSpPr>
              <p:nvPr/>
            </p:nvSpPr>
            <p:spPr bwMode="auto">
              <a:xfrm flipV="1">
                <a:off x="3229" y="169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79" name="Line 619"/>
              <p:cNvSpPr>
                <a:spLocks noChangeShapeType="1"/>
              </p:cNvSpPr>
              <p:nvPr/>
            </p:nvSpPr>
            <p:spPr bwMode="auto">
              <a:xfrm flipV="1">
                <a:off x="3229" y="1670"/>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80" name="Line 620"/>
              <p:cNvSpPr>
                <a:spLocks noChangeShapeType="1"/>
              </p:cNvSpPr>
              <p:nvPr/>
            </p:nvSpPr>
            <p:spPr bwMode="auto">
              <a:xfrm flipV="1">
                <a:off x="3229" y="1641"/>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81" name="Line 621"/>
              <p:cNvSpPr>
                <a:spLocks noChangeShapeType="1"/>
              </p:cNvSpPr>
              <p:nvPr/>
            </p:nvSpPr>
            <p:spPr bwMode="auto">
              <a:xfrm flipV="1">
                <a:off x="3229" y="1613"/>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82" name="Line 622"/>
              <p:cNvSpPr>
                <a:spLocks noChangeShapeType="1"/>
              </p:cNvSpPr>
              <p:nvPr/>
            </p:nvSpPr>
            <p:spPr bwMode="auto">
              <a:xfrm flipV="1">
                <a:off x="3229" y="158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83" name="Line 623"/>
              <p:cNvSpPr>
                <a:spLocks noChangeShapeType="1"/>
              </p:cNvSpPr>
              <p:nvPr/>
            </p:nvSpPr>
            <p:spPr bwMode="auto">
              <a:xfrm flipV="1">
                <a:off x="3229" y="155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84" name="Line 624"/>
              <p:cNvSpPr>
                <a:spLocks noChangeShapeType="1"/>
              </p:cNvSpPr>
              <p:nvPr/>
            </p:nvSpPr>
            <p:spPr bwMode="auto">
              <a:xfrm flipV="1">
                <a:off x="3229" y="152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85" name="Line 625"/>
              <p:cNvSpPr>
                <a:spLocks noChangeShapeType="1"/>
              </p:cNvSpPr>
              <p:nvPr/>
            </p:nvSpPr>
            <p:spPr bwMode="auto">
              <a:xfrm flipV="1">
                <a:off x="3229" y="1499"/>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86" name="Line 626"/>
              <p:cNvSpPr>
                <a:spLocks noChangeShapeType="1"/>
              </p:cNvSpPr>
              <p:nvPr/>
            </p:nvSpPr>
            <p:spPr bwMode="auto">
              <a:xfrm flipV="1">
                <a:off x="3229" y="1470"/>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87" name="Line 627"/>
              <p:cNvSpPr>
                <a:spLocks noChangeShapeType="1"/>
              </p:cNvSpPr>
              <p:nvPr/>
            </p:nvSpPr>
            <p:spPr bwMode="auto">
              <a:xfrm flipV="1">
                <a:off x="3229" y="144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88" name="Line 628"/>
              <p:cNvSpPr>
                <a:spLocks noChangeShapeType="1"/>
              </p:cNvSpPr>
              <p:nvPr/>
            </p:nvSpPr>
            <p:spPr bwMode="auto">
              <a:xfrm flipV="1">
                <a:off x="3229" y="1412"/>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89" name="Line 629"/>
              <p:cNvSpPr>
                <a:spLocks noChangeShapeType="1"/>
              </p:cNvSpPr>
              <p:nvPr/>
            </p:nvSpPr>
            <p:spPr bwMode="auto">
              <a:xfrm flipV="1">
                <a:off x="3229" y="138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90" name="Line 630"/>
              <p:cNvSpPr>
                <a:spLocks noChangeShapeType="1"/>
              </p:cNvSpPr>
              <p:nvPr/>
            </p:nvSpPr>
            <p:spPr bwMode="auto">
              <a:xfrm flipV="1">
                <a:off x="3229" y="1356"/>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91" name="Line 631"/>
              <p:cNvSpPr>
                <a:spLocks noChangeShapeType="1"/>
              </p:cNvSpPr>
              <p:nvPr/>
            </p:nvSpPr>
            <p:spPr bwMode="auto">
              <a:xfrm flipV="1">
                <a:off x="3229" y="1327"/>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92" name="Line 632"/>
              <p:cNvSpPr>
                <a:spLocks noChangeShapeType="1"/>
              </p:cNvSpPr>
              <p:nvPr/>
            </p:nvSpPr>
            <p:spPr bwMode="auto">
              <a:xfrm flipV="1">
                <a:off x="3229" y="1298"/>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93" name="Line 633"/>
              <p:cNvSpPr>
                <a:spLocks noChangeShapeType="1"/>
              </p:cNvSpPr>
              <p:nvPr/>
            </p:nvSpPr>
            <p:spPr bwMode="auto">
              <a:xfrm flipV="1">
                <a:off x="3229" y="1271"/>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94" name="Line 634"/>
              <p:cNvSpPr>
                <a:spLocks noChangeShapeType="1"/>
              </p:cNvSpPr>
              <p:nvPr/>
            </p:nvSpPr>
            <p:spPr bwMode="auto">
              <a:xfrm flipV="1">
                <a:off x="3229" y="124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95" name="Line 635"/>
              <p:cNvSpPr>
                <a:spLocks noChangeShapeType="1"/>
              </p:cNvSpPr>
              <p:nvPr/>
            </p:nvSpPr>
            <p:spPr bwMode="auto">
              <a:xfrm flipV="1">
                <a:off x="3229" y="1213"/>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96" name="Line 636"/>
              <p:cNvSpPr>
                <a:spLocks noChangeShapeType="1"/>
              </p:cNvSpPr>
              <p:nvPr/>
            </p:nvSpPr>
            <p:spPr bwMode="auto">
              <a:xfrm flipV="1">
                <a:off x="3229" y="118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97" name="Line 637"/>
              <p:cNvSpPr>
                <a:spLocks noChangeShapeType="1"/>
              </p:cNvSpPr>
              <p:nvPr/>
            </p:nvSpPr>
            <p:spPr bwMode="auto">
              <a:xfrm flipV="1">
                <a:off x="3229" y="1156"/>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98" name="Line 638"/>
              <p:cNvSpPr>
                <a:spLocks noChangeShapeType="1"/>
              </p:cNvSpPr>
              <p:nvPr/>
            </p:nvSpPr>
            <p:spPr bwMode="auto">
              <a:xfrm flipV="1">
                <a:off x="3229" y="112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7999" name="Line 639"/>
              <p:cNvSpPr>
                <a:spLocks noChangeShapeType="1"/>
              </p:cNvSpPr>
              <p:nvPr/>
            </p:nvSpPr>
            <p:spPr bwMode="auto">
              <a:xfrm flipV="1">
                <a:off x="3229" y="1099"/>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00" name="Line 640"/>
              <p:cNvSpPr>
                <a:spLocks noChangeShapeType="1"/>
              </p:cNvSpPr>
              <p:nvPr/>
            </p:nvSpPr>
            <p:spPr bwMode="auto">
              <a:xfrm flipV="1">
                <a:off x="3229" y="107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01" name="Line 641"/>
              <p:cNvSpPr>
                <a:spLocks noChangeShapeType="1"/>
              </p:cNvSpPr>
              <p:nvPr/>
            </p:nvSpPr>
            <p:spPr bwMode="auto">
              <a:xfrm flipV="1">
                <a:off x="3229" y="104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02" name="Line 642"/>
              <p:cNvSpPr>
                <a:spLocks noChangeShapeType="1"/>
              </p:cNvSpPr>
              <p:nvPr/>
            </p:nvSpPr>
            <p:spPr bwMode="auto">
              <a:xfrm flipV="1">
                <a:off x="3229" y="1014"/>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03" name="Line 643"/>
              <p:cNvSpPr>
                <a:spLocks noChangeShapeType="1"/>
              </p:cNvSpPr>
              <p:nvPr/>
            </p:nvSpPr>
            <p:spPr bwMode="auto">
              <a:xfrm flipV="1">
                <a:off x="3229" y="985"/>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04" name="Line 644"/>
              <p:cNvSpPr>
                <a:spLocks noChangeShapeType="1"/>
              </p:cNvSpPr>
              <p:nvPr/>
            </p:nvSpPr>
            <p:spPr bwMode="auto">
              <a:xfrm flipV="1">
                <a:off x="3229" y="95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05" name="Line 645"/>
              <p:cNvSpPr>
                <a:spLocks noChangeShapeType="1"/>
              </p:cNvSpPr>
              <p:nvPr/>
            </p:nvSpPr>
            <p:spPr bwMode="auto">
              <a:xfrm flipV="1">
                <a:off x="3229" y="92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06" name="Line 646"/>
              <p:cNvSpPr>
                <a:spLocks noChangeShapeType="1"/>
              </p:cNvSpPr>
              <p:nvPr/>
            </p:nvSpPr>
            <p:spPr bwMode="auto">
              <a:xfrm flipV="1">
                <a:off x="3583" y="315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07" name="Line 647"/>
              <p:cNvSpPr>
                <a:spLocks noChangeShapeType="1"/>
              </p:cNvSpPr>
              <p:nvPr/>
            </p:nvSpPr>
            <p:spPr bwMode="auto">
              <a:xfrm flipV="1">
                <a:off x="3583" y="3123"/>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08" name="Line 648"/>
              <p:cNvSpPr>
                <a:spLocks noChangeShapeType="1"/>
              </p:cNvSpPr>
              <p:nvPr/>
            </p:nvSpPr>
            <p:spPr bwMode="auto">
              <a:xfrm flipV="1">
                <a:off x="3583" y="3096"/>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09" name="Line 649"/>
              <p:cNvSpPr>
                <a:spLocks noChangeShapeType="1"/>
              </p:cNvSpPr>
              <p:nvPr/>
            </p:nvSpPr>
            <p:spPr bwMode="auto">
              <a:xfrm flipV="1">
                <a:off x="3583" y="306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10" name="Line 650"/>
              <p:cNvSpPr>
                <a:spLocks noChangeShapeType="1"/>
              </p:cNvSpPr>
              <p:nvPr/>
            </p:nvSpPr>
            <p:spPr bwMode="auto">
              <a:xfrm flipV="1">
                <a:off x="3583" y="303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11" name="Line 651"/>
              <p:cNvSpPr>
                <a:spLocks noChangeShapeType="1"/>
              </p:cNvSpPr>
              <p:nvPr/>
            </p:nvSpPr>
            <p:spPr bwMode="auto">
              <a:xfrm flipV="1">
                <a:off x="3583" y="3009"/>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12" name="Line 652"/>
              <p:cNvSpPr>
                <a:spLocks noChangeShapeType="1"/>
              </p:cNvSpPr>
              <p:nvPr/>
            </p:nvSpPr>
            <p:spPr bwMode="auto">
              <a:xfrm flipV="1">
                <a:off x="3583" y="298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13" name="Line 653"/>
              <p:cNvSpPr>
                <a:spLocks noChangeShapeType="1"/>
              </p:cNvSpPr>
              <p:nvPr/>
            </p:nvSpPr>
            <p:spPr bwMode="auto">
              <a:xfrm flipV="1">
                <a:off x="3583" y="2953"/>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14" name="Line 654"/>
              <p:cNvSpPr>
                <a:spLocks noChangeShapeType="1"/>
              </p:cNvSpPr>
              <p:nvPr/>
            </p:nvSpPr>
            <p:spPr bwMode="auto">
              <a:xfrm flipV="1">
                <a:off x="3583" y="292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15" name="Line 655"/>
              <p:cNvSpPr>
                <a:spLocks noChangeShapeType="1"/>
              </p:cNvSpPr>
              <p:nvPr/>
            </p:nvSpPr>
            <p:spPr bwMode="auto">
              <a:xfrm flipV="1">
                <a:off x="3583" y="2895"/>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16" name="Line 656"/>
              <p:cNvSpPr>
                <a:spLocks noChangeShapeType="1"/>
              </p:cNvSpPr>
              <p:nvPr/>
            </p:nvSpPr>
            <p:spPr bwMode="auto">
              <a:xfrm flipV="1">
                <a:off x="3583" y="286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17" name="Line 657"/>
              <p:cNvSpPr>
                <a:spLocks noChangeShapeType="1"/>
              </p:cNvSpPr>
              <p:nvPr/>
            </p:nvSpPr>
            <p:spPr bwMode="auto">
              <a:xfrm flipV="1">
                <a:off x="3583" y="2839"/>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18" name="Line 658"/>
              <p:cNvSpPr>
                <a:spLocks noChangeShapeType="1"/>
              </p:cNvSpPr>
              <p:nvPr/>
            </p:nvSpPr>
            <p:spPr bwMode="auto">
              <a:xfrm flipV="1">
                <a:off x="3583" y="2810"/>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19" name="Line 659"/>
              <p:cNvSpPr>
                <a:spLocks noChangeShapeType="1"/>
              </p:cNvSpPr>
              <p:nvPr/>
            </p:nvSpPr>
            <p:spPr bwMode="auto">
              <a:xfrm flipV="1">
                <a:off x="3583" y="2781"/>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20" name="Line 660"/>
              <p:cNvSpPr>
                <a:spLocks noChangeShapeType="1"/>
              </p:cNvSpPr>
              <p:nvPr/>
            </p:nvSpPr>
            <p:spPr bwMode="auto">
              <a:xfrm flipV="1">
                <a:off x="3583" y="2753"/>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21" name="Line 661"/>
              <p:cNvSpPr>
                <a:spLocks noChangeShapeType="1"/>
              </p:cNvSpPr>
              <p:nvPr/>
            </p:nvSpPr>
            <p:spPr bwMode="auto">
              <a:xfrm flipV="1">
                <a:off x="3583" y="272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22" name="Line 662"/>
              <p:cNvSpPr>
                <a:spLocks noChangeShapeType="1"/>
              </p:cNvSpPr>
              <p:nvPr/>
            </p:nvSpPr>
            <p:spPr bwMode="auto">
              <a:xfrm flipV="1">
                <a:off x="3583" y="2696"/>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23" name="Line 663"/>
              <p:cNvSpPr>
                <a:spLocks noChangeShapeType="1"/>
              </p:cNvSpPr>
              <p:nvPr/>
            </p:nvSpPr>
            <p:spPr bwMode="auto">
              <a:xfrm flipV="1">
                <a:off x="3583" y="266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24" name="Line 664"/>
              <p:cNvSpPr>
                <a:spLocks noChangeShapeType="1"/>
              </p:cNvSpPr>
              <p:nvPr/>
            </p:nvSpPr>
            <p:spPr bwMode="auto">
              <a:xfrm flipV="1">
                <a:off x="3583" y="2639"/>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25" name="Line 665"/>
              <p:cNvSpPr>
                <a:spLocks noChangeShapeType="1"/>
              </p:cNvSpPr>
              <p:nvPr/>
            </p:nvSpPr>
            <p:spPr bwMode="auto">
              <a:xfrm flipV="1">
                <a:off x="3583" y="2610"/>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26" name="Line 666"/>
              <p:cNvSpPr>
                <a:spLocks noChangeShapeType="1"/>
              </p:cNvSpPr>
              <p:nvPr/>
            </p:nvSpPr>
            <p:spPr bwMode="auto">
              <a:xfrm flipV="1">
                <a:off x="3583" y="258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27" name="Line 667"/>
              <p:cNvSpPr>
                <a:spLocks noChangeShapeType="1"/>
              </p:cNvSpPr>
              <p:nvPr/>
            </p:nvSpPr>
            <p:spPr bwMode="auto">
              <a:xfrm flipV="1">
                <a:off x="3583" y="255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28" name="Line 668"/>
              <p:cNvSpPr>
                <a:spLocks noChangeShapeType="1"/>
              </p:cNvSpPr>
              <p:nvPr/>
            </p:nvSpPr>
            <p:spPr bwMode="auto">
              <a:xfrm flipV="1">
                <a:off x="3583" y="252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29" name="Line 669"/>
              <p:cNvSpPr>
                <a:spLocks noChangeShapeType="1"/>
              </p:cNvSpPr>
              <p:nvPr/>
            </p:nvSpPr>
            <p:spPr bwMode="auto">
              <a:xfrm flipV="1">
                <a:off x="3583" y="2496"/>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30" name="Line 670"/>
              <p:cNvSpPr>
                <a:spLocks noChangeShapeType="1"/>
              </p:cNvSpPr>
              <p:nvPr/>
            </p:nvSpPr>
            <p:spPr bwMode="auto">
              <a:xfrm flipV="1">
                <a:off x="3583" y="2467"/>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31" name="Line 671"/>
              <p:cNvSpPr>
                <a:spLocks noChangeShapeType="1"/>
              </p:cNvSpPr>
              <p:nvPr/>
            </p:nvSpPr>
            <p:spPr bwMode="auto">
              <a:xfrm flipV="1">
                <a:off x="3583" y="2440"/>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32" name="Line 672"/>
              <p:cNvSpPr>
                <a:spLocks noChangeShapeType="1"/>
              </p:cNvSpPr>
              <p:nvPr/>
            </p:nvSpPr>
            <p:spPr bwMode="auto">
              <a:xfrm flipV="1">
                <a:off x="3583" y="241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33" name="Line 673"/>
              <p:cNvSpPr>
                <a:spLocks noChangeShapeType="1"/>
              </p:cNvSpPr>
              <p:nvPr/>
            </p:nvSpPr>
            <p:spPr bwMode="auto">
              <a:xfrm flipV="1">
                <a:off x="3583" y="2382"/>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34" name="Line 674"/>
              <p:cNvSpPr>
                <a:spLocks noChangeShapeType="1"/>
              </p:cNvSpPr>
              <p:nvPr/>
            </p:nvSpPr>
            <p:spPr bwMode="auto">
              <a:xfrm flipV="1">
                <a:off x="3583" y="2353"/>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35" name="Line 675"/>
              <p:cNvSpPr>
                <a:spLocks noChangeShapeType="1"/>
              </p:cNvSpPr>
              <p:nvPr/>
            </p:nvSpPr>
            <p:spPr bwMode="auto">
              <a:xfrm flipV="1">
                <a:off x="3583" y="232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36" name="Line 676"/>
              <p:cNvSpPr>
                <a:spLocks noChangeShapeType="1"/>
              </p:cNvSpPr>
              <p:nvPr/>
            </p:nvSpPr>
            <p:spPr bwMode="auto">
              <a:xfrm flipV="1">
                <a:off x="3583" y="229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37" name="Line 677"/>
              <p:cNvSpPr>
                <a:spLocks noChangeShapeType="1"/>
              </p:cNvSpPr>
              <p:nvPr/>
            </p:nvSpPr>
            <p:spPr bwMode="auto">
              <a:xfrm flipV="1">
                <a:off x="3583" y="2268"/>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38" name="Line 678"/>
              <p:cNvSpPr>
                <a:spLocks noChangeShapeType="1"/>
              </p:cNvSpPr>
              <p:nvPr/>
            </p:nvSpPr>
            <p:spPr bwMode="auto">
              <a:xfrm flipV="1">
                <a:off x="3583" y="2240"/>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39" name="Line 679"/>
              <p:cNvSpPr>
                <a:spLocks noChangeShapeType="1"/>
              </p:cNvSpPr>
              <p:nvPr/>
            </p:nvSpPr>
            <p:spPr bwMode="auto">
              <a:xfrm flipV="1">
                <a:off x="3583" y="221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40" name="Line 680"/>
              <p:cNvSpPr>
                <a:spLocks noChangeShapeType="1"/>
              </p:cNvSpPr>
              <p:nvPr/>
            </p:nvSpPr>
            <p:spPr bwMode="auto">
              <a:xfrm flipV="1">
                <a:off x="3583" y="2183"/>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41" name="Line 681"/>
              <p:cNvSpPr>
                <a:spLocks noChangeShapeType="1"/>
              </p:cNvSpPr>
              <p:nvPr/>
            </p:nvSpPr>
            <p:spPr bwMode="auto">
              <a:xfrm flipV="1">
                <a:off x="3583" y="2154"/>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42" name="Line 682"/>
              <p:cNvSpPr>
                <a:spLocks noChangeShapeType="1"/>
              </p:cNvSpPr>
              <p:nvPr/>
            </p:nvSpPr>
            <p:spPr bwMode="auto">
              <a:xfrm flipV="1">
                <a:off x="3583" y="2126"/>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43" name="Line 683"/>
              <p:cNvSpPr>
                <a:spLocks noChangeShapeType="1"/>
              </p:cNvSpPr>
              <p:nvPr/>
            </p:nvSpPr>
            <p:spPr bwMode="auto">
              <a:xfrm flipV="1">
                <a:off x="3583" y="209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44" name="Line 684"/>
              <p:cNvSpPr>
                <a:spLocks noChangeShapeType="1"/>
              </p:cNvSpPr>
              <p:nvPr/>
            </p:nvSpPr>
            <p:spPr bwMode="auto">
              <a:xfrm flipV="1">
                <a:off x="3583" y="2068"/>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45" name="Line 685"/>
              <p:cNvSpPr>
                <a:spLocks noChangeShapeType="1"/>
              </p:cNvSpPr>
              <p:nvPr/>
            </p:nvSpPr>
            <p:spPr bwMode="auto">
              <a:xfrm flipV="1">
                <a:off x="3583" y="204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46" name="Line 686"/>
              <p:cNvSpPr>
                <a:spLocks noChangeShapeType="1"/>
              </p:cNvSpPr>
              <p:nvPr/>
            </p:nvSpPr>
            <p:spPr bwMode="auto">
              <a:xfrm flipV="1">
                <a:off x="3583" y="201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47" name="Line 687"/>
              <p:cNvSpPr>
                <a:spLocks noChangeShapeType="1"/>
              </p:cNvSpPr>
              <p:nvPr/>
            </p:nvSpPr>
            <p:spPr bwMode="auto">
              <a:xfrm flipV="1">
                <a:off x="3583" y="1983"/>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48" name="Line 688"/>
              <p:cNvSpPr>
                <a:spLocks noChangeShapeType="1"/>
              </p:cNvSpPr>
              <p:nvPr/>
            </p:nvSpPr>
            <p:spPr bwMode="auto">
              <a:xfrm flipV="1">
                <a:off x="3583" y="1954"/>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49" name="Line 689"/>
              <p:cNvSpPr>
                <a:spLocks noChangeShapeType="1"/>
              </p:cNvSpPr>
              <p:nvPr/>
            </p:nvSpPr>
            <p:spPr bwMode="auto">
              <a:xfrm flipV="1">
                <a:off x="3583" y="1927"/>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50" name="Line 690"/>
              <p:cNvSpPr>
                <a:spLocks noChangeShapeType="1"/>
              </p:cNvSpPr>
              <p:nvPr/>
            </p:nvSpPr>
            <p:spPr bwMode="auto">
              <a:xfrm flipV="1">
                <a:off x="3583" y="189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51" name="Line 691"/>
              <p:cNvSpPr>
                <a:spLocks noChangeShapeType="1"/>
              </p:cNvSpPr>
              <p:nvPr/>
            </p:nvSpPr>
            <p:spPr bwMode="auto">
              <a:xfrm flipV="1">
                <a:off x="3583" y="1869"/>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52" name="Line 692"/>
              <p:cNvSpPr>
                <a:spLocks noChangeShapeType="1"/>
              </p:cNvSpPr>
              <p:nvPr/>
            </p:nvSpPr>
            <p:spPr bwMode="auto">
              <a:xfrm flipV="1">
                <a:off x="3583" y="1840"/>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53" name="Line 693"/>
              <p:cNvSpPr>
                <a:spLocks noChangeShapeType="1"/>
              </p:cNvSpPr>
              <p:nvPr/>
            </p:nvSpPr>
            <p:spPr bwMode="auto">
              <a:xfrm flipV="1">
                <a:off x="3583" y="181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54" name="Line 694"/>
              <p:cNvSpPr>
                <a:spLocks noChangeShapeType="1"/>
              </p:cNvSpPr>
              <p:nvPr/>
            </p:nvSpPr>
            <p:spPr bwMode="auto">
              <a:xfrm flipV="1">
                <a:off x="3583" y="178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55" name="Line 695"/>
              <p:cNvSpPr>
                <a:spLocks noChangeShapeType="1"/>
              </p:cNvSpPr>
              <p:nvPr/>
            </p:nvSpPr>
            <p:spPr bwMode="auto">
              <a:xfrm flipV="1">
                <a:off x="3583" y="1755"/>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56" name="Line 696"/>
              <p:cNvSpPr>
                <a:spLocks noChangeShapeType="1"/>
              </p:cNvSpPr>
              <p:nvPr/>
            </p:nvSpPr>
            <p:spPr bwMode="auto">
              <a:xfrm flipV="1">
                <a:off x="3583" y="1726"/>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57" name="Line 697"/>
              <p:cNvSpPr>
                <a:spLocks noChangeShapeType="1"/>
              </p:cNvSpPr>
              <p:nvPr/>
            </p:nvSpPr>
            <p:spPr bwMode="auto">
              <a:xfrm flipV="1">
                <a:off x="3583" y="169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58" name="Line 698"/>
              <p:cNvSpPr>
                <a:spLocks noChangeShapeType="1"/>
              </p:cNvSpPr>
              <p:nvPr/>
            </p:nvSpPr>
            <p:spPr bwMode="auto">
              <a:xfrm flipV="1">
                <a:off x="3583" y="1670"/>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59" name="Line 699"/>
              <p:cNvSpPr>
                <a:spLocks noChangeShapeType="1"/>
              </p:cNvSpPr>
              <p:nvPr/>
            </p:nvSpPr>
            <p:spPr bwMode="auto">
              <a:xfrm flipV="1">
                <a:off x="3583" y="1641"/>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60" name="Line 700"/>
              <p:cNvSpPr>
                <a:spLocks noChangeShapeType="1"/>
              </p:cNvSpPr>
              <p:nvPr/>
            </p:nvSpPr>
            <p:spPr bwMode="auto">
              <a:xfrm flipV="1">
                <a:off x="3583" y="1613"/>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61" name="Line 701"/>
              <p:cNvSpPr>
                <a:spLocks noChangeShapeType="1"/>
              </p:cNvSpPr>
              <p:nvPr/>
            </p:nvSpPr>
            <p:spPr bwMode="auto">
              <a:xfrm flipV="1">
                <a:off x="3583" y="1584"/>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62" name="Line 702"/>
              <p:cNvSpPr>
                <a:spLocks noChangeShapeType="1"/>
              </p:cNvSpPr>
              <p:nvPr/>
            </p:nvSpPr>
            <p:spPr bwMode="auto">
              <a:xfrm flipV="1">
                <a:off x="3583" y="155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63" name="Line 703"/>
              <p:cNvSpPr>
                <a:spLocks noChangeShapeType="1"/>
              </p:cNvSpPr>
              <p:nvPr/>
            </p:nvSpPr>
            <p:spPr bwMode="auto">
              <a:xfrm flipV="1">
                <a:off x="3583" y="152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64" name="Line 704"/>
              <p:cNvSpPr>
                <a:spLocks noChangeShapeType="1"/>
              </p:cNvSpPr>
              <p:nvPr/>
            </p:nvSpPr>
            <p:spPr bwMode="auto">
              <a:xfrm flipV="1">
                <a:off x="3583" y="1499"/>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65" name="Line 705"/>
              <p:cNvSpPr>
                <a:spLocks noChangeShapeType="1"/>
              </p:cNvSpPr>
              <p:nvPr/>
            </p:nvSpPr>
            <p:spPr bwMode="auto">
              <a:xfrm flipV="1">
                <a:off x="3583" y="1470"/>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66" name="Line 706"/>
              <p:cNvSpPr>
                <a:spLocks noChangeShapeType="1"/>
              </p:cNvSpPr>
              <p:nvPr/>
            </p:nvSpPr>
            <p:spPr bwMode="auto">
              <a:xfrm flipV="1">
                <a:off x="3583" y="144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67" name="Line 707"/>
              <p:cNvSpPr>
                <a:spLocks noChangeShapeType="1"/>
              </p:cNvSpPr>
              <p:nvPr/>
            </p:nvSpPr>
            <p:spPr bwMode="auto">
              <a:xfrm flipV="1">
                <a:off x="3583" y="1412"/>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68" name="Line 708"/>
              <p:cNvSpPr>
                <a:spLocks noChangeShapeType="1"/>
              </p:cNvSpPr>
              <p:nvPr/>
            </p:nvSpPr>
            <p:spPr bwMode="auto">
              <a:xfrm flipV="1">
                <a:off x="3583" y="138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69" name="Line 709"/>
              <p:cNvSpPr>
                <a:spLocks noChangeShapeType="1"/>
              </p:cNvSpPr>
              <p:nvPr/>
            </p:nvSpPr>
            <p:spPr bwMode="auto">
              <a:xfrm flipV="1">
                <a:off x="3583" y="1356"/>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70" name="Line 710"/>
              <p:cNvSpPr>
                <a:spLocks noChangeShapeType="1"/>
              </p:cNvSpPr>
              <p:nvPr/>
            </p:nvSpPr>
            <p:spPr bwMode="auto">
              <a:xfrm flipV="1">
                <a:off x="3583" y="1327"/>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71" name="Line 711"/>
              <p:cNvSpPr>
                <a:spLocks noChangeShapeType="1"/>
              </p:cNvSpPr>
              <p:nvPr/>
            </p:nvSpPr>
            <p:spPr bwMode="auto">
              <a:xfrm flipV="1">
                <a:off x="3583" y="1298"/>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72" name="Line 712"/>
              <p:cNvSpPr>
                <a:spLocks noChangeShapeType="1"/>
              </p:cNvSpPr>
              <p:nvPr/>
            </p:nvSpPr>
            <p:spPr bwMode="auto">
              <a:xfrm flipV="1">
                <a:off x="3583" y="1271"/>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73" name="Line 713"/>
              <p:cNvSpPr>
                <a:spLocks noChangeShapeType="1"/>
              </p:cNvSpPr>
              <p:nvPr/>
            </p:nvSpPr>
            <p:spPr bwMode="auto">
              <a:xfrm flipV="1">
                <a:off x="3583" y="124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74" name="Line 714"/>
              <p:cNvSpPr>
                <a:spLocks noChangeShapeType="1"/>
              </p:cNvSpPr>
              <p:nvPr/>
            </p:nvSpPr>
            <p:spPr bwMode="auto">
              <a:xfrm flipV="1">
                <a:off x="3583" y="1213"/>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75" name="Line 715"/>
              <p:cNvSpPr>
                <a:spLocks noChangeShapeType="1"/>
              </p:cNvSpPr>
              <p:nvPr/>
            </p:nvSpPr>
            <p:spPr bwMode="auto">
              <a:xfrm flipV="1">
                <a:off x="3583" y="1185"/>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76" name="Line 716"/>
              <p:cNvSpPr>
                <a:spLocks noChangeShapeType="1"/>
              </p:cNvSpPr>
              <p:nvPr/>
            </p:nvSpPr>
            <p:spPr bwMode="auto">
              <a:xfrm flipV="1">
                <a:off x="3583" y="1156"/>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77" name="Line 717"/>
              <p:cNvSpPr>
                <a:spLocks noChangeShapeType="1"/>
              </p:cNvSpPr>
              <p:nvPr/>
            </p:nvSpPr>
            <p:spPr bwMode="auto">
              <a:xfrm flipV="1">
                <a:off x="3583" y="112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78" name="Line 718"/>
              <p:cNvSpPr>
                <a:spLocks noChangeShapeType="1"/>
              </p:cNvSpPr>
              <p:nvPr/>
            </p:nvSpPr>
            <p:spPr bwMode="auto">
              <a:xfrm flipV="1">
                <a:off x="3583" y="1099"/>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79" name="Line 719"/>
              <p:cNvSpPr>
                <a:spLocks noChangeShapeType="1"/>
              </p:cNvSpPr>
              <p:nvPr/>
            </p:nvSpPr>
            <p:spPr bwMode="auto">
              <a:xfrm flipV="1">
                <a:off x="3583" y="1071"/>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80" name="Line 720"/>
              <p:cNvSpPr>
                <a:spLocks noChangeShapeType="1"/>
              </p:cNvSpPr>
              <p:nvPr/>
            </p:nvSpPr>
            <p:spPr bwMode="auto">
              <a:xfrm flipV="1">
                <a:off x="3583" y="1042"/>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81" name="Line 721"/>
              <p:cNvSpPr>
                <a:spLocks noChangeShapeType="1"/>
              </p:cNvSpPr>
              <p:nvPr/>
            </p:nvSpPr>
            <p:spPr bwMode="auto">
              <a:xfrm flipV="1">
                <a:off x="3583" y="1014"/>
                <a:ext cx="1" cy="2"/>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82" name="Line 722"/>
              <p:cNvSpPr>
                <a:spLocks noChangeShapeType="1"/>
              </p:cNvSpPr>
              <p:nvPr/>
            </p:nvSpPr>
            <p:spPr bwMode="auto">
              <a:xfrm flipV="1">
                <a:off x="3583" y="985"/>
                <a:ext cx="1" cy="4"/>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83" name="Line 723"/>
              <p:cNvSpPr>
                <a:spLocks noChangeShapeType="1"/>
              </p:cNvSpPr>
              <p:nvPr/>
            </p:nvSpPr>
            <p:spPr bwMode="auto">
              <a:xfrm flipV="1">
                <a:off x="3583" y="957"/>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84" name="Line 724"/>
              <p:cNvSpPr>
                <a:spLocks noChangeShapeType="1"/>
              </p:cNvSpPr>
              <p:nvPr/>
            </p:nvSpPr>
            <p:spPr bwMode="auto">
              <a:xfrm flipV="1">
                <a:off x="3583" y="928"/>
                <a:ext cx="1" cy="3"/>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85" name="Line 725"/>
              <p:cNvSpPr>
                <a:spLocks noChangeShapeType="1"/>
              </p:cNvSpPr>
              <p:nvPr/>
            </p:nvSpPr>
            <p:spPr bwMode="auto">
              <a:xfrm>
                <a:off x="760" y="315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86" name="Line 726"/>
              <p:cNvSpPr>
                <a:spLocks noChangeShapeType="1"/>
              </p:cNvSpPr>
              <p:nvPr/>
            </p:nvSpPr>
            <p:spPr bwMode="auto">
              <a:xfrm>
                <a:off x="789"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87" name="Line 727"/>
              <p:cNvSpPr>
                <a:spLocks noChangeShapeType="1"/>
              </p:cNvSpPr>
              <p:nvPr/>
            </p:nvSpPr>
            <p:spPr bwMode="auto">
              <a:xfrm>
                <a:off x="818" y="3155"/>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88" name="Line 728"/>
              <p:cNvSpPr>
                <a:spLocks noChangeShapeType="1"/>
              </p:cNvSpPr>
              <p:nvPr/>
            </p:nvSpPr>
            <p:spPr bwMode="auto">
              <a:xfrm>
                <a:off x="845" y="315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89" name="Line 729"/>
              <p:cNvSpPr>
                <a:spLocks noChangeShapeType="1"/>
              </p:cNvSpPr>
              <p:nvPr/>
            </p:nvSpPr>
            <p:spPr bwMode="auto">
              <a:xfrm>
                <a:off x="874"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90" name="Line 730"/>
              <p:cNvSpPr>
                <a:spLocks noChangeShapeType="1"/>
              </p:cNvSpPr>
              <p:nvPr/>
            </p:nvSpPr>
            <p:spPr bwMode="auto">
              <a:xfrm>
                <a:off x="903"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91" name="Line 731"/>
              <p:cNvSpPr>
                <a:spLocks noChangeShapeType="1"/>
              </p:cNvSpPr>
              <p:nvPr/>
            </p:nvSpPr>
            <p:spPr bwMode="auto">
              <a:xfrm>
                <a:off x="932"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92" name="Line 732"/>
              <p:cNvSpPr>
                <a:spLocks noChangeShapeType="1"/>
              </p:cNvSpPr>
              <p:nvPr/>
            </p:nvSpPr>
            <p:spPr bwMode="auto">
              <a:xfrm>
                <a:off x="959"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93" name="Line 733"/>
              <p:cNvSpPr>
                <a:spLocks noChangeShapeType="1"/>
              </p:cNvSpPr>
              <p:nvPr/>
            </p:nvSpPr>
            <p:spPr bwMode="auto">
              <a:xfrm>
                <a:off x="988"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94" name="Line 734"/>
              <p:cNvSpPr>
                <a:spLocks noChangeShapeType="1"/>
              </p:cNvSpPr>
              <p:nvPr/>
            </p:nvSpPr>
            <p:spPr bwMode="auto">
              <a:xfrm>
                <a:off x="1017"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95" name="Line 735"/>
              <p:cNvSpPr>
                <a:spLocks noChangeShapeType="1"/>
              </p:cNvSpPr>
              <p:nvPr/>
            </p:nvSpPr>
            <p:spPr bwMode="auto">
              <a:xfrm>
                <a:off x="1045" y="315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96" name="Line 736"/>
              <p:cNvSpPr>
                <a:spLocks noChangeShapeType="1"/>
              </p:cNvSpPr>
              <p:nvPr/>
            </p:nvSpPr>
            <p:spPr bwMode="auto">
              <a:xfrm>
                <a:off x="1074" y="3155"/>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97" name="Line 737"/>
              <p:cNvSpPr>
                <a:spLocks noChangeShapeType="1"/>
              </p:cNvSpPr>
              <p:nvPr/>
            </p:nvSpPr>
            <p:spPr bwMode="auto">
              <a:xfrm>
                <a:off x="1102"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98" name="Line 738"/>
              <p:cNvSpPr>
                <a:spLocks noChangeShapeType="1"/>
              </p:cNvSpPr>
              <p:nvPr/>
            </p:nvSpPr>
            <p:spPr bwMode="auto">
              <a:xfrm>
                <a:off x="1130" y="315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099" name="Line 739"/>
              <p:cNvSpPr>
                <a:spLocks noChangeShapeType="1"/>
              </p:cNvSpPr>
              <p:nvPr/>
            </p:nvSpPr>
            <p:spPr bwMode="auto">
              <a:xfrm>
                <a:off x="1159"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00" name="Line 740"/>
              <p:cNvSpPr>
                <a:spLocks noChangeShapeType="1"/>
              </p:cNvSpPr>
              <p:nvPr/>
            </p:nvSpPr>
            <p:spPr bwMode="auto">
              <a:xfrm>
                <a:off x="1188"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01" name="Line 741"/>
              <p:cNvSpPr>
                <a:spLocks noChangeShapeType="1"/>
              </p:cNvSpPr>
              <p:nvPr/>
            </p:nvSpPr>
            <p:spPr bwMode="auto">
              <a:xfrm>
                <a:off x="1216"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02" name="Line 742"/>
              <p:cNvSpPr>
                <a:spLocks noChangeShapeType="1"/>
              </p:cNvSpPr>
              <p:nvPr/>
            </p:nvSpPr>
            <p:spPr bwMode="auto">
              <a:xfrm>
                <a:off x="1244"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03" name="Line 743"/>
              <p:cNvSpPr>
                <a:spLocks noChangeShapeType="1"/>
              </p:cNvSpPr>
              <p:nvPr/>
            </p:nvSpPr>
            <p:spPr bwMode="auto">
              <a:xfrm>
                <a:off x="1273"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04" name="Line 744"/>
              <p:cNvSpPr>
                <a:spLocks noChangeShapeType="1"/>
              </p:cNvSpPr>
              <p:nvPr/>
            </p:nvSpPr>
            <p:spPr bwMode="auto">
              <a:xfrm>
                <a:off x="1301" y="315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05" name="Line 745"/>
              <p:cNvSpPr>
                <a:spLocks noChangeShapeType="1"/>
              </p:cNvSpPr>
              <p:nvPr/>
            </p:nvSpPr>
            <p:spPr bwMode="auto">
              <a:xfrm>
                <a:off x="1330" y="3155"/>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06" name="Line 746"/>
              <p:cNvSpPr>
                <a:spLocks noChangeShapeType="1"/>
              </p:cNvSpPr>
              <p:nvPr/>
            </p:nvSpPr>
            <p:spPr bwMode="auto">
              <a:xfrm>
                <a:off x="1358"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07" name="Line 747"/>
              <p:cNvSpPr>
                <a:spLocks noChangeShapeType="1"/>
              </p:cNvSpPr>
              <p:nvPr/>
            </p:nvSpPr>
            <p:spPr bwMode="auto">
              <a:xfrm>
                <a:off x="1386" y="315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08" name="Line 748"/>
              <p:cNvSpPr>
                <a:spLocks noChangeShapeType="1"/>
              </p:cNvSpPr>
              <p:nvPr/>
            </p:nvSpPr>
            <p:spPr bwMode="auto">
              <a:xfrm>
                <a:off x="1415"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09" name="Line 749"/>
              <p:cNvSpPr>
                <a:spLocks noChangeShapeType="1"/>
              </p:cNvSpPr>
              <p:nvPr/>
            </p:nvSpPr>
            <p:spPr bwMode="auto">
              <a:xfrm>
                <a:off x="1444"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10" name="Line 750"/>
              <p:cNvSpPr>
                <a:spLocks noChangeShapeType="1"/>
              </p:cNvSpPr>
              <p:nvPr/>
            </p:nvSpPr>
            <p:spPr bwMode="auto">
              <a:xfrm>
                <a:off x="1472"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11" name="Line 751"/>
              <p:cNvSpPr>
                <a:spLocks noChangeShapeType="1"/>
              </p:cNvSpPr>
              <p:nvPr/>
            </p:nvSpPr>
            <p:spPr bwMode="auto">
              <a:xfrm>
                <a:off x="1500"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12" name="Line 752"/>
              <p:cNvSpPr>
                <a:spLocks noChangeShapeType="1"/>
              </p:cNvSpPr>
              <p:nvPr/>
            </p:nvSpPr>
            <p:spPr bwMode="auto">
              <a:xfrm>
                <a:off x="1529"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13" name="Line 753"/>
              <p:cNvSpPr>
                <a:spLocks noChangeShapeType="1"/>
              </p:cNvSpPr>
              <p:nvPr/>
            </p:nvSpPr>
            <p:spPr bwMode="auto">
              <a:xfrm>
                <a:off x="1557" y="315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14" name="Line 754"/>
              <p:cNvSpPr>
                <a:spLocks noChangeShapeType="1"/>
              </p:cNvSpPr>
              <p:nvPr/>
            </p:nvSpPr>
            <p:spPr bwMode="auto">
              <a:xfrm>
                <a:off x="1586"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15" name="Line 755"/>
              <p:cNvSpPr>
                <a:spLocks noChangeShapeType="1"/>
              </p:cNvSpPr>
              <p:nvPr/>
            </p:nvSpPr>
            <p:spPr bwMode="auto">
              <a:xfrm>
                <a:off x="1614"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16" name="Line 756"/>
              <p:cNvSpPr>
                <a:spLocks noChangeShapeType="1"/>
              </p:cNvSpPr>
              <p:nvPr/>
            </p:nvSpPr>
            <p:spPr bwMode="auto">
              <a:xfrm>
                <a:off x="1642" y="315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17" name="Line 757"/>
              <p:cNvSpPr>
                <a:spLocks noChangeShapeType="1"/>
              </p:cNvSpPr>
              <p:nvPr/>
            </p:nvSpPr>
            <p:spPr bwMode="auto">
              <a:xfrm>
                <a:off x="1671"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18" name="Line 758"/>
              <p:cNvSpPr>
                <a:spLocks noChangeShapeType="1"/>
              </p:cNvSpPr>
              <p:nvPr/>
            </p:nvSpPr>
            <p:spPr bwMode="auto">
              <a:xfrm>
                <a:off x="1700"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19" name="Line 759"/>
              <p:cNvSpPr>
                <a:spLocks noChangeShapeType="1"/>
              </p:cNvSpPr>
              <p:nvPr/>
            </p:nvSpPr>
            <p:spPr bwMode="auto">
              <a:xfrm>
                <a:off x="1728"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20" name="Line 760"/>
              <p:cNvSpPr>
                <a:spLocks noChangeShapeType="1"/>
              </p:cNvSpPr>
              <p:nvPr/>
            </p:nvSpPr>
            <p:spPr bwMode="auto">
              <a:xfrm>
                <a:off x="1756"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21" name="Line 761"/>
              <p:cNvSpPr>
                <a:spLocks noChangeShapeType="1"/>
              </p:cNvSpPr>
              <p:nvPr/>
            </p:nvSpPr>
            <p:spPr bwMode="auto">
              <a:xfrm>
                <a:off x="1785"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22" name="Line 762"/>
              <p:cNvSpPr>
                <a:spLocks noChangeShapeType="1"/>
              </p:cNvSpPr>
              <p:nvPr/>
            </p:nvSpPr>
            <p:spPr bwMode="auto">
              <a:xfrm>
                <a:off x="1813" y="315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23" name="Line 763"/>
              <p:cNvSpPr>
                <a:spLocks noChangeShapeType="1"/>
              </p:cNvSpPr>
              <p:nvPr/>
            </p:nvSpPr>
            <p:spPr bwMode="auto">
              <a:xfrm>
                <a:off x="1842"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24" name="Line 764"/>
              <p:cNvSpPr>
                <a:spLocks noChangeShapeType="1"/>
              </p:cNvSpPr>
              <p:nvPr/>
            </p:nvSpPr>
            <p:spPr bwMode="auto">
              <a:xfrm>
                <a:off x="1870"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25" name="Line 765"/>
              <p:cNvSpPr>
                <a:spLocks noChangeShapeType="1"/>
              </p:cNvSpPr>
              <p:nvPr/>
            </p:nvSpPr>
            <p:spPr bwMode="auto">
              <a:xfrm>
                <a:off x="1898" y="315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26" name="Line 766"/>
              <p:cNvSpPr>
                <a:spLocks noChangeShapeType="1"/>
              </p:cNvSpPr>
              <p:nvPr/>
            </p:nvSpPr>
            <p:spPr bwMode="auto">
              <a:xfrm>
                <a:off x="1927"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27" name="Line 767"/>
              <p:cNvSpPr>
                <a:spLocks noChangeShapeType="1"/>
              </p:cNvSpPr>
              <p:nvPr/>
            </p:nvSpPr>
            <p:spPr bwMode="auto">
              <a:xfrm>
                <a:off x="1956"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28" name="Line 768"/>
              <p:cNvSpPr>
                <a:spLocks noChangeShapeType="1"/>
              </p:cNvSpPr>
              <p:nvPr/>
            </p:nvSpPr>
            <p:spPr bwMode="auto">
              <a:xfrm>
                <a:off x="1985" y="3155"/>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29" name="Line 769"/>
              <p:cNvSpPr>
                <a:spLocks noChangeShapeType="1"/>
              </p:cNvSpPr>
              <p:nvPr/>
            </p:nvSpPr>
            <p:spPr bwMode="auto">
              <a:xfrm>
                <a:off x="2012"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30" name="Line 770"/>
              <p:cNvSpPr>
                <a:spLocks noChangeShapeType="1"/>
              </p:cNvSpPr>
              <p:nvPr/>
            </p:nvSpPr>
            <p:spPr bwMode="auto">
              <a:xfrm>
                <a:off x="2041"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31" name="Line 771"/>
              <p:cNvSpPr>
                <a:spLocks noChangeShapeType="1"/>
              </p:cNvSpPr>
              <p:nvPr/>
            </p:nvSpPr>
            <p:spPr bwMode="auto">
              <a:xfrm>
                <a:off x="2069" y="315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32" name="Line 772"/>
              <p:cNvSpPr>
                <a:spLocks noChangeShapeType="1"/>
              </p:cNvSpPr>
              <p:nvPr/>
            </p:nvSpPr>
            <p:spPr bwMode="auto">
              <a:xfrm>
                <a:off x="2098" y="315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33" name="Line 773"/>
              <p:cNvSpPr>
                <a:spLocks noChangeShapeType="1"/>
              </p:cNvSpPr>
              <p:nvPr/>
            </p:nvSpPr>
            <p:spPr bwMode="auto">
              <a:xfrm>
                <a:off x="2127" y="3155"/>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34" name="Line 774"/>
              <p:cNvSpPr>
                <a:spLocks noChangeShapeType="1"/>
              </p:cNvSpPr>
              <p:nvPr/>
            </p:nvSpPr>
            <p:spPr bwMode="auto">
              <a:xfrm>
                <a:off x="2154" y="315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35" name="Line 775"/>
              <p:cNvSpPr>
                <a:spLocks noChangeShapeType="1"/>
              </p:cNvSpPr>
              <p:nvPr/>
            </p:nvSpPr>
            <p:spPr bwMode="auto">
              <a:xfrm>
                <a:off x="2183"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36" name="Line 776"/>
              <p:cNvSpPr>
                <a:spLocks noChangeShapeType="1"/>
              </p:cNvSpPr>
              <p:nvPr/>
            </p:nvSpPr>
            <p:spPr bwMode="auto">
              <a:xfrm>
                <a:off x="2212"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37" name="Line 777"/>
              <p:cNvSpPr>
                <a:spLocks noChangeShapeType="1"/>
              </p:cNvSpPr>
              <p:nvPr/>
            </p:nvSpPr>
            <p:spPr bwMode="auto">
              <a:xfrm>
                <a:off x="2241" y="3155"/>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38" name="Line 778"/>
              <p:cNvSpPr>
                <a:spLocks noChangeShapeType="1"/>
              </p:cNvSpPr>
              <p:nvPr/>
            </p:nvSpPr>
            <p:spPr bwMode="auto">
              <a:xfrm>
                <a:off x="2268"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39" name="Line 779"/>
              <p:cNvSpPr>
                <a:spLocks noChangeShapeType="1"/>
              </p:cNvSpPr>
              <p:nvPr/>
            </p:nvSpPr>
            <p:spPr bwMode="auto">
              <a:xfrm>
                <a:off x="2297"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40" name="Line 780"/>
              <p:cNvSpPr>
                <a:spLocks noChangeShapeType="1"/>
              </p:cNvSpPr>
              <p:nvPr/>
            </p:nvSpPr>
            <p:spPr bwMode="auto">
              <a:xfrm>
                <a:off x="2325" y="315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41" name="Line 781"/>
              <p:cNvSpPr>
                <a:spLocks noChangeShapeType="1"/>
              </p:cNvSpPr>
              <p:nvPr/>
            </p:nvSpPr>
            <p:spPr bwMode="auto">
              <a:xfrm>
                <a:off x="2354" y="315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42" name="Line 782"/>
              <p:cNvSpPr>
                <a:spLocks noChangeShapeType="1"/>
              </p:cNvSpPr>
              <p:nvPr/>
            </p:nvSpPr>
            <p:spPr bwMode="auto">
              <a:xfrm>
                <a:off x="2383" y="3155"/>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43" name="Line 783"/>
              <p:cNvSpPr>
                <a:spLocks noChangeShapeType="1"/>
              </p:cNvSpPr>
              <p:nvPr/>
            </p:nvSpPr>
            <p:spPr bwMode="auto">
              <a:xfrm>
                <a:off x="2410" y="315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44" name="Line 784"/>
              <p:cNvSpPr>
                <a:spLocks noChangeShapeType="1"/>
              </p:cNvSpPr>
              <p:nvPr/>
            </p:nvSpPr>
            <p:spPr bwMode="auto">
              <a:xfrm>
                <a:off x="2439"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45" name="Line 785"/>
              <p:cNvSpPr>
                <a:spLocks noChangeShapeType="1"/>
              </p:cNvSpPr>
              <p:nvPr/>
            </p:nvSpPr>
            <p:spPr bwMode="auto">
              <a:xfrm>
                <a:off x="2468"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46" name="Line 786"/>
              <p:cNvSpPr>
                <a:spLocks noChangeShapeType="1"/>
              </p:cNvSpPr>
              <p:nvPr/>
            </p:nvSpPr>
            <p:spPr bwMode="auto">
              <a:xfrm>
                <a:off x="2497"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47" name="Line 787"/>
              <p:cNvSpPr>
                <a:spLocks noChangeShapeType="1"/>
              </p:cNvSpPr>
              <p:nvPr/>
            </p:nvSpPr>
            <p:spPr bwMode="auto">
              <a:xfrm>
                <a:off x="2524"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48" name="Line 788"/>
              <p:cNvSpPr>
                <a:spLocks noChangeShapeType="1"/>
              </p:cNvSpPr>
              <p:nvPr/>
            </p:nvSpPr>
            <p:spPr bwMode="auto">
              <a:xfrm>
                <a:off x="2553"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49" name="Line 789"/>
              <p:cNvSpPr>
                <a:spLocks noChangeShapeType="1"/>
              </p:cNvSpPr>
              <p:nvPr/>
            </p:nvSpPr>
            <p:spPr bwMode="auto">
              <a:xfrm>
                <a:off x="2582"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50" name="Line 790"/>
              <p:cNvSpPr>
                <a:spLocks noChangeShapeType="1"/>
              </p:cNvSpPr>
              <p:nvPr/>
            </p:nvSpPr>
            <p:spPr bwMode="auto">
              <a:xfrm>
                <a:off x="2610" y="315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51" name="Line 791"/>
              <p:cNvSpPr>
                <a:spLocks noChangeShapeType="1"/>
              </p:cNvSpPr>
              <p:nvPr/>
            </p:nvSpPr>
            <p:spPr bwMode="auto">
              <a:xfrm>
                <a:off x="2639" y="3155"/>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52" name="Line 792"/>
              <p:cNvSpPr>
                <a:spLocks noChangeShapeType="1"/>
              </p:cNvSpPr>
              <p:nvPr/>
            </p:nvSpPr>
            <p:spPr bwMode="auto">
              <a:xfrm>
                <a:off x="2667"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53" name="Line 793"/>
              <p:cNvSpPr>
                <a:spLocks noChangeShapeType="1"/>
              </p:cNvSpPr>
              <p:nvPr/>
            </p:nvSpPr>
            <p:spPr bwMode="auto">
              <a:xfrm>
                <a:off x="2695" y="315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54" name="Line 794"/>
              <p:cNvSpPr>
                <a:spLocks noChangeShapeType="1"/>
              </p:cNvSpPr>
              <p:nvPr/>
            </p:nvSpPr>
            <p:spPr bwMode="auto">
              <a:xfrm>
                <a:off x="2724"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55" name="Line 795"/>
              <p:cNvSpPr>
                <a:spLocks noChangeShapeType="1"/>
              </p:cNvSpPr>
              <p:nvPr/>
            </p:nvSpPr>
            <p:spPr bwMode="auto">
              <a:xfrm>
                <a:off x="2753"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56" name="Line 796"/>
              <p:cNvSpPr>
                <a:spLocks noChangeShapeType="1"/>
              </p:cNvSpPr>
              <p:nvPr/>
            </p:nvSpPr>
            <p:spPr bwMode="auto">
              <a:xfrm>
                <a:off x="2780" y="315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57" name="Line 797"/>
              <p:cNvSpPr>
                <a:spLocks noChangeShapeType="1"/>
              </p:cNvSpPr>
              <p:nvPr/>
            </p:nvSpPr>
            <p:spPr bwMode="auto">
              <a:xfrm>
                <a:off x="2809"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58" name="Line 798"/>
              <p:cNvSpPr>
                <a:spLocks noChangeShapeType="1"/>
              </p:cNvSpPr>
              <p:nvPr/>
            </p:nvSpPr>
            <p:spPr bwMode="auto">
              <a:xfrm>
                <a:off x="2838"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59" name="Line 799"/>
              <p:cNvSpPr>
                <a:spLocks noChangeShapeType="1"/>
              </p:cNvSpPr>
              <p:nvPr/>
            </p:nvSpPr>
            <p:spPr bwMode="auto">
              <a:xfrm>
                <a:off x="2866" y="315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60" name="Line 800"/>
              <p:cNvSpPr>
                <a:spLocks noChangeShapeType="1"/>
              </p:cNvSpPr>
              <p:nvPr/>
            </p:nvSpPr>
            <p:spPr bwMode="auto">
              <a:xfrm>
                <a:off x="2895" y="3155"/>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61" name="Line 801"/>
              <p:cNvSpPr>
                <a:spLocks noChangeShapeType="1"/>
              </p:cNvSpPr>
              <p:nvPr/>
            </p:nvSpPr>
            <p:spPr bwMode="auto">
              <a:xfrm>
                <a:off x="2923"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62" name="Line 802"/>
              <p:cNvSpPr>
                <a:spLocks noChangeShapeType="1"/>
              </p:cNvSpPr>
              <p:nvPr/>
            </p:nvSpPr>
            <p:spPr bwMode="auto">
              <a:xfrm>
                <a:off x="2951" y="315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63" name="Line 803"/>
              <p:cNvSpPr>
                <a:spLocks noChangeShapeType="1"/>
              </p:cNvSpPr>
              <p:nvPr/>
            </p:nvSpPr>
            <p:spPr bwMode="auto">
              <a:xfrm>
                <a:off x="2980"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64" name="Line 804"/>
              <p:cNvSpPr>
                <a:spLocks noChangeShapeType="1"/>
              </p:cNvSpPr>
              <p:nvPr/>
            </p:nvSpPr>
            <p:spPr bwMode="auto">
              <a:xfrm>
                <a:off x="3009"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65" name="Line 805"/>
              <p:cNvSpPr>
                <a:spLocks noChangeShapeType="1"/>
              </p:cNvSpPr>
              <p:nvPr/>
            </p:nvSpPr>
            <p:spPr bwMode="auto">
              <a:xfrm>
                <a:off x="3037"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66" name="Line 806"/>
              <p:cNvSpPr>
                <a:spLocks noChangeShapeType="1"/>
              </p:cNvSpPr>
              <p:nvPr/>
            </p:nvSpPr>
            <p:spPr bwMode="auto">
              <a:xfrm>
                <a:off x="3065"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6" name="Group 1008"/>
            <p:cNvGrpSpPr>
              <a:grpSpLocks/>
            </p:cNvGrpSpPr>
            <p:nvPr/>
          </p:nvGrpSpPr>
          <p:grpSpPr bwMode="auto">
            <a:xfrm>
              <a:off x="803275" y="3594100"/>
              <a:ext cx="4476750" cy="1416050"/>
              <a:chOff x="760" y="2264"/>
              <a:chExt cx="2820" cy="892"/>
            </a:xfrm>
          </p:grpSpPr>
          <p:sp>
            <p:nvSpPr>
              <p:cNvPr id="1168168" name="Line 808"/>
              <p:cNvSpPr>
                <a:spLocks noChangeShapeType="1"/>
              </p:cNvSpPr>
              <p:nvPr/>
            </p:nvSpPr>
            <p:spPr bwMode="auto">
              <a:xfrm>
                <a:off x="3094"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69" name="Line 809"/>
              <p:cNvSpPr>
                <a:spLocks noChangeShapeType="1"/>
              </p:cNvSpPr>
              <p:nvPr/>
            </p:nvSpPr>
            <p:spPr bwMode="auto">
              <a:xfrm>
                <a:off x="3122" y="315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70" name="Line 810"/>
              <p:cNvSpPr>
                <a:spLocks noChangeShapeType="1"/>
              </p:cNvSpPr>
              <p:nvPr/>
            </p:nvSpPr>
            <p:spPr bwMode="auto">
              <a:xfrm>
                <a:off x="3151" y="3155"/>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71" name="Line 811"/>
              <p:cNvSpPr>
                <a:spLocks noChangeShapeType="1"/>
              </p:cNvSpPr>
              <p:nvPr/>
            </p:nvSpPr>
            <p:spPr bwMode="auto">
              <a:xfrm>
                <a:off x="3179"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72" name="Line 812"/>
              <p:cNvSpPr>
                <a:spLocks noChangeShapeType="1"/>
              </p:cNvSpPr>
              <p:nvPr/>
            </p:nvSpPr>
            <p:spPr bwMode="auto">
              <a:xfrm>
                <a:off x="3207" y="315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73" name="Line 813"/>
              <p:cNvSpPr>
                <a:spLocks noChangeShapeType="1"/>
              </p:cNvSpPr>
              <p:nvPr/>
            </p:nvSpPr>
            <p:spPr bwMode="auto">
              <a:xfrm>
                <a:off x="3236"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74" name="Line 814"/>
              <p:cNvSpPr>
                <a:spLocks noChangeShapeType="1"/>
              </p:cNvSpPr>
              <p:nvPr/>
            </p:nvSpPr>
            <p:spPr bwMode="auto">
              <a:xfrm>
                <a:off x="3265"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75" name="Line 815"/>
              <p:cNvSpPr>
                <a:spLocks noChangeShapeType="1"/>
              </p:cNvSpPr>
              <p:nvPr/>
            </p:nvSpPr>
            <p:spPr bwMode="auto">
              <a:xfrm>
                <a:off x="3293"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76" name="Line 816"/>
              <p:cNvSpPr>
                <a:spLocks noChangeShapeType="1"/>
              </p:cNvSpPr>
              <p:nvPr/>
            </p:nvSpPr>
            <p:spPr bwMode="auto">
              <a:xfrm>
                <a:off x="3321"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77" name="Line 817"/>
              <p:cNvSpPr>
                <a:spLocks noChangeShapeType="1"/>
              </p:cNvSpPr>
              <p:nvPr/>
            </p:nvSpPr>
            <p:spPr bwMode="auto">
              <a:xfrm>
                <a:off x="3350"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78" name="Line 818"/>
              <p:cNvSpPr>
                <a:spLocks noChangeShapeType="1"/>
              </p:cNvSpPr>
              <p:nvPr/>
            </p:nvSpPr>
            <p:spPr bwMode="auto">
              <a:xfrm>
                <a:off x="3378" y="315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79" name="Line 819"/>
              <p:cNvSpPr>
                <a:spLocks noChangeShapeType="1"/>
              </p:cNvSpPr>
              <p:nvPr/>
            </p:nvSpPr>
            <p:spPr bwMode="auto">
              <a:xfrm>
                <a:off x="3407"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80" name="Line 820"/>
              <p:cNvSpPr>
                <a:spLocks noChangeShapeType="1"/>
              </p:cNvSpPr>
              <p:nvPr/>
            </p:nvSpPr>
            <p:spPr bwMode="auto">
              <a:xfrm>
                <a:off x="3435"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81" name="Line 821"/>
              <p:cNvSpPr>
                <a:spLocks noChangeShapeType="1"/>
              </p:cNvSpPr>
              <p:nvPr/>
            </p:nvSpPr>
            <p:spPr bwMode="auto">
              <a:xfrm>
                <a:off x="3463" y="315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82" name="Line 822"/>
              <p:cNvSpPr>
                <a:spLocks noChangeShapeType="1"/>
              </p:cNvSpPr>
              <p:nvPr/>
            </p:nvSpPr>
            <p:spPr bwMode="auto">
              <a:xfrm>
                <a:off x="3492"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83" name="Line 823"/>
              <p:cNvSpPr>
                <a:spLocks noChangeShapeType="1"/>
              </p:cNvSpPr>
              <p:nvPr/>
            </p:nvSpPr>
            <p:spPr bwMode="auto">
              <a:xfrm>
                <a:off x="3521"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84" name="Line 824"/>
              <p:cNvSpPr>
                <a:spLocks noChangeShapeType="1"/>
              </p:cNvSpPr>
              <p:nvPr/>
            </p:nvSpPr>
            <p:spPr bwMode="auto">
              <a:xfrm>
                <a:off x="3550" y="3155"/>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85" name="Line 825"/>
              <p:cNvSpPr>
                <a:spLocks noChangeShapeType="1"/>
              </p:cNvSpPr>
              <p:nvPr/>
            </p:nvSpPr>
            <p:spPr bwMode="auto">
              <a:xfrm>
                <a:off x="3577" y="315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86" name="Line 826"/>
              <p:cNvSpPr>
                <a:spLocks noChangeShapeType="1"/>
              </p:cNvSpPr>
              <p:nvPr/>
            </p:nvSpPr>
            <p:spPr bwMode="auto">
              <a:xfrm>
                <a:off x="760" y="2710"/>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87" name="Line 827"/>
              <p:cNvSpPr>
                <a:spLocks noChangeShapeType="1"/>
              </p:cNvSpPr>
              <p:nvPr/>
            </p:nvSpPr>
            <p:spPr bwMode="auto">
              <a:xfrm>
                <a:off x="789"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88" name="Line 828"/>
              <p:cNvSpPr>
                <a:spLocks noChangeShapeType="1"/>
              </p:cNvSpPr>
              <p:nvPr/>
            </p:nvSpPr>
            <p:spPr bwMode="auto">
              <a:xfrm>
                <a:off x="818" y="2710"/>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89" name="Line 829"/>
              <p:cNvSpPr>
                <a:spLocks noChangeShapeType="1"/>
              </p:cNvSpPr>
              <p:nvPr/>
            </p:nvSpPr>
            <p:spPr bwMode="auto">
              <a:xfrm>
                <a:off x="845" y="2710"/>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90" name="Line 830"/>
              <p:cNvSpPr>
                <a:spLocks noChangeShapeType="1"/>
              </p:cNvSpPr>
              <p:nvPr/>
            </p:nvSpPr>
            <p:spPr bwMode="auto">
              <a:xfrm>
                <a:off x="874"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91" name="Line 831"/>
              <p:cNvSpPr>
                <a:spLocks noChangeShapeType="1"/>
              </p:cNvSpPr>
              <p:nvPr/>
            </p:nvSpPr>
            <p:spPr bwMode="auto">
              <a:xfrm>
                <a:off x="903"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92" name="Line 832"/>
              <p:cNvSpPr>
                <a:spLocks noChangeShapeType="1"/>
              </p:cNvSpPr>
              <p:nvPr/>
            </p:nvSpPr>
            <p:spPr bwMode="auto">
              <a:xfrm>
                <a:off x="932"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93" name="Line 833"/>
              <p:cNvSpPr>
                <a:spLocks noChangeShapeType="1"/>
              </p:cNvSpPr>
              <p:nvPr/>
            </p:nvSpPr>
            <p:spPr bwMode="auto">
              <a:xfrm>
                <a:off x="959"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94" name="Line 834"/>
              <p:cNvSpPr>
                <a:spLocks noChangeShapeType="1"/>
              </p:cNvSpPr>
              <p:nvPr/>
            </p:nvSpPr>
            <p:spPr bwMode="auto">
              <a:xfrm>
                <a:off x="988"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95" name="Line 835"/>
              <p:cNvSpPr>
                <a:spLocks noChangeShapeType="1"/>
              </p:cNvSpPr>
              <p:nvPr/>
            </p:nvSpPr>
            <p:spPr bwMode="auto">
              <a:xfrm>
                <a:off x="1017"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96" name="Line 836"/>
              <p:cNvSpPr>
                <a:spLocks noChangeShapeType="1"/>
              </p:cNvSpPr>
              <p:nvPr/>
            </p:nvSpPr>
            <p:spPr bwMode="auto">
              <a:xfrm>
                <a:off x="1045" y="2710"/>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97" name="Line 837"/>
              <p:cNvSpPr>
                <a:spLocks noChangeShapeType="1"/>
              </p:cNvSpPr>
              <p:nvPr/>
            </p:nvSpPr>
            <p:spPr bwMode="auto">
              <a:xfrm>
                <a:off x="1074" y="2710"/>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98" name="Line 838"/>
              <p:cNvSpPr>
                <a:spLocks noChangeShapeType="1"/>
              </p:cNvSpPr>
              <p:nvPr/>
            </p:nvSpPr>
            <p:spPr bwMode="auto">
              <a:xfrm>
                <a:off x="1102"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199" name="Line 839"/>
              <p:cNvSpPr>
                <a:spLocks noChangeShapeType="1"/>
              </p:cNvSpPr>
              <p:nvPr/>
            </p:nvSpPr>
            <p:spPr bwMode="auto">
              <a:xfrm>
                <a:off x="1130" y="2710"/>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00" name="Line 840"/>
              <p:cNvSpPr>
                <a:spLocks noChangeShapeType="1"/>
              </p:cNvSpPr>
              <p:nvPr/>
            </p:nvSpPr>
            <p:spPr bwMode="auto">
              <a:xfrm>
                <a:off x="1159"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01" name="Line 841"/>
              <p:cNvSpPr>
                <a:spLocks noChangeShapeType="1"/>
              </p:cNvSpPr>
              <p:nvPr/>
            </p:nvSpPr>
            <p:spPr bwMode="auto">
              <a:xfrm>
                <a:off x="1188"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02" name="Line 842"/>
              <p:cNvSpPr>
                <a:spLocks noChangeShapeType="1"/>
              </p:cNvSpPr>
              <p:nvPr/>
            </p:nvSpPr>
            <p:spPr bwMode="auto">
              <a:xfrm>
                <a:off x="1216"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03" name="Line 843"/>
              <p:cNvSpPr>
                <a:spLocks noChangeShapeType="1"/>
              </p:cNvSpPr>
              <p:nvPr/>
            </p:nvSpPr>
            <p:spPr bwMode="auto">
              <a:xfrm>
                <a:off x="1244"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04" name="Line 844"/>
              <p:cNvSpPr>
                <a:spLocks noChangeShapeType="1"/>
              </p:cNvSpPr>
              <p:nvPr/>
            </p:nvSpPr>
            <p:spPr bwMode="auto">
              <a:xfrm>
                <a:off x="1273"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05" name="Line 845"/>
              <p:cNvSpPr>
                <a:spLocks noChangeShapeType="1"/>
              </p:cNvSpPr>
              <p:nvPr/>
            </p:nvSpPr>
            <p:spPr bwMode="auto">
              <a:xfrm>
                <a:off x="1301" y="2710"/>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06" name="Line 846"/>
              <p:cNvSpPr>
                <a:spLocks noChangeShapeType="1"/>
              </p:cNvSpPr>
              <p:nvPr/>
            </p:nvSpPr>
            <p:spPr bwMode="auto">
              <a:xfrm>
                <a:off x="1330" y="2710"/>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07" name="Line 847"/>
              <p:cNvSpPr>
                <a:spLocks noChangeShapeType="1"/>
              </p:cNvSpPr>
              <p:nvPr/>
            </p:nvSpPr>
            <p:spPr bwMode="auto">
              <a:xfrm>
                <a:off x="1358"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08" name="Line 848"/>
              <p:cNvSpPr>
                <a:spLocks noChangeShapeType="1"/>
              </p:cNvSpPr>
              <p:nvPr/>
            </p:nvSpPr>
            <p:spPr bwMode="auto">
              <a:xfrm>
                <a:off x="1386" y="2710"/>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09" name="Line 849"/>
              <p:cNvSpPr>
                <a:spLocks noChangeShapeType="1"/>
              </p:cNvSpPr>
              <p:nvPr/>
            </p:nvSpPr>
            <p:spPr bwMode="auto">
              <a:xfrm>
                <a:off x="1415"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10" name="Line 850"/>
              <p:cNvSpPr>
                <a:spLocks noChangeShapeType="1"/>
              </p:cNvSpPr>
              <p:nvPr/>
            </p:nvSpPr>
            <p:spPr bwMode="auto">
              <a:xfrm>
                <a:off x="1444"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11" name="Line 851"/>
              <p:cNvSpPr>
                <a:spLocks noChangeShapeType="1"/>
              </p:cNvSpPr>
              <p:nvPr/>
            </p:nvSpPr>
            <p:spPr bwMode="auto">
              <a:xfrm>
                <a:off x="1472"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12" name="Line 852"/>
              <p:cNvSpPr>
                <a:spLocks noChangeShapeType="1"/>
              </p:cNvSpPr>
              <p:nvPr/>
            </p:nvSpPr>
            <p:spPr bwMode="auto">
              <a:xfrm>
                <a:off x="1500"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13" name="Line 853"/>
              <p:cNvSpPr>
                <a:spLocks noChangeShapeType="1"/>
              </p:cNvSpPr>
              <p:nvPr/>
            </p:nvSpPr>
            <p:spPr bwMode="auto">
              <a:xfrm>
                <a:off x="1529"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14" name="Line 854"/>
              <p:cNvSpPr>
                <a:spLocks noChangeShapeType="1"/>
              </p:cNvSpPr>
              <p:nvPr/>
            </p:nvSpPr>
            <p:spPr bwMode="auto">
              <a:xfrm>
                <a:off x="1557" y="2710"/>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15" name="Line 855"/>
              <p:cNvSpPr>
                <a:spLocks noChangeShapeType="1"/>
              </p:cNvSpPr>
              <p:nvPr/>
            </p:nvSpPr>
            <p:spPr bwMode="auto">
              <a:xfrm>
                <a:off x="1586"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16" name="Line 856"/>
              <p:cNvSpPr>
                <a:spLocks noChangeShapeType="1"/>
              </p:cNvSpPr>
              <p:nvPr/>
            </p:nvSpPr>
            <p:spPr bwMode="auto">
              <a:xfrm>
                <a:off x="1614"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17" name="Line 857"/>
              <p:cNvSpPr>
                <a:spLocks noChangeShapeType="1"/>
              </p:cNvSpPr>
              <p:nvPr/>
            </p:nvSpPr>
            <p:spPr bwMode="auto">
              <a:xfrm>
                <a:off x="1642" y="2710"/>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18" name="Line 858"/>
              <p:cNvSpPr>
                <a:spLocks noChangeShapeType="1"/>
              </p:cNvSpPr>
              <p:nvPr/>
            </p:nvSpPr>
            <p:spPr bwMode="auto">
              <a:xfrm>
                <a:off x="1671"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19" name="Line 859"/>
              <p:cNvSpPr>
                <a:spLocks noChangeShapeType="1"/>
              </p:cNvSpPr>
              <p:nvPr/>
            </p:nvSpPr>
            <p:spPr bwMode="auto">
              <a:xfrm>
                <a:off x="1700"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20" name="Line 860"/>
              <p:cNvSpPr>
                <a:spLocks noChangeShapeType="1"/>
              </p:cNvSpPr>
              <p:nvPr/>
            </p:nvSpPr>
            <p:spPr bwMode="auto">
              <a:xfrm>
                <a:off x="1728"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21" name="Line 861"/>
              <p:cNvSpPr>
                <a:spLocks noChangeShapeType="1"/>
              </p:cNvSpPr>
              <p:nvPr/>
            </p:nvSpPr>
            <p:spPr bwMode="auto">
              <a:xfrm>
                <a:off x="1756"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22" name="Line 862"/>
              <p:cNvSpPr>
                <a:spLocks noChangeShapeType="1"/>
              </p:cNvSpPr>
              <p:nvPr/>
            </p:nvSpPr>
            <p:spPr bwMode="auto">
              <a:xfrm>
                <a:off x="1785"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23" name="Line 863"/>
              <p:cNvSpPr>
                <a:spLocks noChangeShapeType="1"/>
              </p:cNvSpPr>
              <p:nvPr/>
            </p:nvSpPr>
            <p:spPr bwMode="auto">
              <a:xfrm>
                <a:off x="1813" y="2710"/>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24" name="Line 864"/>
              <p:cNvSpPr>
                <a:spLocks noChangeShapeType="1"/>
              </p:cNvSpPr>
              <p:nvPr/>
            </p:nvSpPr>
            <p:spPr bwMode="auto">
              <a:xfrm>
                <a:off x="1842"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25" name="Line 865"/>
              <p:cNvSpPr>
                <a:spLocks noChangeShapeType="1"/>
              </p:cNvSpPr>
              <p:nvPr/>
            </p:nvSpPr>
            <p:spPr bwMode="auto">
              <a:xfrm>
                <a:off x="1870"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26" name="Line 866"/>
              <p:cNvSpPr>
                <a:spLocks noChangeShapeType="1"/>
              </p:cNvSpPr>
              <p:nvPr/>
            </p:nvSpPr>
            <p:spPr bwMode="auto">
              <a:xfrm>
                <a:off x="1898" y="2710"/>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27" name="Line 867"/>
              <p:cNvSpPr>
                <a:spLocks noChangeShapeType="1"/>
              </p:cNvSpPr>
              <p:nvPr/>
            </p:nvSpPr>
            <p:spPr bwMode="auto">
              <a:xfrm>
                <a:off x="1927"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28" name="Line 868"/>
              <p:cNvSpPr>
                <a:spLocks noChangeShapeType="1"/>
              </p:cNvSpPr>
              <p:nvPr/>
            </p:nvSpPr>
            <p:spPr bwMode="auto">
              <a:xfrm>
                <a:off x="1956"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29" name="Line 869"/>
              <p:cNvSpPr>
                <a:spLocks noChangeShapeType="1"/>
              </p:cNvSpPr>
              <p:nvPr/>
            </p:nvSpPr>
            <p:spPr bwMode="auto">
              <a:xfrm>
                <a:off x="1985" y="2710"/>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30" name="Line 870"/>
              <p:cNvSpPr>
                <a:spLocks noChangeShapeType="1"/>
              </p:cNvSpPr>
              <p:nvPr/>
            </p:nvSpPr>
            <p:spPr bwMode="auto">
              <a:xfrm>
                <a:off x="2012"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31" name="Line 871"/>
              <p:cNvSpPr>
                <a:spLocks noChangeShapeType="1"/>
              </p:cNvSpPr>
              <p:nvPr/>
            </p:nvSpPr>
            <p:spPr bwMode="auto">
              <a:xfrm>
                <a:off x="2041"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32" name="Line 872"/>
              <p:cNvSpPr>
                <a:spLocks noChangeShapeType="1"/>
              </p:cNvSpPr>
              <p:nvPr/>
            </p:nvSpPr>
            <p:spPr bwMode="auto">
              <a:xfrm>
                <a:off x="2069" y="2710"/>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33" name="Line 873"/>
              <p:cNvSpPr>
                <a:spLocks noChangeShapeType="1"/>
              </p:cNvSpPr>
              <p:nvPr/>
            </p:nvSpPr>
            <p:spPr bwMode="auto">
              <a:xfrm>
                <a:off x="2098" y="2710"/>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34" name="Line 874"/>
              <p:cNvSpPr>
                <a:spLocks noChangeShapeType="1"/>
              </p:cNvSpPr>
              <p:nvPr/>
            </p:nvSpPr>
            <p:spPr bwMode="auto">
              <a:xfrm>
                <a:off x="2127" y="2710"/>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35" name="Line 875"/>
              <p:cNvSpPr>
                <a:spLocks noChangeShapeType="1"/>
              </p:cNvSpPr>
              <p:nvPr/>
            </p:nvSpPr>
            <p:spPr bwMode="auto">
              <a:xfrm>
                <a:off x="2154" y="2710"/>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36" name="Line 876"/>
              <p:cNvSpPr>
                <a:spLocks noChangeShapeType="1"/>
              </p:cNvSpPr>
              <p:nvPr/>
            </p:nvSpPr>
            <p:spPr bwMode="auto">
              <a:xfrm>
                <a:off x="2183"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37" name="Line 877"/>
              <p:cNvSpPr>
                <a:spLocks noChangeShapeType="1"/>
              </p:cNvSpPr>
              <p:nvPr/>
            </p:nvSpPr>
            <p:spPr bwMode="auto">
              <a:xfrm>
                <a:off x="2212"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38" name="Line 878"/>
              <p:cNvSpPr>
                <a:spLocks noChangeShapeType="1"/>
              </p:cNvSpPr>
              <p:nvPr/>
            </p:nvSpPr>
            <p:spPr bwMode="auto">
              <a:xfrm>
                <a:off x="2241" y="2710"/>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39" name="Line 879"/>
              <p:cNvSpPr>
                <a:spLocks noChangeShapeType="1"/>
              </p:cNvSpPr>
              <p:nvPr/>
            </p:nvSpPr>
            <p:spPr bwMode="auto">
              <a:xfrm>
                <a:off x="2268"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40" name="Line 880"/>
              <p:cNvSpPr>
                <a:spLocks noChangeShapeType="1"/>
              </p:cNvSpPr>
              <p:nvPr/>
            </p:nvSpPr>
            <p:spPr bwMode="auto">
              <a:xfrm>
                <a:off x="2297"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41" name="Line 881"/>
              <p:cNvSpPr>
                <a:spLocks noChangeShapeType="1"/>
              </p:cNvSpPr>
              <p:nvPr/>
            </p:nvSpPr>
            <p:spPr bwMode="auto">
              <a:xfrm>
                <a:off x="2325" y="2710"/>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42" name="Line 882"/>
              <p:cNvSpPr>
                <a:spLocks noChangeShapeType="1"/>
              </p:cNvSpPr>
              <p:nvPr/>
            </p:nvSpPr>
            <p:spPr bwMode="auto">
              <a:xfrm>
                <a:off x="2354" y="2710"/>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43" name="Line 883"/>
              <p:cNvSpPr>
                <a:spLocks noChangeShapeType="1"/>
              </p:cNvSpPr>
              <p:nvPr/>
            </p:nvSpPr>
            <p:spPr bwMode="auto">
              <a:xfrm>
                <a:off x="2383" y="2710"/>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44" name="Line 884"/>
              <p:cNvSpPr>
                <a:spLocks noChangeShapeType="1"/>
              </p:cNvSpPr>
              <p:nvPr/>
            </p:nvSpPr>
            <p:spPr bwMode="auto">
              <a:xfrm>
                <a:off x="2410" y="2710"/>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45" name="Line 885"/>
              <p:cNvSpPr>
                <a:spLocks noChangeShapeType="1"/>
              </p:cNvSpPr>
              <p:nvPr/>
            </p:nvSpPr>
            <p:spPr bwMode="auto">
              <a:xfrm>
                <a:off x="2439"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46" name="Line 886"/>
              <p:cNvSpPr>
                <a:spLocks noChangeShapeType="1"/>
              </p:cNvSpPr>
              <p:nvPr/>
            </p:nvSpPr>
            <p:spPr bwMode="auto">
              <a:xfrm>
                <a:off x="2468"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47" name="Line 887"/>
              <p:cNvSpPr>
                <a:spLocks noChangeShapeType="1"/>
              </p:cNvSpPr>
              <p:nvPr/>
            </p:nvSpPr>
            <p:spPr bwMode="auto">
              <a:xfrm>
                <a:off x="2497"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48" name="Line 888"/>
              <p:cNvSpPr>
                <a:spLocks noChangeShapeType="1"/>
              </p:cNvSpPr>
              <p:nvPr/>
            </p:nvSpPr>
            <p:spPr bwMode="auto">
              <a:xfrm>
                <a:off x="2524"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49" name="Line 889"/>
              <p:cNvSpPr>
                <a:spLocks noChangeShapeType="1"/>
              </p:cNvSpPr>
              <p:nvPr/>
            </p:nvSpPr>
            <p:spPr bwMode="auto">
              <a:xfrm>
                <a:off x="2553"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50" name="Line 890"/>
              <p:cNvSpPr>
                <a:spLocks noChangeShapeType="1"/>
              </p:cNvSpPr>
              <p:nvPr/>
            </p:nvSpPr>
            <p:spPr bwMode="auto">
              <a:xfrm>
                <a:off x="2582"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51" name="Line 891"/>
              <p:cNvSpPr>
                <a:spLocks noChangeShapeType="1"/>
              </p:cNvSpPr>
              <p:nvPr/>
            </p:nvSpPr>
            <p:spPr bwMode="auto">
              <a:xfrm>
                <a:off x="2610" y="2710"/>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52" name="Line 892"/>
              <p:cNvSpPr>
                <a:spLocks noChangeShapeType="1"/>
              </p:cNvSpPr>
              <p:nvPr/>
            </p:nvSpPr>
            <p:spPr bwMode="auto">
              <a:xfrm>
                <a:off x="2639" y="2710"/>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53" name="Line 893"/>
              <p:cNvSpPr>
                <a:spLocks noChangeShapeType="1"/>
              </p:cNvSpPr>
              <p:nvPr/>
            </p:nvSpPr>
            <p:spPr bwMode="auto">
              <a:xfrm>
                <a:off x="2667"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54" name="Line 894"/>
              <p:cNvSpPr>
                <a:spLocks noChangeShapeType="1"/>
              </p:cNvSpPr>
              <p:nvPr/>
            </p:nvSpPr>
            <p:spPr bwMode="auto">
              <a:xfrm>
                <a:off x="2695" y="2710"/>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55" name="Line 895"/>
              <p:cNvSpPr>
                <a:spLocks noChangeShapeType="1"/>
              </p:cNvSpPr>
              <p:nvPr/>
            </p:nvSpPr>
            <p:spPr bwMode="auto">
              <a:xfrm>
                <a:off x="2724"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56" name="Line 896"/>
              <p:cNvSpPr>
                <a:spLocks noChangeShapeType="1"/>
              </p:cNvSpPr>
              <p:nvPr/>
            </p:nvSpPr>
            <p:spPr bwMode="auto">
              <a:xfrm>
                <a:off x="2753"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57" name="Line 897"/>
              <p:cNvSpPr>
                <a:spLocks noChangeShapeType="1"/>
              </p:cNvSpPr>
              <p:nvPr/>
            </p:nvSpPr>
            <p:spPr bwMode="auto">
              <a:xfrm>
                <a:off x="2780" y="2710"/>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58" name="Line 898"/>
              <p:cNvSpPr>
                <a:spLocks noChangeShapeType="1"/>
              </p:cNvSpPr>
              <p:nvPr/>
            </p:nvSpPr>
            <p:spPr bwMode="auto">
              <a:xfrm>
                <a:off x="2809"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59" name="Line 899"/>
              <p:cNvSpPr>
                <a:spLocks noChangeShapeType="1"/>
              </p:cNvSpPr>
              <p:nvPr/>
            </p:nvSpPr>
            <p:spPr bwMode="auto">
              <a:xfrm>
                <a:off x="2838"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60" name="Line 900"/>
              <p:cNvSpPr>
                <a:spLocks noChangeShapeType="1"/>
              </p:cNvSpPr>
              <p:nvPr/>
            </p:nvSpPr>
            <p:spPr bwMode="auto">
              <a:xfrm>
                <a:off x="2866" y="2710"/>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61" name="Line 901"/>
              <p:cNvSpPr>
                <a:spLocks noChangeShapeType="1"/>
              </p:cNvSpPr>
              <p:nvPr/>
            </p:nvSpPr>
            <p:spPr bwMode="auto">
              <a:xfrm>
                <a:off x="2895" y="2710"/>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62" name="Line 902"/>
              <p:cNvSpPr>
                <a:spLocks noChangeShapeType="1"/>
              </p:cNvSpPr>
              <p:nvPr/>
            </p:nvSpPr>
            <p:spPr bwMode="auto">
              <a:xfrm>
                <a:off x="2923"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63" name="Line 903"/>
              <p:cNvSpPr>
                <a:spLocks noChangeShapeType="1"/>
              </p:cNvSpPr>
              <p:nvPr/>
            </p:nvSpPr>
            <p:spPr bwMode="auto">
              <a:xfrm>
                <a:off x="2951" y="2710"/>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64" name="Line 904"/>
              <p:cNvSpPr>
                <a:spLocks noChangeShapeType="1"/>
              </p:cNvSpPr>
              <p:nvPr/>
            </p:nvSpPr>
            <p:spPr bwMode="auto">
              <a:xfrm>
                <a:off x="2980"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65" name="Line 905"/>
              <p:cNvSpPr>
                <a:spLocks noChangeShapeType="1"/>
              </p:cNvSpPr>
              <p:nvPr/>
            </p:nvSpPr>
            <p:spPr bwMode="auto">
              <a:xfrm>
                <a:off x="3009"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66" name="Line 906"/>
              <p:cNvSpPr>
                <a:spLocks noChangeShapeType="1"/>
              </p:cNvSpPr>
              <p:nvPr/>
            </p:nvSpPr>
            <p:spPr bwMode="auto">
              <a:xfrm>
                <a:off x="3037"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67" name="Line 907"/>
              <p:cNvSpPr>
                <a:spLocks noChangeShapeType="1"/>
              </p:cNvSpPr>
              <p:nvPr/>
            </p:nvSpPr>
            <p:spPr bwMode="auto">
              <a:xfrm>
                <a:off x="3065"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68" name="Line 908"/>
              <p:cNvSpPr>
                <a:spLocks noChangeShapeType="1"/>
              </p:cNvSpPr>
              <p:nvPr/>
            </p:nvSpPr>
            <p:spPr bwMode="auto">
              <a:xfrm>
                <a:off x="3094"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69" name="Line 909"/>
              <p:cNvSpPr>
                <a:spLocks noChangeShapeType="1"/>
              </p:cNvSpPr>
              <p:nvPr/>
            </p:nvSpPr>
            <p:spPr bwMode="auto">
              <a:xfrm>
                <a:off x="3122" y="2710"/>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70" name="Line 910"/>
              <p:cNvSpPr>
                <a:spLocks noChangeShapeType="1"/>
              </p:cNvSpPr>
              <p:nvPr/>
            </p:nvSpPr>
            <p:spPr bwMode="auto">
              <a:xfrm>
                <a:off x="3151" y="2710"/>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71" name="Line 911"/>
              <p:cNvSpPr>
                <a:spLocks noChangeShapeType="1"/>
              </p:cNvSpPr>
              <p:nvPr/>
            </p:nvSpPr>
            <p:spPr bwMode="auto">
              <a:xfrm>
                <a:off x="3179"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72" name="Line 912"/>
              <p:cNvSpPr>
                <a:spLocks noChangeShapeType="1"/>
              </p:cNvSpPr>
              <p:nvPr/>
            </p:nvSpPr>
            <p:spPr bwMode="auto">
              <a:xfrm>
                <a:off x="3207" y="2710"/>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73" name="Line 913"/>
              <p:cNvSpPr>
                <a:spLocks noChangeShapeType="1"/>
              </p:cNvSpPr>
              <p:nvPr/>
            </p:nvSpPr>
            <p:spPr bwMode="auto">
              <a:xfrm>
                <a:off x="3236"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74" name="Line 914"/>
              <p:cNvSpPr>
                <a:spLocks noChangeShapeType="1"/>
              </p:cNvSpPr>
              <p:nvPr/>
            </p:nvSpPr>
            <p:spPr bwMode="auto">
              <a:xfrm>
                <a:off x="3265"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75" name="Line 915"/>
              <p:cNvSpPr>
                <a:spLocks noChangeShapeType="1"/>
              </p:cNvSpPr>
              <p:nvPr/>
            </p:nvSpPr>
            <p:spPr bwMode="auto">
              <a:xfrm>
                <a:off x="3293"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76" name="Line 916"/>
              <p:cNvSpPr>
                <a:spLocks noChangeShapeType="1"/>
              </p:cNvSpPr>
              <p:nvPr/>
            </p:nvSpPr>
            <p:spPr bwMode="auto">
              <a:xfrm>
                <a:off x="3321"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77" name="Line 917"/>
              <p:cNvSpPr>
                <a:spLocks noChangeShapeType="1"/>
              </p:cNvSpPr>
              <p:nvPr/>
            </p:nvSpPr>
            <p:spPr bwMode="auto">
              <a:xfrm>
                <a:off x="3350"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78" name="Line 918"/>
              <p:cNvSpPr>
                <a:spLocks noChangeShapeType="1"/>
              </p:cNvSpPr>
              <p:nvPr/>
            </p:nvSpPr>
            <p:spPr bwMode="auto">
              <a:xfrm>
                <a:off x="3378" y="2710"/>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79" name="Line 919"/>
              <p:cNvSpPr>
                <a:spLocks noChangeShapeType="1"/>
              </p:cNvSpPr>
              <p:nvPr/>
            </p:nvSpPr>
            <p:spPr bwMode="auto">
              <a:xfrm>
                <a:off x="3407"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80" name="Line 920"/>
              <p:cNvSpPr>
                <a:spLocks noChangeShapeType="1"/>
              </p:cNvSpPr>
              <p:nvPr/>
            </p:nvSpPr>
            <p:spPr bwMode="auto">
              <a:xfrm>
                <a:off x="3435"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81" name="Line 921"/>
              <p:cNvSpPr>
                <a:spLocks noChangeShapeType="1"/>
              </p:cNvSpPr>
              <p:nvPr/>
            </p:nvSpPr>
            <p:spPr bwMode="auto">
              <a:xfrm>
                <a:off x="3463" y="2710"/>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82" name="Line 922"/>
              <p:cNvSpPr>
                <a:spLocks noChangeShapeType="1"/>
              </p:cNvSpPr>
              <p:nvPr/>
            </p:nvSpPr>
            <p:spPr bwMode="auto">
              <a:xfrm>
                <a:off x="3492"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83" name="Line 923"/>
              <p:cNvSpPr>
                <a:spLocks noChangeShapeType="1"/>
              </p:cNvSpPr>
              <p:nvPr/>
            </p:nvSpPr>
            <p:spPr bwMode="auto">
              <a:xfrm>
                <a:off x="3521"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84" name="Line 924"/>
              <p:cNvSpPr>
                <a:spLocks noChangeShapeType="1"/>
              </p:cNvSpPr>
              <p:nvPr/>
            </p:nvSpPr>
            <p:spPr bwMode="auto">
              <a:xfrm>
                <a:off x="3550" y="2710"/>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85" name="Line 925"/>
              <p:cNvSpPr>
                <a:spLocks noChangeShapeType="1"/>
              </p:cNvSpPr>
              <p:nvPr/>
            </p:nvSpPr>
            <p:spPr bwMode="auto">
              <a:xfrm>
                <a:off x="3577" y="2710"/>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86" name="Line 926"/>
              <p:cNvSpPr>
                <a:spLocks noChangeShapeType="1"/>
              </p:cNvSpPr>
              <p:nvPr/>
            </p:nvSpPr>
            <p:spPr bwMode="auto">
              <a:xfrm>
                <a:off x="760" y="2264"/>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87" name="Line 927"/>
              <p:cNvSpPr>
                <a:spLocks noChangeShapeType="1"/>
              </p:cNvSpPr>
              <p:nvPr/>
            </p:nvSpPr>
            <p:spPr bwMode="auto">
              <a:xfrm>
                <a:off x="789"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88" name="Line 928"/>
              <p:cNvSpPr>
                <a:spLocks noChangeShapeType="1"/>
              </p:cNvSpPr>
              <p:nvPr/>
            </p:nvSpPr>
            <p:spPr bwMode="auto">
              <a:xfrm>
                <a:off x="818" y="2264"/>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89" name="Line 929"/>
              <p:cNvSpPr>
                <a:spLocks noChangeShapeType="1"/>
              </p:cNvSpPr>
              <p:nvPr/>
            </p:nvSpPr>
            <p:spPr bwMode="auto">
              <a:xfrm>
                <a:off x="845" y="2264"/>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90" name="Line 930"/>
              <p:cNvSpPr>
                <a:spLocks noChangeShapeType="1"/>
              </p:cNvSpPr>
              <p:nvPr/>
            </p:nvSpPr>
            <p:spPr bwMode="auto">
              <a:xfrm>
                <a:off x="874"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91" name="Line 931"/>
              <p:cNvSpPr>
                <a:spLocks noChangeShapeType="1"/>
              </p:cNvSpPr>
              <p:nvPr/>
            </p:nvSpPr>
            <p:spPr bwMode="auto">
              <a:xfrm>
                <a:off x="903"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92" name="Line 932"/>
              <p:cNvSpPr>
                <a:spLocks noChangeShapeType="1"/>
              </p:cNvSpPr>
              <p:nvPr/>
            </p:nvSpPr>
            <p:spPr bwMode="auto">
              <a:xfrm>
                <a:off x="932"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93" name="Line 933"/>
              <p:cNvSpPr>
                <a:spLocks noChangeShapeType="1"/>
              </p:cNvSpPr>
              <p:nvPr/>
            </p:nvSpPr>
            <p:spPr bwMode="auto">
              <a:xfrm>
                <a:off x="959"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94" name="Line 934"/>
              <p:cNvSpPr>
                <a:spLocks noChangeShapeType="1"/>
              </p:cNvSpPr>
              <p:nvPr/>
            </p:nvSpPr>
            <p:spPr bwMode="auto">
              <a:xfrm>
                <a:off x="988"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95" name="Line 935"/>
              <p:cNvSpPr>
                <a:spLocks noChangeShapeType="1"/>
              </p:cNvSpPr>
              <p:nvPr/>
            </p:nvSpPr>
            <p:spPr bwMode="auto">
              <a:xfrm>
                <a:off x="1017"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96" name="Line 936"/>
              <p:cNvSpPr>
                <a:spLocks noChangeShapeType="1"/>
              </p:cNvSpPr>
              <p:nvPr/>
            </p:nvSpPr>
            <p:spPr bwMode="auto">
              <a:xfrm>
                <a:off x="1045" y="2264"/>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97" name="Line 937"/>
              <p:cNvSpPr>
                <a:spLocks noChangeShapeType="1"/>
              </p:cNvSpPr>
              <p:nvPr/>
            </p:nvSpPr>
            <p:spPr bwMode="auto">
              <a:xfrm>
                <a:off x="1074" y="2264"/>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98" name="Line 938"/>
              <p:cNvSpPr>
                <a:spLocks noChangeShapeType="1"/>
              </p:cNvSpPr>
              <p:nvPr/>
            </p:nvSpPr>
            <p:spPr bwMode="auto">
              <a:xfrm>
                <a:off x="1102"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299" name="Line 939"/>
              <p:cNvSpPr>
                <a:spLocks noChangeShapeType="1"/>
              </p:cNvSpPr>
              <p:nvPr/>
            </p:nvSpPr>
            <p:spPr bwMode="auto">
              <a:xfrm>
                <a:off x="1130" y="2264"/>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00" name="Line 940"/>
              <p:cNvSpPr>
                <a:spLocks noChangeShapeType="1"/>
              </p:cNvSpPr>
              <p:nvPr/>
            </p:nvSpPr>
            <p:spPr bwMode="auto">
              <a:xfrm>
                <a:off x="1159"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01" name="Line 941"/>
              <p:cNvSpPr>
                <a:spLocks noChangeShapeType="1"/>
              </p:cNvSpPr>
              <p:nvPr/>
            </p:nvSpPr>
            <p:spPr bwMode="auto">
              <a:xfrm>
                <a:off x="1188"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02" name="Line 942"/>
              <p:cNvSpPr>
                <a:spLocks noChangeShapeType="1"/>
              </p:cNvSpPr>
              <p:nvPr/>
            </p:nvSpPr>
            <p:spPr bwMode="auto">
              <a:xfrm>
                <a:off x="1216"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03" name="Line 943"/>
              <p:cNvSpPr>
                <a:spLocks noChangeShapeType="1"/>
              </p:cNvSpPr>
              <p:nvPr/>
            </p:nvSpPr>
            <p:spPr bwMode="auto">
              <a:xfrm>
                <a:off x="1244"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04" name="Line 944"/>
              <p:cNvSpPr>
                <a:spLocks noChangeShapeType="1"/>
              </p:cNvSpPr>
              <p:nvPr/>
            </p:nvSpPr>
            <p:spPr bwMode="auto">
              <a:xfrm>
                <a:off x="1273"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05" name="Line 945"/>
              <p:cNvSpPr>
                <a:spLocks noChangeShapeType="1"/>
              </p:cNvSpPr>
              <p:nvPr/>
            </p:nvSpPr>
            <p:spPr bwMode="auto">
              <a:xfrm>
                <a:off x="1301" y="2264"/>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06" name="Line 946"/>
              <p:cNvSpPr>
                <a:spLocks noChangeShapeType="1"/>
              </p:cNvSpPr>
              <p:nvPr/>
            </p:nvSpPr>
            <p:spPr bwMode="auto">
              <a:xfrm>
                <a:off x="1330" y="2264"/>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07" name="Line 947"/>
              <p:cNvSpPr>
                <a:spLocks noChangeShapeType="1"/>
              </p:cNvSpPr>
              <p:nvPr/>
            </p:nvSpPr>
            <p:spPr bwMode="auto">
              <a:xfrm>
                <a:off x="1358"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08" name="Line 948"/>
              <p:cNvSpPr>
                <a:spLocks noChangeShapeType="1"/>
              </p:cNvSpPr>
              <p:nvPr/>
            </p:nvSpPr>
            <p:spPr bwMode="auto">
              <a:xfrm>
                <a:off x="1386" y="2264"/>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09" name="Line 949"/>
              <p:cNvSpPr>
                <a:spLocks noChangeShapeType="1"/>
              </p:cNvSpPr>
              <p:nvPr/>
            </p:nvSpPr>
            <p:spPr bwMode="auto">
              <a:xfrm>
                <a:off x="1415"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10" name="Line 950"/>
              <p:cNvSpPr>
                <a:spLocks noChangeShapeType="1"/>
              </p:cNvSpPr>
              <p:nvPr/>
            </p:nvSpPr>
            <p:spPr bwMode="auto">
              <a:xfrm>
                <a:off x="1444"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11" name="Line 951"/>
              <p:cNvSpPr>
                <a:spLocks noChangeShapeType="1"/>
              </p:cNvSpPr>
              <p:nvPr/>
            </p:nvSpPr>
            <p:spPr bwMode="auto">
              <a:xfrm>
                <a:off x="1472"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12" name="Line 952"/>
              <p:cNvSpPr>
                <a:spLocks noChangeShapeType="1"/>
              </p:cNvSpPr>
              <p:nvPr/>
            </p:nvSpPr>
            <p:spPr bwMode="auto">
              <a:xfrm>
                <a:off x="1500"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13" name="Line 953"/>
              <p:cNvSpPr>
                <a:spLocks noChangeShapeType="1"/>
              </p:cNvSpPr>
              <p:nvPr/>
            </p:nvSpPr>
            <p:spPr bwMode="auto">
              <a:xfrm>
                <a:off x="1529"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14" name="Line 954"/>
              <p:cNvSpPr>
                <a:spLocks noChangeShapeType="1"/>
              </p:cNvSpPr>
              <p:nvPr/>
            </p:nvSpPr>
            <p:spPr bwMode="auto">
              <a:xfrm>
                <a:off x="1557" y="2264"/>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15" name="Line 955"/>
              <p:cNvSpPr>
                <a:spLocks noChangeShapeType="1"/>
              </p:cNvSpPr>
              <p:nvPr/>
            </p:nvSpPr>
            <p:spPr bwMode="auto">
              <a:xfrm>
                <a:off x="1586"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16" name="Line 956"/>
              <p:cNvSpPr>
                <a:spLocks noChangeShapeType="1"/>
              </p:cNvSpPr>
              <p:nvPr/>
            </p:nvSpPr>
            <p:spPr bwMode="auto">
              <a:xfrm>
                <a:off x="1614"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17" name="Line 957"/>
              <p:cNvSpPr>
                <a:spLocks noChangeShapeType="1"/>
              </p:cNvSpPr>
              <p:nvPr/>
            </p:nvSpPr>
            <p:spPr bwMode="auto">
              <a:xfrm>
                <a:off x="1642" y="2264"/>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18" name="Line 958"/>
              <p:cNvSpPr>
                <a:spLocks noChangeShapeType="1"/>
              </p:cNvSpPr>
              <p:nvPr/>
            </p:nvSpPr>
            <p:spPr bwMode="auto">
              <a:xfrm>
                <a:off x="1671"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19" name="Line 959"/>
              <p:cNvSpPr>
                <a:spLocks noChangeShapeType="1"/>
              </p:cNvSpPr>
              <p:nvPr/>
            </p:nvSpPr>
            <p:spPr bwMode="auto">
              <a:xfrm>
                <a:off x="1700"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20" name="Line 960"/>
              <p:cNvSpPr>
                <a:spLocks noChangeShapeType="1"/>
              </p:cNvSpPr>
              <p:nvPr/>
            </p:nvSpPr>
            <p:spPr bwMode="auto">
              <a:xfrm>
                <a:off x="1728"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21" name="Line 961"/>
              <p:cNvSpPr>
                <a:spLocks noChangeShapeType="1"/>
              </p:cNvSpPr>
              <p:nvPr/>
            </p:nvSpPr>
            <p:spPr bwMode="auto">
              <a:xfrm>
                <a:off x="1756"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22" name="Line 962"/>
              <p:cNvSpPr>
                <a:spLocks noChangeShapeType="1"/>
              </p:cNvSpPr>
              <p:nvPr/>
            </p:nvSpPr>
            <p:spPr bwMode="auto">
              <a:xfrm>
                <a:off x="1785"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23" name="Line 963"/>
              <p:cNvSpPr>
                <a:spLocks noChangeShapeType="1"/>
              </p:cNvSpPr>
              <p:nvPr/>
            </p:nvSpPr>
            <p:spPr bwMode="auto">
              <a:xfrm>
                <a:off x="1813" y="2264"/>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24" name="Line 964"/>
              <p:cNvSpPr>
                <a:spLocks noChangeShapeType="1"/>
              </p:cNvSpPr>
              <p:nvPr/>
            </p:nvSpPr>
            <p:spPr bwMode="auto">
              <a:xfrm>
                <a:off x="1842"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25" name="Line 965"/>
              <p:cNvSpPr>
                <a:spLocks noChangeShapeType="1"/>
              </p:cNvSpPr>
              <p:nvPr/>
            </p:nvSpPr>
            <p:spPr bwMode="auto">
              <a:xfrm>
                <a:off x="1870"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26" name="Line 966"/>
              <p:cNvSpPr>
                <a:spLocks noChangeShapeType="1"/>
              </p:cNvSpPr>
              <p:nvPr/>
            </p:nvSpPr>
            <p:spPr bwMode="auto">
              <a:xfrm>
                <a:off x="1898" y="2264"/>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27" name="Line 967"/>
              <p:cNvSpPr>
                <a:spLocks noChangeShapeType="1"/>
              </p:cNvSpPr>
              <p:nvPr/>
            </p:nvSpPr>
            <p:spPr bwMode="auto">
              <a:xfrm>
                <a:off x="1927"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28" name="Line 968"/>
              <p:cNvSpPr>
                <a:spLocks noChangeShapeType="1"/>
              </p:cNvSpPr>
              <p:nvPr/>
            </p:nvSpPr>
            <p:spPr bwMode="auto">
              <a:xfrm>
                <a:off x="1956"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29" name="Line 969"/>
              <p:cNvSpPr>
                <a:spLocks noChangeShapeType="1"/>
              </p:cNvSpPr>
              <p:nvPr/>
            </p:nvSpPr>
            <p:spPr bwMode="auto">
              <a:xfrm>
                <a:off x="1985" y="2264"/>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30" name="Line 970"/>
              <p:cNvSpPr>
                <a:spLocks noChangeShapeType="1"/>
              </p:cNvSpPr>
              <p:nvPr/>
            </p:nvSpPr>
            <p:spPr bwMode="auto">
              <a:xfrm>
                <a:off x="2012"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31" name="Line 971"/>
              <p:cNvSpPr>
                <a:spLocks noChangeShapeType="1"/>
              </p:cNvSpPr>
              <p:nvPr/>
            </p:nvSpPr>
            <p:spPr bwMode="auto">
              <a:xfrm>
                <a:off x="2041"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32" name="Line 972"/>
              <p:cNvSpPr>
                <a:spLocks noChangeShapeType="1"/>
              </p:cNvSpPr>
              <p:nvPr/>
            </p:nvSpPr>
            <p:spPr bwMode="auto">
              <a:xfrm>
                <a:off x="2069" y="2264"/>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33" name="Line 973"/>
              <p:cNvSpPr>
                <a:spLocks noChangeShapeType="1"/>
              </p:cNvSpPr>
              <p:nvPr/>
            </p:nvSpPr>
            <p:spPr bwMode="auto">
              <a:xfrm>
                <a:off x="2098" y="2264"/>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34" name="Line 974"/>
              <p:cNvSpPr>
                <a:spLocks noChangeShapeType="1"/>
              </p:cNvSpPr>
              <p:nvPr/>
            </p:nvSpPr>
            <p:spPr bwMode="auto">
              <a:xfrm>
                <a:off x="2127" y="2264"/>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35" name="Line 975"/>
              <p:cNvSpPr>
                <a:spLocks noChangeShapeType="1"/>
              </p:cNvSpPr>
              <p:nvPr/>
            </p:nvSpPr>
            <p:spPr bwMode="auto">
              <a:xfrm>
                <a:off x="2154" y="2264"/>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36" name="Line 976"/>
              <p:cNvSpPr>
                <a:spLocks noChangeShapeType="1"/>
              </p:cNvSpPr>
              <p:nvPr/>
            </p:nvSpPr>
            <p:spPr bwMode="auto">
              <a:xfrm>
                <a:off x="2183"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37" name="Line 977"/>
              <p:cNvSpPr>
                <a:spLocks noChangeShapeType="1"/>
              </p:cNvSpPr>
              <p:nvPr/>
            </p:nvSpPr>
            <p:spPr bwMode="auto">
              <a:xfrm>
                <a:off x="2212"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38" name="Line 978"/>
              <p:cNvSpPr>
                <a:spLocks noChangeShapeType="1"/>
              </p:cNvSpPr>
              <p:nvPr/>
            </p:nvSpPr>
            <p:spPr bwMode="auto">
              <a:xfrm>
                <a:off x="2241" y="2264"/>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39" name="Line 979"/>
              <p:cNvSpPr>
                <a:spLocks noChangeShapeType="1"/>
              </p:cNvSpPr>
              <p:nvPr/>
            </p:nvSpPr>
            <p:spPr bwMode="auto">
              <a:xfrm>
                <a:off x="2268"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40" name="Line 980"/>
              <p:cNvSpPr>
                <a:spLocks noChangeShapeType="1"/>
              </p:cNvSpPr>
              <p:nvPr/>
            </p:nvSpPr>
            <p:spPr bwMode="auto">
              <a:xfrm>
                <a:off x="2297"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41" name="Line 981"/>
              <p:cNvSpPr>
                <a:spLocks noChangeShapeType="1"/>
              </p:cNvSpPr>
              <p:nvPr/>
            </p:nvSpPr>
            <p:spPr bwMode="auto">
              <a:xfrm>
                <a:off x="2325" y="2264"/>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42" name="Line 982"/>
              <p:cNvSpPr>
                <a:spLocks noChangeShapeType="1"/>
              </p:cNvSpPr>
              <p:nvPr/>
            </p:nvSpPr>
            <p:spPr bwMode="auto">
              <a:xfrm>
                <a:off x="2354" y="2264"/>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43" name="Line 983"/>
              <p:cNvSpPr>
                <a:spLocks noChangeShapeType="1"/>
              </p:cNvSpPr>
              <p:nvPr/>
            </p:nvSpPr>
            <p:spPr bwMode="auto">
              <a:xfrm>
                <a:off x="2383" y="2264"/>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44" name="Line 984"/>
              <p:cNvSpPr>
                <a:spLocks noChangeShapeType="1"/>
              </p:cNvSpPr>
              <p:nvPr/>
            </p:nvSpPr>
            <p:spPr bwMode="auto">
              <a:xfrm>
                <a:off x="2410" y="2264"/>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45" name="Line 985"/>
              <p:cNvSpPr>
                <a:spLocks noChangeShapeType="1"/>
              </p:cNvSpPr>
              <p:nvPr/>
            </p:nvSpPr>
            <p:spPr bwMode="auto">
              <a:xfrm>
                <a:off x="2439"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46" name="Line 986"/>
              <p:cNvSpPr>
                <a:spLocks noChangeShapeType="1"/>
              </p:cNvSpPr>
              <p:nvPr/>
            </p:nvSpPr>
            <p:spPr bwMode="auto">
              <a:xfrm>
                <a:off x="2468"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47" name="Line 987"/>
              <p:cNvSpPr>
                <a:spLocks noChangeShapeType="1"/>
              </p:cNvSpPr>
              <p:nvPr/>
            </p:nvSpPr>
            <p:spPr bwMode="auto">
              <a:xfrm>
                <a:off x="2497"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48" name="Line 988"/>
              <p:cNvSpPr>
                <a:spLocks noChangeShapeType="1"/>
              </p:cNvSpPr>
              <p:nvPr/>
            </p:nvSpPr>
            <p:spPr bwMode="auto">
              <a:xfrm>
                <a:off x="2524"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49" name="Line 989"/>
              <p:cNvSpPr>
                <a:spLocks noChangeShapeType="1"/>
              </p:cNvSpPr>
              <p:nvPr/>
            </p:nvSpPr>
            <p:spPr bwMode="auto">
              <a:xfrm>
                <a:off x="2553"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50" name="Line 990"/>
              <p:cNvSpPr>
                <a:spLocks noChangeShapeType="1"/>
              </p:cNvSpPr>
              <p:nvPr/>
            </p:nvSpPr>
            <p:spPr bwMode="auto">
              <a:xfrm>
                <a:off x="2582"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51" name="Line 991"/>
              <p:cNvSpPr>
                <a:spLocks noChangeShapeType="1"/>
              </p:cNvSpPr>
              <p:nvPr/>
            </p:nvSpPr>
            <p:spPr bwMode="auto">
              <a:xfrm>
                <a:off x="2610" y="2264"/>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52" name="Line 992"/>
              <p:cNvSpPr>
                <a:spLocks noChangeShapeType="1"/>
              </p:cNvSpPr>
              <p:nvPr/>
            </p:nvSpPr>
            <p:spPr bwMode="auto">
              <a:xfrm>
                <a:off x="2639" y="2264"/>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53" name="Line 993"/>
              <p:cNvSpPr>
                <a:spLocks noChangeShapeType="1"/>
              </p:cNvSpPr>
              <p:nvPr/>
            </p:nvSpPr>
            <p:spPr bwMode="auto">
              <a:xfrm>
                <a:off x="2667"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54" name="Line 994"/>
              <p:cNvSpPr>
                <a:spLocks noChangeShapeType="1"/>
              </p:cNvSpPr>
              <p:nvPr/>
            </p:nvSpPr>
            <p:spPr bwMode="auto">
              <a:xfrm>
                <a:off x="2695" y="2264"/>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55" name="Line 995"/>
              <p:cNvSpPr>
                <a:spLocks noChangeShapeType="1"/>
              </p:cNvSpPr>
              <p:nvPr/>
            </p:nvSpPr>
            <p:spPr bwMode="auto">
              <a:xfrm>
                <a:off x="2724"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56" name="Line 996"/>
              <p:cNvSpPr>
                <a:spLocks noChangeShapeType="1"/>
              </p:cNvSpPr>
              <p:nvPr/>
            </p:nvSpPr>
            <p:spPr bwMode="auto">
              <a:xfrm>
                <a:off x="2753"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57" name="Line 997"/>
              <p:cNvSpPr>
                <a:spLocks noChangeShapeType="1"/>
              </p:cNvSpPr>
              <p:nvPr/>
            </p:nvSpPr>
            <p:spPr bwMode="auto">
              <a:xfrm>
                <a:off x="2780" y="2264"/>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58" name="Line 998"/>
              <p:cNvSpPr>
                <a:spLocks noChangeShapeType="1"/>
              </p:cNvSpPr>
              <p:nvPr/>
            </p:nvSpPr>
            <p:spPr bwMode="auto">
              <a:xfrm>
                <a:off x="2809"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59" name="Line 999"/>
              <p:cNvSpPr>
                <a:spLocks noChangeShapeType="1"/>
              </p:cNvSpPr>
              <p:nvPr/>
            </p:nvSpPr>
            <p:spPr bwMode="auto">
              <a:xfrm>
                <a:off x="2838"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60" name="Line 1000"/>
              <p:cNvSpPr>
                <a:spLocks noChangeShapeType="1"/>
              </p:cNvSpPr>
              <p:nvPr/>
            </p:nvSpPr>
            <p:spPr bwMode="auto">
              <a:xfrm>
                <a:off x="2866" y="2264"/>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61" name="Line 1001"/>
              <p:cNvSpPr>
                <a:spLocks noChangeShapeType="1"/>
              </p:cNvSpPr>
              <p:nvPr/>
            </p:nvSpPr>
            <p:spPr bwMode="auto">
              <a:xfrm>
                <a:off x="2895" y="2264"/>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62" name="Line 1002"/>
              <p:cNvSpPr>
                <a:spLocks noChangeShapeType="1"/>
              </p:cNvSpPr>
              <p:nvPr/>
            </p:nvSpPr>
            <p:spPr bwMode="auto">
              <a:xfrm>
                <a:off x="2923"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63" name="Line 1003"/>
              <p:cNvSpPr>
                <a:spLocks noChangeShapeType="1"/>
              </p:cNvSpPr>
              <p:nvPr/>
            </p:nvSpPr>
            <p:spPr bwMode="auto">
              <a:xfrm>
                <a:off x="2951" y="2264"/>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64" name="Line 1004"/>
              <p:cNvSpPr>
                <a:spLocks noChangeShapeType="1"/>
              </p:cNvSpPr>
              <p:nvPr/>
            </p:nvSpPr>
            <p:spPr bwMode="auto">
              <a:xfrm>
                <a:off x="2980"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65" name="Line 1005"/>
              <p:cNvSpPr>
                <a:spLocks noChangeShapeType="1"/>
              </p:cNvSpPr>
              <p:nvPr/>
            </p:nvSpPr>
            <p:spPr bwMode="auto">
              <a:xfrm>
                <a:off x="3009"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66" name="Line 1006"/>
              <p:cNvSpPr>
                <a:spLocks noChangeShapeType="1"/>
              </p:cNvSpPr>
              <p:nvPr/>
            </p:nvSpPr>
            <p:spPr bwMode="auto">
              <a:xfrm>
                <a:off x="3037"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67" name="Line 1007"/>
              <p:cNvSpPr>
                <a:spLocks noChangeShapeType="1"/>
              </p:cNvSpPr>
              <p:nvPr/>
            </p:nvSpPr>
            <p:spPr bwMode="auto">
              <a:xfrm>
                <a:off x="3065"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7" name="Group 1209"/>
            <p:cNvGrpSpPr>
              <a:grpSpLocks/>
            </p:cNvGrpSpPr>
            <p:nvPr/>
          </p:nvGrpSpPr>
          <p:grpSpPr bwMode="auto">
            <a:xfrm>
              <a:off x="803275" y="2176463"/>
              <a:ext cx="4476750" cy="1419225"/>
              <a:chOff x="760" y="1371"/>
              <a:chExt cx="2820" cy="894"/>
            </a:xfrm>
          </p:grpSpPr>
          <p:sp>
            <p:nvSpPr>
              <p:cNvPr id="1168369" name="Line 1009"/>
              <p:cNvSpPr>
                <a:spLocks noChangeShapeType="1"/>
              </p:cNvSpPr>
              <p:nvPr/>
            </p:nvSpPr>
            <p:spPr bwMode="auto">
              <a:xfrm>
                <a:off x="3094"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70" name="Line 1010"/>
              <p:cNvSpPr>
                <a:spLocks noChangeShapeType="1"/>
              </p:cNvSpPr>
              <p:nvPr/>
            </p:nvSpPr>
            <p:spPr bwMode="auto">
              <a:xfrm>
                <a:off x="3122" y="2264"/>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71" name="Line 1011"/>
              <p:cNvSpPr>
                <a:spLocks noChangeShapeType="1"/>
              </p:cNvSpPr>
              <p:nvPr/>
            </p:nvSpPr>
            <p:spPr bwMode="auto">
              <a:xfrm>
                <a:off x="3151" y="2264"/>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72" name="Line 1012"/>
              <p:cNvSpPr>
                <a:spLocks noChangeShapeType="1"/>
              </p:cNvSpPr>
              <p:nvPr/>
            </p:nvSpPr>
            <p:spPr bwMode="auto">
              <a:xfrm>
                <a:off x="3179"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73" name="Line 1013"/>
              <p:cNvSpPr>
                <a:spLocks noChangeShapeType="1"/>
              </p:cNvSpPr>
              <p:nvPr/>
            </p:nvSpPr>
            <p:spPr bwMode="auto">
              <a:xfrm>
                <a:off x="3207" y="2264"/>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74" name="Line 1014"/>
              <p:cNvSpPr>
                <a:spLocks noChangeShapeType="1"/>
              </p:cNvSpPr>
              <p:nvPr/>
            </p:nvSpPr>
            <p:spPr bwMode="auto">
              <a:xfrm>
                <a:off x="3236"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75" name="Line 1015"/>
              <p:cNvSpPr>
                <a:spLocks noChangeShapeType="1"/>
              </p:cNvSpPr>
              <p:nvPr/>
            </p:nvSpPr>
            <p:spPr bwMode="auto">
              <a:xfrm>
                <a:off x="3265"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76" name="Line 1016"/>
              <p:cNvSpPr>
                <a:spLocks noChangeShapeType="1"/>
              </p:cNvSpPr>
              <p:nvPr/>
            </p:nvSpPr>
            <p:spPr bwMode="auto">
              <a:xfrm>
                <a:off x="3293"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77" name="Line 1017"/>
              <p:cNvSpPr>
                <a:spLocks noChangeShapeType="1"/>
              </p:cNvSpPr>
              <p:nvPr/>
            </p:nvSpPr>
            <p:spPr bwMode="auto">
              <a:xfrm>
                <a:off x="3321"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78" name="Line 1018"/>
              <p:cNvSpPr>
                <a:spLocks noChangeShapeType="1"/>
              </p:cNvSpPr>
              <p:nvPr/>
            </p:nvSpPr>
            <p:spPr bwMode="auto">
              <a:xfrm>
                <a:off x="3350"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79" name="Line 1019"/>
              <p:cNvSpPr>
                <a:spLocks noChangeShapeType="1"/>
              </p:cNvSpPr>
              <p:nvPr/>
            </p:nvSpPr>
            <p:spPr bwMode="auto">
              <a:xfrm>
                <a:off x="3378" y="2264"/>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80" name="Line 1020"/>
              <p:cNvSpPr>
                <a:spLocks noChangeShapeType="1"/>
              </p:cNvSpPr>
              <p:nvPr/>
            </p:nvSpPr>
            <p:spPr bwMode="auto">
              <a:xfrm>
                <a:off x="3407"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81" name="Line 1021"/>
              <p:cNvSpPr>
                <a:spLocks noChangeShapeType="1"/>
              </p:cNvSpPr>
              <p:nvPr/>
            </p:nvSpPr>
            <p:spPr bwMode="auto">
              <a:xfrm>
                <a:off x="3435"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82" name="Line 1022"/>
              <p:cNvSpPr>
                <a:spLocks noChangeShapeType="1"/>
              </p:cNvSpPr>
              <p:nvPr/>
            </p:nvSpPr>
            <p:spPr bwMode="auto">
              <a:xfrm>
                <a:off x="3463" y="2264"/>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68383" name="Line 1023"/>
              <p:cNvSpPr>
                <a:spLocks noChangeShapeType="1"/>
              </p:cNvSpPr>
              <p:nvPr/>
            </p:nvSpPr>
            <p:spPr bwMode="auto">
              <a:xfrm>
                <a:off x="3492"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00" name="Line 1024"/>
              <p:cNvSpPr>
                <a:spLocks noChangeShapeType="1"/>
              </p:cNvSpPr>
              <p:nvPr/>
            </p:nvSpPr>
            <p:spPr bwMode="auto">
              <a:xfrm>
                <a:off x="3521"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01" name="Line 1025"/>
              <p:cNvSpPr>
                <a:spLocks noChangeShapeType="1"/>
              </p:cNvSpPr>
              <p:nvPr/>
            </p:nvSpPr>
            <p:spPr bwMode="auto">
              <a:xfrm>
                <a:off x="3550" y="2264"/>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02" name="Line 1026"/>
              <p:cNvSpPr>
                <a:spLocks noChangeShapeType="1"/>
              </p:cNvSpPr>
              <p:nvPr/>
            </p:nvSpPr>
            <p:spPr bwMode="auto">
              <a:xfrm>
                <a:off x="3577" y="2264"/>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03" name="Line 1027"/>
              <p:cNvSpPr>
                <a:spLocks noChangeShapeType="1"/>
              </p:cNvSpPr>
              <p:nvPr/>
            </p:nvSpPr>
            <p:spPr bwMode="auto">
              <a:xfrm>
                <a:off x="760" y="1817"/>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04" name="Line 1028"/>
              <p:cNvSpPr>
                <a:spLocks noChangeShapeType="1"/>
              </p:cNvSpPr>
              <p:nvPr/>
            </p:nvSpPr>
            <p:spPr bwMode="auto">
              <a:xfrm>
                <a:off x="789"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05" name="Line 1029"/>
              <p:cNvSpPr>
                <a:spLocks noChangeShapeType="1"/>
              </p:cNvSpPr>
              <p:nvPr/>
            </p:nvSpPr>
            <p:spPr bwMode="auto">
              <a:xfrm>
                <a:off x="818" y="1817"/>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06" name="Line 1030"/>
              <p:cNvSpPr>
                <a:spLocks noChangeShapeType="1"/>
              </p:cNvSpPr>
              <p:nvPr/>
            </p:nvSpPr>
            <p:spPr bwMode="auto">
              <a:xfrm>
                <a:off x="845" y="1817"/>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07" name="Line 1031"/>
              <p:cNvSpPr>
                <a:spLocks noChangeShapeType="1"/>
              </p:cNvSpPr>
              <p:nvPr/>
            </p:nvSpPr>
            <p:spPr bwMode="auto">
              <a:xfrm>
                <a:off x="874"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08" name="Line 1032"/>
              <p:cNvSpPr>
                <a:spLocks noChangeShapeType="1"/>
              </p:cNvSpPr>
              <p:nvPr/>
            </p:nvSpPr>
            <p:spPr bwMode="auto">
              <a:xfrm>
                <a:off x="903"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09" name="Line 1033"/>
              <p:cNvSpPr>
                <a:spLocks noChangeShapeType="1"/>
              </p:cNvSpPr>
              <p:nvPr/>
            </p:nvSpPr>
            <p:spPr bwMode="auto">
              <a:xfrm>
                <a:off x="932"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10" name="Line 1034"/>
              <p:cNvSpPr>
                <a:spLocks noChangeShapeType="1"/>
              </p:cNvSpPr>
              <p:nvPr/>
            </p:nvSpPr>
            <p:spPr bwMode="auto">
              <a:xfrm>
                <a:off x="959"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11" name="Line 1035"/>
              <p:cNvSpPr>
                <a:spLocks noChangeShapeType="1"/>
              </p:cNvSpPr>
              <p:nvPr/>
            </p:nvSpPr>
            <p:spPr bwMode="auto">
              <a:xfrm>
                <a:off x="988"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12" name="Line 1036"/>
              <p:cNvSpPr>
                <a:spLocks noChangeShapeType="1"/>
              </p:cNvSpPr>
              <p:nvPr/>
            </p:nvSpPr>
            <p:spPr bwMode="auto">
              <a:xfrm>
                <a:off x="1017"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13" name="Line 1037"/>
              <p:cNvSpPr>
                <a:spLocks noChangeShapeType="1"/>
              </p:cNvSpPr>
              <p:nvPr/>
            </p:nvSpPr>
            <p:spPr bwMode="auto">
              <a:xfrm>
                <a:off x="1045" y="1817"/>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14" name="Line 1038"/>
              <p:cNvSpPr>
                <a:spLocks noChangeShapeType="1"/>
              </p:cNvSpPr>
              <p:nvPr/>
            </p:nvSpPr>
            <p:spPr bwMode="auto">
              <a:xfrm>
                <a:off x="1074" y="1817"/>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15" name="Line 1039"/>
              <p:cNvSpPr>
                <a:spLocks noChangeShapeType="1"/>
              </p:cNvSpPr>
              <p:nvPr/>
            </p:nvSpPr>
            <p:spPr bwMode="auto">
              <a:xfrm>
                <a:off x="1102"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16" name="Line 1040"/>
              <p:cNvSpPr>
                <a:spLocks noChangeShapeType="1"/>
              </p:cNvSpPr>
              <p:nvPr/>
            </p:nvSpPr>
            <p:spPr bwMode="auto">
              <a:xfrm>
                <a:off x="1130" y="1817"/>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17" name="Line 1041"/>
              <p:cNvSpPr>
                <a:spLocks noChangeShapeType="1"/>
              </p:cNvSpPr>
              <p:nvPr/>
            </p:nvSpPr>
            <p:spPr bwMode="auto">
              <a:xfrm>
                <a:off x="1159"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18" name="Line 1042"/>
              <p:cNvSpPr>
                <a:spLocks noChangeShapeType="1"/>
              </p:cNvSpPr>
              <p:nvPr/>
            </p:nvSpPr>
            <p:spPr bwMode="auto">
              <a:xfrm>
                <a:off x="1188"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19" name="Line 1043"/>
              <p:cNvSpPr>
                <a:spLocks noChangeShapeType="1"/>
              </p:cNvSpPr>
              <p:nvPr/>
            </p:nvSpPr>
            <p:spPr bwMode="auto">
              <a:xfrm>
                <a:off x="1216"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20" name="Line 1044"/>
              <p:cNvSpPr>
                <a:spLocks noChangeShapeType="1"/>
              </p:cNvSpPr>
              <p:nvPr/>
            </p:nvSpPr>
            <p:spPr bwMode="auto">
              <a:xfrm>
                <a:off x="1244"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21" name="Line 1045"/>
              <p:cNvSpPr>
                <a:spLocks noChangeShapeType="1"/>
              </p:cNvSpPr>
              <p:nvPr/>
            </p:nvSpPr>
            <p:spPr bwMode="auto">
              <a:xfrm>
                <a:off x="1273"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22" name="Line 1046"/>
              <p:cNvSpPr>
                <a:spLocks noChangeShapeType="1"/>
              </p:cNvSpPr>
              <p:nvPr/>
            </p:nvSpPr>
            <p:spPr bwMode="auto">
              <a:xfrm>
                <a:off x="1301" y="1817"/>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23" name="Line 1047"/>
              <p:cNvSpPr>
                <a:spLocks noChangeShapeType="1"/>
              </p:cNvSpPr>
              <p:nvPr/>
            </p:nvSpPr>
            <p:spPr bwMode="auto">
              <a:xfrm>
                <a:off x="1330" y="1817"/>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24" name="Line 1048"/>
              <p:cNvSpPr>
                <a:spLocks noChangeShapeType="1"/>
              </p:cNvSpPr>
              <p:nvPr/>
            </p:nvSpPr>
            <p:spPr bwMode="auto">
              <a:xfrm>
                <a:off x="1358"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25" name="Line 1049"/>
              <p:cNvSpPr>
                <a:spLocks noChangeShapeType="1"/>
              </p:cNvSpPr>
              <p:nvPr/>
            </p:nvSpPr>
            <p:spPr bwMode="auto">
              <a:xfrm>
                <a:off x="1386" y="1817"/>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26" name="Line 1050"/>
              <p:cNvSpPr>
                <a:spLocks noChangeShapeType="1"/>
              </p:cNvSpPr>
              <p:nvPr/>
            </p:nvSpPr>
            <p:spPr bwMode="auto">
              <a:xfrm>
                <a:off x="1415"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27" name="Line 1051"/>
              <p:cNvSpPr>
                <a:spLocks noChangeShapeType="1"/>
              </p:cNvSpPr>
              <p:nvPr/>
            </p:nvSpPr>
            <p:spPr bwMode="auto">
              <a:xfrm>
                <a:off x="1444"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28" name="Line 1052"/>
              <p:cNvSpPr>
                <a:spLocks noChangeShapeType="1"/>
              </p:cNvSpPr>
              <p:nvPr/>
            </p:nvSpPr>
            <p:spPr bwMode="auto">
              <a:xfrm>
                <a:off x="1472"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29" name="Line 1053"/>
              <p:cNvSpPr>
                <a:spLocks noChangeShapeType="1"/>
              </p:cNvSpPr>
              <p:nvPr/>
            </p:nvSpPr>
            <p:spPr bwMode="auto">
              <a:xfrm>
                <a:off x="1500"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30" name="Line 1054"/>
              <p:cNvSpPr>
                <a:spLocks noChangeShapeType="1"/>
              </p:cNvSpPr>
              <p:nvPr/>
            </p:nvSpPr>
            <p:spPr bwMode="auto">
              <a:xfrm>
                <a:off x="1529"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31" name="Line 1055"/>
              <p:cNvSpPr>
                <a:spLocks noChangeShapeType="1"/>
              </p:cNvSpPr>
              <p:nvPr/>
            </p:nvSpPr>
            <p:spPr bwMode="auto">
              <a:xfrm>
                <a:off x="1557" y="1817"/>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32" name="Line 1056"/>
              <p:cNvSpPr>
                <a:spLocks noChangeShapeType="1"/>
              </p:cNvSpPr>
              <p:nvPr/>
            </p:nvSpPr>
            <p:spPr bwMode="auto">
              <a:xfrm>
                <a:off x="1586"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33" name="Line 1057"/>
              <p:cNvSpPr>
                <a:spLocks noChangeShapeType="1"/>
              </p:cNvSpPr>
              <p:nvPr/>
            </p:nvSpPr>
            <p:spPr bwMode="auto">
              <a:xfrm>
                <a:off x="1614"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34" name="Line 1058"/>
              <p:cNvSpPr>
                <a:spLocks noChangeShapeType="1"/>
              </p:cNvSpPr>
              <p:nvPr/>
            </p:nvSpPr>
            <p:spPr bwMode="auto">
              <a:xfrm>
                <a:off x="1642" y="1817"/>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35" name="Line 1059"/>
              <p:cNvSpPr>
                <a:spLocks noChangeShapeType="1"/>
              </p:cNvSpPr>
              <p:nvPr/>
            </p:nvSpPr>
            <p:spPr bwMode="auto">
              <a:xfrm>
                <a:off x="1671"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36" name="Line 1060"/>
              <p:cNvSpPr>
                <a:spLocks noChangeShapeType="1"/>
              </p:cNvSpPr>
              <p:nvPr/>
            </p:nvSpPr>
            <p:spPr bwMode="auto">
              <a:xfrm>
                <a:off x="1700"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37" name="Line 1061"/>
              <p:cNvSpPr>
                <a:spLocks noChangeShapeType="1"/>
              </p:cNvSpPr>
              <p:nvPr/>
            </p:nvSpPr>
            <p:spPr bwMode="auto">
              <a:xfrm>
                <a:off x="1728"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38" name="Line 1062"/>
              <p:cNvSpPr>
                <a:spLocks noChangeShapeType="1"/>
              </p:cNvSpPr>
              <p:nvPr/>
            </p:nvSpPr>
            <p:spPr bwMode="auto">
              <a:xfrm>
                <a:off x="1756"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39" name="Line 1063"/>
              <p:cNvSpPr>
                <a:spLocks noChangeShapeType="1"/>
              </p:cNvSpPr>
              <p:nvPr/>
            </p:nvSpPr>
            <p:spPr bwMode="auto">
              <a:xfrm>
                <a:off x="1785"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40" name="Line 1064"/>
              <p:cNvSpPr>
                <a:spLocks noChangeShapeType="1"/>
              </p:cNvSpPr>
              <p:nvPr/>
            </p:nvSpPr>
            <p:spPr bwMode="auto">
              <a:xfrm>
                <a:off x="1813" y="1817"/>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41" name="Line 1065"/>
              <p:cNvSpPr>
                <a:spLocks noChangeShapeType="1"/>
              </p:cNvSpPr>
              <p:nvPr/>
            </p:nvSpPr>
            <p:spPr bwMode="auto">
              <a:xfrm>
                <a:off x="1842"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42" name="Line 1066"/>
              <p:cNvSpPr>
                <a:spLocks noChangeShapeType="1"/>
              </p:cNvSpPr>
              <p:nvPr/>
            </p:nvSpPr>
            <p:spPr bwMode="auto">
              <a:xfrm>
                <a:off x="1870"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43" name="Line 1067"/>
              <p:cNvSpPr>
                <a:spLocks noChangeShapeType="1"/>
              </p:cNvSpPr>
              <p:nvPr/>
            </p:nvSpPr>
            <p:spPr bwMode="auto">
              <a:xfrm>
                <a:off x="1898" y="1817"/>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44" name="Line 1068"/>
              <p:cNvSpPr>
                <a:spLocks noChangeShapeType="1"/>
              </p:cNvSpPr>
              <p:nvPr/>
            </p:nvSpPr>
            <p:spPr bwMode="auto">
              <a:xfrm>
                <a:off x="1927"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45" name="Line 1069"/>
              <p:cNvSpPr>
                <a:spLocks noChangeShapeType="1"/>
              </p:cNvSpPr>
              <p:nvPr/>
            </p:nvSpPr>
            <p:spPr bwMode="auto">
              <a:xfrm>
                <a:off x="1956"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46" name="Line 1070"/>
              <p:cNvSpPr>
                <a:spLocks noChangeShapeType="1"/>
              </p:cNvSpPr>
              <p:nvPr/>
            </p:nvSpPr>
            <p:spPr bwMode="auto">
              <a:xfrm>
                <a:off x="1985" y="1817"/>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47" name="Line 1071"/>
              <p:cNvSpPr>
                <a:spLocks noChangeShapeType="1"/>
              </p:cNvSpPr>
              <p:nvPr/>
            </p:nvSpPr>
            <p:spPr bwMode="auto">
              <a:xfrm>
                <a:off x="2012"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48" name="Line 1072"/>
              <p:cNvSpPr>
                <a:spLocks noChangeShapeType="1"/>
              </p:cNvSpPr>
              <p:nvPr/>
            </p:nvSpPr>
            <p:spPr bwMode="auto">
              <a:xfrm>
                <a:off x="2041"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49" name="Line 1073"/>
              <p:cNvSpPr>
                <a:spLocks noChangeShapeType="1"/>
              </p:cNvSpPr>
              <p:nvPr/>
            </p:nvSpPr>
            <p:spPr bwMode="auto">
              <a:xfrm>
                <a:off x="2069" y="1817"/>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50" name="Line 1074"/>
              <p:cNvSpPr>
                <a:spLocks noChangeShapeType="1"/>
              </p:cNvSpPr>
              <p:nvPr/>
            </p:nvSpPr>
            <p:spPr bwMode="auto">
              <a:xfrm>
                <a:off x="2098" y="1817"/>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51" name="Line 1075"/>
              <p:cNvSpPr>
                <a:spLocks noChangeShapeType="1"/>
              </p:cNvSpPr>
              <p:nvPr/>
            </p:nvSpPr>
            <p:spPr bwMode="auto">
              <a:xfrm>
                <a:off x="2127" y="1817"/>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52" name="Line 1076"/>
              <p:cNvSpPr>
                <a:spLocks noChangeShapeType="1"/>
              </p:cNvSpPr>
              <p:nvPr/>
            </p:nvSpPr>
            <p:spPr bwMode="auto">
              <a:xfrm>
                <a:off x="2154" y="1817"/>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53" name="Line 1077"/>
              <p:cNvSpPr>
                <a:spLocks noChangeShapeType="1"/>
              </p:cNvSpPr>
              <p:nvPr/>
            </p:nvSpPr>
            <p:spPr bwMode="auto">
              <a:xfrm>
                <a:off x="2183"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54" name="Line 1078"/>
              <p:cNvSpPr>
                <a:spLocks noChangeShapeType="1"/>
              </p:cNvSpPr>
              <p:nvPr/>
            </p:nvSpPr>
            <p:spPr bwMode="auto">
              <a:xfrm>
                <a:off x="2212"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55" name="Line 1079"/>
              <p:cNvSpPr>
                <a:spLocks noChangeShapeType="1"/>
              </p:cNvSpPr>
              <p:nvPr/>
            </p:nvSpPr>
            <p:spPr bwMode="auto">
              <a:xfrm>
                <a:off x="2241" y="1817"/>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56" name="Line 1080"/>
              <p:cNvSpPr>
                <a:spLocks noChangeShapeType="1"/>
              </p:cNvSpPr>
              <p:nvPr/>
            </p:nvSpPr>
            <p:spPr bwMode="auto">
              <a:xfrm>
                <a:off x="2268"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57" name="Line 1081"/>
              <p:cNvSpPr>
                <a:spLocks noChangeShapeType="1"/>
              </p:cNvSpPr>
              <p:nvPr/>
            </p:nvSpPr>
            <p:spPr bwMode="auto">
              <a:xfrm>
                <a:off x="2297"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58" name="Line 1082"/>
              <p:cNvSpPr>
                <a:spLocks noChangeShapeType="1"/>
              </p:cNvSpPr>
              <p:nvPr/>
            </p:nvSpPr>
            <p:spPr bwMode="auto">
              <a:xfrm>
                <a:off x="2325" y="1817"/>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59" name="Line 1083"/>
              <p:cNvSpPr>
                <a:spLocks noChangeShapeType="1"/>
              </p:cNvSpPr>
              <p:nvPr/>
            </p:nvSpPr>
            <p:spPr bwMode="auto">
              <a:xfrm>
                <a:off x="2354" y="1817"/>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60" name="Line 1084"/>
              <p:cNvSpPr>
                <a:spLocks noChangeShapeType="1"/>
              </p:cNvSpPr>
              <p:nvPr/>
            </p:nvSpPr>
            <p:spPr bwMode="auto">
              <a:xfrm>
                <a:off x="2383" y="1817"/>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61" name="Line 1085"/>
              <p:cNvSpPr>
                <a:spLocks noChangeShapeType="1"/>
              </p:cNvSpPr>
              <p:nvPr/>
            </p:nvSpPr>
            <p:spPr bwMode="auto">
              <a:xfrm>
                <a:off x="2410" y="1817"/>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62" name="Line 1086"/>
              <p:cNvSpPr>
                <a:spLocks noChangeShapeType="1"/>
              </p:cNvSpPr>
              <p:nvPr/>
            </p:nvSpPr>
            <p:spPr bwMode="auto">
              <a:xfrm>
                <a:off x="2439"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63" name="Line 1087"/>
              <p:cNvSpPr>
                <a:spLocks noChangeShapeType="1"/>
              </p:cNvSpPr>
              <p:nvPr/>
            </p:nvSpPr>
            <p:spPr bwMode="auto">
              <a:xfrm>
                <a:off x="2468"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64" name="Line 1088"/>
              <p:cNvSpPr>
                <a:spLocks noChangeShapeType="1"/>
              </p:cNvSpPr>
              <p:nvPr/>
            </p:nvSpPr>
            <p:spPr bwMode="auto">
              <a:xfrm>
                <a:off x="2497"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65" name="Line 1089"/>
              <p:cNvSpPr>
                <a:spLocks noChangeShapeType="1"/>
              </p:cNvSpPr>
              <p:nvPr/>
            </p:nvSpPr>
            <p:spPr bwMode="auto">
              <a:xfrm>
                <a:off x="2524"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66" name="Line 1090"/>
              <p:cNvSpPr>
                <a:spLocks noChangeShapeType="1"/>
              </p:cNvSpPr>
              <p:nvPr/>
            </p:nvSpPr>
            <p:spPr bwMode="auto">
              <a:xfrm>
                <a:off x="2553"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67" name="Line 1091"/>
              <p:cNvSpPr>
                <a:spLocks noChangeShapeType="1"/>
              </p:cNvSpPr>
              <p:nvPr/>
            </p:nvSpPr>
            <p:spPr bwMode="auto">
              <a:xfrm>
                <a:off x="2582"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68" name="Line 1092"/>
              <p:cNvSpPr>
                <a:spLocks noChangeShapeType="1"/>
              </p:cNvSpPr>
              <p:nvPr/>
            </p:nvSpPr>
            <p:spPr bwMode="auto">
              <a:xfrm>
                <a:off x="2610" y="1817"/>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69" name="Line 1093"/>
              <p:cNvSpPr>
                <a:spLocks noChangeShapeType="1"/>
              </p:cNvSpPr>
              <p:nvPr/>
            </p:nvSpPr>
            <p:spPr bwMode="auto">
              <a:xfrm>
                <a:off x="2639" y="1817"/>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70" name="Line 1094"/>
              <p:cNvSpPr>
                <a:spLocks noChangeShapeType="1"/>
              </p:cNvSpPr>
              <p:nvPr/>
            </p:nvSpPr>
            <p:spPr bwMode="auto">
              <a:xfrm>
                <a:off x="2667"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71" name="Line 1095"/>
              <p:cNvSpPr>
                <a:spLocks noChangeShapeType="1"/>
              </p:cNvSpPr>
              <p:nvPr/>
            </p:nvSpPr>
            <p:spPr bwMode="auto">
              <a:xfrm>
                <a:off x="2695" y="1817"/>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72" name="Line 1096"/>
              <p:cNvSpPr>
                <a:spLocks noChangeShapeType="1"/>
              </p:cNvSpPr>
              <p:nvPr/>
            </p:nvSpPr>
            <p:spPr bwMode="auto">
              <a:xfrm>
                <a:off x="2724"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73" name="Line 1097"/>
              <p:cNvSpPr>
                <a:spLocks noChangeShapeType="1"/>
              </p:cNvSpPr>
              <p:nvPr/>
            </p:nvSpPr>
            <p:spPr bwMode="auto">
              <a:xfrm>
                <a:off x="2753"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74" name="Line 1098"/>
              <p:cNvSpPr>
                <a:spLocks noChangeShapeType="1"/>
              </p:cNvSpPr>
              <p:nvPr/>
            </p:nvSpPr>
            <p:spPr bwMode="auto">
              <a:xfrm>
                <a:off x="2780" y="1817"/>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75" name="Line 1099"/>
              <p:cNvSpPr>
                <a:spLocks noChangeShapeType="1"/>
              </p:cNvSpPr>
              <p:nvPr/>
            </p:nvSpPr>
            <p:spPr bwMode="auto">
              <a:xfrm>
                <a:off x="2809"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76" name="Line 1100"/>
              <p:cNvSpPr>
                <a:spLocks noChangeShapeType="1"/>
              </p:cNvSpPr>
              <p:nvPr/>
            </p:nvSpPr>
            <p:spPr bwMode="auto">
              <a:xfrm>
                <a:off x="2838"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77" name="Line 1101"/>
              <p:cNvSpPr>
                <a:spLocks noChangeShapeType="1"/>
              </p:cNvSpPr>
              <p:nvPr/>
            </p:nvSpPr>
            <p:spPr bwMode="auto">
              <a:xfrm>
                <a:off x="2866" y="1817"/>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78" name="Line 1102"/>
              <p:cNvSpPr>
                <a:spLocks noChangeShapeType="1"/>
              </p:cNvSpPr>
              <p:nvPr/>
            </p:nvSpPr>
            <p:spPr bwMode="auto">
              <a:xfrm>
                <a:off x="2895" y="1817"/>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79" name="Line 1103"/>
              <p:cNvSpPr>
                <a:spLocks noChangeShapeType="1"/>
              </p:cNvSpPr>
              <p:nvPr/>
            </p:nvSpPr>
            <p:spPr bwMode="auto">
              <a:xfrm>
                <a:off x="2923"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80" name="Line 1104"/>
              <p:cNvSpPr>
                <a:spLocks noChangeShapeType="1"/>
              </p:cNvSpPr>
              <p:nvPr/>
            </p:nvSpPr>
            <p:spPr bwMode="auto">
              <a:xfrm>
                <a:off x="2951" y="1817"/>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81" name="Line 1105"/>
              <p:cNvSpPr>
                <a:spLocks noChangeShapeType="1"/>
              </p:cNvSpPr>
              <p:nvPr/>
            </p:nvSpPr>
            <p:spPr bwMode="auto">
              <a:xfrm>
                <a:off x="2980"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82" name="Line 1106"/>
              <p:cNvSpPr>
                <a:spLocks noChangeShapeType="1"/>
              </p:cNvSpPr>
              <p:nvPr/>
            </p:nvSpPr>
            <p:spPr bwMode="auto">
              <a:xfrm>
                <a:off x="3009"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83" name="Line 1107"/>
              <p:cNvSpPr>
                <a:spLocks noChangeShapeType="1"/>
              </p:cNvSpPr>
              <p:nvPr/>
            </p:nvSpPr>
            <p:spPr bwMode="auto">
              <a:xfrm>
                <a:off x="3037"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84" name="Line 1108"/>
              <p:cNvSpPr>
                <a:spLocks noChangeShapeType="1"/>
              </p:cNvSpPr>
              <p:nvPr/>
            </p:nvSpPr>
            <p:spPr bwMode="auto">
              <a:xfrm>
                <a:off x="3065"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85" name="Line 1109"/>
              <p:cNvSpPr>
                <a:spLocks noChangeShapeType="1"/>
              </p:cNvSpPr>
              <p:nvPr/>
            </p:nvSpPr>
            <p:spPr bwMode="auto">
              <a:xfrm>
                <a:off x="3094"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86" name="Line 1110"/>
              <p:cNvSpPr>
                <a:spLocks noChangeShapeType="1"/>
              </p:cNvSpPr>
              <p:nvPr/>
            </p:nvSpPr>
            <p:spPr bwMode="auto">
              <a:xfrm>
                <a:off x="3122" y="1817"/>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87" name="Line 1111"/>
              <p:cNvSpPr>
                <a:spLocks noChangeShapeType="1"/>
              </p:cNvSpPr>
              <p:nvPr/>
            </p:nvSpPr>
            <p:spPr bwMode="auto">
              <a:xfrm>
                <a:off x="3151" y="1817"/>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88" name="Line 1112"/>
              <p:cNvSpPr>
                <a:spLocks noChangeShapeType="1"/>
              </p:cNvSpPr>
              <p:nvPr/>
            </p:nvSpPr>
            <p:spPr bwMode="auto">
              <a:xfrm>
                <a:off x="3179"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89" name="Line 1113"/>
              <p:cNvSpPr>
                <a:spLocks noChangeShapeType="1"/>
              </p:cNvSpPr>
              <p:nvPr/>
            </p:nvSpPr>
            <p:spPr bwMode="auto">
              <a:xfrm>
                <a:off x="3207" y="1817"/>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90" name="Line 1114"/>
              <p:cNvSpPr>
                <a:spLocks noChangeShapeType="1"/>
              </p:cNvSpPr>
              <p:nvPr/>
            </p:nvSpPr>
            <p:spPr bwMode="auto">
              <a:xfrm>
                <a:off x="3236"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91" name="Line 1115"/>
              <p:cNvSpPr>
                <a:spLocks noChangeShapeType="1"/>
              </p:cNvSpPr>
              <p:nvPr/>
            </p:nvSpPr>
            <p:spPr bwMode="auto">
              <a:xfrm>
                <a:off x="3265"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92" name="Line 1116"/>
              <p:cNvSpPr>
                <a:spLocks noChangeShapeType="1"/>
              </p:cNvSpPr>
              <p:nvPr/>
            </p:nvSpPr>
            <p:spPr bwMode="auto">
              <a:xfrm>
                <a:off x="3293"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93" name="Line 1117"/>
              <p:cNvSpPr>
                <a:spLocks noChangeShapeType="1"/>
              </p:cNvSpPr>
              <p:nvPr/>
            </p:nvSpPr>
            <p:spPr bwMode="auto">
              <a:xfrm>
                <a:off x="3321"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94" name="Line 1118"/>
              <p:cNvSpPr>
                <a:spLocks noChangeShapeType="1"/>
              </p:cNvSpPr>
              <p:nvPr/>
            </p:nvSpPr>
            <p:spPr bwMode="auto">
              <a:xfrm>
                <a:off x="3350"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95" name="Line 1119"/>
              <p:cNvSpPr>
                <a:spLocks noChangeShapeType="1"/>
              </p:cNvSpPr>
              <p:nvPr/>
            </p:nvSpPr>
            <p:spPr bwMode="auto">
              <a:xfrm>
                <a:off x="3378" y="1817"/>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96" name="Line 1120"/>
              <p:cNvSpPr>
                <a:spLocks noChangeShapeType="1"/>
              </p:cNvSpPr>
              <p:nvPr/>
            </p:nvSpPr>
            <p:spPr bwMode="auto">
              <a:xfrm>
                <a:off x="3407"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97" name="Line 1121"/>
              <p:cNvSpPr>
                <a:spLocks noChangeShapeType="1"/>
              </p:cNvSpPr>
              <p:nvPr/>
            </p:nvSpPr>
            <p:spPr bwMode="auto">
              <a:xfrm>
                <a:off x="3435"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98" name="Line 1122"/>
              <p:cNvSpPr>
                <a:spLocks noChangeShapeType="1"/>
              </p:cNvSpPr>
              <p:nvPr/>
            </p:nvSpPr>
            <p:spPr bwMode="auto">
              <a:xfrm>
                <a:off x="3463" y="1817"/>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499" name="Line 1123"/>
              <p:cNvSpPr>
                <a:spLocks noChangeShapeType="1"/>
              </p:cNvSpPr>
              <p:nvPr/>
            </p:nvSpPr>
            <p:spPr bwMode="auto">
              <a:xfrm>
                <a:off x="3492"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00" name="Line 1124"/>
              <p:cNvSpPr>
                <a:spLocks noChangeShapeType="1"/>
              </p:cNvSpPr>
              <p:nvPr/>
            </p:nvSpPr>
            <p:spPr bwMode="auto">
              <a:xfrm>
                <a:off x="3521"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01" name="Line 1125"/>
              <p:cNvSpPr>
                <a:spLocks noChangeShapeType="1"/>
              </p:cNvSpPr>
              <p:nvPr/>
            </p:nvSpPr>
            <p:spPr bwMode="auto">
              <a:xfrm>
                <a:off x="3550" y="1817"/>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02" name="Line 1126"/>
              <p:cNvSpPr>
                <a:spLocks noChangeShapeType="1"/>
              </p:cNvSpPr>
              <p:nvPr/>
            </p:nvSpPr>
            <p:spPr bwMode="auto">
              <a:xfrm>
                <a:off x="3577" y="1817"/>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03" name="Line 1127"/>
              <p:cNvSpPr>
                <a:spLocks noChangeShapeType="1"/>
              </p:cNvSpPr>
              <p:nvPr/>
            </p:nvSpPr>
            <p:spPr bwMode="auto">
              <a:xfrm>
                <a:off x="760" y="1371"/>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04" name="Line 1128"/>
              <p:cNvSpPr>
                <a:spLocks noChangeShapeType="1"/>
              </p:cNvSpPr>
              <p:nvPr/>
            </p:nvSpPr>
            <p:spPr bwMode="auto">
              <a:xfrm>
                <a:off x="789"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05" name="Line 1129"/>
              <p:cNvSpPr>
                <a:spLocks noChangeShapeType="1"/>
              </p:cNvSpPr>
              <p:nvPr/>
            </p:nvSpPr>
            <p:spPr bwMode="auto">
              <a:xfrm>
                <a:off x="818" y="1371"/>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06" name="Line 1130"/>
              <p:cNvSpPr>
                <a:spLocks noChangeShapeType="1"/>
              </p:cNvSpPr>
              <p:nvPr/>
            </p:nvSpPr>
            <p:spPr bwMode="auto">
              <a:xfrm>
                <a:off x="845" y="1371"/>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07" name="Line 1131"/>
              <p:cNvSpPr>
                <a:spLocks noChangeShapeType="1"/>
              </p:cNvSpPr>
              <p:nvPr/>
            </p:nvSpPr>
            <p:spPr bwMode="auto">
              <a:xfrm>
                <a:off x="874"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08" name="Line 1132"/>
              <p:cNvSpPr>
                <a:spLocks noChangeShapeType="1"/>
              </p:cNvSpPr>
              <p:nvPr/>
            </p:nvSpPr>
            <p:spPr bwMode="auto">
              <a:xfrm>
                <a:off x="903"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09" name="Line 1133"/>
              <p:cNvSpPr>
                <a:spLocks noChangeShapeType="1"/>
              </p:cNvSpPr>
              <p:nvPr/>
            </p:nvSpPr>
            <p:spPr bwMode="auto">
              <a:xfrm>
                <a:off x="932"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10" name="Line 1134"/>
              <p:cNvSpPr>
                <a:spLocks noChangeShapeType="1"/>
              </p:cNvSpPr>
              <p:nvPr/>
            </p:nvSpPr>
            <p:spPr bwMode="auto">
              <a:xfrm>
                <a:off x="959"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11" name="Line 1135"/>
              <p:cNvSpPr>
                <a:spLocks noChangeShapeType="1"/>
              </p:cNvSpPr>
              <p:nvPr/>
            </p:nvSpPr>
            <p:spPr bwMode="auto">
              <a:xfrm>
                <a:off x="988"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12" name="Line 1136"/>
              <p:cNvSpPr>
                <a:spLocks noChangeShapeType="1"/>
              </p:cNvSpPr>
              <p:nvPr/>
            </p:nvSpPr>
            <p:spPr bwMode="auto">
              <a:xfrm>
                <a:off x="1017"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13" name="Line 1137"/>
              <p:cNvSpPr>
                <a:spLocks noChangeShapeType="1"/>
              </p:cNvSpPr>
              <p:nvPr/>
            </p:nvSpPr>
            <p:spPr bwMode="auto">
              <a:xfrm>
                <a:off x="1045" y="1371"/>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14" name="Line 1138"/>
              <p:cNvSpPr>
                <a:spLocks noChangeShapeType="1"/>
              </p:cNvSpPr>
              <p:nvPr/>
            </p:nvSpPr>
            <p:spPr bwMode="auto">
              <a:xfrm>
                <a:off x="1074" y="1371"/>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15" name="Line 1139"/>
              <p:cNvSpPr>
                <a:spLocks noChangeShapeType="1"/>
              </p:cNvSpPr>
              <p:nvPr/>
            </p:nvSpPr>
            <p:spPr bwMode="auto">
              <a:xfrm>
                <a:off x="1102"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16" name="Line 1140"/>
              <p:cNvSpPr>
                <a:spLocks noChangeShapeType="1"/>
              </p:cNvSpPr>
              <p:nvPr/>
            </p:nvSpPr>
            <p:spPr bwMode="auto">
              <a:xfrm>
                <a:off x="1130" y="1371"/>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17" name="Line 1141"/>
              <p:cNvSpPr>
                <a:spLocks noChangeShapeType="1"/>
              </p:cNvSpPr>
              <p:nvPr/>
            </p:nvSpPr>
            <p:spPr bwMode="auto">
              <a:xfrm>
                <a:off x="1159"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18" name="Line 1142"/>
              <p:cNvSpPr>
                <a:spLocks noChangeShapeType="1"/>
              </p:cNvSpPr>
              <p:nvPr/>
            </p:nvSpPr>
            <p:spPr bwMode="auto">
              <a:xfrm>
                <a:off x="1188"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19" name="Line 1143"/>
              <p:cNvSpPr>
                <a:spLocks noChangeShapeType="1"/>
              </p:cNvSpPr>
              <p:nvPr/>
            </p:nvSpPr>
            <p:spPr bwMode="auto">
              <a:xfrm>
                <a:off x="1216"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20" name="Line 1144"/>
              <p:cNvSpPr>
                <a:spLocks noChangeShapeType="1"/>
              </p:cNvSpPr>
              <p:nvPr/>
            </p:nvSpPr>
            <p:spPr bwMode="auto">
              <a:xfrm>
                <a:off x="1244"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21" name="Line 1145"/>
              <p:cNvSpPr>
                <a:spLocks noChangeShapeType="1"/>
              </p:cNvSpPr>
              <p:nvPr/>
            </p:nvSpPr>
            <p:spPr bwMode="auto">
              <a:xfrm>
                <a:off x="1273"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22" name="Line 1146"/>
              <p:cNvSpPr>
                <a:spLocks noChangeShapeType="1"/>
              </p:cNvSpPr>
              <p:nvPr/>
            </p:nvSpPr>
            <p:spPr bwMode="auto">
              <a:xfrm>
                <a:off x="1301" y="1371"/>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23" name="Line 1147"/>
              <p:cNvSpPr>
                <a:spLocks noChangeShapeType="1"/>
              </p:cNvSpPr>
              <p:nvPr/>
            </p:nvSpPr>
            <p:spPr bwMode="auto">
              <a:xfrm>
                <a:off x="1330" y="1371"/>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24" name="Line 1148"/>
              <p:cNvSpPr>
                <a:spLocks noChangeShapeType="1"/>
              </p:cNvSpPr>
              <p:nvPr/>
            </p:nvSpPr>
            <p:spPr bwMode="auto">
              <a:xfrm>
                <a:off x="1358"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25" name="Line 1149"/>
              <p:cNvSpPr>
                <a:spLocks noChangeShapeType="1"/>
              </p:cNvSpPr>
              <p:nvPr/>
            </p:nvSpPr>
            <p:spPr bwMode="auto">
              <a:xfrm>
                <a:off x="1386" y="1371"/>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26" name="Line 1150"/>
              <p:cNvSpPr>
                <a:spLocks noChangeShapeType="1"/>
              </p:cNvSpPr>
              <p:nvPr/>
            </p:nvSpPr>
            <p:spPr bwMode="auto">
              <a:xfrm>
                <a:off x="1415"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27" name="Line 1151"/>
              <p:cNvSpPr>
                <a:spLocks noChangeShapeType="1"/>
              </p:cNvSpPr>
              <p:nvPr/>
            </p:nvSpPr>
            <p:spPr bwMode="auto">
              <a:xfrm>
                <a:off x="1444"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28" name="Line 1152"/>
              <p:cNvSpPr>
                <a:spLocks noChangeShapeType="1"/>
              </p:cNvSpPr>
              <p:nvPr/>
            </p:nvSpPr>
            <p:spPr bwMode="auto">
              <a:xfrm>
                <a:off x="1472"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29" name="Line 1153"/>
              <p:cNvSpPr>
                <a:spLocks noChangeShapeType="1"/>
              </p:cNvSpPr>
              <p:nvPr/>
            </p:nvSpPr>
            <p:spPr bwMode="auto">
              <a:xfrm>
                <a:off x="1500"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30" name="Line 1154"/>
              <p:cNvSpPr>
                <a:spLocks noChangeShapeType="1"/>
              </p:cNvSpPr>
              <p:nvPr/>
            </p:nvSpPr>
            <p:spPr bwMode="auto">
              <a:xfrm>
                <a:off x="1529"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31" name="Line 1155"/>
              <p:cNvSpPr>
                <a:spLocks noChangeShapeType="1"/>
              </p:cNvSpPr>
              <p:nvPr/>
            </p:nvSpPr>
            <p:spPr bwMode="auto">
              <a:xfrm>
                <a:off x="1557" y="1371"/>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32" name="Line 1156"/>
              <p:cNvSpPr>
                <a:spLocks noChangeShapeType="1"/>
              </p:cNvSpPr>
              <p:nvPr/>
            </p:nvSpPr>
            <p:spPr bwMode="auto">
              <a:xfrm>
                <a:off x="1586"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33" name="Line 1157"/>
              <p:cNvSpPr>
                <a:spLocks noChangeShapeType="1"/>
              </p:cNvSpPr>
              <p:nvPr/>
            </p:nvSpPr>
            <p:spPr bwMode="auto">
              <a:xfrm>
                <a:off x="1614"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34" name="Line 1158"/>
              <p:cNvSpPr>
                <a:spLocks noChangeShapeType="1"/>
              </p:cNvSpPr>
              <p:nvPr/>
            </p:nvSpPr>
            <p:spPr bwMode="auto">
              <a:xfrm>
                <a:off x="1642" y="1371"/>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35" name="Line 1159"/>
              <p:cNvSpPr>
                <a:spLocks noChangeShapeType="1"/>
              </p:cNvSpPr>
              <p:nvPr/>
            </p:nvSpPr>
            <p:spPr bwMode="auto">
              <a:xfrm>
                <a:off x="1671"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36" name="Line 1160"/>
              <p:cNvSpPr>
                <a:spLocks noChangeShapeType="1"/>
              </p:cNvSpPr>
              <p:nvPr/>
            </p:nvSpPr>
            <p:spPr bwMode="auto">
              <a:xfrm>
                <a:off x="1700"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37" name="Line 1161"/>
              <p:cNvSpPr>
                <a:spLocks noChangeShapeType="1"/>
              </p:cNvSpPr>
              <p:nvPr/>
            </p:nvSpPr>
            <p:spPr bwMode="auto">
              <a:xfrm>
                <a:off x="1728"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38" name="Line 1162"/>
              <p:cNvSpPr>
                <a:spLocks noChangeShapeType="1"/>
              </p:cNvSpPr>
              <p:nvPr/>
            </p:nvSpPr>
            <p:spPr bwMode="auto">
              <a:xfrm>
                <a:off x="1756"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39" name="Line 1163"/>
              <p:cNvSpPr>
                <a:spLocks noChangeShapeType="1"/>
              </p:cNvSpPr>
              <p:nvPr/>
            </p:nvSpPr>
            <p:spPr bwMode="auto">
              <a:xfrm>
                <a:off x="1785"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40" name="Line 1164"/>
              <p:cNvSpPr>
                <a:spLocks noChangeShapeType="1"/>
              </p:cNvSpPr>
              <p:nvPr/>
            </p:nvSpPr>
            <p:spPr bwMode="auto">
              <a:xfrm>
                <a:off x="1813" y="1371"/>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41" name="Line 1165"/>
              <p:cNvSpPr>
                <a:spLocks noChangeShapeType="1"/>
              </p:cNvSpPr>
              <p:nvPr/>
            </p:nvSpPr>
            <p:spPr bwMode="auto">
              <a:xfrm>
                <a:off x="1842"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42" name="Line 1166"/>
              <p:cNvSpPr>
                <a:spLocks noChangeShapeType="1"/>
              </p:cNvSpPr>
              <p:nvPr/>
            </p:nvSpPr>
            <p:spPr bwMode="auto">
              <a:xfrm>
                <a:off x="1870"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43" name="Line 1167"/>
              <p:cNvSpPr>
                <a:spLocks noChangeShapeType="1"/>
              </p:cNvSpPr>
              <p:nvPr/>
            </p:nvSpPr>
            <p:spPr bwMode="auto">
              <a:xfrm>
                <a:off x="1898" y="1371"/>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44" name="Line 1168"/>
              <p:cNvSpPr>
                <a:spLocks noChangeShapeType="1"/>
              </p:cNvSpPr>
              <p:nvPr/>
            </p:nvSpPr>
            <p:spPr bwMode="auto">
              <a:xfrm>
                <a:off x="1927"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45" name="Line 1169"/>
              <p:cNvSpPr>
                <a:spLocks noChangeShapeType="1"/>
              </p:cNvSpPr>
              <p:nvPr/>
            </p:nvSpPr>
            <p:spPr bwMode="auto">
              <a:xfrm>
                <a:off x="1956"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46" name="Line 1170"/>
              <p:cNvSpPr>
                <a:spLocks noChangeShapeType="1"/>
              </p:cNvSpPr>
              <p:nvPr/>
            </p:nvSpPr>
            <p:spPr bwMode="auto">
              <a:xfrm>
                <a:off x="1985" y="1371"/>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47" name="Line 1171"/>
              <p:cNvSpPr>
                <a:spLocks noChangeShapeType="1"/>
              </p:cNvSpPr>
              <p:nvPr/>
            </p:nvSpPr>
            <p:spPr bwMode="auto">
              <a:xfrm>
                <a:off x="2012"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48" name="Line 1172"/>
              <p:cNvSpPr>
                <a:spLocks noChangeShapeType="1"/>
              </p:cNvSpPr>
              <p:nvPr/>
            </p:nvSpPr>
            <p:spPr bwMode="auto">
              <a:xfrm>
                <a:off x="2041"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49" name="Line 1173"/>
              <p:cNvSpPr>
                <a:spLocks noChangeShapeType="1"/>
              </p:cNvSpPr>
              <p:nvPr/>
            </p:nvSpPr>
            <p:spPr bwMode="auto">
              <a:xfrm>
                <a:off x="2069" y="1371"/>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50" name="Line 1174"/>
              <p:cNvSpPr>
                <a:spLocks noChangeShapeType="1"/>
              </p:cNvSpPr>
              <p:nvPr/>
            </p:nvSpPr>
            <p:spPr bwMode="auto">
              <a:xfrm>
                <a:off x="2098" y="1371"/>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51" name="Line 1175"/>
              <p:cNvSpPr>
                <a:spLocks noChangeShapeType="1"/>
              </p:cNvSpPr>
              <p:nvPr/>
            </p:nvSpPr>
            <p:spPr bwMode="auto">
              <a:xfrm>
                <a:off x="2127" y="1371"/>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52" name="Line 1176"/>
              <p:cNvSpPr>
                <a:spLocks noChangeShapeType="1"/>
              </p:cNvSpPr>
              <p:nvPr/>
            </p:nvSpPr>
            <p:spPr bwMode="auto">
              <a:xfrm>
                <a:off x="2154" y="1371"/>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53" name="Line 1177"/>
              <p:cNvSpPr>
                <a:spLocks noChangeShapeType="1"/>
              </p:cNvSpPr>
              <p:nvPr/>
            </p:nvSpPr>
            <p:spPr bwMode="auto">
              <a:xfrm>
                <a:off x="2183"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54" name="Line 1178"/>
              <p:cNvSpPr>
                <a:spLocks noChangeShapeType="1"/>
              </p:cNvSpPr>
              <p:nvPr/>
            </p:nvSpPr>
            <p:spPr bwMode="auto">
              <a:xfrm>
                <a:off x="2212"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55" name="Line 1179"/>
              <p:cNvSpPr>
                <a:spLocks noChangeShapeType="1"/>
              </p:cNvSpPr>
              <p:nvPr/>
            </p:nvSpPr>
            <p:spPr bwMode="auto">
              <a:xfrm>
                <a:off x="2241" y="1371"/>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56" name="Line 1180"/>
              <p:cNvSpPr>
                <a:spLocks noChangeShapeType="1"/>
              </p:cNvSpPr>
              <p:nvPr/>
            </p:nvSpPr>
            <p:spPr bwMode="auto">
              <a:xfrm>
                <a:off x="2268"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57" name="Line 1181"/>
              <p:cNvSpPr>
                <a:spLocks noChangeShapeType="1"/>
              </p:cNvSpPr>
              <p:nvPr/>
            </p:nvSpPr>
            <p:spPr bwMode="auto">
              <a:xfrm>
                <a:off x="2297"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58" name="Line 1182"/>
              <p:cNvSpPr>
                <a:spLocks noChangeShapeType="1"/>
              </p:cNvSpPr>
              <p:nvPr/>
            </p:nvSpPr>
            <p:spPr bwMode="auto">
              <a:xfrm>
                <a:off x="2325" y="1371"/>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59" name="Line 1183"/>
              <p:cNvSpPr>
                <a:spLocks noChangeShapeType="1"/>
              </p:cNvSpPr>
              <p:nvPr/>
            </p:nvSpPr>
            <p:spPr bwMode="auto">
              <a:xfrm>
                <a:off x="2354" y="1371"/>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60" name="Line 1184"/>
              <p:cNvSpPr>
                <a:spLocks noChangeShapeType="1"/>
              </p:cNvSpPr>
              <p:nvPr/>
            </p:nvSpPr>
            <p:spPr bwMode="auto">
              <a:xfrm>
                <a:off x="2383" y="1371"/>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61" name="Line 1185"/>
              <p:cNvSpPr>
                <a:spLocks noChangeShapeType="1"/>
              </p:cNvSpPr>
              <p:nvPr/>
            </p:nvSpPr>
            <p:spPr bwMode="auto">
              <a:xfrm>
                <a:off x="2410" y="1371"/>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62" name="Line 1186"/>
              <p:cNvSpPr>
                <a:spLocks noChangeShapeType="1"/>
              </p:cNvSpPr>
              <p:nvPr/>
            </p:nvSpPr>
            <p:spPr bwMode="auto">
              <a:xfrm>
                <a:off x="2439"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63" name="Line 1187"/>
              <p:cNvSpPr>
                <a:spLocks noChangeShapeType="1"/>
              </p:cNvSpPr>
              <p:nvPr/>
            </p:nvSpPr>
            <p:spPr bwMode="auto">
              <a:xfrm>
                <a:off x="2468"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64" name="Line 1188"/>
              <p:cNvSpPr>
                <a:spLocks noChangeShapeType="1"/>
              </p:cNvSpPr>
              <p:nvPr/>
            </p:nvSpPr>
            <p:spPr bwMode="auto">
              <a:xfrm>
                <a:off x="2497"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65" name="Line 1189"/>
              <p:cNvSpPr>
                <a:spLocks noChangeShapeType="1"/>
              </p:cNvSpPr>
              <p:nvPr/>
            </p:nvSpPr>
            <p:spPr bwMode="auto">
              <a:xfrm>
                <a:off x="2524"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66" name="Line 1190"/>
              <p:cNvSpPr>
                <a:spLocks noChangeShapeType="1"/>
              </p:cNvSpPr>
              <p:nvPr/>
            </p:nvSpPr>
            <p:spPr bwMode="auto">
              <a:xfrm>
                <a:off x="2553"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67" name="Line 1191"/>
              <p:cNvSpPr>
                <a:spLocks noChangeShapeType="1"/>
              </p:cNvSpPr>
              <p:nvPr/>
            </p:nvSpPr>
            <p:spPr bwMode="auto">
              <a:xfrm>
                <a:off x="2582"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68" name="Line 1192"/>
              <p:cNvSpPr>
                <a:spLocks noChangeShapeType="1"/>
              </p:cNvSpPr>
              <p:nvPr/>
            </p:nvSpPr>
            <p:spPr bwMode="auto">
              <a:xfrm>
                <a:off x="2610" y="1371"/>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69" name="Line 1193"/>
              <p:cNvSpPr>
                <a:spLocks noChangeShapeType="1"/>
              </p:cNvSpPr>
              <p:nvPr/>
            </p:nvSpPr>
            <p:spPr bwMode="auto">
              <a:xfrm>
                <a:off x="2639" y="1371"/>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70" name="Line 1194"/>
              <p:cNvSpPr>
                <a:spLocks noChangeShapeType="1"/>
              </p:cNvSpPr>
              <p:nvPr/>
            </p:nvSpPr>
            <p:spPr bwMode="auto">
              <a:xfrm>
                <a:off x="2667"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71" name="Line 1195"/>
              <p:cNvSpPr>
                <a:spLocks noChangeShapeType="1"/>
              </p:cNvSpPr>
              <p:nvPr/>
            </p:nvSpPr>
            <p:spPr bwMode="auto">
              <a:xfrm>
                <a:off x="2695" y="1371"/>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72" name="Line 1196"/>
              <p:cNvSpPr>
                <a:spLocks noChangeShapeType="1"/>
              </p:cNvSpPr>
              <p:nvPr/>
            </p:nvSpPr>
            <p:spPr bwMode="auto">
              <a:xfrm>
                <a:off x="2724"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73" name="Line 1197"/>
              <p:cNvSpPr>
                <a:spLocks noChangeShapeType="1"/>
              </p:cNvSpPr>
              <p:nvPr/>
            </p:nvSpPr>
            <p:spPr bwMode="auto">
              <a:xfrm>
                <a:off x="2753"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74" name="Line 1198"/>
              <p:cNvSpPr>
                <a:spLocks noChangeShapeType="1"/>
              </p:cNvSpPr>
              <p:nvPr/>
            </p:nvSpPr>
            <p:spPr bwMode="auto">
              <a:xfrm>
                <a:off x="2780" y="1371"/>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75" name="Line 1199"/>
              <p:cNvSpPr>
                <a:spLocks noChangeShapeType="1"/>
              </p:cNvSpPr>
              <p:nvPr/>
            </p:nvSpPr>
            <p:spPr bwMode="auto">
              <a:xfrm>
                <a:off x="2809"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76" name="Line 1200"/>
              <p:cNvSpPr>
                <a:spLocks noChangeShapeType="1"/>
              </p:cNvSpPr>
              <p:nvPr/>
            </p:nvSpPr>
            <p:spPr bwMode="auto">
              <a:xfrm>
                <a:off x="2838"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77" name="Line 1201"/>
              <p:cNvSpPr>
                <a:spLocks noChangeShapeType="1"/>
              </p:cNvSpPr>
              <p:nvPr/>
            </p:nvSpPr>
            <p:spPr bwMode="auto">
              <a:xfrm>
                <a:off x="2866" y="1371"/>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78" name="Line 1202"/>
              <p:cNvSpPr>
                <a:spLocks noChangeShapeType="1"/>
              </p:cNvSpPr>
              <p:nvPr/>
            </p:nvSpPr>
            <p:spPr bwMode="auto">
              <a:xfrm>
                <a:off x="2895" y="1371"/>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79" name="Line 1203"/>
              <p:cNvSpPr>
                <a:spLocks noChangeShapeType="1"/>
              </p:cNvSpPr>
              <p:nvPr/>
            </p:nvSpPr>
            <p:spPr bwMode="auto">
              <a:xfrm>
                <a:off x="2923"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80" name="Line 1204"/>
              <p:cNvSpPr>
                <a:spLocks noChangeShapeType="1"/>
              </p:cNvSpPr>
              <p:nvPr/>
            </p:nvSpPr>
            <p:spPr bwMode="auto">
              <a:xfrm>
                <a:off x="2951" y="1371"/>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81" name="Line 1205"/>
              <p:cNvSpPr>
                <a:spLocks noChangeShapeType="1"/>
              </p:cNvSpPr>
              <p:nvPr/>
            </p:nvSpPr>
            <p:spPr bwMode="auto">
              <a:xfrm>
                <a:off x="2980"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82" name="Line 1206"/>
              <p:cNvSpPr>
                <a:spLocks noChangeShapeType="1"/>
              </p:cNvSpPr>
              <p:nvPr/>
            </p:nvSpPr>
            <p:spPr bwMode="auto">
              <a:xfrm>
                <a:off x="3009"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83" name="Line 1207"/>
              <p:cNvSpPr>
                <a:spLocks noChangeShapeType="1"/>
              </p:cNvSpPr>
              <p:nvPr/>
            </p:nvSpPr>
            <p:spPr bwMode="auto">
              <a:xfrm>
                <a:off x="3037"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84" name="Line 1208"/>
              <p:cNvSpPr>
                <a:spLocks noChangeShapeType="1"/>
              </p:cNvSpPr>
              <p:nvPr/>
            </p:nvSpPr>
            <p:spPr bwMode="auto">
              <a:xfrm>
                <a:off x="3065"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10" name="Group 1410"/>
            <p:cNvGrpSpPr>
              <a:grpSpLocks/>
            </p:cNvGrpSpPr>
            <p:nvPr/>
          </p:nvGrpSpPr>
          <p:grpSpPr bwMode="auto">
            <a:xfrm>
              <a:off x="688975" y="1468438"/>
              <a:ext cx="4721225" cy="3721100"/>
              <a:chOff x="688" y="925"/>
              <a:chExt cx="2974" cy="2344"/>
            </a:xfrm>
          </p:grpSpPr>
          <p:sp>
            <p:nvSpPr>
              <p:cNvPr id="1254586" name="Line 1210"/>
              <p:cNvSpPr>
                <a:spLocks noChangeShapeType="1"/>
              </p:cNvSpPr>
              <p:nvPr/>
            </p:nvSpPr>
            <p:spPr bwMode="auto">
              <a:xfrm>
                <a:off x="3094"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87" name="Line 1211"/>
              <p:cNvSpPr>
                <a:spLocks noChangeShapeType="1"/>
              </p:cNvSpPr>
              <p:nvPr/>
            </p:nvSpPr>
            <p:spPr bwMode="auto">
              <a:xfrm>
                <a:off x="3122" y="1371"/>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88" name="Line 1212"/>
              <p:cNvSpPr>
                <a:spLocks noChangeShapeType="1"/>
              </p:cNvSpPr>
              <p:nvPr/>
            </p:nvSpPr>
            <p:spPr bwMode="auto">
              <a:xfrm>
                <a:off x="3151" y="1371"/>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89" name="Line 1213"/>
              <p:cNvSpPr>
                <a:spLocks noChangeShapeType="1"/>
              </p:cNvSpPr>
              <p:nvPr/>
            </p:nvSpPr>
            <p:spPr bwMode="auto">
              <a:xfrm>
                <a:off x="3179"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90" name="Line 1214"/>
              <p:cNvSpPr>
                <a:spLocks noChangeShapeType="1"/>
              </p:cNvSpPr>
              <p:nvPr/>
            </p:nvSpPr>
            <p:spPr bwMode="auto">
              <a:xfrm>
                <a:off x="3207" y="1371"/>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91" name="Line 1215"/>
              <p:cNvSpPr>
                <a:spLocks noChangeShapeType="1"/>
              </p:cNvSpPr>
              <p:nvPr/>
            </p:nvSpPr>
            <p:spPr bwMode="auto">
              <a:xfrm>
                <a:off x="3236"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92" name="Line 1216"/>
              <p:cNvSpPr>
                <a:spLocks noChangeShapeType="1"/>
              </p:cNvSpPr>
              <p:nvPr/>
            </p:nvSpPr>
            <p:spPr bwMode="auto">
              <a:xfrm>
                <a:off x="3265"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93" name="Line 1217"/>
              <p:cNvSpPr>
                <a:spLocks noChangeShapeType="1"/>
              </p:cNvSpPr>
              <p:nvPr/>
            </p:nvSpPr>
            <p:spPr bwMode="auto">
              <a:xfrm>
                <a:off x="3293"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94" name="Line 1218"/>
              <p:cNvSpPr>
                <a:spLocks noChangeShapeType="1"/>
              </p:cNvSpPr>
              <p:nvPr/>
            </p:nvSpPr>
            <p:spPr bwMode="auto">
              <a:xfrm>
                <a:off x="3321"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95" name="Line 1219"/>
              <p:cNvSpPr>
                <a:spLocks noChangeShapeType="1"/>
              </p:cNvSpPr>
              <p:nvPr/>
            </p:nvSpPr>
            <p:spPr bwMode="auto">
              <a:xfrm>
                <a:off x="3350"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96" name="Line 1220"/>
              <p:cNvSpPr>
                <a:spLocks noChangeShapeType="1"/>
              </p:cNvSpPr>
              <p:nvPr/>
            </p:nvSpPr>
            <p:spPr bwMode="auto">
              <a:xfrm>
                <a:off x="3378" y="1371"/>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97" name="Line 1221"/>
              <p:cNvSpPr>
                <a:spLocks noChangeShapeType="1"/>
              </p:cNvSpPr>
              <p:nvPr/>
            </p:nvSpPr>
            <p:spPr bwMode="auto">
              <a:xfrm>
                <a:off x="3407"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98" name="Line 1222"/>
              <p:cNvSpPr>
                <a:spLocks noChangeShapeType="1"/>
              </p:cNvSpPr>
              <p:nvPr/>
            </p:nvSpPr>
            <p:spPr bwMode="auto">
              <a:xfrm>
                <a:off x="3435"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599" name="Line 1223"/>
              <p:cNvSpPr>
                <a:spLocks noChangeShapeType="1"/>
              </p:cNvSpPr>
              <p:nvPr/>
            </p:nvSpPr>
            <p:spPr bwMode="auto">
              <a:xfrm>
                <a:off x="3463" y="1371"/>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00" name="Line 1224"/>
              <p:cNvSpPr>
                <a:spLocks noChangeShapeType="1"/>
              </p:cNvSpPr>
              <p:nvPr/>
            </p:nvSpPr>
            <p:spPr bwMode="auto">
              <a:xfrm>
                <a:off x="3492"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01" name="Line 1225"/>
              <p:cNvSpPr>
                <a:spLocks noChangeShapeType="1"/>
              </p:cNvSpPr>
              <p:nvPr/>
            </p:nvSpPr>
            <p:spPr bwMode="auto">
              <a:xfrm>
                <a:off x="3521"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02" name="Line 1226"/>
              <p:cNvSpPr>
                <a:spLocks noChangeShapeType="1"/>
              </p:cNvSpPr>
              <p:nvPr/>
            </p:nvSpPr>
            <p:spPr bwMode="auto">
              <a:xfrm>
                <a:off x="3550" y="1371"/>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03" name="Line 1227"/>
              <p:cNvSpPr>
                <a:spLocks noChangeShapeType="1"/>
              </p:cNvSpPr>
              <p:nvPr/>
            </p:nvSpPr>
            <p:spPr bwMode="auto">
              <a:xfrm>
                <a:off x="3577" y="1371"/>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04" name="Line 1228"/>
              <p:cNvSpPr>
                <a:spLocks noChangeShapeType="1"/>
              </p:cNvSpPr>
              <p:nvPr/>
            </p:nvSpPr>
            <p:spPr bwMode="auto">
              <a:xfrm>
                <a:off x="760" y="92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05" name="Line 1229"/>
              <p:cNvSpPr>
                <a:spLocks noChangeShapeType="1"/>
              </p:cNvSpPr>
              <p:nvPr/>
            </p:nvSpPr>
            <p:spPr bwMode="auto">
              <a:xfrm>
                <a:off x="789"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06" name="Line 1230"/>
              <p:cNvSpPr>
                <a:spLocks noChangeShapeType="1"/>
              </p:cNvSpPr>
              <p:nvPr/>
            </p:nvSpPr>
            <p:spPr bwMode="auto">
              <a:xfrm>
                <a:off x="818" y="925"/>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07" name="Line 1231"/>
              <p:cNvSpPr>
                <a:spLocks noChangeShapeType="1"/>
              </p:cNvSpPr>
              <p:nvPr/>
            </p:nvSpPr>
            <p:spPr bwMode="auto">
              <a:xfrm>
                <a:off x="845" y="92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08" name="Line 1232"/>
              <p:cNvSpPr>
                <a:spLocks noChangeShapeType="1"/>
              </p:cNvSpPr>
              <p:nvPr/>
            </p:nvSpPr>
            <p:spPr bwMode="auto">
              <a:xfrm>
                <a:off x="874"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09" name="Line 1233"/>
              <p:cNvSpPr>
                <a:spLocks noChangeShapeType="1"/>
              </p:cNvSpPr>
              <p:nvPr/>
            </p:nvSpPr>
            <p:spPr bwMode="auto">
              <a:xfrm>
                <a:off x="903"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10" name="Line 1234"/>
              <p:cNvSpPr>
                <a:spLocks noChangeShapeType="1"/>
              </p:cNvSpPr>
              <p:nvPr/>
            </p:nvSpPr>
            <p:spPr bwMode="auto">
              <a:xfrm>
                <a:off x="932"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11" name="Line 1235"/>
              <p:cNvSpPr>
                <a:spLocks noChangeShapeType="1"/>
              </p:cNvSpPr>
              <p:nvPr/>
            </p:nvSpPr>
            <p:spPr bwMode="auto">
              <a:xfrm>
                <a:off x="959"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12" name="Line 1236"/>
              <p:cNvSpPr>
                <a:spLocks noChangeShapeType="1"/>
              </p:cNvSpPr>
              <p:nvPr/>
            </p:nvSpPr>
            <p:spPr bwMode="auto">
              <a:xfrm>
                <a:off x="988"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13" name="Line 1237"/>
              <p:cNvSpPr>
                <a:spLocks noChangeShapeType="1"/>
              </p:cNvSpPr>
              <p:nvPr/>
            </p:nvSpPr>
            <p:spPr bwMode="auto">
              <a:xfrm>
                <a:off x="1017"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14" name="Line 1238"/>
              <p:cNvSpPr>
                <a:spLocks noChangeShapeType="1"/>
              </p:cNvSpPr>
              <p:nvPr/>
            </p:nvSpPr>
            <p:spPr bwMode="auto">
              <a:xfrm>
                <a:off x="1045" y="92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15" name="Line 1239"/>
              <p:cNvSpPr>
                <a:spLocks noChangeShapeType="1"/>
              </p:cNvSpPr>
              <p:nvPr/>
            </p:nvSpPr>
            <p:spPr bwMode="auto">
              <a:xfrm>
                <a:off x="1074" y="925"/>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16" name="Line 1240"/>
              <p:cNvSpPr>
                <a:spLocks noChangeShapeType="1"/>
              </p:cNvSpPr>
              <p:nvPr/>
            </p:nvSpPr>
            <p:spPr bwMode="auto">
              <a:xfrm>
                <a:off x="1102"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17" name="Line 1241"/>
              <p:cNvSpPr>
                <a:spLocks noChangeShapeType="1"/>
              </p:cNvSpPr>
              <p:nvPr/>
            </p:nvSpPr>
            <p:spPr bwMode="auto">
              <a:xfrm>
                <a:off x="1130" y="92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18" name="Line 1242"/>
              <p:cNvSpPr>
                <a:spLocks noChangeShapeType="1"/>
              </p:cNvSpPr>
              <p:nvPr/>
            </p:nvSpPr>
            <p:spPr bwMode="auto">
              <a:xfrm>
                <a:off x="1159"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19" name="Line 1243"/>
              <p:cNvSpPr>
                <a:spLocks noChangeShapeType="1"/>
              </p:cNvSpPr>
              <p:nvPr/>
            </p:nvSpPr>
            <p:spPr bwMode="auto">
              <a:xfrm>
                <a:off x="1188"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20" name="Line 1244"/>
              <p:cNvSpPr>
                <a:spLocks noChangeShapeType="1"/>
              </p:cNvSpPr>
              <p:nvPr/>
            </p:nvSpPr>
            <p:spPr bwMode="auto">
              <a:xfrm>
                <a:off x="1216"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21" name="Line 1245"/>
              <p:cNvSpPr>
                <a:spLocks noChangeShapeType="1"/>
              </p:cNvSpPr>
              <p:nvPr/>
            </p:nvSpPr>
            <p:spPr bwMode="auto">
              <a:xfrm>
                <a:off x="1244"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22" name="Line 1246"/>
              <p:cNvSpPr>
                <a:spLocks noChangeShapeType="1"/>
              </p:cNvSpPr>
              <p:nvPr/>
            </p:nvSpPr>
            <p:spPr bwMode="auto">
              <a:xfrm>
                <a:off x="1273"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23" name="Line 1247"/>
              <p:cNvSpPr>
                <a:spLocks noChangeShapeType="1"/>
              </p:cNvSpPr>
              <p:nvPr/>
            </p:nvSpPr>
            <p:spPr bwMode="auto">
              <a:xfrm>
                <a:off x="1301" y="92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24" name="Line 1248"/>
              <p:cNvSpPr>
                <a:spLocks noChangeShapeType="1"/>
              </p:cNvSpPr>
              <p:nvPr/>
            </p:nvSpPr>
            <p:spPr bwMode="auto">
              <a:xfrm>
                <a:off x="1330" y="925"/>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25" name="Line 1249"/>
              <p:cNvSpPr>
                <a:spLocks noChangeShapeType="1"/>
              </p:cNvSpPr>
              <p:nvPr/>
            </p:nvSpPr>
            <p:spPr bwMode="auto">
              <a:xfrm>
                <a:off x="1358"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26" name="Line 1250"/>
              <p:cNvSpPr>
                <a:spLocks noChangeShapeType="1"/>
              </p:cNvSpPr>
              <p:nvPr/>
            </p:nvSpPr>
            <p:spPr bwMode="auto">
              <a:xfrm>
                <a:off x="1386" y="92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27" name="Line 1251"/>
              <p:cNvSpPr>
                <a:spLocks noChangeShapeType="1"/>
              </p:cNvSpPr>
              <p:nvPr/>
            </p:nvSpPr>
            <p:spPr bwMode="auto">
              <a:xfrm>
                <a:off x="1415"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28" name="Line 1252"/>
              <p:cNvSpPr>
                <a:spLocks noChangeShapeType="1"/>
              </p:cNvSpPr>
              <p:nvPr/>
            </p:nvSpPr>
            <p:spPr bwMode="auto">
              <a:xfrm>
                <a:off x="1444"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29" name="Line 1253"/>
              <p:cNvSpPr>
                <a:spLocks noChangeShapeType="1"/>
              </p:cNvSpPr>
              <p:nvPr/>
            </p:nvSpPr>
            <p:spPr bwMode="auto">
              <a:xfrm>
                <a:off x="1472"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30" name="Line 1254"/>
              <p:cNvSpPr>
                <a:spLocks noChangeShapeType="1"/>
              </p:cNvSpPr>
              <p:nvPr/>
            </p:nvSpPr>
            <p:spPr bwMode="auto">
              <a:xfrm>
                <a:off x="1500"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31" name="Line 1255"/>
              <p:cNvSpPr>
                <a:spLocks noChangeShapeType="1"/>
              </p:cNvSpPr>
              <p:nvPr/>
            </p:nvSpPr>
            <p:spPr bwMode="auto">
              <a:xfrm>
                <a:off x="1529"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32" name="Line 1256"/>
              <p:cNvSpPr>
                <a:spLocks noChangeShapeType="1"/>
              </p:cNvSpPr>
              <p:nvPr/>
            </p:nvSpPr>
            <p:spPr bwMode="auto">
              <a:xfrm>
                <a:off x="1557" y="92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33" name="Line 1257"/>
              <p:cNvSpPr>
                <a:spLocks noChangeShapeType="1"/>
              </p:cNvSpPr>
              <p:nvPr/>
            </p:nvSpPr>
            <p:spPr bwMode="auto">
              <a:xfrm>
                <a:off x="1586"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34" name="Line 1258"/>
              <p:cNvSpPr>
                <a:spLocks noChangeShapeType="1"/>
              </p:cNvSpPr>
              <p:nvPr/>
            </p:nvSpPr>
            <p:spPr bwMode="auto">
              <a:xfrm>
                <a:off x="1614"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35" name="Line 1259"/>
              <p:cNvSpPr>
                <a:spLocks noChangeShapeType="1"/>
              </p:cNvSpPr>
              <p:nvPr/>
            </p:nvSpPr>
            <p:spPr bwMode="auto">
              <a:xfrm>
                <a:off x="1642" y="92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36" name="Line 1260"/>
              <p:cNvSpPr>
                <a:spLocks noChangeShapeType="1"/>
              </p:cNvSpPr>
              <p:nvPr/>
            </p:nvSpPr>
            <p:spPr bwMode="auto">
              <a:xfrm>
                <a:off x="1671"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37" name="Line 1261"/>
              <p:cNvSpPr>
                <a:spLocks noChangeShapeType="1"/>
              </p:cNvSpPr>
              <p:nvPr/>
            </p:nvSpPr>
            <p:spPr bwMode="auto">
              <a:xfrm>
                <a:off x="1700"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38" name="Line 1262"/>
              <p:cNvSpPr>
                <a:spLocks noChangeShapeType="1"/>
              </p:cNvSpPr>
              <p:nvPr/>
            </p:nvSpPr>
            <p:spPr bwMode="auto">
              <a:xfrm>
                <a:off x="1728"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39" name="Line 1263"/>
              <p:cNvSpPr>
                <a:spLocks noChangeShapeType="1"/>
              </p:cNvSpPr>
              <p:nvPr/>
            </p:nvSpPr>
            <p:spPr bwMode="auto">
              <a:xfrm>
                <a:off x="1756"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40" name="Line 1264"/>
              <p:cNvSpPr>
                <a:spLocks noChangeShapeType="1"/>
              </p:cNvSpPr>
              <p:nvPr/>
            </p:nvSpPr>
            <p:spPr bwMode="auto">
              <a:xfrm>
                <a:off x="1785"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41" name="Line 1265"/>
              <p:cNvSpPr>
                <a:spLocks noChangeShapeType="1"/>
              </p:cNvSpPr>
              <p:nvPr/>
            </p:nvSpPr>
            <p:spPr bwMode="auto">
              <a:xfrm>
                <a:off x="1813" y="92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42" name="Line 1266"/>
              <p:cNvSpPr>
                <a:spLocks noChangeShapeType="1"/>
              </p:cNvSpPr>
              <p:nvPr/>
            </p:nvSpPr>
            <p:spPr bwMode="auto">
              <a:xfrm>
                <a:off x="1842"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43" name="Line 1267"/>
              <p:cNvSpPr>
                <a:spLocks noChangeShapeType="1"/>
              </p:cNvSpPr>
              <p:nvPr/>
            </p:nvSpPr>
            <p:spPr bwMode="auto">
              <a:xfrm>
                <a:off x="1870"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44" name="Line 1268"/>
              <p:cNvSpPr>
                <a:spLocks noChangeShapeType="1"/>
              </p:cNvSpPr>
              <p:nvPr/>
            </p:nvSpPr>
            <p:spPr bwMode="auto">
              <a:xfrm>
                <a:off x="1898" y="92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45" name="Line 1269"/>
              <p:cNvSpPr>
                <a:spLocks noChangeShapeType="1"/>
              </p:cNvSpPr>
              <p:nvPr/>
            </p:nvSpPr>
            <p:spPr bwMode="auto">
              <a:xfrm>
                <a:off x="1927"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46" name="Line 1270"/>
              <p:cNvSpPr>
                <a:spLocks noChangeShapeType="1"/>
              </p:cNvSpPr>
              <p:nvPr/>
            </p:nvSpPr>
            <p:spPr bwMode="auto">
              <a:xfrm>
                <a:off x="1956"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47" name="Line 1271"/>
              <p:cNvSpPr>
                <a:spLocks noChangeShapeType="1"/>
              </p:cNvSpPr>
              <p:nvPr/>
            </p:nvSpPr>
            <p:spPr bwMode="auto">
              <a:xfrm>
                <a:off x="1985" y="925"/>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48" name="Line 1272"/>
              <p:cNvSpPr>
                <a:spLocks noChangeShapeType="1"/>
              </p:cNvSpPr>
              <p:nvPr/>
            </p:nvSpPr>
            <p:spPr bwMode="auto">
              <a:xfrm>
                <a:off x="2012"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49" name="Line 1273"/>
              <p:cNvSpPr>
                <a:spLocks noChangeShapeType="1"/>
              </p:cNvSpPr>
              <p:nvPr/>
            </p:nvSpPr>
            <p:spPr bwMode="auto">
              <a:xfrm>
                <a:off x="2041"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50" name="Line 1274"/>
              <p:cNvSpPr>
                <a:spLocks noChangeShapeType="1"/>
              </p:cNvSpPr>
              <p:nvPr/>
            </p:nvSpPr>
            <p:spPr bwMode="auto">
              <a:xfrm>
                <a:off x="2069" y="92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51" name="Line 1275"/>
              <p:cNvSpPr>
                <a:spLocks noChangeShapeType="1"/>
              </p:cNvSpPr>
              <p:nvPr/>
            </p:nvSpPr>
            <p:spPr bwMode="auto">
              <a:xfrm>
                <a:off x="2098" y="92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52" name="Line 1276"/>
              <p:cNvSpPr>
                <a:spLocks noChangeShapeType="1"/>
              </p:cNvSpPr>
              <p:nvPr/>
            </p:nvSpPr>
            <p:spPr bwMode="auto">
              <a:xfrm>
                <a:off x="2127" y="925"/>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53" name="Line 1277"/>
              <p:cNvSpPr>
                <a:spLocks noChangeShapeType="1"/>
              </p:cNvSpPr>
              <p:nvPr/>
            </p:nvSpPr>
            <p:spPr bwMode="auto">
              <a:xfrm>
                <a:off x="2154" y="92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54" name="Line 1278"/>
              <p:cNvSpPr>
                <a:spLocks noChangeShapeType="1"/>
              </p:cNvSpPr>
              <p:nvPr/>
            </p:nvSpPr>
            <p:spPr bwMode="auto">
              <a:xfrm>
                <a:off x="2183"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55" name="Line 1279"/>
              <p:cNvSpPr>
                <a:spLocks noChangeShapeType="1"/>
              </p:cNvSpPr>
              <p:nvPr/>
            </p:nvSpPr>
            <p:spPr bwMode="auto">
              <a:xfrm>
                <a:off x="2212"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56" name="Line 1280"/>
              <p:cNvSpPr>
                <a:spLocks noChangeShapeType="1"/>
              </p:cNvSpPr>
              <p:nvPr/>
            </p:nvSpPr>
            <p:spPr bwMode="auto">
              <a:xfrm>
                <a:off x="2241" y="925"/>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57" name="Line 1281"/>
              <p:cNvSpPr>
                <a:spLocks noChangeShapeType="1"/>
              </p:cNvSpPr>
              <p:nvPr/>
            </p:nvSpPr>
            <p:spPr bwMode="auto">
              <a:xfrm>
                <a:off x="2268"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58" name="Line 1282"/>
              <p:cNvSpPr>
                <a:spLocks noChangeShapeType="1"/>
              </p:cNvSpPr>
              <p:nvPr/>
            </p:nvSpPr>
            <p:spPr bwMode="auto">
              <a:xfrm>
                <a:off x="2297"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59" name="Line 1283"/>
              <p:cNvSpPr>
                <a:spLocks noChangeShapeType="1"/>
              </p:cNvSpPr>
              <p:nvPr/>
            </p:nvSpPr>
            <p:spPr bwMode="auto">
              <a:xfrm>
                <a:off x="2325" y="92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60" name="Line 1284"/>
              <p:cNvSpPr>
                <a:spLocks noChangeShapeType="1"/>
              </p:cNvSpPr>
              <p:nvPr/>
            </p:nvSpPr>
            <p:spPr bwMode="auto">
              <a:xfrm>
                <a:off x="2354" y="92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61" name="Line 1285"/>
              <p:cNvSpPr>
                <a:spLocks noChangeShapeType="1"/>
              </p:cNvSpPr>
              <p:nvPr/>
            </p:nvSpPr>
            <p:spPr bwMode="auto">
              <a:xfrm>
                <a:off x="2383" y="925"/>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62" name="Line 1286"/>
              <p:cNvSpPr>
                <a:spLocks noChangeShapeType="1"/>
              </p:cNvSpPr>
              <p:nvPr/>
            </p:nvSpPr>
            <p:spPr bwMode="auto">
              <a:xfrm>
                <a:off x="2410" y="92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63" name="Line 1287"/>
              <p:cNvSpPr>
                <a:spLocks noChangeShapeType="1"/>
              </p:cNvSpPr>
              <p:nvPr/>
            </p:nvSpPr>
            <p:spPr bwMode="auto">
              <a:xfrm>
                <a:off x="2439"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64" name="Line 1288"/>
              <p:cNvSpPr>
                <a:spLocks noChangeShapeType="1"/>
              </p:cNvSpPr>
              <p:nvPr/>
            </p:nvSpPr>
            <p:spPr bwMode="auto">
              <a:xfrm>
                <a:off x="2468"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65" name="Line 1289"/>
              <p:cNvSpPr>
                <a:spLocks noChangeShapeType="1"/>
              </p:cNvSpPr>
              <p:nvPr/>
            </p:nvSpPr>
            <p:spPr bwMode="auto">
              <a:xfrm>
                <a:off x="2497"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66" name="Line 1290"/>
              <p:cNvSpPr>
                <a:spLocks noChangeShapeType="1"/>
              </p:cNvSpPr>
              <p:nvPr/>
            </p:nvSpPr>
            <p:spPr bwMode="auto">
              <a:xfrm>
                <a:off x="2524"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67" name="Line 1291"/>
              <p:cNvSpPr>
                <a:spLocks noChangeShapeType="1"/>
              </p:cNvSpPr>
              <p:nvPr/>
            </p:nvSpPr>
            <p:spPr bwMode="auto">
              <a:xfrm>
                <a:off x="2553"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68" name="Line 1292"/>
              <p:cNvSpPr>
                <a:spLocks noChangeShapeType="1"/>
              </p:cNvSpPr>
              <p:nvPr/>
            </p:nvSpPr>
            <p:spPr bwMode="auto">
              <a:xfrm>
                <a:off x="2582"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69" name="Line 1293"/>
              <p:cNvSpPr>
                <a:spLocks noChangeShapeType="1"/>
              </p:cNvSpPr>
              <p:nvPr/>
            </p:nvSpPr>
            <p:spPr bwMode="auto">
              <a:xfrm>
                <a:off x="2610" y="92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70" name="Line 1294"/>
              <p:cNvSpPr>
                <a:spLocks noChangeShapeType="1"/>
              </p:cNvSpPr>
              <p:nvPr/>
            </p:nvSpPr>
            <p:spPr bwMode="auto">
              <a:xfrm>
                <a:off x="2639" y="925"/>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71" name="Line 1295"/>
              <p:cNvSpPr>
                <a:spLocks noChangeShapeType="1"/>
              </p:cNvSpPr>
              <p:nvPr/>
            </p:nvSpPr>
            <p:spPr bwMode="auto">
              <a:xfrm>
                <a:off x="2667"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72" name="Line 1296"/>
              <p:cNvSpPr>
                <a:spLocks noChangeShapeType="1"/>
              </p:cNvSpPr>
              <p:nvPr/>
            </p:nvSpPr>
            <p:spPr bwMode="auto">
              <a:xfrm>
                <a:off x="2695" y="92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73" name="Line 1297"/>
              <p:cNvSpPr>
                <a:spLocks noChangeShapeType="1"/>
              </p:cNvSpPr>
              <p:nvPr/>
            </p:nvSpPr>
            <p:spPr bwMode="auto">
              <a:xfrm>
                <a:off x="2724"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74" name="Line 1298"/>
              <p:cNvSpPr>
                <a:spLocks noChangeShapeType="1"/>
              </p:cNvSpPr>
              <p:nvPr/>
            </p:nvSpPr>
            <p:spPr bwMode="auto">
              <a:xfrm>
                <a:off x="2753"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75" name="Line 1299"/>
              <p:cNvSpPr>
                <a:spLocks noChangeShapeType="1"/>
              </p:cNvSpPr>
              <p:nvPr/>
            </p:nvSpPr>
            <p:spPr bwMode="auto">
              <a:xfrm>
                <a:off x="2780" y="92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76" name="Line 1300"/>
              <p:cNvSpPr>
                <a:spLocks noChangeShapeType="1"/>
              </p:cNvSpPr>
              <p:nvPr/>
            </p:nvSpPr>
            <p:spPr bwMode="auto">
              <a:xfrm>
                <a:off x="2809"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77" name="Line 1301"/>
              <p:cNvSpPr>
                <a:spLocks noChangeShapeType="1"/>
              </p:cNvSpPr>
              <p:nvPr/>
            </p:nvSpPr>
            <p:spPr bwMode="auto">
              <a:xfrm>
                <a:off x="2838"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78" name="Line 1302"/>
              <p:cNvSpPr>
                <a:spLocks noChangeShapeType="1"/>
              </p:cNvSpPr>
              <p:nvPr/>
            </p:nvSpPr>
            <p:spPr bwMode="auto">
              <a:xfrm>
                <a:off x="2866" y="92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79" name="Line 1303"/>
              <p:cNvSpPr>
                <a:spLocks noChangeShapeType="1"/>
              </p:cNvSpPr>
              <p:nvPr/>
            </p:nvSpPr>
            <p:spPr bwMode="auto">
              <a:xfrm>
                <a:off x="2895" y="925"/>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80" name="Line 1304"/>
              <p:cNvSpPr>
                <a:spLocks noChangeShapeType="1"/>
              </p:cNvSpPr>
              <p:nvPr/>
            </p:nvSpPr>
            <p:spPr bwMode="auto">
              <a:xfrm>
                <a:off x="2923"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81" name="Line 1305"/>
              <p:cNvSpPr>
                <a:spLocks noChangeShapeType="1"/>
              </p:cNvSpPr>
              <p:nvPr/>
            </p:nvSpPr>
            <p:spPr bwMode="auto">
              <a:xfrm>
                <a:off x="2951" y="92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82" name="Line 1306"/>
              <p:cNvSpPr>
                <a:spLocks noChangeShapeType="1"/>
              </p:cNvSpPr>
              <p:nvPr/>
            </p:nvSpPr>
            <p:spPr bwMode="auto">
              <a:xfrm>
                <a:off x="2980"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83" name="Line 1307"/>
              <p:cNvSpPr>
                <a:spLocks noChangeShapeType="1"/>
              </p:cNvSpPr>
              <p:nvPr/>
            </p:nvSpPr>
            <p:spPr bwMode="auto">
              <a:xfrm>
                <a:off x="3009"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84" name="Line 1308"/>
              <p:cNvSpPr>
                <a:spLocks noChangeShapeType="1"/>
              </p:cNvSpPr>
              <p:nvPr/>
            </p:nvSpPr>
            <p:spPr bwMode="auto">
              <a:xfrm>
                <a:off x="3037"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85" name="Line 1309"/>
              <p:cNvSpPr>
                <a:spLocks noChangeShapeType="1"/>
              </p:cNvSpPr>
              <p:nvPr/>
            </p:nvSpPr>
            <p:spPr bwMode="auto">
              <a:xfrm>
                <a:off x="3065"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86" name="Line 1310"/>
              <p:cNvSpPr>
                <a:spLocks noChangeShapeType="1"/>
              </p:cNvSpPr>
              <p:nvPr/>
            </p:nvSpPr>
            <p:spPr bwMode="auto">
              <a:xfrm>
                <a:off x="3094"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87" name="Line 1311"/>
              <p:cNvSpPr>
                <a:spLocks noChangeShapeType="1"/>
              </p:cNvSpPr>
              <p:nvPr/>
            </p:nvSpPr>
            <p:spPr bwMode="auto">
              <a:xfrm>
                <a:off x="3122" y="92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88" name="Line 1312"/>
              <p:cNvSpPr>
                <a:spLocks noChangeShapeType="1"/>
              </p:cNvSpPr>
              <p:nvPr/>
            </p:nvSpPr>
            <p:spPr bwMode="auto">
              <a:xfrm>
                <a:off x="3151" y="925"/>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89" name="Line 1313"/>
              <p:cNvSpPr>
                <a:spLocks noChangeShapeType="1"/>
              </p:cNvSpPr>
              <p:nvPr/>
            </p:nvSpPr>
            <p:spPr bwMode="auto">
              <a:xfrm>
                <a:off x="3179"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90" name="Line 1314"/>
              <p:cNvSpPr>
                <a:spLocks noChangeShapeType="1"/>
              </p:cNvSpPr>
              <p:nvPr/>
            </p:nvSpPr>
            <p:spPr bwMode="auto">
              <a:xfrm>
                <a:off x="3207" y="92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91" name="Line 1315"/>
              <p:cNvSpPr>
                <a:spLocks noChangeShapeType="1"/>
              </p:cNvSpPr>
              <p:nvPr/>
            </p:nvSpPr>
            <p:spPr bwMode="auto">
              <a:xfrm>
                <a:off x="3236"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92" name="Line 1316"/>
              <p:cNvSpPr>
                <a:spLocks noChangeShapeType="1"/>
              </p:cNvSpPr>
              <p:nvPr/>
            </p:nvSpPr>
            <p:spPr bwMode="auto">
              <a:xfrm>
                <a:off x="3265"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93" name="Line 1317"/>
              <p:cNvSpPr>
                <a:spLocks noChangeShapeType="1"/>
              </p:cNvSpPr>
              <p:nvPr/>
            </p:nvSpPr>
            <p:spPr bwMode="auto">
              <a:xfrm>
                <a:off x="3293"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94" name="Line 1318"/>
              <p:cNvSpPr>
                <a:spLocks noChangeShapeType="1"/>
              </p:cNvSpPr>
              <p:nvPr/>
            </p:nvSpPr>
            <p:spPr bwMode="auto">
              <a:xfrm>
                <a:off x="3321"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95" name="Line 1319"/>
              <p:cNvSpPr>
                <a:spLocks noChangeShapeType="1"/>
              </p:cNvSpPr>
              <p:nvPr/>
            </p:nvSpPr>
            <p:spPr bwMode="auto">
              <a:xfrm>
                <a:off x="3350"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96" name="Line 1320"/>
              <p:cNvSpPr>
                <a:spLocks noChangeShapeType="1"/>
              </p:cNvSpPr>
              <p:nvPr/>
            </p:nvSpPr>
            <p:spPr bwMode="auto">
              <a:xfrm>
                <a:off x="3378" y="92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97" name="Line 1321"/>
              <p:cNvSpPr>
                <a:spLocks noChangeShapeType="1"/>
              </p:cNvSpPr>
              <p:nvPr/>
            </p:nvSpPr>
            <p:spPr bwMode="auto">
              <a:xfrm>
                <a:off x="3407"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98" name="Line 1322"/>
              <p:cNvSpPr>
                <a:spLocks noChangeShapeType="1"/>
              </p:cNvSpPr>
              <p:nvPr/>
            </p:nvSpPr>
            <p:spPr bwMode="auto">
              <a:xfrm>
                <a:off x="3435"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699" name="Line 1323"/>
              <p:cNvSpPr>
                <a:spLocks noChangeShapeType="1"/>
              </p:cNvSpPr>
              <p:nvPr/>
            </p:nvSpPr>
            <p:spPr bwMode="auto">
              <a:xfrm>
                <a:off x="3463" y="925"/>
                <a:ext cx="4"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00" name="Line 1324"/>
              <p:cNvSpPr>
                <a:spLocks noChangeShapeType="1"/>
              </p:cNvSpPr>
              <p:nvPr/>
            </p:nvSpPr>
            <p:spPr bwMode="auto">
              <a:xfrm>
                <a:off x="3492"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01" name="Line 1325"/>
              <p:cNvSpPr>
                <a:spLocks noChangeShapeType="1"/>
              </p:cNvSpPr>
              <p:nvPr/>
            </p:nvSpPr>
            <p:spPr bwMode="auto">
              <a:xfrm>
                <a:off x="3521"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02" name="Line 1326"/>
              <p:cNvSpPr>
                <a:spLocks noChangeShapeType="1"/>
              </p:cNvSpPr>
              <p:nvPr/>
            </p:nvSpPr>
            <p:spPr bwMode="auto">
              <a:xfrm>
                <a:off x="3550" y="925"/>
                <a:ext cx="2"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03" name="Line 1327"/>
              <p:cNvSpPr>
                <a:spLocks noChangeShapeType="1"/>
              </p:cNvSpPr>
              <p:nvPr/>
            </p:nvSpPr>
            <p:spPr bwMode="auto">
              <a:xfrm>
                <a:off x="3577" y="925"/>
                <a:ext cx="3" cy="1"/>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04" name="Line 1328"/>
              <p:cNvSpPr>
                <a:spLocks noChangeShapeType="1"/>
              </p:cNvSpPr>
              <p:nvPr/>
            </p:nvSpPr>
            <p:spPr bwMode="auto">
              <a:xfrm>
                <a:off x="760" y="925"/>
                <a:ext cx="2823" cy="1"/>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05" name="Line 1329"/>
              <p:cNvSpPr>
                <a:spLocks noChangeShapeType="1"/>
              </p:cNvSpPr>
              <p:nvPr/>
            </p:nvSpPr>
            <p:spPr bwMode="auto">
              <a:xfrm>
                <a:off x="760" y="3155"/>
                <a:ext cx="2823" cy="1"/>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06" name="Line 1330"/>
              <p:cNvSpPr>
                <a:spLocks noChangeShapeType="1"/>
              </p:cNvSpPr>
              <p:nvPr/>
            </p:nvSpPr>
            <p:spPr bwMode="auto">
              <a:xfrm flipV="1">
                <a:off x="3583" y="925"/>
                <a:ext cx="1" cy="2230"/>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07" name="Line 1331"/>
              <p:cNvSpPr>
                <a:spLocks noChangeShapeType="1"/>
              </p:cNvSpPr>
              <p:nvPr/>
            </p:nvSpPr>
            <p:spPr bwMode="auto">
              <a:xfrm flipV="1">
                <a:off x="760" y="925"/>
                <a:ext cx="1" cy="2230"/>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08" name="Line 1332"/>
              <p:cNvSpPr>
                <a:spLocks noChangeShapeType="1"/>
              </p:cNvSpPr>
              <p:nvPr/>
            </p:nvSpPr>
            <p:spPr bwMode="auto">
              <a:xfrm>
                <a:off x="760" y="3155"/>
                <a:ext cx="2823" cy="1"/>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09" name="Line 1333"/>
              <p:cNvSpPr>
                <a:spLocks noChangeShapeType="1"/>
              </p:cNvSpPr>
              <p:nvPr/>
            </p:nvSpPr>
            <p:spPr bwMode="auto">
              <a:xfrm flipV="1">
                <a:off x="760" y="925"/>
                <a:ext cx="1" cy="2230"/>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10" name="Line 1334"/>
              <p:cNvSpPr>
                <a:spLocks noChangeShapeType="1"/>
              </p:cNvSpPr>
              <p:nvPr/>
            </p:nvSpPr>
            <p:spPr bwMode="auto">
              <a:xfrm flipV="1">
                <a:off x="760" y="3128"/>
                <a:ext cx="1" cy="27"/>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11" name="Line 1335"/>
              <p:cNvSpPr>
                <a:spLocks noChangeShapeType="1"/>
              </p:cNvSpPr>
              <p:nvPr/>
            </p:nvSpPr>
            <p:spPr bwMode="auto">
              <a:xfrm>
                <a:off x="760" y="925"/>
                <a:ext cx="1" cy="28"/>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12" name="Freeform 1336"/>
              <p:cNvSpPr>
                <a:spLocks/>
              </p:cNvSpPr>
              <p:nvPr/>
            </p:nvSpPr>
            <p:spPr bwMode="auto">
              <a:xfrm>
                <a:off x="688" y="3195"/>
                <a:ext cx="25" cy="73"/>
              </a:xfrm>
              <a:custGeom>
                <a:avLst/>
                <a:gdLst/>
                <a:ahLst/>
                <a:cxnLst>
                  <a:cxn ang="0">
                    <a:pos x="20" y="0"/>
                  </a:cxn>
                  <a:cxn ang="0">
                    <a:pos x="25" y="0"/>
                  </a:cxn>
                  <a:cxn ang="0">
                    <a:pos x="25" y="73"/>
                  </a:cxn>
                  <a:cxn ang="0">
                    <a:pos x="16" y="73"/>
                  </a:cxn>
                  <a:cxn ang="0">
                    <a:pos x="16" y="16"/>
                  </a:cxn>
                  <a:cxn ang="0">
                    <a:pos x="14" y="18"/>
                  </a:cxn>
                  <a:cxn ang="0">
                    <a:pos x="7" y="22"/>
                  </a:cxn>
                  <a:cxn ang="0">
                    <a:pos x="3" y="24"/>
                  </a:cxn>
                  <a:cxn ang="0">
                    <a:pos x="0" y="27"/>
                  </a:cxn>
                  <a:cxn ang="0">
                    <a:pos x="0" y="18"/>
                  </a:cxn>
                  <a:cxn ang="0">
                    <a:pos x="8" y="13"/>
                  </a:cxn>
                  <a:cxn ang="0">
                    <a:pos x="15" y="7"/>
                  </a:cxn>
                  <a:cxn ang="0">
                    <a:pos x="20" y="0"/>
                  </a:cxn>
                </a:cxnLst>
                <a:rect l="0" t="0" r="r" b="b"/>
                <a:pathLst>
                  <a:path w="25" h="73">
                    <a:moveTo>
                      <a:pt x="20" y="0"/>
                    </a:moveTo>
                    <a:lnTo>
                      <a:pt x="25" y="0"/>
                    </a:lnTo>
                    <a:lnTo>
                      <a:pt x="25" y="73"/>
                    </a:lnTo>
                    <a:lnTo>
                      <a:pt x="16" y="73"/>
                    </a:lnTo>
                    <a:lnTo>
                      <a:pt x="16" y="16"/>
                    </a:lnTo>
                    <a:lnTo>
                      <a:pt x="14" y="18"/>
                    </a:lnTo>
                    <a:lnTo>
                      <a:pt x="7" y="22"/>
                    </a:lnTo>
                    <a:lnTo>
                      <a:pt x="3" y="24"/>
                    </a:lnTo>
                    <a:lnTo>
                      <a:pt x="0" y="27"/>
                    </a:lnTo>
                    <a:lnTo>
                      <a:pt x="0" y="18"/>
                    </a:lnTo>
                    <a:lnTo>
                      <a:pt x="8" y="13"/>
                    </a:lnTo>
                    <a:lnTo>
                      <a:pt x="15" y="7"/>
                    </a:lnTo>
                    <a:lnTo>
                      <a:pt x="2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13" name="Freeform 1337"/>
              <p:cNvSpPr>
                <a:spLocks noEditPoints="1"/>
              </p:cNvSpPr>
              <p:nvPr/>
            </p:nvSpPr>
            <p:spPr bwMode="auto">
              <a:xfrm>
                <a:off x="736" y="3195"/>
                <a:ext cx="48" cy="74"/>
              </a:xfrm>
              <a:custGeom>
                <a:avLst/>
                <a:gdLst/>
                <a:ahLst/>
                <a:cxnLst>
                  <a:cxn ang="0">
                    <a:pos x="20" y="9"/>
                  </a:cxn>
                  <a:cxn ang="0">
                    <a:pos x="17" y="11"/>
                  </a:cxn>
                  <a:cxn ang="0">
                    <a:pos x="15" y="15"/>
                  </a:cxn>
                  <a:cxn ang="0">
                    <a:pos x="12" y="19"/>
                  </a:cxn>
                  <a:cxn ang="0">
                    <a:pos x="10" y="27"/>
                  </a:cxn>
                  <a:cxn ang="0">
                    <a:pos x="10" y="38"/>
                  </a:cxn>
                  <a:cxn ang="0">
                    <a:pos x="11" y="52"/>
                  </a:cxn>
                  <a:cxn ang="0">
                    <a:pos x="15" y="61"/>
                  </a:cxn>
                  <a:cxn ang="0">
                    <a:pos x="21" y="65"/>
                  </a:cxn>
                  <a:cxn ang="0">
                    <a:pos x="28" y="65"/>
                  </a:cxn>
                  <a:cxn ang="0">
                    <a:pos x="32" y="63"/>
                  </a:cxn>
                  <a:cxn ang="0">
                    <a:pos x="34" y="61"/>
                  </a:cxn>
                  <a:cxn ang="0">
                    <a:pos x="38" y="52"/>
                  </a:cxn>
                  <a:cxn ang="0">
                    <a:pos x="39" y="38"/>
                  </a:cxn>
                  <a:cxn ang="0">
                    <a:pos x="38" y="23"/>
                  </a:cxn>
                  <a:cxn ang="0">
                    <a:pos x="34" y="15"/>
                  </a:cxn>
                  <a:cxn ang="0">
                    <a:pos x="30" y="10"/>
                  </a:cxn>
                  <a:cxn ang="0">
                    <a:pos x="27" y="9"/>
                  </a:cxn>
                  <a:cxn ang="0">
                    <a:pos x="20" y="9"/>
                  </a:cxn>
                  <a:cxn ang="0">
                    <a:pos x="19" y="0"/>
                  </a:cxn>
                  <a:cxn ang="0">
                    <a:pos x="28" y="0"/>
                  </a:cxn>
                  <a:cxn ang="0">
                    <a:pos x="32" y="1"/>
                  </a:cxn>
                  <a:cxn ang="0">
                    <a:pos x="34" y="2"/>
                  </a:cxn>
                  <a:cxn ang="0">
                    <a:pos x="38" y="5"/>
                  </a:cxn>
                  <a:cxn ang="0">
                    <a:pos x="40" y="7"/>
                  </a:cxn>
                  <a:cxn ang="0">
                    <a:pos x="42" y="10"/>
                  </a:cxn>
                  <a:cxn ang="0">
                    <a:pos x="44" y="15"/>
                  </a:cxn>
                  <a:cxn ang="0">
                    <a:pos x="45" y="20"/>
                  </a:cxn>
                  <a:cxn ang="0">
                    <a:pos x="47" y="24"/>
                  </a:cxn>
                  <a:cxn ang="0">
                    <a:pos x="48" y="30"/>
                  </a:cxn>
                  <a:cxn ang="0">
                    <a:pos x="48" y="49"/>
                  </a:cxn>
                  <a:cxn ang="0">
                    <a:pos x="45" y="59"/>
                  </a:cxn>
                  <a:cxn ang="0">
                    <a:pos x="41" y="68"/>
                  </a:cxn>
                  <a:cxn ang="0">
                    <a:pos x="34" y="72"/>
                  </a:cxn>
                  <a:cxn ang="0">
                    <a:pos x="30" y="74"/>
                  </a:cxn>
                  <a:cxn ang="0">
                    <a:pos x="20" y="74"/>
                  </a:cxn>
                  <a:cxn ang="0">
                    <a:pos x="11" y="70"/>
                  </a:cxn>
                  <a:cxn ang="0">
                    <a:pos x="8" y="66"/>
                  </a:cxn>
                  <a:cxn ang="0">
                    <a:pos x="4" y="59"/>
                  </a:cxn>
                  <a:cxn ang="0">
                    <a:pos x="1" y="50"/>
                  </a:cxn>
                  <a:cxn ang="0">
                    <a:pos x="0" y="38"/>
                  </a:cxn>
                  <a:cxn ang="0">
                    <a:pos x="1" y="26"/>
                  </a:cxn>
                  <a:cxn ang="0">
                    <a:pos x="4" y="16"/>
                  </a:cxn>
                  <a:cxn ang="0">
                    <a:pos x="8" y="7"/>
                  </a:cxn>
                  <a:cxn ang="0">
                    <a:pos x="15" y="2"/>
                  </a:cxn>
                  <a:cxn ang="0">
                    <a:pos x="19" y="0"/>
                  </a:cxn>
                </a:cxnLst>
                <a:rect l="0" t="0" r="r" b="b"/>
                <a:pathLst>
                  <a:path w="48" h="74">
                    <a:moveTo>
                      <a:pt x="20" y="9"/>
                    </a:moveTo>
                    <a:lnTo>
                      <a:pt x="17" y="11"/>
                    </a:lnTo>
                    <a:lnTo>
                      <a:pt x="15" y="15"/>
                    </a:lnTo>
                    <a:lnTo>
                      <a:pt x="12" y="19"/>
                    </a:lnTo>
                    <a:lnTo>
                      <a:pt x="10" y="27"/>
                    </a:lnTo>
                    <a:lnTo>
                      <a:pt x="10" y="38"/>
                    </a:lnTo>
                    <a:lnTo>
                      <a:pt x="11" y="52"/>
                    </a:lnTo>
                    <a:lnTo>
                      <a:pt x="15" y="61"/>
                    </a:lnTo>
                    <a:lnTo>
                      <a:pt x="21" y="65"/>
                    </a:lnTo>
                    <a:lnTo>
                      <a:pt x="28" y="65"/>
                    </a:lnTo>
                    <a:lnTo>
                      <a:pt x="32" y="63"/>
                    </a:lnTo>
                    <a:lnTo>
                      <a:pt x="34" y="61"/>
                    </a:lnTo>
                    <a:lnTo>
                      <a:pt x="38" y="52"/>
                    </a:lnTo>
                    <a:lnTo>
                      <a:pt x="39" y="38"/>
                    </a:lnTo>
                    <a:lnTo>
                      <a:pt x="38" y="23"/>
                    </a:lnTo>
                    <a:lnTo>
                      <a:pt x="34" y="15"/>
                    </a:lnTo>
                    <a:lnTo>
                      <a:pt x="30" y="10"/>
                    </a:lnTo>
                    <a:lnTo>
                      <a:pt x="27" y="9"/>
                    </a:lnTo>
                    <a:lnTo>
                      <a:pt x="20" y="9"/>
                    </a:lnTo>
                    <a:close/>
                    <a:moveTo>
                      <a:pt x="19" y="0"/>
                    </a:moveTo>
                    <a:lnTo>
                      <a:pt x="28" y="0"/>
                    </a:lnTo>
                    <a:lnTo>
                      <a:pt x="32" y="1"/>
                    </a:lnTo>
                    <a:lnTo>
                      <a:pt x="34" y="2"/>
                    </a:lnTo>
                    <a:lnTo>
                      <a:pt x="38" y="5"/>
                    </a:lnTo>
                    <a:lnTo>
                      <a:pt x="40" y="7"/>
                    </a:lnTo>
                    <a:lnTo>
                      <a:pt x="42" y="10"/>
                    </a:lnTo>
                    <a:lnTo>
                      <a:pt x="44" y="15"/>
                    </a:lnTo>
                    <a:lnTo>
                      <a:pt x="45" y="20"/>
                    </a:lnTo>
                    <a:lnTo>
                      <a:pt x="47" y="24"/>
                    </a:lnTo>
                    <a:lnTo>
                      <a:pt x="48" y="30"/>
                    </a:lnTo>
                    <a:lnTo>
                      <a:pt x="48" y="49"/>
                    </a:lnTo>
                    <a:lnTo>
                      <a:pt x="45" y="59"/>
                    </a:lnTo>
                    <a:lnTo>
                      <a:pt x="41" y="68"/>
                    </a:lnTo>
                    <a:lnTo>
                      <a:pt x="34" y="72"/>
                    </a:lnTo>
                    <a:lnTo>
                      <a:pt x="30" y="74"/>
                    </a:lnTo>
                    <a:lnTo>
                      <a:pt x="20" y="74"/>
                    </a:lnTo>
                    <a:lnTo>
                      <a:pt x="11" y="70"/>
                    </a:lnTo>
                    <a:lnTo>
                      <a:pt x="8" y="66"/>
                    </a:lnTo>
                    <a:lnTo>
                      <a:pt x="4" y="59"/>
                    </a:lnTo>
                    <a:lnTo>
                      <a:pt x="1" y="50"/>
                    </a:lnTo>
                    <a:lnTo>
                      <a:pt x="0" y="38"/>
                    </a:lnTo>
                    <a:lnTo>
                      <a:pt x="1" y="26"/>
                    </a:lnTo>
                    <a:lnTo>
                      <a:pt x="4" y="16"/>
                    </a:lnTo>
                    <a:lnTo>
                      <a:pt x="8" y="7"/>
                    </a:lnTo>
                    <a:lnTo>
                      <a:pt x="15" y="2"/>
                    </a:lnTo>
                    <a:lnTo>
                      <a:pt x="1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14" name="Freeform 1338"/>
              <p:cNvSpPr>
                <a:spLocks noEditPoints="1"/>
              </p:cNvSpPr>
              <p:nvPr/>
            </p:nvSpPr>
            <p:spPr bwMode="auto">
              <a:xfrm>
                <a:off x="792" y="3195"/>
                <a:ext cx="48" cy="74"/>
              </a:xfrm>
              <a:custGeom>
                <a:avLst/>
                <a:gdLst/>
                <a:ahLst/>
                <a:cxnLst>
                  <a:cxn ang="0">
                    <a:pos x="20" y="9"/>
                  </a:cxn>
                  <a:cxn ang="0">
                    <a:pos x="18" y="10"/>
                  </a:cxn>
                  <a:cxn ang="0">
                    <a:pos x="14" y="15"/>
                  </a:cxn>
                  <a:cxn ang="0">
                    <a:pos x="10" y="23"/>
                  </a:cxn>
                  <a:cxn ang="0">
                    <a:pos x="10" y="38"/>
                  </a:cxn>
                  <a:cxn ang="0">
                    <a:pos x="12" y="52"/>
                  </a:cxn>
                  <a:cxn ang="0">
                    <a:pos x="14" y="61"/>
                  </a:cxn>
                  <a:cxn ang="0">
                    <a:pos x="20" y="65"/>
                  </a:cxn>
                  <a:cxn ang="0">
                    <a:pos x="27" y="65"/>
                  </a:cxn>
                  <a:cxn ang="0">
                    <a:pos x="30" y="64"/>
                  </a:cxn>
                  <a:cxn ang="0">
                    <a:pos x="32" y="62"/>
                  </a:cxn>
                  <a:cxn ang="0">
                    <a:pos x="35" y="61"/>
                  </a:cxn>
                  <a:cxn ang="0">
                    <a:pos x="38" y="52"/>
                  </a:cxn>
                  <a:cxn ang="0">
                    <a:pos x="38" y="27"/>
                  </a:cxn>
                  <a:cxn ang="0">
                    <a:pos x="37" y="19"/>
                  </a:cxn>
                  <a:cxn ang="0">
                    <a:pos x="35" y="15"/>
                  </a:cxn>
                  <a:cxn ang="0">
                    <a:pos x="31" y="11"/>
                  </a:cxn>
                  <a:cxn ang="0">
                    <a:pos x="28" y="9"/>
                  </a:cxn>
                  <a:cxn ang="0">
                    <a:pos x="20" y="9"/>
                  </a:cxn>
                  <a:cxn ang="0">
                    <a:pos x="20" y="0"/>
                  </a:cxn>
                  <a:cxn ang="0">
                    <a:pos x="28" y="0"/>
                  </a:cxn>
                  <a:cxn ang="0">
                    <a:pos x="35" y="2"/>
                  </a:cxn>
                  <a:cxn ang="0">
                    <a:pos x="38" y="5"/>
                  </a:cxn>
                  <a:cxn ang="0">
                    <a:pos x="40" y="7"/>
                  </a:cxn>
                  <a:cxn ang="0">
                    <a:pos x="41" y="10"/>
                  </a:cxn>
                  <a:cxn ang="0">
                    <a:pos x="44" y="13"/>
                  </a:cxn>
                  <a:cxn ang="0">
                    <a:pos x="46" y="20"/>
                  </a:cxn>
                  <a:cxn ang="0">
                    <a:pos x="47" y="24"/>
                  </a:cxn>
                  <a:cxn ang="0">
                    <a:pos x="48" y="30"/>
                  </a:cxn>
                  <a:cxn ang="0">
                    <a:pos x="48" y="38"/>
                  </a:cxn>
                  <a:cxn ang="0">
                    <a:pos x="47" y="49"/>
                  </a:cxn>
                  <a:cxn ang="0">
                    <a:pos x="46" y="59"/>
                  </a:cxn>
                  <a:cxn ang="0">
                    <a:pos x="44" y="63"/>
                  </a:cxn>
                  <a:cxn ang="0">
                    <a:pos x="40" y="68"/>
                  </a:cxn>
                  <a:cxn ang="0">
                    <a:pos x="37" y="70"/>
                  </a:cxn>
                  <a:cxn ang="0">
                    <a:pos x="35" y="72"/>
                  </a:cxn>
                  <a:cxn ang="0">
                    <a:pos x="28" y="74"/>
                  </a:cxn>
                  <a:cxn ang="0">
                    <a:pos x="19" y="74"/>
                  </a:cxn>
                  <a:cxn ang="0">
                    <a:pos x="15" y="72"/>
                  </a:cxn>
                  <a:cxn ang="0">
                    <a:pos x="12" y="70"/>
                  </a:cxn>
                  <a:cxn ang="0">
                    <a:pos x="8" y="66"/>
                  </a:cxn>
                  <a:cxn ang="0">
                    <a:pos x="4" y="59"/>
                  </a:cxn>
                  <a:cxn ang="0">
                    <a:pos x="2" y="50"/>
                  </a:cxn>
                  <a:cxn ang="0">
                    <a:pos x="0" y="38"/>
                  </a:cxn>
                  <a:cxn ang="0">
                    <a:pos x="2" y="26"/>
                  </a:cxn>
                  <a:cxn ang="0">
                    <a:pos x="4" y="16"/>
                  </a:cxn>
                  <a:cxn ang="0">
                    <a:pos x="5" y="11"/>
                  </a:cxn>
                  <a:cxn ang="0">
                    <a:pos x="8" y="7"/>
                  </a:cxn>
                  <a:cxn ang="0">
                    <a:pos x="12" y="5"/>
                  </a:cxn>
                  <a:cxn ang="0">
                    <a:pos x="14" y="2"/>
                  </a:cxn>
                  <a:cxn ang="0">
                    <a:pos x="20" y="0"/>
                  </a:cxn>
                </a:cxnLst>
                <a:rect l="0" t="0" r="r" b="b"/>
                <a:pathLst>
                  <a:path w="48" h="74">
                    <a:moveTo>
                      <a:pt x="20" y="9"/>
                    </a:moveTo>
                    <a:lnTo>
                      <a:pt x="18" y="10"/>
                    </a:lnTo>
                    <a:lnTo>
                      <a:pt x="14" y="15"/>
                    </a:lnTo>
                    <a:lnTo>
                      <a:pt x="10" y="23"/>
                    </a:lnTo>
                    <a:lnTo>
                      <a:pt x="10" y="38"/>
                    </a:lnTo>
                    <a:lnTo>
                      <a:pt x="12" y="52"/>
                    </a:lnTo>
                    <a:lnTo>
                      <a:pt x="14" y="61"/>
                    </a:lnTo>
                    <a:lnTo>
                      <a:pt x="20" y="65"/>
                    </a:lnTo>
                    <a:lnTo>
                      <a:pt x="27" y="65"/>
                    </a:lnTo>
                    <a:lnTo>
                      <a:pt x="30" y="64"/>
                    </a:lnTo>
                    <a:lnTo>
                      <a:pt x="32" y="62"/>
                    </a:lnTo>
                    <a:lnTo>
                      <a:pt x="35" y="61"/>
                    </a:lnTo>
                    <a:lnTo>
                      <a:pt x="38" y="52"/>
                    </a:lnTo>
                    <a:lnTo>
                      <a:pt x="38" y="27"/>
                    </a:lnTo>
                    <a:lnTo>
                      <a:pt x="37" y="19"/>
                    </a:lnTo>
                    <a:lnTo>
                      <a:pt x="35" y="15"/>
                    </a:lnTo>
                    <a:lnTo>
                      <a:pt x="31" y="11"/>
                    </a:lnTo>
                    <a:lnTo>
                      <a:pt x="28" y="9"/>
                    </a:lnTo>
                    <a:lnTo>
                      <a:pt x="20" y="9"/>
                    </a:lnTo>
                    <a:close/>
                    <a:moveTo>
                      <a:pt x="20" y="0"/>
                    </a:moveTo>
                    <a:lnTo>
                      <a:pt x="28" y="0"/>
                    </a:lnTo>
                    <a:lnTo>
                      <a:pt x="35" y="2"/>
                    </a:lnTo>
                    <a:lnTo>
                      <a:pt x="38" y="5"/>
                    </a:lnTo>
                    <a:lnTo>
                      <a:pt x="40" y="7"/>
                    </a:lnTo>
                    <a:lnTo>
                      <a:pt x="41" y="10"/>
                    </a:lnTo>
                    <a:lnTo>
                      <a:pt x="44" y="13"/>
                    </a:lnTo>
                    <a:lnTo>
                      <a:pt x="46" y="20"/>
                    </a:lnTo>
                    <a:lnTo>
                      <a:pt x="47" y="24"/>
                    </a:lnTo>
                    <a:lnTo>
                      <a:pt x="48" y="30"/>
                    </a:lnTo>
                    <a:lnTo>
                      <a:pt x="48" y="38"/>
                    </a:lnTo>
                    <a:lnTo>
                      <a:pt x="47" y="49"/>
                    </a:lnTo>
                    <a:lnTo>
                      <a:pt x="46" y="59"/>
                    </a:lnTo>
                    <a:lnTo>
                      <a:pt x="44" y="63"/>
                    </a:lnTo>
                    <a:lnTo>
                      <a:pt x="40" y="68"/>
                    </a:lnTo>
                    <a:lnTo>
                      <a:pt x="37" y="70"/>
                    </a:lnTo>
                    <a:lnTo>
                      <a:pt x="35" y="72"/>
                    </a:lnTo>
                    <a:lnTo>
                      <a:pt x="28" y="74"/>
                    </a:lnTo>
                    <a:lnTo>
                      <a:pt x="19" y="74"/>
                    </a:lnTo>
                    <a:lnTo>
                      <a:pt x="15" y="72"/>
                    </a:lnTo>
                    <a:lnTo>
                      <a:pt x="12" y="70"/>
                    </a:lnTo>
                    <a:lnTo>
                      <a:pt x="8" y="66"/>
                    </a:lnTo>
                    <a:lnTo>
                      <a:pt x="4" y="59"/>
                    </a:lnTo>
                    <a:lnTo>
                      <a:pt x="2" y="50"/>
                    </a:lnTo>
                    <a:lnTo>
                      <a:pt x="0" y="38"/>
                    </a:lnTo>
                    <a:lnTo>
                      <a:pt x="2" y="26"/>
                    </a:lnTo>
                    <a:lnTo>
                      <a:pt x="4" y="16"/>
                    </a:lnTo>
                    <a:lnTo>
                      <a:pt x="5" y="11"/>
                    </a:lnTo>
                    <a:lnTo>
                      <a:pt x="8" y="7"/>
                    </a:lnTo>
                    <a:lnTo>
                      <a:pt x="12" y="5"/>
                    </a:lnTo>
                    <a:lnTo>
                      <a:pt x="14" y="2"/>
                    </a:lnTo>
                    <a:lnTo>
                      <a:pt x="2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15" name="Line 1339"/>
              <p:cNvSpPr>
                <a:spLocks noChangeShapeType="1"/>
              </p:cNvSpPr>
              <p:nvPr/>
            </p:nvSpPr>
            <p:spPr bwMode="auto">
              <a:xfrm flipV="1">
                <a:off x="1114" y="3128"/>
                <a:ext cx="1" cy="27"/>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16" name="Line 1340"/>
              <p:cNvSpPr>
                <a:spLocks noChangeShapeType="1"/>
              </p:cNvSpPr>
              <p:nvPr/>
            </p:nvSpPr>
            <p:spPr bwMode="auto">
              <a:xfrm>
                <a:off x="1114" y="925"/>
                <a:ext cx="1" cy="28"/>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17" name="Freeform 1341"/>
              <p:cNvSpPr>
                <a:spLocks/>
              </p:cNvSpPr>
              <p:nvPr/>
            </p:nvSpPr>
            <p:spPr bwMode="auto">
              <a:xfrm>
                <a:off x="1040" y="3195"/>
                <a:ext cx="25" cy="73"/>
              </a:xfrm>
              <a:custGeom>
                <a:avLst/>
                <a:gdLst/>
                <a:ahLst/>
                <a:cxnLst>
                  <a:cxn ang="0">
                    <a:pos x="20" y="0"/>
                  </a:cxn>
                  <a:cxn ang="0">
                    <a:pos x="25" y="0"/>
                  </a:cxn>
                  <a:cxn ang="0">
                    <a:pos x="25" y="73"/>
                  </a:cxn>
                  <a:cxn ang="0">
                    <a:pos x="16" y="73"/>
                  </a:cxn>
                  <a:cxn ang="0">
                    <a:pos x="16" y="16"/>
                  </a:cxn>
                  <a:cxn ang="0">
                    <a:pos x="14" y="18"/>
                  </a:cxn>
                  <a:cxn ang="0">
                    <a:pos x="7" y="22"/>
                  </a:cxn>
                  <a:cxn ang="0">
                    <a:pos x="3" y="24"/>
                  </a:cxn>
                  <a:cxn ang="0">
                    <a:pos x="0" y="27"/>
                  </a:cxn>
                  <a:cxn ang="0">
                    <a:pos x="0" y="18"/>
                  </a:cxn>
                  <a:cxn ang="0">
                    <a:pos x="9" y="13"/>
                  </a:cxn>
                  <a:cxn ang="0">
                    <a:pos x="15" y="7"/>
                  </a:cxn>
                  <a:cxn ang="0">
                    <a:pos x="20" y="0"/>
                  </a:cxn>
                </a:cxnLst>
                <a:rect l="0" t="0" r="r" b="b"/>
                <a:pathLst>
                  <a:path w="25" h="73">
                    <a:moveTo>
                      <a:pt x="20" y="0"/>
                    </a:moveTo>
                    <a:lnTo>
                      <a:pt x="25" y="0"/>
                    </a:lnTo>
                    <a:lnTo>
                      <a:pt x="25" y="73"/>
                    </a:lnTo>
                    <a:lnTo>
                      <a:pt x="16" y="73"/>
                    </a:lnTo>
                    <a:lnTo>
                      <a:pt x="16" y="16"/>
                    </a:lnTo>
                    <a:lnTo>
                      <a:pt x="14" y="18"/>
                    </a:lnTo>
                    <a:lnTo>
                      <a:pt x="7" y="22"/>
                    </a:lnTo>
                    <a:lnTo>
                      <a:pt x="3" y="24"/>
                    </a:lnTo>
                    <a:lnTo>
                      <a:pt x="0" y="27"/>
                    </a:lnTo>
                    <a:lnTo>
                      <a:pt x="0" y="18"/>
                    </a:lnTo>
                    <a:lnTo>
                      <a:pt x="9" y="13"/>
                    </a:lnTo>
                    <a:lnTo>
                      <a:pt x="15" y="7"/>
                    </a:lnTo>
                    <a:lnTo>
                      <a:pt x="2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18" name="Freeform 1342"/>
              <p:cNvSpPr>
                <a:spLocks/>
              </p:cNvSpPr>
              <p:nvPr/>
            </p:nvSpPr>
            <p:spPr bwMode="auto">
              <a:xfrm>
                <a:off x="1088" y="3196"/>
                <a:ext cx="48" cy="73"/>
              </a:xfrm>
              <a:custGeom>
                <a:avLst/>
                <a:gdLst/>
                <a:ahLst/>
                <a:cxnLst>
                  <a:cxn ang="0">
                    <a:pos x="9" y="0"/>
                  </a:cxn>
                  <a:cxn ang="0">
                    <a:pos x="44" y="0"/>
                  </a:cxn>
                  <a:cxn ang="0">
                    <a:pos x="44" y="10"/>
                  </a:cxn>
                  <a:cxn ang="0">
                    <a:pos x="17" y="10"/>
                  </a:cxn>
                  <a:cxn ang="0">
                    <a:pos x="14" y="29"/>
                  </a:cxn>
                  <a:cxn ang="0">
                    <a:pos x="18" y="26"/>
                  </a:cxn>
                  <a:cxn ang="0">
                    <a:pos x="22" y="25"/>
                  </a:cxn>
                  <a:cxn ang="0">
                    <a:pos x="26" y="23"/>
                  </a:cxn>
                  <a:cxn ang="0">
                    <a:pos x="30" y="23"/>
                  </a:cxn>
                  <a:cxn ang="0">
                    <a:pos x="35" y="25"/>
                  </a:cxn>
                  <a:cxn ang="0">
                    <a:pos x="39" y="27"/>
                  </a:cxn>
                  <a:cxn ang="0">
                    <a:pos x="42" y="30"/>
                  </a:cxn>
                  <a:cxn ang="0">
                    <a:pos x="44" y="33"/>
                  </a:cxn>
                  <a:cxn ang="0">
                    <a:pos x="47" y="38"/>
                  </a:cxn>
                  <a:cxn ang="0">
                    <a:pos x="48" y="42"/>
                  </a:cxn>
                  <a:cxn ang="0">
                    <a:pos x="48" y="47"/>
                  </a:cxn>
                  <a:cxn ang="0">
                    <a:pos x="47" y="57"/>
                  </a:cxn>
                  <a:cxn ang="0">
                    <a:pos x="43" y="64"/>
                  </a:cxn>
                  <a:cxn ang="0">
                    <a:pos x="35" y="71"/>
                  </a:cxn>
                  <a:cxn ang="0">
                    <a:pos x="23" y="73"/>
                  </a:cxn>
                  <a:cxn ang="0">
                    <a:pos x="12" y="71"/>
                  </a:cxn>
                  <a:cxn ang="0">
                    <a:pos x="8" y="68"/>
                  </a:cxn>
                  <a:cxn ang="0">
                    <a:pos x="5" y="63"/>
                  </a:cxn>
                  <a:cxn ang="0">
                    <a:pos x="2" y="59"/>
                  </a:cxn>
                  <a:cxn ang="0">
                    <a:pos x="0" y="53"/>
                  </a:cxn>
                  <a:cxn ang="0">
                    <a:pos x="10" y="52"/>
                  </a:cxn>
                  <a:cxn ang="0">
                    <a:pos x="12" y="59"/>
                  </a:cxn>
                  <a:cxn ang="0">
                    <a:pos x="17" y="63"/>
                  </a:cxn>
                  <a:cxn ang="0">
                    <a:pos x="20" y="64"/>
                  </a:cxn>
                  <a:cxn ang="0">
                    <a:pos x="27" y="64"/>
                  </a:cxn>
                  <a:cxn ang="0">
                    <a:pos x="30" y="63"/>
                  </a:cxn>
                  <a:cxn ang="0">
                    <a:pos x="32" y="62"/>
                  </a:cxn>
                  <a:cxn ang="0">
                    <a:pos x="37" y="58"/>
                  </a:cxn>
                  <a:cxn ang="0">
                    <a:pos x="39" y="51"/>
                  </a:cxn>
                  <a:cxn ang="0">
                    <a:pos x="39" y="43"/>
                  </a:cxn>
                  <a:cxn ang="0">
                    <a:pos x="38" y="39"/>
                  </a:cxn>
                  <a:cxn ang="0">
                    <a:pos x="32" y="33"/>
                  </a:cxn>
                  <a:cxn ang="0">
                    <a:pos x="29" y="32"/>
                  </a:cxn>
                  <a:cxn ang="0">
                    <a:pos x="21" y="32"/>
                  </a:cxn>
                  <a:cxn ang="0">
                    <a:pos x="12" y="37"/>
                  </a:cxn>
                  <a:cxn ang="0">
                    <a:pos x="11" y="38"/>
                  </a:cxn>
                  <a:cxn ang="0">
                    <a:pos x="1" y="37"/>
                  </a:cxn>
                  <a:cxn ang="0">
                    <a:pos x="9" y="0"/>
                  </a:cxn>
                </a:cxnLst>
                <a:rect l="0" t="0" r="r" b="b"/>
                <a:pathLst>
                  <a:path w="48" h="73">
                    <a:moveTo>
                      <a:pt x="9" y="0"/>
                    </a:moveTo>
                    <a:lnTo>
                      <a:pt x="44" y="0"/>
                    </a:lnTo>
                    <a:lnTo>
                      <a:pt x="44" y="10"/>
                    </a:lnTo>
                    <a:lnTo>
                      <a:pt x="17" y="10"/>
                    </a:lnTo>
                    <a:lnTo>
                      <a:pt x="14" y="29"/>
                    </a:lnTo>
                    <a:lnTo>
                      <a:pt x="18" y="26"/>
                    </a:lnTo>
                    <a:lnTo>
                      <a:pt x="22" y="25"/>
                    </a:lnTo>
                    <a:lnTo>
                      <a:pt x="26" y="23"/>
                    </a:lnTo>
                    <a:lnTo>
                      <a:pt x="30" y="23"/>
                    </a:lnTo>
                    <a:lnTo>
                      <a:pt x="35" y="25"/>
                    </a:lnTo>
                    <a:lnTo>
                      <a:pt x="39" y="27"/>
                    </a:lnTo>
                    <a:lnTo>
                      <a:pt x="42" y="30"/>
                    </a:lnTo>
                    <a:lnTo>
                      <a:pt x="44" y="33"/>
                    </a:lnTo>
                    <a:lnTo>
                      <a:pt x="47" y="38"/>
                    </a:lnTo>
                    <a:lnTo>
                      <a:pt x="48" y="42"/>
                    </a:lnTo>
                    <a:lnTo>
                      <a:pt x="48" y="47"/>
                    </a:lnTo>
                    <a:lnTo>
                      <a:pt x="47" y="57"/>
                    </a:lnTo>
                    <a:lnTo>
                      <a:pt x="43" y="64"/>
                    </a:lnTo>
                    <a:lnTo>
                      <a:pt x="35" y="71"/>
                    </a:lnTo>
                    <a:lnTo>
                      <a:pt x="23" y="73"/>
                    </a:lnTo>
                    <a:lnTo>
                      <a:pt x="12" y="71"/>
                    </a:lnTo>
                    <a:lnTo>
                      <a:pt x="8" y="68"/>
                    </a:lnTo>
                    <a:lnTo>
                      <a:pt x="5" y="63"/>
                    </a:lnTo>
                    <a:lnTo>
                      <a:pt x="2" y="59"/>
                    </a:lnTo>
                    <a:lnTo>
                      <a:pt x="0" y="53"/>
                    </a:lnTo>
                    <a:lnTo>
                      <a:pt x="10" y="52"/>
                    </a:lnTo>
                    <a:lnTo>
                      <a:pt x="12" y="59"/>
                    </a:lnTo>
                    <a:lnTo>
                      <a:pt x="17" y="63"/>
                    </a:lnTo>
                    <a:lnTo>
                      <a:pt x="20" y="64"/>
                    </a:lnTo>
                    <a:lnTo>
                      <a:pt x="27" y="64"/>
                    </a:lnTo>
                    <a:lnTo>
                      <a:pt x="30" y="63"/>
                    </a:lnTo>
                    <a:lnTo>
                      <a:pt x="32" y="62"/>
                    </a:lnTo>
                    <a:lnTo>
                      <a:pt x="37" y="58"/>
                    </a:lnTo>
                    <a:lnTo>
                      <a:pt x="39" y="51"/>
                    </a:lnTo>
                    <a:lnTo>
                      <a:pt x="39" y="43"/>
                    </a:lnTo>
                    <a:lnTo>
                      <a:pt x="38" y="39"/>
                    </a:lnTo>
                    <a:lnTo>
                      <a:pt x="32" y="33"/>
                    </a:lnTo>
                    <a:lnTo>
                      <a:pt x="29" y="32"/>
                    </a:lnTo>
                    <a:lnTo>
                      <a:pt x="21" y="32"/>
                    </a:lnTo>
                    <a:lnTo>
                      <a:pt x="12" y="37"/>
                    </a:lnTo>
                    <a:lnTo>
                      <a:pt x="11" y="38"/>
                    </a:lnTo>
                    <a:lnTo>
                      <a:pt x="1" y="37"/>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19" name="Freeform 1343"/>
              <p:cNvSpPr>
                <a:spLocks noEditPoints="1"/>
              </p:cNvSpPr>
              <p:nvPr/>
            </p:nvSpPr>
            <p:spPr bwMode="auto">
              <a:xfrm>
                <a:off x="1145" y="3195"/>
                <a:ext cx="47" cy="74"/>
              </a:xfrm>
              <a:custGeom>
                <a:avLst/>
                <a:gdLst/>
                <a:ahLst/>
                <a:cxnLst>
                  <a:cxn ang="0">
                    <a:pos x="19" y="9"/>
                  </a:cxn>
                  <a:cxn ang="0">
                    <a:pos x="17" y="10"/>
                  </a:cxn>
                  <a:cxn ang="0">
                    <a:pos x="13" y="15"/>
                  </a:cxn>
                  <a:cxn ang="0">
                    <a:pos x="10" y="23"/>
                  </a:cxn>
                  <a:cxn ang="0">
                    <a:pos x="10" y="38"/>
                  </a:cxn>
                  <a:cxn ang="0">
                    <a:pos x="11" y="52"/>
                  </a:cxn>
                  <a:cxn ang="0">
                    <a:pos x="13" y="61"/>
                  </a:cxn>
                  <a:cxn ang="0">
                    <a:pos x="19" y="65"/>
                  </a:cxn>
                  <a:cxn ang="0">
                    <a:pos x="26" y="65"/>
                  </a:cxn>
                  <a:cxn ang="0">
                    <a:pos x="29" y="64"/>
                  </a:cxn>
                  <a:cxn ang="0">
                    <a:pos x="32" y="62"/>
                  </a:cxn>
                  <a:cxn ang="0">
                    <a:pos x="34" y="61"/>
                  </a:cxn>
                  <a:cxn ang="0">
                    <a:pos x="37" y="52"/>
                  </a:cxn>
                  <a:cxn ang="0">
                    <a:pos x="37" y="27"/>
                  </a:cxn>
                  <a:cxn ang="0">
                    <a:pos x="36" y="19"/>
                  </a:cxn>
                  <a:cxn ang="0">
                    <a:pos x="34" y="15"/>
                  </a:cxn>
                  <a:cxn ang="0">
                    <a:pos x="30" y="11"/>
                  </a:cxn>
                  <a:cxn ang="0">
                    <a:pos x="27" y="9"/>
                  </a:cxn>
                  <a:cxn ang="0">
                    <a:pos x="19" y="9"/>
                  </a:cxn>
                  <a:cxn ang="0">
                    <a:pos x="19" y="0"/>
                  </a:cxn>
                  <a:cxn ang="0">
                    <a:pos x="27" y="0"/>
                  </a:cxn>
                  <a:cxn ang="0">
                    <a:pos x="34" y="2"/>
                  </a:cxn>
                  <a:cxn ang="0">
                    <a:pos x="37" y="5"/>
                  </a:cxn>
                  <a:cxn ang="0">
                    <a:pos x="39" y="7"/>
                  </a:cxn>
                  <a:cxn ang="0">
                    <a:pos x="40" y="10"/>
                  </a:cxn>
                  <a:cxn ang="0">
                    <a:pos x="43" y="13"/>
                  </a:cxn>
                  <a:cxn ang="0">
                    <a:pos x="45" y="20"/>
                  </a:cxn>
                  <a:cxn ang="0">
                    <a:pos x="46" y="24"/>
                  </a:cxn>
                  <a:cxn ang="0">
                    <a:pos x="47" y="30"/>
                  </a:cxn>
                  <a:cxn ang="0">
                    <a:pos x="47" y="38"/>
                  </a:cxn>
                  <a:cxn ang="0">
                    <a:pos x="46" y="49"/>
                  </a:cxn>
                  <a:cxn ang="0">
                    <a:pos x="45" y="59"/>
                  </a:cxn>
                  <a:cxn ang="0">
                    <a:pos x="43" y="63"/>
                  </a:cxn>
                  <a:cxn ang="0">
                    <a:pos x="39" y="68"/>
                  </a:cxn>
                  <a:cxn ang="0">
                    <a:pos x="36" y="70"/>
                  </a:cxn>
                  <a:cxn ang="0">
                    <a:pos x="34" y="72"/>
                  </a:cxn>
                  <a:cxn ang="0">
                    <a:pos x="27" y="74"/>
                  </a:cxn>
                  <a:cxn ang="0">
                    <a:pos x="18" y="74"/>
                  </a:cxn>
                  <a:cxn ang="0">
                    <a:pos x="14" y="72"/>
                  </a:cxn>
                  <a:cxn ang="0">
                    <a:pos x="11" y="70"/>
                  </a:cxn>
                  <a:cxn ang="0">
                    <a:pos x="7" y="66"/>
                  </a:cxn>
                  <a:cxn ang="0">
                    <a:pos x="3" y="59"/>
                  </a:cxn>
                  <a:cxn ang="0">
                    <a:pos x="1" y="50"/>
                  </a:cxn>
                  <a:cxn ang="0">
                    <a:pos x="0" y="38"/>
                  </a:cxn>
                  <a:cxn ang="0">
                    <a:pos x="1" y="26"/>
                  </a:cxn>
                  <a:cxn ang="0">
                    <a:pos x="3" y="16"/>
                  </a:cxn>
                  <a:cxn ang="0">
                    <a:pos x="4" y="11"/>
                  </a:cxn>
                  <a:cxn ang="0">
                    <a:pos x="7" y="7"/>
                  </a:cxn>
                  <a:cxn ang="0">
                    <a:pos x="11" y="5"/>
                  </a:cxn>
                  <a:cxn ang="0">
                    <a:pos x="13" y="2"/>
                  </a:cxn>
                  <a:cxn ang="0">
                    <a:pos x="19" y="0"/>
                  </a:cxn>
                </a:cxnLst>
                <a:rect l="0" t="0" r="r" b="b"/>
                <a:pathLst>
                  <a:path w="47" h="74">
                    <a:moveTo>
                      <a:pt x="19" y="9"/>
                    </a:moveTo>
                    <a:lnTo>
                      <a:pt x="17" y="10"/>
                    </a:lnTo>
                    <a:lnTo>
                      <a:pt x="13" y="15"/>
                    </a:lnTo>
                    <a:lnTo>
                      <a:pt x="10" y="23"/>
                    </a:lnTo>
                    <a:lnTo>
                      <a:pt x="10" y="38"/>
                    </a:lnTo>
                    <a:lnTo>
                      <a:pt x="11" y="52"/>
                    </a:lnTo>
                    <a:lnTo>
                      <a:pt x="13" y="61"/>
                    </a:lnTo>
                    <a:lnTo>
                      <a:pt x="19" y="65"/>
                    </a:lnTo>
                    <a:lnTo>
                      <a:pt x="26" y="65"/>
                    </a:lnTo>
                    <a:lnTo>
                      <a:pt x="29" y="64"/>
                    </a:lnTo>
                    <a:lnTo>
                      <a:pt x="32" y="62"/>
                    </a:lnTo>
                    <a:lnTo>
                      <a:pt x="34" y="61"/>
                    </a:lnTo>
                    <a:lnTo>
                      <a:pt x="37" y="52"/>
                    </a:lnTo>
                    <a:lnTo>
                      <a:pt x="37" y="27"/>
                    </a:lnTo>
                    <a:lnTo>
                      <a:pt x="36" y="19"/>
                    </a:lnTo>
                    <a:lnTo>
                      <a:pt x="34" y="15"/>
                    </a:lnTo>
                    <a:lnTo>
                      <a:pt x="30" y="11"/>
                    </a:lnTo>
                    <a:lnTo>
                      <a:pt x="27" y="9"/>
                    </a:lnTo>
                    <a:lnTo>
                      <a:pt x="19" y="9"/>
                    </a:lnTo>
                    <a:close/>
                    <a:moveTo>
                      <a:pt x="19" y="0"/>
                    </a:moveTo>
                    <a:lnTo>
                      <a:pt x="27" y="0"/>
                    </a:lnTo>
                    <a:lnTo>
                      <a:pt x="34" y="2"/>
                    </a:lnTo>
                    <a:lnTo>
                      <a:pt x="37" y="5"/>
                    </a:lnTo>
                    <a:lnTo>
                      <a:pt x="39" y="7"/>
                    </a:lnTo>
                    <a:lnTo>
                      <a:pt x="40" y="10"/>
                    </a:lnTo>
                    <a:lnTo>
                      <a:pt x="43" y="13"/>
                    </a:lnTo>
                    <a:lnTo>
                      <a:pt x="45" y="20"/>
                    </a:lnTo>
                    <a:lnTo>
                      <a:pt x="46" y="24"/>
                    </a:lnTo>
                    <a:lnTo>
                      <a:pt x="47" y="30"/>
                    </a:lnTo>
                    <a:lnTo>
                      <a:pt x="47" y="38"/>
                    </a:lnTo>
                    <a:lnTo>
                      <a:pt x="46" y="49"/>
                    </a:lnTo>
                    <a:lnTo>
                      <a:pt x="45" y="59"/>
                    </a:lnTo>
                    <a:lnTo>
                      <a:pt x="43" y="63"/>
                    </a:lnTo>
                    <a:lnTo>
                      <a:pt x="39" y="68"/>
                    </a:lnTo>
                    <a:lnTo>
                      <a:pt x="36" y="70"/>
                    </a:lnTo>
                    <a:lnTo>
                      <a:pt x="34" y="72"/>
                    </a:lnTo>
                    <a:lnTo>
                      <a:pt x="27" y="74"/>
                    </a:lnTo>
                    <a:lnTo>
                      <a:pt x="18" y="74"/>
                    </a:lnTo>
                    <a:lnTo>
                      <a:pt x="14" y="72"/>
                    </a:lnTo>
                    <a:lnTo>
                      <a:pt x="11" y="70"/>
                    </a:lnTo>
                    <a:lnTo>
                      <a:pt x="7" y="66"/>
                    </a:lnTo>
                    <a:lnTo>
                      <a:pt x="3" y="59"/>
                    </a:lnTo>
                    <a:lnTo>
                      <a:pt x="1" y="50"/>
                    </a:lnTo>
                    <a:lnTo>
                      <a:pt x="0" y="38"/>
                    </a:lnTo>
                    <a:lnTo>
                      <a:pt x="1" y="26"/>
                    </a:lnTo>
                    <a:lnTo>
                      <a:pt x="3" y="16"/>
                    </a:lnTo>
                    <a:lnTo>
                      <a:pt x="4" y="11"/>
                    </a:lnTo>
                    <a:lnTo>
                      <a:pt x="7" y="7"/>
                    </a:lnTo>
                    <a:lnTo>
                      <a:pt x="11" y="5"/>
                    </a:lnTo>
                    <a:lnTo>
                      <a:pt x="13" y="2"/>
                    </a:lnTo>
                    <a:lnTo>
                      <a:pt x="1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20" name="Line 1344"/>
              <p:cNvSpPr>
                <a:spLocks noChangeShapeType="1"/>
              </p:cNvSpPr>
              <p:nvPr/>
            </p:nvSpPr>
            <p:spPr bwMode="auto">
              <a:xfrm flipV="1">
                <a:off x="1466" y="3128"/>
                <a:ext cx="1" cy="27"/>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21" name="Line 1345"/>
              <p:cNvSpPr>
                <a:spLocks noChangeShapeType="1"/>
              </p:cNvSpPr>
              <p:nvPr/>
            </p:nvSpPr>
            <p:spPr bwMode="auto">
              <a:xfrm>
                <a:off x="1466" y="925"/>
                <a:ext cx="1" cy="28"/>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22" name="Freeform 1346"/>
              <p:cNvSpPr>
                <a:spLocks/>
              </p:cNvSpPr>
              <p:nvPr/>
            </p:nvSpPr>
            <p:spPr bwMode="auto">
              <a:xfrm>
                <a:off x="1385" y="3195"/>
                <a:ext cx="48" cy="73"/>
              </a:xfrm>
              <a:custGeom>
                <a:avLst/>
                <a:gdLst/>
                <a:ahLst/>
                <a:cxnLst>
                  <a:cxn ang="0">
                    <a:pos x="24" y="0"/>
                  </a:cxn>
                  <a:cxn ang="0">
                    <a:pos x="29" y="0"/>
                  </a:cxn>
                  <a:cxn ang="0">
                    <a:pos x="33" y="1"/>
                  </a:cxn>
                  <a:cxn ang="0">
                    <a:pos x="38" y="3"/>
                  </a:cxn>
                  <a:cxn ang="0">
                    <a:pos x="43" y="9"/>
                  </a:cxn>
                  <a:cxn ang="0">
                    <a:pos x="44" y="12"/>
                  </a:cxn>
                  <a:cxn ang="0">
                    <a:pos x="47" y="17"/>
                  </a:cxn>
                  <a:cxn ang="0">
                    <a:pos x="47" y="23"/>
                  </a:cxn>
                  <a:cxn ang="0">
                    <a:pos x="45" y="26"/>
                  </a:cxn>
                  <a:cxn ang="0">
                    <a:pos x="43" y="32"/>
                  </a:cxn>
                  <a:cxn ang="0">
                    <a:pos x="41" y="34"/>
                  </a:cxn>
                  <a:cxn ang="0">
                    <a:pos x="39" y="38"/>
                  </a:cxn>
                  <a:cxn ang="0">
                    <a:pos x="37" y="40"/>
                  </a:cxn>
                  <a:cxn ang="0">
                    <a:pos x="34" y="43"/>
                  </a:cxn>
                  <a:cxn ang="0">
                    <a:pos x="31" y="47"/>
                  </a:cxn>
                  <a:cxn ang="0">
                    <a:pos x="27" y="50"/>
                  </a:cxn>
                  <a:cxn ang="0">
                    <a:pos x="23" y="53"/>
                  </a:cxn>
                  <a:cxn ang="0">
                    <a:pos x="20" y="55"/>
                  </a:cxn>
                  <a:cxn ang="0">
                    <a:pos x="12" y="63"/>
                  </a:cxn>
                  <a:cxn ang="0">
                    <a:pos x="48" y="63"/>
                  </a:cxn>
                  <a:cxn ang="0">
                    <a:pos x="48" y="73"/>
                  </a:cxn>
                  <a:cxn ang="0">
                    <a:pos x="0" y="73"/>
                  </a:cxn>
                  <a:cxn ang="0">
                    <a:pos x="0" y="70"/>
                  </a:cxn>
                  <a:cxn ang="0">
                    <a:pos x="2" y="63"/>
                  </a:cxn>
                  <a:cxn ang="0">
                    <a:pos x="9" y="53"/>
                  </a:cxn>
                  <a:cxn ang="0">
                    <a:pos x="13" y="50"/>
                  </a:cxn>
                  <a:cxn ang="0">
                    <a:pos x="18" y="45"/>
                  </a:cxn>
                  <a:cxn ang="0">
                    <a:pos x="23" y="41"/>
                  </a:cxn>
                  <a:cxn ang="0">
                    <a:pos x="31" y="33"/>
                  </a:cxn>
                  <a:cxn ang="0">
                    <a:pos x="32" y="31"/>
                  </a:cxn>
                  <a:cxn ang="0">
                    <a:pos x="34" y="29"/>
                  </a:cxn>
                  <a:cxn ang="0">
                    <a:pos x="36" y="26"/>
                  </a:cxn>
                  <a:cxn ang="0">
                    <a:pos x="37" y="23"/>
                  </a:cxn>
                  <a:cxn ang="0">
                    <a:pos x="37" y="17"/>
                  </a:cxn>
                  <a:cxn ang="0">
                    <a:pos x="36" y="15"/>
                  </a:cxn>
                  <a:cxn ang="0">
                    <a:pos x="33" y="12"/>
                  </a:cxn>
                  <a:cxn ang="0">
                    <a:pos x="30" y="10"/>
                  </a:cxn>
                  <a:cxn ang="0">
                    <a:pos x="28" y="9"/>
                  </a:cxn>
                  <a:cxn ang="0">
                    <a:pos x="20" y="9"/>
                  </a:cxn>
                  <a:cxn ang="0">
                    <a:pos x="17" y="10"/>
                  </a:cxn>
                  <a:cxn ang="0">
                    <a:pos x="15" y="12"/>
                  </a:cxn>
                  <a:cxn ang="0">
                    <a:pos x="12" y="13"/>
                  </a:cxn>
                  <a:cxn ang="0">
                    <a:pos x="11" y="16"/>
                  </a:cxn>
                  <a:cxn ang="0">
                    <a:pos x="11" y="19"/>
                  </a:cxn>
                  <a:cxn ang="0">
                    <a:pos x="10" y="21"/>
                  </a:cxn>
                  <a:cxn ang="0">
                    <a:pos x="1" y="20"/>
                  </a:cxn>
                  <a:cxn ang="0">
                    <a:pos x="3" y="11"/>
                  </a:cxn>
                  <a:cxn ang="0">
                    <a:pos x="6" y="8"/>
                  </a:cxn>
                  <a:cxn ang="0">
                    <a:pos x="9" y="6"/>
                  </a:cxn>
                  <a:cxn ang="0">
                    <a:pos x="13" y="2"/>
                  </a:cxn>
                  <a:cxn ang="0">
                    <a:pos x="18" y="1"/>
                  </a:cxn>
                  <a:cxn ang="0">
                    <a:pos x="24" y="0"/>
                  </a:cxn>
                </a:cxnLst>
                <a:rect l="0" t="0" r="r" b="b"/>
                <a:pathLst>
                  <a:path w="48" h="73">
                    <a:moveTo>
                      <a:pt x="24" y="0"/>
                    </a:moveTo>
                    <a:lnTo>
                      <a:pt x="29" y="0"/>
                    </a:lnTo>
                    <a:lnTo>
                      <a:pt x="33" y="1"/>
                    </a:lnTo>
                    <a:lnTo>
                      <a:pt x="38" y="3"/>
                    </a:lnTo>
                    <a:lnTo>
                      <a:pt x="43" y="9"/>
                    </a:lnTo>
                    <a:lnTo>
                      <a:pt x="44" y="12"/>
                    </a:lnTo>
                    <a:lnTo>
                      <a:pt x="47" y="17"/>
                    </a:lnTo>
                    <a:lnTo>
                      <a:pt x="47" y="23"/>
                    </a:lnTo>
                    <a:lnTo>
                      <a:pt x="45" y="26"/>
                    </a:lnTo>
                    <a:lnTo>
                      <a:pt x="43" y="32"/>
                    </a:lnTo>
                    <a:lnTo>
                      <a:pt x="41" y="34"/>
                    </a:lnTo>
                    <a:lnTo>
                      <a:pt x="39" y="38"/>
                    </a:lnTo>
                    <a:lnTo>
                      <a:pt x="37" y="40"/>
                    </a:lnTo>
                    <a:lnTo>
                      <a:pt x="34" y="43"/>
                    </a:lnTo>
                    <a:lnTo>
                      <a:pt x="31" y="47"/>
                    </a:lnTo>
                    <a:lnTo>
                      <a:pt x="27" y="50"/>
                    </a:lnTo>
                    <a:lnTo>
                      <a:pt x="23" y="53"/>
                    </a:lnTo>
                    <a:lnTo>
                      <a:pt x="20" y="55"/>
                    </a:lnTo>
                    <a:lnTo>
                      <a:pt x="12" y="63"/>
                    </a:lnTo>
                    <a:lnTo>
                      <a:pt x="48" y="63"/>
                    </a:lnTo>
                    <a:lnTo>
                      <a:pt x="48" y="73"/>
                    </a:lnTo>
                    <a:lnTo>
                      <a:pt x="0" y="73"/>
                    </a:lnTo>
                    <a:lnTo>
                      <a:pt x="0" y="70"/>
                    </a:lnTo>
                    <a:lnTo>
                      <a:pt x="2" y="63"/>
                    </a:lnTo>
                    <a:lnTo>
                      <a:pt x="9" y="53"/>
                    </a:lnTo>
                    <a:lnTo>
                      <a:pt x="13" y="50"/>
                    </a:lnTo>
                    <a:lnTo>
                      <a:pt x="18" y="45"/>
                    </a:lnTo>
                    <a:lnTo>
                      <a:pt x="23" y="41"/>
                    </a:lnTo>
                    <a:lnTo>
                      <a:pt x="31" y="33"/>
                    </a:lnTo>
                    <a:lnTo>
                      <a:pt x="32" y="31"/>
                    </a:lnTo>
                    <a:lnTo>
                      <a:pt x="34" y="29"/>
                    </a:lnTo>
                    <a:lnTo>
                      <a:pt x="36" y="26"/>
                    </a:lnTo>
                    <a:lnTo>
                      <a:pt x="37" y="23"/>
                    </a:lnTo>
                    <a:lnTo>
                      <a:pt x="37" y="17"/>
                    </a:lnTo>
                    <a:lnTo>
                      <a:pt x="36" y="15"/>
                    </a:lnTo>
                    <a:lnTo>
                      <a:pt x="33" y="12"/>
                    </a:lnTo>
                    <a:lnTo>
                      <a:pt x="30" y="10"/>
                    </a:lnTo>
                    <a:lnTo>
                      <a:pt x="28" y="9"/>
                    </a:lnTo>
                    <a:lnTo>
                      <a:pt x="20" y="9"/>
                    </a:lnTo>
                    <a:lnTo>
                      <a:pt x="17" y="10"/>
                    </a:lnTo>
                    <a:lnTo>
                      <a:pt x="15" y="12"/>
                    </a:lnTo>
                    <a:lnTo>
                      <a:pt x="12" y="13"/>
                    </a:lnTo>
                    <a:lnTo>
                      <a:pt x="11" y="16"/>
                    </a:lnTo>
                    <a:lnTo>
                      <a:pt x="11" y="19"/>
                    </a:lnTo>
                    <a:lnTo>
                      <a:pt x="10" y="21"/>
                    </a:lnTo>
                    <a:lnTo>
                      <a:pt x="1" y="20"/>
                    </a:lnTo>
                    <a:lnTo>
                      <a:pt x="3" y="11"/>
                    </a:lnTo>
                    <a:lnTo>
                      <a:pt x="6" y="8"/>
                    </a:lnTo>
                    <a:lnTo>
                      <a:pt x="9" y="6"/>
                    </a:lnTo>
                    <a:lnTo>
                      <a:pt x="13" y="2"/>
                    </a:lnTo>
                    <a:lnTo>
                      <a:pt x="18" y="1"/>
                    </a:lnTo>
                    <a:lnTo>
                      <a:pt x="2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23" name="Freeform 1347"/>
              <p:cNvSpPr>
                <a:spLocks noEditPoints="1"/>
              </p:cNvSpPr>
              <p:nvPr/>
            </p:nvSpPr>
            <p:spPr bwMode="auto">
              <a:xfrm>
                <a:off x="1441" y="3195"/>
                <a:ext cx="48" cy="74"/>
              </a:xfrm>
              <a:custGeom>
                <a:avLst/>
                <a:gdLst/>
                <a:ahLst/>
                <a:cxnLst>
                  <a:cxn ang="0">
                    <a:pos x="20" y="9"/>
                  </a:cxn>
                  <a:cxn ang="0">
                    <a:pos x="17" y="11"/>
                  </a:cxn>
                  <a:cxn ang="0">
                    <a:pos x="15" y="15"/>
                  </a:cxn>
                  <a:cxn ang="0">
                    <a:pos x="13" y="19"/>
                  </a:cxn>
                  <a:cxn ang="0">
                    <a:pos x="10" y="27"/>
                  </a:cxn>
                  <a:cxn ang="0">
                    <a:pos x="10" y="38"/>
                  </a:cxn>
                  <a:cxn ang="0">
                    <a:pos x="12" y="52"/>
                  </a:cxn>
                  <a:cxn ang="0">
                    <a:pos x="15" y="61"/>
                  </a:cxn>
                  <a:cxn ang="0">
                    <a:pos x="21" y="65"/>
                  </a:cxn>
                  <a:cxn ang="0">
                    <a:pos x="28" y="65"/>
                  </a:cxn>
                  <a:cxn ang="0">
                    <a:pos x="32" y="63"/>
                  </a:cxn>
                  <a:cxn ang="0">
                    <a:pos x="35" y="61"/>
                  </a:cxn>
                  <a:cxn ang="0">
                    <a:pos x="38" y="52"/>
                  </a:cxn>
                  <a:cxn ang="0">
                    <a:pos x="39" y="38"/>
                  </a:cxn>
                  <a:cxn ang="0">
                    <a:pos x="38" y="23"/>
                  </a:cxn>
                  <a:cxn ang="0">
                    <a:pos x="35" y="15"/>
                  </a:cxn>
                  <a:cxn ang="0">
                    <a:pos x="30" y="10"/>
                  </a:cxn>
                  <a:cxn ang="0">
                    <a:pos x="27" y="9"/>
                  </a:cxn>
                  <a:cxn ang="0">
                    <a:pos x="20" y="9"/>
                  </a:cxn>
                  <a:cxn ang="0">
                    <a:pos x="19" y="0"/>
                  </a:cxn>
                  <a:cxn ang="0">
                    <a:pos x="28" y="0"/>
                  </a:cxn>
                  <a:cxn ang="0">
                    <a:pos x="32" y="1"/>
                  </a:cxn>
                  <a:cxn ang="0">
                    <a:pos x="35" y="2"/>
                  </a:cxn>
                  <a:cxn ang="0">
                    <a:pos x="38" y="5"/>
                  </a:cxn>
                  <a:cxn ang="0">
                    <a:pos x="40" y="7"/>
                  </a:cxn>
                  <a:cxn ang="0">
                    <a:pos x="42" y="10"/>
                  </a:cxn>
                  <a:cxn ang="0">
                    <a:pos x="45" y="15"/>
                  </a:cxn>
                  <a:cxn ang="0">
                    <a:pos x="46" y="20"/>
                  </a:cxn>
                  <a:cxn ang="0">
                    <a:pos x="47" y="24"/>
                  </a:cxn>
                  <a:cxn ang="0">
                    <a:pos x="48" y="30"/>
                  </a:cxn>
                  <a:cxn ang="0">
                    <a:pos x="48" y="49"/>
                  </a:cxn>
                  <a:cxn ang="0">
                    <a:pos x="46" y="59"/>
                  </a:cxn>
                  <a:cxn ang="0">
                    <a:pos x="41" y="68"/>
                  </a:cxn>
                  <a:cxn ang="0">
                    <a:pos x="35" y="72"/>
                  </a:cxn>
                  <a:cxn ang="0">
                    <a:pos x="30" y="74"/>
                  </a:cxn>
                  <a:cxn ang="0">
                    <a:pos x="20" y="74"/>
                  </a:cxn>
                  <a:cxn ang="0">
                    <a:pos x="12" y="70"/>
                  </a:cxn>
                  <a:cxn ang="0">
                    <a:pos x="8" y="66"/>
                  </a:cxn>
                  <a:cxn ang="0">
                    <a:pos x="4" y="59"/>
                  </a:cxn>
                  <a:cxn ang="0">
                    <a:pos x="2" y="50"/>
                  </a:cxn>
                  <a:cxn ang="0">
                    <a:pos x="0" y="38"/>
                  </a:cxn>
                  <a:cxn ang="0">
                    <a:pos x="2" y="26"/>
                  </a:cxn>
                  <a:cxn ang="0">
                    <a:pos x="4" y="16"/>
                  </a:cxn>
                  <a:cxn ang="0">
                    <a:pos x="8" y="7"/>
                  </a:cxn>
                  <a:cxn ang="0">
                    <a:pos x="15" y="2"/>
                  </a:cxn>
                  <a:cxn ang="0">
                    <a:pos x="19" y="0"/>
                  </a:cxn>
                </a:cxnLst>
                <a:rect l="0" t="0" r="r" b="b"/>
                <a:pathLst>
                  <a:path w="48" h="74">
                    <a:moveTo>
                      <a:pt x="20" y="9"/>
                    </a:moveTo>
                    <a:lnTo>
                      <a:pt x="17" y="11"/>
                    </a:lnTo>
                    <a:lnTo>
                      <a:pt x="15" y="15"/>
                    </a:lnTo>
                    <a:lnTo>
                      <a:pt x="13" y="19"/>
                    </a:lnTo>
                    <a:lnTo>
                      <a:pt x="10" y="27"/>
                    </a:lnTo>
                    <a:lnTo>
                      <a:pt x="10" y="38"/>
                    </a:lnTo>
                    <a:lnTo>
                      <a:pt x="12" y="52"/>
                    </a:lnTo>
                    <a:lnTo>
                      <a:pt x="15" y="61"/>
                    </a:lnTo>
                    <a:lnTo>
                      <a:pt x="21" y="65"/>
                    </a:lnTo>
                    <a:lnTo>
                      <a:pt x="28" y="65"/>
                    </a:lnTo>
                    <a:lnTo>
                      <a:pt x="32" y="63"/>
                    </a:lnTo>
                    <a:lnTo>
                      <a:pt x="35" y="61"/>
                    </a:lnTo>
                    <a:lnTo>
                      <a:pt x="38" y="52"/>
                    </a:lnTo>
                    <a:lnTo>
                      <a:pt x="39" y="38"/>
                    </a:lnTo>
                    <a:lnTo>
                      <a:pt x="38" y="23"/>
                    </a:lnTo>
                    <a:lnTo>
                      <a:pt x="35" y="15"/>
                    </a:lnTo>
                    <a:lnTo>
                      <a:pt x="30" y="10"/>
                    </a:lnTo>
                    <a:lnTo>
                      <a:pt x="27" y="9"/>
                    </a:lnTo>
                    <a:lnTo>
                      <a:pt x="20" y="9"/>
                    </a:lnTo>
                    <a:close/>
                    <a:moveTo>
                      <a:pt x="19" y="0"/>
                    </a:moveTo>
                    <a:lnTo>
                      <a:pt x="28" y="0"/>
                    </a:lnTo>
                    <a:lnTo>
                      <a:pt x="32" y="1"/>
                    </a:lnTo>
                    <a:lnTo>
                      <a:pt x="35" y="2"/>
                    </a:lnTo>
                    <a:lnTo>
                      <a:pt x="38" y="5"/>
                    </a:lnTo>
                    <a:lnTo>
                      <a:pt x="40" y="7"/>
                    </a:lnTo>
                    <a:lnTo>
                      <a:pt x="42" y="10"/>
                    </a:lnTo>
                    <a:lnTo>
                      <a:pt x="45" y="15"/>
                    </a:lnTo>
                    <a:lnTo>
                      <a:pt x="46" y="20"/>
                    </a:lnTo>
                    <a:lnTo>
                      <a:pt x="47" y="24"/>
                    </a:lnTo>
                    <a:lnTo>
                      <a:pt x="48" y="30"/>
                    </a:lnTo>
                    <a:lnTo>
                      <a:pt x="48" y="49"/>
                    </a:lnTo>
                    <a:lnTo>
                      <a:pt x="46" y="59"/>
                    </a:lnTo>
                    <a:lnTo>
                      <a:pt x="41" y="68"/>
                    </a:lnTo>
                    <a:lnTo>
                      <a:pt x="35" y="72"/>
                    </a:lnTo>
                    <a:lnTo>
                      <a:pt x="30" y="74"/>
                    </a:lnTo>
                    <a:lnTo>
                      <a:pt x="20" y="74"/>
                    </a:lnTo>
                    <a:lnTo>
                      <a:pt x="12" y="70"/>
                    </a:lnTo>
                    <a:lnTo>
                      <a:pt x="8" y="66"/>
                    </a:lnTo>
                    <a:lnTo>
                      <a:pt x="4" y="59"/>
                    </a:lnTo>
                    <a:lnTo>
                      <a:pt x="2" y="50"/>
                    </a:lnTo>
                    <a:lnTo>
                      <a:pt x="0" y="38"/>
                    </a:lnTo>
                    <a:lnTo>
                      <a:pt x="2" y="26"/>
                    </a:lnTo>
                    <a:lnTo>
                      <a:pt x="4" y="16"/>
                    </a:lnTo>
                    <a:lnTo>
                      <a:pt x="8" y="7"/>
                    </a:lnTo>
                    <a:lnTo>
                      <a:pt x="15" y="2"/>
                    </a:lnTo>
                    <a:lnTo>
                      <a:pt x="1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24" name="Freeform 1348"/>
              <p:cNvSpPr>
                <a:spLocks noEditPoints="1"/>
              </p:cNvSpPr>
              <p:nvPr/>
            </p:nvSpPr>
            <p:spPr bwMode="auto">
              <a:xfrm>
                <a:off x="1498" y="3195"/>
                <a:ext cx="47" cy="74"/>
              </a:xfrm>
              <a:custGeom>
                <a:avLst/>
                <a:gdLst/>
                <a:ahLst/>
                <a:cxnLst>
                  <a:cxn ang="0">
                    <a:pos x="20" y="9"/>
                  </a:cxn>
                  <a:cxn ang="0">
                    <a:pos x="17" y="10"/>
                  </a:cxn>
                  <a:cxn ang="0">
                    <a:pos x="13" y="15"/>
                  </a:cxn>
                  <a:cxn ang="0">
                    <a:pos x="10" y="23"/>
                  </a:cxn>
                  <a:cxn ang="0">
                    <a:pos x="10" y="38"/>
                  </a:cxn>
                  <a:cxn ang="0">
                    <a:pos x="11" y="52"/>
                  </a:cxn>
                  <a:cxn ang="0">
                    <a:pos x="13" y="61"/>
                  </a:cxn>
                  <a:cxn ang="0">
                    <a:pos x="20" y="65"/>
                  </a:cxn>
                  <a:cxn ang="0">
                    <a:pos x="26" y="65"/>
                  </a:cxn>
                  <a:cxn ang="0">
                    <a:pos x="30" y="64"/>
                  </a:cxn>
                  <a:cxn ang="0">
                    <a:pos x="32" y="62"/>
                  </a:cxn>
                  <a:cxn ang="0">
                    <a:pos x="34" y="61"/>
                  </a:cxn>
                  <a:cxn ang="0">
                    <a:pos x="37" y="52"/>
                  </a:cxn>
                  <a:cxn ang="0">
                    <a:pos x="37" y="27"/>
                  </a:cxn>
                  <a:cxn ang="0">
                    <a:pos x="36" y="19"/>
                  </a:cxn>
                  <a:cxn ang="0">
                    <a:pos x="34" y="15"/>
                  </a:cxn>
                  <a:cxn ang="0">
                    <a:pos x="31" y="11"/>
                  </a:cxn>
                  <a:cxn ang="0">
                    <a:pos x="27" y="9"/>
                  </a:cxn>
                  <a:cxn ang="0">
                    <a:pos x="20" y="9"/>
                  </a:cxn>
                  <a:cxn ang="0">
                    <a:pos x="20" y="0"/>
                  </a:cxn>
                  <a:cxn ang="0">
                    <a:pos x="27" y="0"/>
                  </a:cxn>
                  <a:cxn ang="0">
                    <a:pos x="34" y="2"/>
                  </a:cxn>
                  <a:cxn ang="0">
                    <a:pos x="37" y="5"/>
                  </a:cxn>
                  <a:cxn ang="0">
                    <a:pos x="40" y="7"/>
                  </a:cxn>
                  <a:cxn ang="0">
                    <a:pos x="41" y="10"/>
                  </a:cxn>
                  <a:cxn ang="0">
                    <a:pos x="43" y="13"/>
                  </a:cxn>
                  <a:cxn ang="0">
                    <a:pos x="45" y="20"/>
                  </a:cxn>
                  <a:cxn ang="0">
                    <a:pos x="46" y="24"/>
                  </a:cxn>
                  <a:cxn ang="0">
                    <a:pos x="47" y="30"/>
                  </a:cxn>
                  <a:cxn ang="0">
                    <a:pos x="47" y="38"/>
                  </a:cxn>
                  <a:cxn ang="0">
                    <a:pos x="46" y="49"/>
                  </a:cxn>
                  <a:cxn ang="0">
                    <a:pos x="45" y="59"/>
                  </a:cxn>
                  <a:cxn ang="0">
                    <a:pos x="43" y="63"/>
                  </a:cxn>
                  <a:cxn ang="0">
                    <a:pos x="40" y="68"/>
                  </a:cxn>
                  <a:cxn ang="0">
                    <a:pos x="36" y="70"/>
                  </a:cxn>
                  <a:cxn ang="0">
                    <a:pos x="34" y="72"/>
                  </a:cxn>
                  <a:cxn ang="0">
                    <a:pos x="27" y="74"/>
                  </a:cxn>
                  <a:cxn ang="0">
                    <a:pos x="19" y="74"/>
                  </a:cxn>
                  <a:cxn ang="0">
                    <a:pos x="14" y="72"/>
                  </a:cxn>
                  <a:cxn ang="0">
                    <a:pos x="11" y="70"/>
                  </a:cxn>
                  <a:cxn ang="0">
                    <a:pos x="7" y="66"/>
                  </a:cxn>
                  <a:cxn ang="0">
                    <a:pos x="3" y="59"/>
                  </a:cxn>
                  <a:cxn ang="0">
                    <a:pos x="1" y="50"/>
                  </a:cxn>
                  <a:cxn ang="0">
                    <a:pos x="0" y="38"/>
                  </a:cxn>
                  <a:cxn ang="0">
                    <a:pos x="1" y="26"/>
                  </a:cxn>
                  <a:cxn ang="0">
                    <a:pos x="3" y="16"/>
                  </a:cxn>
                  <a:cxn ang="0">
                    <a:pos x="4" y="11"/>
                  </a:cxn>
                  <a:cxn ang="0">
                    <a:pos x="7" y="7"/>
                  </a:cxn>
                  <a:cxn ang="0">
                    <a:pos x="11" y="5"/>
                  </a:cxn>
                  <a:cxn ang="0">
                    <a:pos x="13" y="2"/>
                  </a:cxn>
                  <a:cxn ang="0">
                    <a:pos x="20" y="0"/>
                  </a:cxn>
                </a:cxnLst>
                <a:rect l="0" t="0" r="r" b="b"/>
                <a:pathLst>
                  <a:path w="47" h="74">
                    <a:moveTo>
                      <a:pt x="20" y="9"/>
                    </a:moveTo>
                    <a:lnTo>
                      <a:pt x="17" y="10"/>
                    </a:lnTo>
                    <a:lnTo>
                      <a:pt x="13" y="15"/>
                    </a:lnTo>
                    <a:lnTo>
                      <a:pt x="10" y="23"/>
                    </a:lnTo>
                    <a:lnTo>
                      <a:pt x="10" y="38"/>
                    </a:lnTo>
                    <a:lnTo>
                      <a:pt x="11" y="52"/>
                    </a:lnTo>
                    <a:lnTo>
                      <a:pt x="13" y="61"/>
                    </a:lnTo>
                    <a:lnTo>
                      <a:pt x="20" y="65"/>
                    </a:lnTo>
                    <a:lnTo>
                      <a:pt x="26" y="65"/>
                    </a:lnTo>
                    <a:lnTo>
                      <a:pt x="30" y="64"/>
                    </a:lnTo>
                    <a:lnTo>
                      <a:pt x="32" y="62"/>
                    </a:lnTo>
                    <a:lnTo>
                      <a:pt x="34" y="61"/>
                    </a:lnTo>
                    <a:lnTo>
                      <a:pt x="37" y="52"/>
                    </a:lnTo>
                    <a:lnTo>
                      <a:pt x="37" y="27"/>
                    </a:lnTo>
                    <a:lnTo>
                      <a:pt x="36" y="19"/>
                    </a:lnTo>
                    <a:lnTo>
                      <a:pt x="34" y="15"/>
                    </a:lnTo>
                    <a:lnTo>
                      <a:pt x="31" y="11"/>
                    </a:lnTo>
                    <a:lnTo>
                      <a:pt x="27" y="9"/>
                    </a:lnTo>
                    <a:lnTo>
                      <a:pt x="20" y="9"/>
                    </a:lnTo>
                    <a:close/>
                    <a:moveTo>
                      <a:pt x="20" y="0"/>
                    </a:moveTo>
                    <a:lnTo>
                      <a:pt x="27" y="0"/>
                    </a:lnTo>
                    <a:lnTo>
                      <a:pt x="34" y="2"/>
                    </a:lnTo>
                    <a:lnTo>
                      <a:pt x="37" y="5"/>
                    </a:lnTo>
                    <a:lnTo>
                      <a:pt x="40" y="7"/>
                    </a:lnTo>
                    <a:lnTo>
                      <a:pt x="41" y="10"/>
                    </a:lnTo>
                    <a:lnTo>
                      <a:pt x="43" y="13"/>
                    </a:lnTo>
                    <a:lnTo>
                      <a:pt x="45" y="20"/>
                    </a:lnTo>
                    <a:lnTo>
                      <a:pt x="46" y="24"/>
                    </a:lnTo>
                    <a:lnTo>
                      <a:pt x="47" y="30"/>
                    </a:lnTo>
                    <a:lnTo>
                      <a:pt x="47" y="38"/>
                    </a:lnTo>
                    <a:lnTo>
                      <a:pt x="46" y="49"/>
                    </a:lnTo>
                    <a:lnTo>
                      <a:pt x="45" y="59"/>
                    </a:lnTo>
                    <a:lnTo>
                      <a:pt x="43" y="63"/>
                    </a:lnTo>
                    <a:lnTo>
                      <a:pt x="40" y="68"/>
                    </a:lnTo>
                    <a:lnTo>
                      <a:pt x="36" y="70"/>
                    </a:lnTo>
                    <a:lnTo>
                      <a:pt x="34" y="72"/>
                    </a:lnTo>
                    <a:lnTo>
                      <a:pt x="27" y="74"/>
                    </a:lnTo>
                    <a:lnTo>
                      <a:pt x="19" y="74"/>
                    </a:lnTo>
                    <a:lnTo>
                      <a:pt x="14" y="72"/>
                    </a:lnTo>
                    <a:lnTo>
                      <a:pt x="11" y="70"/>
                    </a:lnTo>
                    <a:lnTo>
                      <a:pt x="7" y="66"/>
                    </a:lnTo>
                    <a:lnTo>
                      <a:pt x="3" y="59"/>
                    </a:lnTo>
                    <a:lnTo>
                      <a:pt x="1" y="50"/>
                    </a:lnTo>
                    <a:lnTo>
                      <a:pt x="0" y="38"/>
                    </a:lnTo>
                    <a:lnTo>
                      <a:pt x="1" y="26"/>
                    </a:lnTo>
                    <a:lnTo>
                      <a:pt x="3" y="16"/>
                    </a:lnTo>
                    <a:lnTo>
                      <a:pt x="4" y="11"/>
                    </a:lnTo>
                    <a:lnTo>
                      <a:pt x="7" y="7"/>
                    </a:lnTo>
                    <a:lnTo>
                      <a:pt x="11" y="5"/>
                    </a:lnTo>
                    <a:lnTo>
                      <a:pt x="13" y="2"/>
                    </a:lnTo>
                    <a:lnTo>
                      <a:pt x="2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25" name="Line 1349"/>
              <p:cNvSpPr>
                <a:spLocks noChangeShapeType="1"/>
              </p:cNvSpPr>
              <p:nvPr/>
            </p:nvSpPr>
            <p:spPr bwMode="auto">
              <a:xfrm flipV="1">
                <a:off x="1819" y="3128"/>
                <a:ext cx="1" cy="27"/>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26" name="Line 1350"/>
              <p:cNvSpPr>
                <a:spLocks noChangeShapeType="1"/>
              </p:cNvSpPr>
              <p:nvPr/>
            </p:nvSpPr>
            <p:spPr bwMode="auto">
              <a:xfrm>
                <a:off x="1819" y="925"/>
                <a:ext cx="1" cy="28"/>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27" name="Freeform 1351"/>
              <p:cNvSpPr>
                <a:spLocks/>
              </p:cNvSpPr>
              <p:nvPr/>
            </p:nvSpPr>
            <p:spPr bwMode="auto">
              <a:xfrm>
                <a:off x="1738" y="3195"/>
                <a:ext cx="48" cy="73"/>
              </a:xfrm>
              <a:custGeom>
                <a:avLst/>
                <a:gdLst/>
                <a:ahLst/>
                <a:cxnLst>
                  <a:cxn ang="0">
                    <a:pos x="25" y="0"/>
                  </a:cxn>
                  <a:cxn ang="0">
                    <a:pos x="29" y="0"/>
                  </a:cxn>
                  <a:cxn ang="0">
                    <a:pos x="33" y="1"/>
                  </a:cxn>
                  <a:cxn ang="0">
                    <a:pos x="38" y="3"/>
                  </a:cxn>
                  <a:cxn ang="0">
                    <a:pos x="43" y="9"/>
                  </a:cxn>
                  <a:cxn ang="0">
                    <a:pos x="45" y="12"/>
                  </a:cxn>
                  <a:cxn ang="0">
                    <a:pos x="47" y="17"/>
                  </a:cxn>
                  <a:cxn ang="0">
                    <a:pos x="47" y="23"/>
                  </a:cxn>
                  <a:cxn ang="0">
                    <a:pos x="46" y="26"/>
                  </a:cxn>
                  <a:cxn ang="0">
                    <a:pos x="43" y="32"/>
                  </a:cxn>
                  <a:cxn ang="0">
                    <a:pos x="41" y="34"/>
                  </a:cxn>
                  <a:cxn ang="0">
                    <a:pos x="39" y="38"/>
                  </a:cxn>
                  <a:cxn ang="0">
                    <a:pos x="37" y="40"/>
                  </a:cxn>
                  <a:cxn ang="0">
                    <a:pos x="35" y="43"/>
                  </a:cxn>
                  <a:cxn ang="0">
                    <a:pos x="31" y="47"/>
                  </a:cxn>
                  <a:cxn ang="0">
                    <a:pos x="27" y="50"/>
                  </a:cxn>
                  <a:cxn ang="0">
                    <a:pos x="24" y="53"/>
                  </a:cxn>
                  <a:cxn ang="0">
                    <a:pos x="20" y="55"/>
                  </a:cxn>
                  <a:cxn ang="0">
                    <a:pos x="13" y="63"/>
                  </a:cxn>
                  <a:cxn ang="0">
                    <a:pos x="48" y="63"/>
                  </a:cxn>
                  <a:cxn ang="0">
                    <a:pos x="48" y="73"/>
                  </a:cxn>
                  <a:cxn ang="0">
                    <a:pos x="0" y="73"/>
                  </a:cxn>
                  <a:cxn ang="0">
                    <a:pos x="0" y="70"/>
                  </a:cxn>
                  <a:cxn ang="0">
                    <a:pos x="3" y="63"/>
                  </a:cxn>
                  <a:cxn ang="0">
                    <a:pos x="9" y="53"/>
                  </a:cxn>
                  <a:cxn ang="0">
                    <a:pos x="14" y="50"/>
                  </a:cxn>
                  <a:cxn ang="0">
                    <a:pos x="18" y="45"/>
                  </a:cxn>
                  <a:cxn ang="0">
                    <a:pos x="24" y="41"/>
                  </a:cxn>
                  <a:cxn ang="0">
                    <a:pos x="31" y="33"/>
                  </a:cxn>
                  <a:cxn ang="0">
                    <a:pos x="32" y="31"/>
                  </a:cxn>
                  <a:cxn ang="0">
                    <a:pos x="35" y="29"/>
                  </a:cxn>
                  <a:cxn ang="0">
                    <a:pos x="36" y="26"/>
                  </a:cxn>
                  <a:cxn ang="0">
                    <a:pos x="37" y="23"/>
                  </a:cxn>
                  <a:cxn ang="0">
                    <a:pos x="37" y="17"/>
                  </a:cxn>
                  <a:cxn ang="0">
                    <a:pos x="36" y="15"/>
                  </a:cxn>
                  <a:cxn ang="0">
                    <a:pos x="33" y="12"/>
                  </a:cxn>
                  <a:cxn ang="0">
                    <a:pos x="30" y="10"/>
                  </a:cxn>
                  <a:cxn ang="0">
                    <a:pos x="28" y="9"/>
                  </a:cxn>
                  <a:cxn ang="0">
                    <a:pos x="20" y="9"/>
                  </a:cxn>
                  <a:cxn ang="0">
                    <a:pos x="17" y="10"/>
                  </a:cxn>
                  <a:cxn ang="0">
                    <a:pos x="15" y="12"/>
                  </a:cxn>
                  <a:cxn ang="0">
                    <a:pos x="13" y="13"/>
                  </a:cxn>
                  <a:cxn ang="0">
                    <a:pos x="11" y="16"/>
                  </a:cxn>
                  <a:cxn ang="0">
                    <a:pos x="11" y="19"/>
                  </a:cxn>
                  <a:cxn ang="0">
                    <a:pos x="10" y="21"/>
                  </a:cxn>
                  <a:cxn ang="0">
                    <a:pos x="1" y="20"/>
                  </a:cxn>
                  <a:cxn ang="0">
                    <a:pos x="4" y="11"/>
                  </a:cxn>
                  <a:cxn ang="0">
                    <a:pos x="6" y="8"/>
                  </a:cxn>
                  <a:cxn ang="0">
                    <a:pos x="9" y="6"/>
                  </a:cxn>
                  <a:cxn ang="0">
                    <a:pos x="14" y="2"/>
                  </a:cxn>
                  <a:cxn ang="0">
                    <a:pos x="18" y="1"/>
                  </a:cxn>
                  <a:cxn ang="0">
                    <a:pos x="25" y="0"/>
                  </a:cxn>
                </a:cxnLst>
                <a:rect l="0" t="0" r="r" b="b"/>
                <a:pathLst>
                  <a:path w="48" h="73">
                    <a:moveTo>
                      <a:pt x="25" y="0"/>
                    </a:moveTo>
                    <a:lnTo>
                      <a:pt x="29" y="0"/>
                    </a:lnTo>
                    <a:lnTo>
                      <a:pt x="33" y="1"/>
                    </a:lnTo>
                    <a:lnTo>
                      <a:pt x="38" y="3"/>
                    </a:lnTo>
                    <a:lnTo>
                      <a:pt x="43" y="9"/>
                    </a:lnTo>
                    <a:lnTo>
                      <a:pt x="45" y="12"/>
                    </a:lnTo>
                    <a:lnTo>
                      <a:pt x="47" y="17"/>
                    </a:lnTo>
                    <a:lnTo>
                      <a:pt x="47" y="23"/>
                    </a:lnTo>
                    <a:lnTo>
                      <a:pt x="46" y="26"/>
                    </a:lnTo>
                    <a:lnTo>
                      <a:pt x="43" y="32"/>
                    </a:lnTo>
                    <a:lnTo>
                      <a:pt x="41" y="34"/>
                    </a:lnTo>
                    <a:lnTo>
                      <a:pt x="39" y="38"/>
                    </a:lnTo>
                    <a:lnTo>
                      <a:pt x="37" y="40"/>
                    </a:lnTo>
                    <a:lnTo>
                      <a:pt x="35" y="43"/>
                    </a:lnTo>
                    <a:lnTo>
                      <a:pt x="31" y="47"/>
                    </a:lnTo>
                    <a:lnTo>
                      <a:pt x="27" y="50"/>
                    </a:lnTo>
                    <a:lnTo>
                      <a:pt x="24" y="53"/>
                    </a:lnTo>
                    <a:lnTo>
                      <a:pt x="20" y="55"/>
                    </a:lnTo>
                    <a:lnTo>
                      <a:pt x="13" y="63"/>
                    </a:lnTo>
                    <a:lnTo>
                      <a:pt x="48" y="63"/>
                    </a:lnTo>
                    <a:lnTo>
                      <a:pt x="48" y="73"/>
                    </a:lnTo>
                    <a:lnTo>
                      <a:pt x="0" y="73"/>
                    </a:lnTo>
                    <a:lnTo>
                      <a:pt x="0" y="70"/>
                    </a:lnTo>
                    <a:lnTo>
                      <a:pt x="3" y="63"/>
                    </a:lnTo>
                    <a:lnTo>
                      <a:pt x="9" y="53"/>
                    </a:lnTo>
                    <a:lnTo>
                      <a:pt x="14" y="50"/>
                    </a:lnTo>
                    <a:lnTo>
                      <a:pt x="18" y="45"/>
                    </a:lnTo>
                    <a:lnTo>
                      <a:pt x="24" y="41"/>
                    </a:lnTo>
                    <a:lnTo>
                      <a:pt x="31" y="33"/>
                    </a:lnTo>
                    <a:lnTo>
                      <a:pt x="32" y="31"/>
                    </a:lnTo>
                    <a:lnTo>
                      <a:pt x="35" y="29"/>
                    </a:lnTo>
                    <a:lnTo>
                      <a:pt x="36" y="26"/>
                    </a:lnTo>
                    <a:lnTo>
                      <a:pt x="37" y="23"/>
                    </a:lnTo>
                    <a:lnTo>
                      <a:pt x="37" y="17"/>
                    </a:lnTo>
                    <a:lnTo>
                      <a:pt x="36" y="15"/>
                    </a:lnTo>
                    <a:lnTo>
                      <a:pt x="33" y="12"/>
                    </a:lnTo>
                    <a:lnTo>
                      <a:pt x="30" y="10"/>
                    </a:lnTo>
                    <a:lnTo>
                      <a:pt x="28" y="9"/>
                    </a:lnTo>
                    <a:lnTo>
                      <a:pt x="20" y="9"/>
                    </a:lnTo>
                    <a:lnTo>
                      <a:pt x="17" y="10"/>
                    </a:lnTo>
                    <a:lnTo>
                      <a:pt x="15" y="12"/>
                    </a:lnTo>
                    <a:lnTo>
                      <a:pt x="13" y="13"/>
                    </a:lnTo>
                    <a:lnTo>
                      <a:pt x="11" y="16"/>
                    </a:lnTo>
                    <a:lnTo>
                      <a:pt x="11" y="19"/>
                    </a:lnTo>
                    <a:lnTo>
                      <a:pt x="10" y="21"/>
                    </a:lnTo>
                    <a:lnTo>
                      <a:pt x="1" y="20"/>
                    </a:lnTo>
                    <a:lnTo>
                      <a:pt x="4" y="11"/>
                    </a:lnTo>
                    <a:lnTo>
                      <a:pt x="6" y="8"/>
                    </a:lnTo>
                    <a:lnTo>
                      <a:pt x="9" y="6"/>
                    </a:lnTo>
                    <a:lnTo>
                      <a:pt x="14" y="2"/>
                    </a:lnTo>
                    <a:lnTo>
                      <a:pt x="18" y="1"/>
                    </a:lnTo>
                    <a:lnTo>
                      <a:pt x="2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28" name="Freeform 1352"/>
              <p:cNvSpPr>
                <a:spLocks/>
              </p:cNvSpPr>
              <p:nvPr/>
            </p:nvSpPr>
            <p:spPr bwMode="auto">
              <a:xfrm>
                <a:off x="1795" y="3196"/>
                <a:ext cx="47" cy="73"/>
              </a:xfrm>
              <a:custGeom>
                <a:avLst/>
                <a:gdLst/>
                <a:ahLst/>
                <a:cxnLst>
                  <a:cxn ang="0">
                    <a:pos x="8" y="0"/>
                  </a:cxn>
                  <a:cxn ang="0">
                    <a:pos x="44" y="0"/>
                  </a:cxn>
                  <a:cxn ang="0">
                    <a:pos x="44" y="10"/>
                  </a:cxn>
                  <a:cxn ang="0">
                    <a:pos x="16" y="10"/>
                  </a:cxn>
                  <a:cxn ang="0">
                    <a:pos x="13" y="29"/>
                  </a:cxn>
                  <a:cxn ang="0">
                    <a:pos x="17" y="26"/>
                  </a:cxn>
                  <a:cxn ang="0">
                    <a:pos x="22" y="25"/>
                  </a:cxn>
                  <a:cxn ang="0">
                    <a:pos x="25" y="23"/>
                  </a:cxn>
                  <a:cxn ang="0">
                    <a:pos x="29" y="23"/>
                  </a:cxn>
                  <a:cxn ang="0">
                    <a:pos x="34" y="25"/>
                  </a:cxn>
                  <a:cxn ang="0">
                    <a:pos x="38" y="27"/>
                  </a:cxn>
                  <a:cxn ang="0">
                    <a:pos x="42" y="30"/>
                  </a:cxn>
                  <a:cxn ang="0">
                    <a:pos x="44" y="33"/>
                  </a:cxn>
                  <a:cxn ang="0">
                    <a:pos x="46" y="38"/>
                  </a:cxn>
                  <a:cxn ang="0">
                    <a:pos x="47" y="42"/>
                  </a:cxn>
                  <a:cxn ang="0">
                    <a:pos x="47" y="47"/>
                  </a:cxn>
                  <a:cxn ang="0">
                    <a:pos x="46" y="57"/>
                  </a:cxn>
                  <a:cxn ang="0">
                    <a:pos x="43" y="64"/>
                  </a:cxn>
                  <a:cxn ang="0">
                    <a:pos x="34" y="71"/>
                  </a:cxn>
                  <a:cxn ang="0">
                    <a:pos x="23" y="73"/>
                  </a:cxn>
                  <a:cxn ang="0">
                    <a:pos x="12" y="71"/>
                  </a:cxn>
                  <a:cxn ang="0">
                    <a:pos x="7" y="68"/>
                  </a:cxn>
                  <a:cxn ang="0">
                    <a:pos x="4" y="63"/>
                  </a:cxn>
                  <a:cxn ang="0">
                    <a:pos x="2" y="59"/>
                  </a:cxn>
                  <a:cxn ang="0">
                    <a:pos x="0" y="53"/>
                  </a:cxn>
                  <a:cxn ang="0">
                    <a:pos x="10" y="52"/>
                  </a:cxn>
                  <a:cxn ang="0">
                    <a:pos x="12" y="59"/>
                  </a:cxn>
                  <a:cxn ang="0">
                    <a:pos x="16" y="63"/>
                  </a:cxn>
                  <a:cxn ang="0">
                    <a:pos x="20" y="64"/>
                  </a:cxn>
                  <a:cxn ang="0">
                    <a:pos x="26" y="64"/>
                  </a:cxn>
                  <a:cxn ang="0">
                    <a:pos x="29" y="63"/>
                  </a:cxn>
                  <a:cxn ang="0">
                    <a:pos x="32" y="62"/>
                  </a:cxn>
                  <a:cxn ang="0">
                    <a:pos x="36" y="58"/>
                  </a:cxn>
                  <a:cxn ang="0">
                    <a:pos x="38" y="51"/>
                  </a:cxn>
                  <a:cxn ang="0">
                    <a:pos x="38" y="43"/>
                  </a:cxn>
                  <a:cxn ang="0">
                    <a:pos x="37" y="39"/>
                  </a:cxn>
                  <a:cxn ang="0">
                    <a:pos x="32" y="33"/>
                  </a:cxn>
                  <a:cxn ang="0">
                    <a:pos x="28" y="32"/>
                  </a:cxn>
                  <a:cxn ang="0">
                    <a:pos x="21" y="32"/>
                  </a:cxn>
                  <a:cxn ang="0">
                    <a:pos x="12" y="37"/>
                  </a:cxn>
                  <a:cxn ang="0">
                    <a:pos x="11" y="38"/>
                  </a:cxn>
                  <a:cxn ang="0">
                    <a:pos x="1" y="37"/>
                  </a:cxn>
                  <a:cxn ang="0">
                    <a:pos x="8" y="0"/>
                  </a:cxn>
                </a:cxnLst>
                <a:rect l="0" t="0" r="r" b="b"/>
                <a:pathLst>
                  <a:path w="47" h="73">
                    <a:moveTo>
                      <a:pt x="8" y="0"/>
                    </a:moveTo>
                    <a:lnTo>
                      <a:pt x="44" y="0"/>
                    </a:lnTo>
                    <a:lnTo>
                      <a:pt x="44" y="10"/>
                    </a:lnTo>
                    <a:lnTo>
                      <a:pt x="16" y="10"/>
                    </a:lnTo>
                    <a:lnTo>
                      <a:pt x="13" y="29"/>
                    </a:lnTo>
                    <a:lnTo>
                      <a:pt x="17" y="26"/>
                    </a:lnTo>
                    <a:lnTo>
                      <a:pt x="22" y="25"/>
                    </a:lnTo>
                    <a:lnTo>
                      <a:pt x="25" y="23"/>
                    </a:lnTo>
                    <a:lnTo>
                      <a:pt x="29" y="23"/>
                    </a:lnTo>
                    <a:lnTo>
                      <a:pt x="34" y="25"/>
                    </a:lnTo>
                    <a:lnTo>
                      <a:pt x="38" y="27"/>
                    </a:lnTo>
                    <a:lnTo>
                      <a:pt x="42" y="30"/>
                    </a:lnTo>
                    <a:lnTo>
                      <a:pt x="44" y="33"/>
                    </a:lnTo>
                    <a:lnTo>
                      <a:pt x="46" y="38"/>
                    </a:lnTo>
                    <a:lnTo>
                      <a:pt x="47" y="42"/>
                    </a:lnTo>
                    <a:lnTo>
                      <a:pt x="47" y="47"/>
                    </a:lnTo>
                    <a:lnTo>
                      <a:pt x="46" y="57"/>
                    </a:lnTo>
                    <a:lnTo>
                      <a:pt x="43" y="64"/>
                    </a:lnTo>
                    <a:lnTo>
                      <a:pt x="34" y="71"/>
                    </a:lnTo>
                    <a:lnTo>
                      <a:pt x="23" y="73"/>
                    </a:lnTo>
                    <a:lnTo>
                      <a:pt x="12" y="71"/>
                    </a:lnTo>
                    <a:lnTo>
                      <a:pt x="7" y="68"/>
                    </a:lnTo>
                    <a:lnTo>
                      <a:pt x="4" y="63"/>
                    </a:lnTo>
                    <a:lnTo>
                      <a:pt x="2" y="59"/>
                    </a:lnTo>
                    <a:lnTo>
                      <a:pt x="0" y="53"/>
                    </a:lnTo>
                    <a:lnTo>
                      <a:pt x="10" y="52"/>
                    </a:lnTo>
                    <a:lnTo>
                      <a:pt x="12" y="59"/>
                    </a:lnTo>
                    <a:lnTo>
                      <a:pt x="16" y="63"/>
                    </a:lnTo>
                    <a:lnTo>
                      <a:pt x="20" y="64"/>
                    </a:lnTo>
                    <a:lnTo>
                      <a:pt x="26" y="64"/>
                    </a:lnTo>
                    <a:lnTo>
                      <a:pt x="29" y="63"/>
                    </a:lnTo>
                    <a:lnTo>
                      <a:pt x="32" y="62"/>
                    </a:lnTo>
                    <a:lnTo>
                      <a:pt x="36" y="58"/>
                    </a:lnTo>
                    <a:lnTo>
                      <a:pt x="38" y="51"/>
                    </a:lnTo>
                    <a:lnTo>
                      <a:pt x="38" y="43"/>
                    </a:lnTo>
                    <a:lnTo>
                      <a:pt x="37" y="39"/>
                    </a:lnTo>
                    <a:lnTo>
                      <a:pt x="32" y="33"/>
                    </a:lnTo>
                    <a:lnTo>
                      <a:pt x="28" y="32"/>
                    </a:lnTo>
                    <a:lnTo>
                      <a:pt x="21" y="32"/>
                    </a:lnTo>
                    <a:lnTo>
                      <a:pt x="12" y="37"/>
                    </a:lnTo>
                    <a:lnTo>
                      <a:pt x="11" y="38"/>
                    </a:lnTo>
                    <a:lnTo>
                      <a:pt x="1" y="37"/>
                    </a:lnTo>
                    <a:lnTo>
                      <a:pt x="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29" name="Freeform 1353"/>
              <p:cNvSpPr>
                <a:spLocks noEditPoints="1"/>
              </p:cNvSpPr>
              <p:nvPr/>
            </p:nvSpPr>
            <p:spPr bwMode="auto">
              <a:xfrm>
                <a:off x="1851" y="3195"/>
                <a:ext cx="47" cy="74"/>
              </a:xfrm>
              <a:custGeom>
                <a:avLst/>
                <a:gdLst/>
                <a:ahLst/>
                <a:cxnLst>
                  <a:cxn ang="0">
                    <a:pos x="20" y="9"/>
                  </a:cxn>
                  <a:cxn ang="0">
                    <a:pos x="18" y="10"/>
                  </a:cxn>
                  <a:cxn ang="0">
                    <a:pos x="13" y="15"/>
                  </a:cxn>
                  <a:cxn ang="0">
                    <a:pos x="10" y="23"/>
                  </a:cxn>
                  <a:cxn ang="0">
                    <a:pos x="10" y="38"/>
                  </a:cxn>
                  <a:cxn ang="0">
                    <a:pos x="11" y="52"/>
                  </a:cxn>
                  <a:cxn ang="0">
                    <a:pos x="13" y="61"/>
                  </a:cxn>
                  <a:cxn ang="0">
                    <a:pos x="20" y="65"/>
                  </a:cxn>
                  <a:cxn ang="0">
                    <a:pos x="26" y="65"/>
                  </a:cxn>
                  <a:cxn ang="0">
                    <a:pos x="30" y="64"/>
                  </a:cxn>
                  <a:cxn ang="0">
                    <a:pos x="32" y="62"/>
                  </a:cxn>
                  <a:cxn ang="0">
                    <a:pos x="34" y="61"/>
                  </a:cxn>
                  <a:cxn ang="0">
                    <a:pos x="37" y="52"/>
                  </a:cxn>
                  <a:cxn ang="0">
                    <a:pos x="37" y="27"/>
                  </a:cxn>
                  <a:cxn ang="0">
                    <a:pos x="36" y="19"/>
                  </a:cxn>
                  <a:cxn ang="0">
                    <a:pos x="34" y="15"/>
                  </a:cxn>
                  <a:cxn ang="0">
                    <a:pos x="31" y="11"/>
                  </a:cxn>
                  <a:cxn ang="0">
                    <a:pos x="28" y="9"/>
                  </a:cxn>
                  <a:cxn ang="0">
                    <a:pos x="20" y="9"/>
                  </a:cxn>
                  <a:cxn ang="0">
                    <a:pos x="20" y="0"/>
                  </a:cxn>
                  <a:cxn ang="0">
                    <a:pos x="28" y="0"/>
                  </a:cxn>
                  <a:cxn ang="0">
                    <a:pos x="34" y="2"/>
                  </a:cxn>
                  <a:cxn ang="0">
                    <a:pos x="37" y="5"/>
                  </a:cxn>
                  <a:cxn ang="0">
                    <a:pos x="40" y="7"/>
                  </a:cxn>
                  <a:cxn ang="0">
                    <a:pos x="41" y="10"/>
                  </a:cxn>
                  <a:cxn ang="0">
                    <a:pos x="43" y="13"/>
                  </a:cxn>
                  <a:cxn ang="0">
                    <a:pos x="45" y="20"/>
                  </a:cxn>
                  <a:cxn ang="0">
                    <a:pos x="46" y="24"/>
                  </a:cxn>
                  <a:cxn ang="0">
                    <a:pos x="47" y="30"/>
                  </a:cxn>
                  <a:cxn ang="0">
                    <a:pos x="47" y="38"/>
                  </a:cxn>
                  <a:cxn ang="0">
                    <a:pos x="46" y="49"/>
                  </a:cxn>
                  <a:cxn ang="0">
                    <a:pos x="45" y="59"/>
                  </a:cxn>
                  <a:cxn ang="0">
                    <a:pos x="43" y="63"/>
                  </a:cxn>
                  <a:cxn ang="0">
                    <a:pos x="40" y="68"/>
                  </a:cxn>
                  <a:cxn ang="0">
                    <a:pos x="36" y="70"/>
                  </a:cxn>
                  <a:cxn ang="0">
                    <a:pos x="34" y="72"/>
                  </a:cxn>
                  <a:cxn ang="0">
                    <a:pos x="28" y="74"/>
                  </a:cxn>
                  <a:cxn ang="0">
                    <a:pos x="19" y="74"/>
                  </a:cxn>
                  <a:cxn ang="0">
                    <a:pos x="14" y="72"/>
                  </a:cxn>
                  <a:cxn ang="0">
                    <a:pos x="11" y="70"/>
                  </a:cxn>
                  <a:cxn ang="0">
                    <a:pos x="8" y="66"/>
                  </a:cxn>
                  <a:cxn ang="0">
                    <a:pos x="3" y="59"/>
                  </a:cxn>
                  <a:cxn ang="0">
                    <a:pos x="1" y="50"/>
                  </a:cxn>
                  <a:cxn ang="0">
                    <a:pos x="0" y="38"/>
                  </a:cxn>
                  <a:cxn ang="0">
                    <a:pos x="1" y="26"/>
                  </a:cxn>
                  <a:cxn ang="0">
                    <a:pos x="3" y="16"/>
                  </a:cxn>
                  <a:cxn ang="0">
                    <a:pos x="4" y="11"/>
                  </a:cxn>
                  <a:cxn ang="0">
                    <a:pos x="8" y="7"/>
                  </a:cxn>
                  <a:cxn ang="0">
                    <a:pos x="11" y="5"/>
                  </a:cxn>
                  <a:cxn ang="0">
                    <a:pos x="13" y="2"/>
                  </a:cxn>
                  <a:cxn ang="0">
                    <a:pos x="20" y="0"/>
                  </a:cxn>
                </a:cxnLst>
                <a:rect l="0" t="0" r="r" b="b"/>
                <a:pathLst>
                  <a:path w="47" h="74">
                    <a:moveTo>
                      <a:pt x="20" y="9"/>
                    </a:moveTo>
                    <a:lnTo>
                      <a:pt x="18" y="10"/>
                    </a:lnTo>
                    <a:lnTo>
                      <a:pt x="13" y="15"/>
                    </a:lnTo>
                    <a:lnTo>
                      <a:pt x="10" y="23"/>
                    </a:lnTo>
                    <a:lnTo>
                      <a:pt x="10" y="38"/>
                    </a:lnTo>
                    <a:lnTo>
                      <a:pt x="11" y="52"/>
                    </a:lnTo>
                    <a:lnTo>
                      <a:pt x="13" y="61"/>
                    </a:lnTo>
                    <a:lnTo>
                      <a:pt x="20" y="65"/>
                    </a:lnTo>
                    <a:lnTo>
                      <a:pt x="26" y="65"/>
                    </a:lnTo>
                    <a:lnTo>
                      <a:pt x="30" y="64"/>
                    </a:lnTo>
                    <a:lnTo>
                      <a:pt x="32" y="62"/>
                    </a:lnTo>
                    <a:lnTo>
                      <a:pt x="34" y="61"/>
                    </a:lnTo>
                    <a:lnTo>
                      <a:pt x="37" y="52"/>
                    </a:lnTo>
                    <a:lnTo>
                      <a:pt x="37" y="27"/>
                    </a:lnTo>
                    <a:lnTo>
                      <a:pt x="36" y="19"/>
                    </a:lnTo>
                    <a:lnTo>
                      <a:pt x="34" y="15"/>
                    </a:lnTo>
                    <a:lnTo>
                      <a:pt x="31" y="11"/>
                    </a:lnTo>
                    <a:lnTo>
                      <a:pt x="28" y="9"/>
                    </a:lnTo>
                    <a:lnTo>
                      <a:pt x="20" y="9"/>
                    </a:lnTo>
                    <a:close/>
                    <a:moveTo>
                      <a:pt x="20" y="0"/>
                    </a:moveTo>
                    <a:lnTo>
                      <a:pt x="28" y="0"/>
                    </a:lnTo>
                    <a:lnTo>
                      <a:pt x="34" y="2"/>
                    </a:lnTo>
                    <a:lnTo>
                      <a:pt x="37" y="5"/>
                    </a:lnTo>
                    <a:lnTo>
                      <a:pt x="40" y="7"/>
                    </a:lnTo>
                    <a:lnTo>
                      <a:pt x="41" y="10"/>
                    </a:lnTo>
                    <a:lnTo>
                      <a:pt x="43" y="13"/>
                    </a:lnTo>
                    <a:lnTo>
                      <a:pt x="45" y="20"/>
                    </a:lnTo>
                    <a:lnTo>
                      <a:pt x="46" y="24"/>
                    </a:lnTo>
                    <a:lnTo>
                      <a:pt x="47" y="30"/>
                    </a:lnTo>
                    <a:lnTo>
                      <a:pt x="47" y="38"/>
                    </a:lnTo>
                    <a:lnTo>
                      <a:pt x="46" y="49"/>
                    </a:lnTo>
                    <a:lnTo>
                      <a:pt x="45" y="59"/>
                    </a:lnTo>
                    <a:lnTo>
                      <a:pt x="43" y="63"/>
                    </a:lnTo>
                    <a:lnTo>
                      <a:pt x="40" y="68"/>
                    </a:lnTo>
                    <a:lnTo>
                      <a:pt x="36" y="70"/>
                    </a:lnTo>
                    <a:lnTo>
                      <a:pt x="34" y="72"/>
                    </a:lnTo>
                    <a:lnTo>
                      <a:pt x="28" y="74"/>
                    </a:lnTo>
                    <a:lnTo>
                      <a:pt x="19" y="74"/>
                    </a:lnTo>
                    <a:lnTo>
                      <a:pt x="14" y="72"/>
                    </a:lnTo>
                    <a:lnTo>
                      <a:pt x="11" y="70"/>
                    </a:lnTo>
                    <a:lnTo>
                      <a:pt x="8" y="66"/>
                    </a:lnTo>
                    <a:lnTo>
                      <a:pt x="3" y="59"/>
                    </a:lnTo>
                    <a:lnTo>
                      <a:pt x="1" y="50"/>
                    </a:lnTo>
                    <a:lnTo>
                      <a:pt x="0" y="38"/>
                    </a:lnTo>
                    <a:lnTo>
                      <a:pt x="1" y="26"/>
                    </a:lnTo>
                    <a:lnTo>
                      <a:pt x="3" y="16"/>
                    </a:lnTo>
                    <a:lnTo>
                      <a:pt x="4" y="11"/>
                    </a:lnTo>
                    <a:lnTo>
                      <a:pt x="8" y="7"/>
                    </a:lnTo>
                    <a:lnTo>
                      <a:pt x="11" y="5"/>
                    </a:lnTo>
                    <a:lnTo>
                      <a:pt x="13" y="2"/>
                    </a:lnTo>
                    <a:lnTo>
                      <a:pt x="2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30" name="Line 1354"/>
              <p:cNvSpPr>
                <a:spLocks noChangeShapeType="1"/>
              </p:cNvSpPr>
              <p:nvPr/>
            </p:nvSpPr>
            <p:spPr bwMode="auto">
              <a:xfrm flipV="1">
                <a:off x="2172" y="3128"/>
                <a:ext cx="1" cy="27"/>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31" name="Line 1355"/>
              <p:cNvSpPr>
                <a:spLocks noChangeShapeType="1"/>
              </p:cNvSpPr>
              <p:nvPr/>
            </p:nvSpPr>
            <p:spPr bwMode="auto">
              <a:xfrm>
                <a:off x="2172" y="925"/>
                <a:ext cx="1" cy="28"/>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32" name="Freeform 1356"/>
              <p:cNvSpPr>
                <a:spLocks/>
              </p:cNvSpPr>
              <p:nvPr/>
            </p:nvSpPr>
            <p:spPr bwMode="auto">
              <a:xfrm>
                <a:off x="2092" y="3195"/>
                <a:ext cx="47" cy="74"/>
              </a:xfrm>
              <a:custGeom>
                <a:avLst/>
                <a:gdLst/>
                <a:ahLst/>
                <a:cxnLst>
                  <a:cxn ang="0">
                    <a:pos x="25" y="0"/>
                  </a:cxn>
                  <a:cxn ang="0">
                    <a:pos x="32" y="2"/>
                  </a:cxn>
                  <a:cxn ang="0">
                    <a:pos x="40" y="10"/>
                  </a:cxn>
                  <a:cxn ang="0">
                    <a:pos x="43" y="16"/>
                  </a:cxn>
                  <a:cxn ang="0">
                    <a:pos x="40" y="27"/>
                  </a:cxn>
                  <a:cxn ang="0">
                    <a:pos x="36" y="31"/>
                  </a:cxn>
                  <a:cxn ang="0">
                    <a:pos x="37" y="34"/>
                  </a:cxn>
                  <a:cxn ang="0">
                    <a:pos x="43" y="39"/>
                  </a:cxn>
                  <a:cxn ang="0">
                    <a:pos x="47" y="51"/>
                  </a:cxn>
                  <a:cxn ang="0">
                    <a:pos x="44" y="62"/>
                  </a:cxn>
                  <a:cxn ang="0">
                    <a:pos x="36" y="71"/>
                  </a:cxn>
                  <a:cxn ang="0">
                    <a:pos x="27" y="74"/>
                  </a:cxn>
                  <a:cxn ang="0">
                    <a:pos x="16" y="73"/>
                  </a:cxn>
                  <a:cxn ang="0">
                    <a:pos x="7" y="69"/>
                  </a:cxn>
                  <a:cxn ang="0">
                    <a:pos x="1" y="60"/>
                  </a:cxn>
                  <a:cxn ang="0">
                    <a:pos x="8" y="53"/>
                  </a:cxn>
                  <a:cxn ang="0">
                    <a:pos x="12" y="60"/>
                  </a:cxn>
                  <a:cxn ang="0">
                    <a:pos x="19" y="65"/>
                  </a:cxn>
                  <a:cxn ang="0">
                    <a:pos x="28" y="64"/>
                  </a:cxn>
                  <a:cxn ang="0">
                    <a:pos x="33" y="61"/>
                  </a:cxn>
                  <a:cxn ang="0">
                    <a:pos x="37" y="54"/>
                  </a:cxn>
                  <a:cxn ang="0">
                    <a:pos x="36" y="44"/>
                  </a:cxn>
                  <a:cxn ang="0">
                    <a:pos x="27" y="38"/>
                  </a:cxn>
                  <a:cxn ang="0">
                    <a:pos x="18" y="30"/>
                  </a:cxn>
                  <a:cxn ang="0">
                    <a:pos x="24" y="29"/>
                  </a:cxn>
                  <a:cxn ang="0">
                    <a:pos x="32" y="26"/>
                  </a:cxn>
                  <a:cxn ang="0">
                    <a:pos x="33" y="17"/>
                  </a:cxn>
                  <a:cxn ang="0">
                    <a:pos x="28" y="10"/>
                  </a:cxn>
                  <a:cxn ang="0">
                    <a:pos x="19" y="9"/>
                  </a:cxn>
                  <a:cxn ang="0">
                    <a:pos x="14" y="12"/>
                  </a:cxn>
                  <a:cxn ang="0">
                    <a:pos x="11" y="17"/>
                  </a:cxn>
                  <a:cxn ang="0">
                    <a:pos x="1" y="19"/>
                  </a:cxn>
                  <a:cxn ang="0">
                    <a:pos x="4" y="9"/>
                  </a:cxn>
                  <a:cxn ang="0">
                    <a:pos x="12" y="2"/>
                  </a:cxn>
                  <a:cxn ang="0">
                    <a:pos x="22" y="0"/>
                  </a:cxn>
                </a:cxnLst>
                <a:rect l="0" t="0" r="r" b="b"/>
                <a:pathLst>
                  <a:path w="47" h="74">
                    <a:moveTo>
                      <a:pt x="22" y="0"/>
                    </a:moveTo>
                    <a:lnTo>
                      <a:pt x="25" y="0"/>
                    </a:lnTo>
                    <a:lnTo>
                      <a:pt x="29" y="1"/>
                    </a:lnTo>
                    <a:lnTo>
                      <a:pt x="32" y="2"/>
                    </a:lnTo>
                    <a:lnTo>
                      <a:pt x="38" y="7"/>
                    </a:lnTo>
                    <a:lnTo>
                      <a:pt x="40" y="10"/>
                    </a:lnTo>
                    <a:lnTo>
                      <a:pt x="41" y="12"/>
                    </a:lnTo>
                    <a:lnTo>
                      <a:pt x="43" y="16"/>
                    </a:lnTo>
                    <a:lnTo>
                      <a:pt x="43" y="18"/>
                    </a:lnTo>
                    <a:lnTo>
                      <a:pt x="40" y="27"/>
                    </a:lnTo>
                    <a:lnTo>
                      <a:pt x="38" y="30"/>
                    </a:lnTo>
                    <a:lnTo>
                      <a:pt x="36" y="31"/>
                    </a:lnTo>
                    <a:lnTo>
                      <a:pt x="33" y="33"/>
                    </a:lnTo>
                    <a:lnTo>
                      <a:pt x="37" y="34"/>
                    </a:lnTo>
                    <a:lnTo>
                      <a:pt x="40" y="37"/>
                    </a:lnTo>
                    <a:lnTo>
                      <a:pt x="43" y="39"/>
                    </a:lnTo>
                    <a:lnTo>
                      <a:pt x="45" y="42"/>
                    </a:lnTo>
                    <a:lnTo>
                      <a:pt x="47" y="51"/>
                    </a:lnTo>
                    <a:lnTo>
                      <a:pt x="46" y="57"/>
                    </a:lnTo>
                    <a:lnTo>
                      <a:pt x="44" y="62"/>
                    </a:lnTo>
                    <a:lnTo>
                      <a:pt x="39" y="68"/>
                    </a:lnTo>
                    <a:lnTo>
                      <a:pt x="36" y="71"/>
                    </a:lnTo>
                    <a:lnTo>
                      <a:pt x="33" y="72"/>
                    </a:lnTo>
                    <a:lnTo>
                      <a:pt x="27" y="74"/>
                    </a:lnTo>
                    <a:lnTo>
                      <a:pt x="23" y="74"/>
                    </a:lnTo>
                    <a:lnTo>
                      <a:pt x="16" y="73"/>
                    </a:lnTo>
                    <a:lnTo>
                      <a:pt x="12" y="72"/>
                    </a:lnTo>
                    <a:lnTo>
                      <a:pt x="7" y="69"/>
                    </a:lnTo>
                    <a:lnTo>
                      <a:pt x="3" y="64"/>
                    </a:lnTo>
                    <a:lnTo>
                      <a:pt x="1" y="60"/>
                    </a:lnTo>
                    <a:lnTo>
                      <a:pt x="0" y="54"/>
                    </a:lnTo>
                    <a:lnTo>
                      <a:pt x="8" y="53"/>
                    </a:lnTo>
                    <a:lnTo>
                      <a:pt x="10" y="57"/>
                    </a:lnTo>
                    <a:lnTo>
                      <a:pt x="12" y="60"/>
                    </a:lnTo>
                    <a:lnTo>
                      <a:pt x="16" y="64"/>
                    </a:lnTo>
                    <a:lnTo>
                      <a:pt x="19" y="65"/>
                    </a:lnTo>
                    <a:lnTo>
                      <a:pt x="26" y="65"/>
                    </a:lnTo>
                    <a:lnTo>
                      <a:pt x="28" y="64"/>
                    </a:lnTo>
                    <a:lnTo>
                      <a:pt x="32" y="63"/>
                    </a:lnTo>
                    <a:lnTo>
                      <a:pt x="33" y="61"/>
                    </a:lnTo>
                    <a:lnTo>
                      <a:pt x="36" y="58"/>
                    </a:lnTo>
                    <a:lnTo>
                      <a:pt x="37" y="54"/>
                    </a:lnTo>
                    <a:lnTo>
                      <a:pt x="37" y="47"/>
                    </a:lnTo>
                    <a:lnTo>
                      <a:pt x="36" y="44"/>
                    </a:lnTo>
                    <a:lnTo>
                      <a:pt x="30" y="39"/>
                    </a:lnTo>
                    <a:lnTo>
                      <a:pt x="27" y="38"/>
                    </a:lnTo>
                    <a:lnTo>
                      <a:pt x="17" y="38"/>
                    </a:lnTo>
                    <a:lnTo>
                      <a:pt x="18" y="30"/>
                    </a:lnTo>
                    <a:lnTo>
                      <a:pt x="19" y="30"/>
                    </a:lnTo>
                    <a:lnTo>
                      <a:pt x="24" y="29"/>
                    </a:lnTo>
                    <a:lnTo>
                      <a:pt x="29" y="28"/>
                    </a:lnTo>
                    <a:lnTo>
                      <a:pt x="32" y="26"/>
                    </a:lnTo>
                    <a:lnTo>
                      <a:pt x="33" y="22"/>
                    </a:lnTo>
                    <a:lnTo>
                      <a:pt x="33" y="17"/>
                    </a:lnTo>
                    <a:lnTo>
                      <a:pt x="30" y="12"/>
                    </a:lnTo>
                    <a:lnTo>
                      <a:pt x="28" y="10"/>
                    </a:lnTo>
                    <a:lnTo>
                      <a:pt x="25" y="9"/>
                    </a:lnTo>
                    <a:lnTo>
                      <a:pt x="19" y="9"/>
                    </a:lnTo>
                    <a:lnTo>
                      <a:pt x="16" y="10"/>
                    </a:lnTo>
                    <a:lnTo>
                      <a:pt x="14" y="12"/>
                    </a:lnTo>
                    <a:lnTo>
                      <a:pt x="13" y="15"/>
                    </a:lnTo>
                    <a:lnTo>
                      <a:pt x="11" y="17"/>
                    </a:lnTo>
                    <a:lnTo>
                      <a:pt x="10" y="20"/>
                    </a:lnTo>
                    <a:lnTo>
                      <a:pt x="1" y="19"/>
                    </a:lnTo>
                    <a:lnTo>
                      <a:pt x="2" y="13"/>
                    </a:lnTo>
                    <a:lnTo>
                      <a:pt x="4" y="9"/>
                    </a:lnTo>
                    <a:lnTo>
                      <a:pt x="7" y="6"/>
                    </a:lnTo>
                    <a:lnTo>
                      <a:pt x="12" y="2"/>
                    </a:lnTo>
                    <a:lnTo>
                      <a:pt x="16" y="1"/>
                    </a:lnTo>
                    <a:lnTo>
                      <a:pt x="2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33" name="Freeform 1357"/>
              <p:cNvSpPr>
                <a:spLocks noEditPoints="1"/>
              </p:cNvSpPr>
              <p:nvPr/>
            </p:nvSpPr>
            <p:spPr bwMode="auto">
              <a:xfrm>
                <a:off x="2147" y="3195"/>
                <a:ext cx="47" cy="74"/>
              </a:xfrm>
              <a:custGeom>
                <a:avLst/>
                <a:gdLst/>
                <a:ahLst/>
                <a:cxnLst>
                  <a:cxn ang="0">
                    <a:pos x="20" y="9"/>
                  </a:cxn>
                  <a:cxn ang="0">
                    <a:pos x="16" y="11"/>
                  </a:cxn>
                  <a:cxn ang="0">
                    <a:pos x="14" y="15"/>
                  </a:cxn>
                  <a:cxn ang="0">
                    <a:pos x="12" y="19"/>
                  </a:cxn>
                  <a:cxn ang="0">
                    <a:pos x="10" y="27"/>
                  </a:cxn>
                  <a:cxn ang="0">
                    <a:pos x="10" y="38"/>
                  </a:cxn>
                  <a:cxn ang="0">
                    <a:pos x="11" y="52"/>
                  </a:cxn>
                  <a:cxn ang="0">
                    <a:pos x="14" y="61"/>
                  </a:cxn>
                  <a:cxn ang="0">
                    <a:pos x="21" y="65"/>
                  </a:cxn>
                  <a:cxn ang="0">
                    <a:pos x="27" y="65"/>
                  </a:cxn>
                  <a:cxn ang="0">
                    <a:pos x="32" y="63"/>
                  </a:cxn>
                  <a:cxn ang="0">
                    <a:pos x="34" y="61"/>
                  </a:cxn>
                  <a:cxn ang="0">
                    <a:pos x="37" y="52"/>
                  </a:cxn>
                  <a:cxn ang="0">
                    <a:pos x="38" y="38"/>
                  </a:cxn>
                  <a:cxn ang="0">
                    <a:pos x="37" y="23"/>
                  </a:cxn>
                  <a:cxn ang="0">
                    <a:pos x="34" y="15"/>
                  </a:cxn>
                  <a:cxn ang="0">
                    <a:pos x="29" y="10"/>
                  </a:cxn>
                  <a:cxn ang="0">
                    <a:pos x="26" y="9"/>
                  </a:cxn>
                  <a:cxn ang="0">
                    <a:pos x="20" y="9"/>
                  </a:cxn>
                  <a:cxn ang="0">
                    <a:pos x="18" y="0"/>
                  </a:cxn>
                  <a:cxn ang="0">
                    <a:pos x="27" y="0"/>
                  </a:cxn>
                  <a:cxn ang="0">
                    <a:pos x="32" y="1"/>
                  </a:cxn>
                  <a:cxn ang="0">
                    <a:pos x="34" y="2"/>
                  </a:cxn>
                  <a:cxn ang="0">
                    <a:pos x="37" y="5"/>
                  </a:cxn>
                  <a:cxn ang="0">
                    <a:pos x="39" y="7"/>
                  </a:cxn>
                  <a:cxn ang="0">
                    <a:pos x="42" y="10"/>
                  </a:cxn>
                  <a:cxn ang="0">
                    <a:pos x="44" y="15"/>
                  </a:cxn>
                  <a:cxn ang="0">
                    <a:pos x="45" y="20"/>
                  </a:cxn>
                  <a:cxn ang="0">
                    <a:pos x="46" y="24"/>
                  </a:cxn>
                  <a:cxn ang="0">
                    <a:pos x="47" y="30"/>
                  </a:cxn>
                  <a:cxn ang="0">
                    <a:pos x="47" y="49"/>
                  </a:cxn>
                  <a:cxn ang="0">
                    <a:pos x="45" y="59"/>
                  </a:cxn>
                  <a:cxn ang="0">
                    <a:pos x="41" y="68"/>
                  </a:cxn>
                  <a:cxn ang="0">
                    <a:pos x="34" y="72"/>
                  </a:cxn>
                  <a:cxn ang="0">
                    <a:pos x="29" y="74"/>
                  </a:cxn>
                  <a:cxn ang="0">
                    <a:pos x="20" y="74"/>
                  </a:cxn>
                  <a:cxn ang="0">
                    <a:pos x="11" y="70"/>
                  </a:cxn>
                  <a:cxn ang="0">
                    <a:pos x="7" y="66"/>
                  </a:cxn>
                  <a:cxn ang="0">
                    <a:pos x="3" y="59"/>
                  </a:cxn>
                  <a:cxn ang="0">
                    <a:pos x="1" y="50"/>
                  </a:cxn>
                  <a:cxn ang="0">
                    <a:pos x="0" y="38"/>
                  </a:cxn>
                  <a:cxn ang="0">
                    <a:pos x="1" y="26"/>
                  </a:cxn>
                  <a:cxn ang="0">
                    <a:pos x="3" y="16"/>
                  </a:cxn>
                  <a:cxn ang="0">
                    <a:pos x="7" y="7"/>
                  </a:cxn>
                  <a:cxn ang="0">
                    <a:pos x="14" y="2"/>
                  </a:cxn>
                  <a:cxn ang="0">
                    <a:pos x="18" y="0"/>
                  </a:cxn>
                </a:cxnLst>
                <a:rect l="0" t="0" r="r" b="b"/>
                <a:pathLst>
                  <a:path w="47" h="74">
                    <a:moveTo>
                      <a:pt x="20" y="9"/>
                    </a:moveTo>
                    <a:lnTo>
                      <a:pt x="16" y="11"/>
                    </a:lnTo>
                    <a:lnTo>
                      <a:pt x="14" y="15"/>
                    </a:lnTo>
                    <a:lnTo>
                      <a:pt x="12" y="19"/>
                    </a:lnTo>
                    <a:lnTo>
                      <a:pt x="10" y="27"/>
                    </a:lnTo>
                    <a:lnTo>
                      <a:pt x="10" y="38"/>
                    </a:lnTo>
                    <a:lnTo>
                      <a:pt x="11" y="52"/>
                    </a:lnTo>
                    <a:lnTo>
                      <a:pt x="14" y="61"/>
                    </a:lnTo>
                    <a:lnTo>
                      <a:pt x="21" y="65"/>
                    </a:lnTo>
                    <a:lnTo>
                      <a:pt x="27" y="65"/>
                    </a:lnTo>
                    <a:lnTo>
                      <a:pt x="32" y="63"/>
                    </a:lnTo>
                    <a:lnTo>
                      <a:pt x="34" y="61"/>
                    </a:lnTo>
                    <a:lnTo>
                      <a:pt x="37" y="52"/>
                    </a:lnTo>
                    <a:lnTo>
                      <a:pt x="38" y="38"/>
                    </a:lnTo>
                    <a:lnTo>
                      <a:pt x="37" y="23"/>
                    </a:lnTo>
                    <a:lnTo>
                      <a:pt x="34" y="15"/>
                    </a:lnTo>
                    <a:lnTo>
                      <a:pt x="29" y="10"/>
                    </a:lnTo>
                    <a:lnTo>
                      <a:pt x="26" y="9"/>
                    </a:lnTo>
                    <a:lnTo>
                      <a:pt x="20" y="9"/>
                    </a:lnTo>
                    <a:close/>
                    <a:moveTo>
                      <a:pt x="18" y="0"/>
                    </a:moveTo>
                    <a:lnTo>
                      <a:pt x="27" y="0"/>
                    </a:lnTo>
                    <a:lnTo>
                      <a:pt x="32" y="1"/>
                    </a:lnTo>
                    <a:lnTo>
                      <a:pt x="34" y="2"/>
                    </a:lnTo>
                    <a:lnTo>
                      <a:pt x="37" y="5"/>
                    </a:lnTo>
                    <a:lnTo>
                      <a:pt x="39" y="7"/>
                    </a:lnTo>
                    <a:lnTo>
                      <a:pt x="42" y="10"/>
                    </a:lnTo>
                    <a:lnTo>
                      <a:pt x="44" y="15"/>
                    </a:lnTo>
                    <a:lnTo>
                      <a:pt x="45" y="20"/>
                    </a:lnTo>
                    <a:lnTo>
                      <a:pt x="46" y="24"/>
                    </a:lnTo>
                    <a:lnTo>
                      <a:pt x="47" y="30"/>
                    </a:lnTo>
                    <a:lnTo>
                      <a:pt x="47" y="49"/>
                    </a:lnTo>
                    <a:lnTo>
                      <a:pt x="45" y="59"/>
                    </a:lnTo>
                    <a:lnTo>
                      <a:pt x="41" y="68"/>
                    </a:lnTo>
                    <a:lnTo>
                      <a:pt x="34" y="72"/>
                    </a:lnTo>
                    <a:lnTo>
                      <a:pt x="29" y="74"/>
                    </a:lnTo>
                    <a:lnTo>
                      <a:pt x="20" y="74"/>
                    </a:lnTo>
                    <a:lnTo>
                      <a:pt x="11" y="70"/>
                    </a:lnTo>
                    <a:lnTo>
                      <a:pt x="7" y="66"/>
                    </a:lnTo>
                    <a:lnTo>
                      <a:pt x="3" y="59"/>
                    </a:lnTo>
                    <a:lnTo>
                      <a:pt x="1" y="50"/>
                    </a:lnTo>
                    <a:lnTo>
                      <a:pt x="0" y="38"/>
                    </a:lnTo>
                    <a:lnTo>
                      <a:pt x="1" y="26"/>
                    </a:lnTo>
                    <a:lnTo>
                      <a:pt x="3" y="16"/>
                    </a:lnTo>
                    <a:lnTo>
                      <a:pt x="7" y="7"/>
                    </a:lnTo>
                    <a:lnTo>
                      <a:pt x="14" y="2"/>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34" name="Freeform 1358"/>
              <p:cNvSpPr>
                <a:spLocks noEditPoints="1"/>
              </p:cNvSpPr>
              <p:nvPr/>
            </p:nvSpPr>
            <p:spPr bwMode="auto">
              <a:xfrm>
                <a:off x="2203" y="3195"/>
                <a:ext cx="47" cy="74"/>
              </a:xfrm>
              <a:custGeom>
                <a:avLst/>
                <a:gdLst/>
                <a:ahLst/>
                <a:cxnLst>
                  <a:cxn ang="0">
                    <a:pos x="20" y="9"/>
                  </a:cxn>
                  <a:cxn ang="0">
                    <a:pos x="18" y="10"/>
                  </a:cxn>
                  <a:cxn ang="0">
                    <a:pos x="13" y="15"/>
                  </a:cxn>
                  <a:cxn ang="0">
                    <a:pos x="10" y="23"/>
                  </a:cxn>
                  <a:cxn ang="0">
                    <a:pos x="10" y="38"/>
                  </a:cxn>
                  <a:cxn ang="0">
                    <a:pos x="11" y="52"/>
                  </a:cxn>
                  <a:cxn ang="0">
                    <a:pos x="13" y="61"/>
                  </a:cxn>
                  <a:cxn ang="0">
                    <a:pos x="20" y="65"/>
                  </a:cxn>
                  <a:cxn ang="0">
                    <a:pos x="26" y="65"/>
                  </a:cxn>
                  <a:cxn ang="0">
                    <a:pos x="30" y="64"/>
                  </a:cxn>
                  <a:cxn ang="0">
                    <a:pos x="32" y="62"/>
                  </a:cxn>
                  <a:cxn ang="0">
                    <a:pos x="34" y="61"/>
                  </a:cxn>
                  <a:cxn ang="0">
                    <a:pos x="38" y="52"/>
                  </a:cxn>
                  <a:cxn ang="0">
                    <a:pos x="38" y="27"/>
                  </a:cxn>
                  <a:cxn ang="0">
                    <a:pos x="36" y="19"/>
                  </a:cxn>
                  <a:cxn ang="0">
                    <a:pos x="34" y="15"/>
                  </a:cxn>
                  <a:cxn ang="0">
                    <a:pos x="31" y="11"/>
                  </a:cxn>
                  <a:cxn ang="0">
                    <a:pos x="28" y="9"/>
                  </a:cxn>
                  <a:cxn ang="0">
                    <a:pos x="20" y="9"/>
                  </a:cxn>
                  <a:cxn ang="0">
                    <a:pos x="20" y="0"/>
                  </a:cxn>
                  <a:cxn ang="0">
                    <a:pos x="28" y="0"/>
                  </a:cxn>
                  <a:cxn ang="0">
                    <a:pos x="34" y="2"/>
                  </a:cxn>
                  <a:cxn ang="0">
                    <a:pos x="38" y="5"/>
                  </a:cxn>
                  <a:cxn ang="0">
                    <a:pos x="40" y="7"/>
                  </a:cxn>
                  <a:cxn ang="0">
                    <a:pos x="41" y="10"/>
                  </a:cxn>
                  <a:cxn ang="0">
                    <a:pos x="43" y="13"/>
                  </a:cxn>
                  <a:cxn ang="0">
                    <a:pos x="45" y="20"/>
                  </a:cxn>
                  <a:cxn ang="0">
                    <a:pos x="46" y="24"/>
                  </a:cxn>
                  <a:cxn ang="0">
                    <a:pos x="47" y="30"/>
                  </a:cxn>
                  <a:cxn ang="0">
                    <a:pos x="47" y="38"/>
                  </a:cxn>
                  <a:cxn ang="0">
                    <a:pos x="46" y="49"/>
                  </a:cxn>
                  <a:cxn ang="0">
                    <a:pos x="45" y="59"/>
                  </a:cxn>
                  <a:cxn ang="0">
                    <a:pos x="43" y="63"/>
                  </a:cxn>
                  <a:cxn ang="0">
                    <a:pos x="40" y="68"/>
                  </a:cxn>
                  <a:cxn ang="0">
                    <a:pos x="36" y="70"/>
                  </a:cxn>
                  <a:cxn ang="0">
                    <a:pos x="34" y="72"/>
                  </a:cxn>
                  <a:cxn ang="0">
                    <a:pos x="28" y="74"/>
                  </a:cxn>
                  <a:cxn ang="0">
                    <a:pos x="19" y="74"/>
                  </a:cxn>
                  <a:cxn ang="0">
                    <a:pos x="14" y="72"/>
                  </a:cxn>
                  <a:cxn ang="0">
                    <a:pos x="11" y="70"/>
                  </a:cxn>
                  <a:cxn ang="0">
                    <a:pos x="8" y="66"/>
                  </a:cxn>
                  <a:cxn ang="0">
                    <a:pos x="3" y="59"/>
                  </a:cxn>
                  <a:cxn ang="0">
                    <a:pos x="1" y="50"/>
                  </a:cxn>
                  <a:cxn ang="0">
                    <a:pos x="0" y="38"/>
                  </a:cxn>
                  <a:cxn ang="0">
                    <a:pos x="1" y="26"/>
                  </a:cxn>
                  <a:cxn ang="0">
                    <a:pos x="3" y="16"/>
                  </a:cxn>
                  <a:cxn ang="0">
                    <a:pos x="4" y="11"/>
                  </a:cxn>
                  <a:cxn ang="0">
                    <a:pos x="8" y="7"/>
                  </a:cxn>
                  <a:cxn ang="0">
                    <a:pos x="11" y="5"/>
                  </a:cxn>
                  <a:cxn ang="0">
                    <a:pos x="13" y="2"/>
                  </a:cxn>
                  <a:cxn ang="0">
                    <a:pos x="20" y="0"/>
                  </a:cxn>
                </a:cxnLst>
                <a:rect l="0" t="0" r="r" b="b"/>
                <a:pathLst>
                  <a:path w="47" h="74">
                    <a:moveTo>
                      <a:pt x="20" y="9"/>
                    </a:moveTo>
                    <a:lnTo>
                      <a:pt x="18" y="10"/>
                    </a:lnTo>
                    <a:lnTo>
                      <a:pt x="13" y="15"/>
                    </a:lnTo>
                    <a:lnTo>
                      <a:pt x="10" y="23"/>
                    </a:lnTo>
                    <a:lnTo>
                      <a:pt x="10" y="38"/>
                    </a:lnTo>
                    <a:lnTo>
                      <a:pt x="11" y="52"/>
                    </a:lnTo>
                    <a:lnTo>
                      <a:pt x="13" y="61"/>
                    </a:lnTo>
                    <a:lnTo>
                      <a:pt x="20" y="65"/>
                    </a:lnTo>
                    <a:lnTo>
                      <a:pt x="26" y="65"/>
                    </a:lnTo>
                    <a:lnTo>
                      <a:pt x="30" y="64"/>
                    </a:lnTo>
                    <a:lnTo>
                      <a:pt x="32" y="62"/>
                    </a:lnTo>
                    <a:lnTo>
                      <a:pt x="34" y="61"/>
                    </a:lnTo>
                    <a:lnTo>
                      <a:pt x="38" y="52"/>
                    </a:lnTo>
                    <a:lnTo>
                      <a:pt x="38" y="27"/>
                    </a:lnTo>
                    <a:lnTo>
                      <a:pt x="36" y="19"/>
                    </a:lnTo>
                    <a:lnTo>
                      <a:pt x="34" y="15"/>
                    </a:lnTo>
                    <a:lnTo>
                      <a:pt x="31" y="11"/>
                    </a:lnTo>
                    <a:lnTo>
                      <a:pt x="28" y="9"/>
                    </a:lnTo>
                    <a:lnTo>
                      <a:pt x="20" y="9"/>
                    </a:lnTo>
                    <a:close/>
                    <a:moveTo>
                      <a:pt x="20" y="0"/>
                    </a:moveTo>
                    <a:lnTo>
                      <a:pt x="28" y="0"/>
                    </a:lnTo>
                    <a:lnTo>
                      <a:pt x="34" y="2"/>
                    </a:lnTo>
                    <a:lnTo>
                      <a:pt x="38" y="5"/>
                    </a:lnTo>
                    <a:lnTo>
                      <a:pt x="40" y="7"/>
                    </a:lnTo>
                    <a:lnTo>
                      <a:pt x="41" y="10"/>
                    </a:lnTo>
                    <a:lnTo>
                      <a:pt x="43" y="13"/>
                    </a:lnTo>
                    <a:lnTo>
                      <a:pt x="45" y="20"/>
                    </a:lnTo>
                    <a:lnTo>
                      <a:pt x="46" y="24"/>
                    </a:lnTo>
                    <a:lnTo>
                      <a:pt x="47" y="30"/>
                    </a:lnTo>
                    <a:lnTo>
                      <a:pt x="47" y="38"/>
                    </a:lnTo>
                    <a:lnTo>
                      <a:pt x="46" y="49"/>
                    </a:lnTo>
                    <a:lnTo>
                      <a:pt x="45" y="59"/>
                    </a:lnTo>
                    <a:lnTo>
                      <a:pt x="43" y="63"/>
                    </a:lnTo>
                    <a:lnTo>
                      <a:pt x="40" y="68"/>
                    </a:lnTo>
                    <a:lnTo>
                      <a:pt x="36" y="70"/>
                    </a:lnTo>
                    <a:lnTo>
                      <a:pt x="34" y="72"/>
                    </a:lnTo>
                    <a:lnTo>
                      <a:pt x="28" y="74"/>
                    </a:lnTo>
                    <a:lnTo>
                      <a:pt x="19" y="74"/>
                    </a:lnTo>
                    <a:lnTo>
                      <a:pt x="14" y="72"/>
                    </a:lnTo>
                    <a:lnTo>
                      <a:pt x="11" y="70"/>
                    </a:lnTo>
                    <a:lnTo>
                      <a:pt x="8" y="66"/>
                    </a:lnTo>
                    <a:lnTo>
                      <a:pt x="3" y="59"/>
                    </a:lnTo>
                    <a:lnTo>
                      <a:pt x="1" y="50"/>
                    </a:lnTo>
                    <a:lnTo>
                      <a:pt x="0" y="38"/>
                    </a:lnTo>
                    <a:lnTo>
                      <a:pt x="1" y="26"/>
                    </a:lnTo>
                    <a:lnTo>
                      <a:pt x="3" y="16"/>
                    </a:lnTo>
                    <a:lnTo>
                      <a:pt x="4" y="11"/>
                    </a:lnTo>
                    <a:lnTo>
                      <a:pt x="8" y="7"/>
                    </a:lnTo>
                    <a:lnTo>
                      <a:pt x="11" y="5"/>
                    </a:lnTo>
                    <a:lnTo>
                      <a:pt x="13" y="2"/>
                    </a:lnTo>
                    <a:lnTo>
                      <a:pt x="2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35" name="Line 1359"/>
              <p:cNvSpPr>
                <a:spLocks noChangeShapeType="1"/>
              </p:cNvSpPr>
              <p:nvPr/>
            </p:nvSpPr>
            <p:spPr bwMode="auto">
              <a:xfrm flipV="1">
                <a:off x="2524" y="3128"/>
                <a:ext cx="1" cy="27"/>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36" name="Line 1360"/>
              <p:cNvSpPr>
                <a:spLocks noChangeShapeType="1"/>
              </p:cNvSpPr>
              <p:nvPr/>
            </p:nvSpPr>
            <p:spPr bwMode="auto">
              <a:xfrm>
                <a:off x="2524" y="925"/>
                <a:ext cx="1" cy="28"/>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37" name="Freeform 1361"/>
              <p:cNvSpPr>
                <a:spLocks/>
              </p:cNvSpPr>
              <p:nvPr/>
            </p:nvSpPr>
            <p:spPr bwMode="auto">
              <a:xfrm>
                <a:off x="2445" y="3195"/>
                <a:ext cx="47" cy="74"/>
              </a:xfrm>
              <a:custGeom>
                <a:avLst/>
                <a:gdLst/>
                <a:ahLst/>
                <a:cxnLst>
                  <a:cxn ang="0">
                    <a:pos x="25" y="0"/>
                  </a:cxn>
                  <a:cxn ang="0">
                    <a:pos x="32" y="2"/>
                  </a:cxn>
                  <a:cxn ang="0">
                    <a:pos x="41" y="10"/>
                  </a:cxn>
                  <a:cxn ang="0">
                    <a:pos x="43" y="16"/>
                  </a:cxn>
                  <a:cxn ang="0">
                    <a:pos x="41" y="27"/>
                  </a:cxn>
                  <a:cxn ang="0">
                    <a:pos x="36" y="31"/>
                  </a:cxn>
                  <a:cxn ang="0">
                    <a:pos x="37" y="34"/>
                  </a:cxn>
                  <a:cxn ang="0">
                    <a:pos x="43" y="39"/>
                  </a:cxn>
                  <a:cxn ang="0">
                    <a:pos x="47" y="51"/>
                  </a:cxn>
                  <a:cxn ang="0">
                    <a:pos x="44" y="62"/>
                  </a:cxn>
                  <a:cxn ang="0">
                    <a:pos x="36" y="71"/>
                  </a:cxn>
                  <a:cxn ang="0">
                    <a:pos x="27" y="74"/>
                  </a:cxn>
                  <a:cxn ang="0">
                    <a:pos x="16" y="73"/>
                  </a:cxn>
                  <a:cxn ang="0">
                    <a:pos x="7" y="69"/>
                  </a:cxn>
                  <a:cxn ang="0">
                    <a:pos x="1" y="60"/>
                  </a:cxn>
                  <a:cxn ang="0">
                    <a:pos x="9" y="53"/>
                  </a:cxn>
                  <a:cxn ang="0">
                    <a:pos x="12" y="60"/>
                  </a:cxn>
                  <a:cxn ang="0">
                    <a:pos x="20" y="65"/>
                  </a:cxn>
                  <a:cxn ang="0">
                    <a:pos x="28" y="64"/>
                  </a:cxn>
                  <a:cxn ang="0">
                    <a:pos x="33" y="61"/>
                  </a:cxn>
                  <a:cxn ang="0">
                    <a:pos x="37" y="54"/>
                  </a:cxn>
                  <a:cxn ang="0">
                    <a:pos x="36" y="44"/>
                  </a:cxn>
                  <a:cxn ang="0">
                    <a:pos x="27" y="38"/>
                  </a:cxn>
                  <a:cxn ang="0">
                    <a:pos x="18" y="30"/>
                  </a:cxn>
                  <a:cxn ang="0">
                    <a:pos x="24" y="29"/>
                  </a:cxn>
                  <a:cxn ang="0">
                    <a:pos x="32" y="26"/>
                  </a:cxn>
                  <a:cxn ang="0">
                    <a:pos x="33" y="17"/>
                  </a:cxn>
                  <a:cxn ang="0">
                    <a:pos x="28" y="10"/>
                  </a:cxn>
                  <a:cxn ang="0">
                    <a:pos x="20" y="9"/>
                  </a:cxn>
                  <a:cxn ang="0">
                    <a:pos x="14" y="12"/>
                  </a:cxn>
                  <a:cxn ang="0">
                    <a:pos x="11" y="17"/>
                  </a:cxn>
                  <a:cxn ang="0">
                    <a:pos x="1" y="19"/>
                  </a:cxn>
                  <a:cxn ang="0">
                    <a:pos x="4" y="9"/>
                  </a:cxn>
                  <a:cxn ang="0">
                    <a:pos x="12" y="2"/>
                  </a:cxn>
                  <a:cxn ang="0">
                    <a:pos x="22" y="0"/>
                  </a:cxn>
                </a:cxnLst>
                <a:rect l="0" t="0" r="r" b="b"/>
                <a:pathLst>
                  <a:path w="47" h="74">
                    <a:moveTo>
                      <a:pt x="22" y="0"/>
                    </a:moveTo>
                    <a:lnTo>
                      <a:pt x="25" y="0"/>
                    </a:lnTo>
                    <a:lnTo>
                      <a:pt x="29" y="1"/>
                    </a:lnTo>
                    <a:lnTo>
                      <a:pt x="32" y="2"/>
                    </a:lnTo>
                    <a:lnTo>
                      <a:pt x="38" y="7"/>
                    </a:lnTo>
                    <a:lnTo>
                      <a:pt x="41" y="10"/>
                    </a:lnTo>
                    <a:lnTo>
                      <a:pt x="42" y="12"/>
                    </a:lnTo>
                    <a:lnTo>
                      <a:pt x="43" y="16"/>
                    </a:lnTo>
                    <a:lnTo>
                      <a:pt x="43" y="18"/>
                    </a:lnTo>
                    <a:lnTo>
                      <a:pt x="41" y="27"/>
                    </a:lnTo>
                    <a:lnTo>
                      <a:pt x="38" y="30"/>
                    </a:lnTo>
                    <a:lnTo>
                      <a:pt x="36" y="31"/>
                    </a:lnTo>
                    <a:lnTo>
                      <a:pt x="33" y="33"/>
                    </a:lnTo>
                    <a:lnTo>
                      <a:pt x="37" y="34"/>
                    </a:lnTo>
                    <a:lnTo>
                      <a:pt x="41" y="37"/>
                    </a:lnTo>
                    <a:lnTo>
                      <a:pt x="43" y="39"/>
                    </a:lnTo>
                    <a:lnTo>
                      <a:pt x="45" y="42"/>
                    </a:lnTo>
                    <a:lnTo>
                      <a:pt x="47" y="51"/>
                    </a:lnTo>
                    <a:lnTo>
                      <a:pt x="46" y="57"/>
                    </a:lnTo>
                    <a:lnTo>
                      <a:pt x="44" y="62"/>
                    </a:lnTo>
                    <a:lnTo>
                      <a:pt x="39" y="68"/>
                    </a:lnTo>
                    <a:lnTo>
                      <a:pt x="36" y="71"/>
                    </a:lnTo>
                    <a:lnTo>
                      <a:pt x="33" y="72"/>
                    </a:lnTo>
                    <a:lnTo>
                      <a:pt x="27" y="74"/>
                    </a:lnTo>
                    <a:lnTo>
                      <a:pt x="23" y="74"/>
                    </a:lnTo>
                    <a:lnTo>
                      <a:pt x="16" y="73"/>
                    </a:lnTo>
                    <a:lnTo>
                      <a:pt x="12" y="72"/>
                    </a:lnTo>
                    <a:lnTo>
                      <a:pt x="7" y="69"/>
                    </a:lnTo>
                    <a:lnTo>
                      <a:pt x="3" y="64"/>
                    </a:lnTo>
                    <a:lnTo>
                      <a:pt x="1" y="60"/>
                    </a:lnTo>
                    <a:lnTo>
                      <a:pt x="0" y="54"/>
                    </a:lnTo>
                    <a:lnTo>
                      <a:pt x="9" y="53"/>
                    </a:lnTo>
                    <a:lnTo>
                      <a:pt x="10" y="57"/>
                    </a:lnTo>
                    <a:lnTo>
                      <a:pt x="12" y="60"/>
                    </a:lnTo>
                    <a:lnTo>
                      <a:pt x="16" y="64"/>
                    </a:lnTo>
                    <a:lnTo>
                      <a:pt x="20" y="65"/>
                    </a:lnTo>
                    <a:lnTo>
                      <a:pt x="26" y="65"/>
                    </a:lnTo>
                    <a:lnTo>
                      <a:pt x="28" y="64"/>
                    </a:lnTo>
                    <a:lnTo>
                      <a:pt x="32" y="63"/>
                    </a:lnTo>
                    <a:lnTo>
                      <a:pt x="33" y="61"/>
                    </a:lnTo>
                    <a:lnTo>
                      <a:pt x="36" y="58"/>
                    </a:lnTo>
                    <a:lnTo>
                      <a:pt x="37" y="54"/>
                    </a:lnTo>
                    <a:lnTo>
                      <a:pt x="37" y="47"/>
                    </a:lnTo>
                    <a:lnTo>
                      <a:pt x="36" y="44"/>
                    </a:lnTo>
                    <a:lnTo>
                      <a:pt x="31" y="39"/>
                    </a:lnTo>
                    <a:lnTo>
                      <a:pt x="27" y="38"/>
                    </a:lnTo>
                    <a:lnTo>
                      <a:pt x="17" y="38"/>
                    </a:lnTo>
                    <a:lnTo>
                      <a:pt x="18" y="30"/>
                    </a:lnTo>
                    <a:lnTo>
                      <a:pt x="20" y="30"/>
                    </a:lnTo>
                    <a:lnTo>
                      <a:pt x="24" y="29"/>
                    </a:lnTo>
                    <a:lnTo>
                      <a:pt x="29" y="28"/>
                    </a:lnTo>
                    <a:lnTo>
                      <a:pt x="32" y="26"/>
                    </a:lnTo>
                    <a:lnTo>
                      <a:pt x="33" y="22"/>
                    </a:lnTo>
                    <a:lnTo>
                      <a:pt x="33" y="17"/>
                    </a:lnTo>
                    <a:lnTo>
                      <a:pt x="31" y="12"/>
                    </a:lnTo>
                    <a:lnTo>
                      <a:pt x="28" y="10"/>
                    </a:lnTo>
                    <a:lnTo>
                      <a:pt x="25" y="9"/>
                    </a:lnTo>
                    <a:lnTo>
                      <a:pt x="20" y="9"/>
                    </a:lnTo>
                    <a:lnTo>
                      <a:pt x="16" y="10"/>
                    </a:lnTo>
                    <a:lnTo>
                      <a:pt x="14" y="12"/>
                    </a:lnTo>
                    <a:lnTo>
                      <a:pt x="13" y="15"/>
                    </a:lnTo>
                    <a:lnTo>
                      <a:pt x="11" y="17"/>
                    </a:lnTo>
                    <a:lnTo>
                      <a:pt x="10" y="20"/>
                    </a:lnTo>
                    <a:lnTo>
                      <a:pt x="1" y="19"/>
                    </a:lnTo>
                    <a:lnTo>
                      <a:pt x="2" y="13"/>
                    </a:lnTo>
                    <a:lnTo>
                      <a:pt x="4" y="9"/>
                    </a:lnTo>
                    <a:lnTo>
                      <a:pt x="7" y="6"/>
                    </a:lnTo>
                    <a:lnTo>
                      <a:pt x="12" y="2"/>
                    </a:lnTo>
                    <a:lnTo>
                      <a:pt x="16" y="1"/>
                    </a:lnTo>
                    <a:lnTo>
                      <a:pt x="2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38" name="Freeform 1362"/>
              <p:cNvSpPr>
                <a:spLocks/>
              </p:cNvSpPr>
              <p:nvPr/>
            </p:nvSpPr>
            <p:spPr bwMode="auto">
              <a:xfrm>
                <a:off x="2500" y="3196"/>
                <a:ext cx="47" cy="73"/>
              </a:xfrm>
              <a:custGeom>
                <a:avLst/>
                <a:gdLst/>
                <a:ahLst/>
                <a:cxnLst>
                  <a:cxn ang="0">
                    <a:pos x="9" y="0"/>
                  </a:cxn>
                  <a:cxn ang="0">
                    <a:pos x="44" y="0"/>
                  </a:cxn>
                  <a:cxn ang="0">
                    <a:pos x="44" y="10"/>
                  </a:cxn>
                  <a:cxn ang="0">
                    <a:pos x="16" y="10"/>
                  </a:cxn>
                  <a:cxn ang="0">
                    <a:pos x="13" y="29"/>
                  </a:cxn>
                  <a:cxn ang="0">
                    <a:pos x="18" y="26"/>
                  </a:cxn>
                  <a:cxn ang="0">
                    <a:pos x="22" y="25"/>
                  </a:cxn>
                  <a:cxn ang="0">
                    <a:pos x="25" y="23"/>
                  </a:cxn>
                  <a:cxn ang="0">
                    <a:pos x="30" y="23"/>
                  </a:cxn>
                  <a:cxn ang="0">
                    <a:pos x="34" y="25"/>
                  </a:cxn>
                  <a:cxn ang="0">
                    <a:pos x="39" y="27"/>
                  </a:cxn>
                  <a:cxn ang="0">
                    <a:pos x="42" y="30"/>
                  </a:cxn>
                  <a:cxn ang="0">
                    <a:pos x="44" y="33"/>
                  </a:cxn>
                  <a:cxn ang="0">
                    <a:pos x="46" y="38"/>
                  </a:cxn>
                  <a:cxn ang="0">
                    <a:pos x="47" y="42"/>
                  </a:cxn>
                  <a:cxn ang="0">
                    <a:pos x="47" y="47"/>
                  </a:cxn>
                  <a:cxn ang="0">
                    <a:pos x="46" y="57"/>
                  </a:cxn>
                  <a:cxn ang="0">
                    <a:pos x="43" y="64"/>
                  </a:cxn>
                  <a:cxn ang="0">
                    <a:pos x="34" y="71"/>
                  </a:cxn>
                  <a:cxn ang="0">
                    <a:pos x="23" y="73"/>
                  </a:cxn>
                  <a:cxn ang="0">
                    <a:pos x="12" y="71"/>
                  </a:cxn>
                  <a:cxn ang="0">
                    <a:pos x="8" y="68"/>
                  </a:cxn>
                  <a:cxn ang="0">
                    <a:pos x="4" y="63"/>
                  </a:cxn>
                  <a:cxn ang="0">
                    <a:pos x="2" y="59"/>
                  </a:cxn>
                  <a:cxn ang="0">
                    <a:pos x="0" y="53"/>
                  </a:cxn>
                  <a:cxn ang="0">
                    <a:pos x="10" y="52"/>
                  </a:cxn>
                  <a:cxn ang="0">
                    <a:pos x="12" y="59"/>
                  </a:cxn>
                  <a:cxn ang="0">
                    <a:pos x="16" y="63"/>
                  </a:cxn>
                  <a:cxn ang="0">
                    <a:pos x="20" y="64"/>
                  </a:cxn>
                  <a:cxn ang="0">
                    <a:pos x="26" y="64"/>
                  </a:cxn>
                  <a:cxn ang="0">
                    <a:pos x="30" y="63"/>
                  </a:cxn>
                  <a:cxn ang="0">
                    <a:pos x="32" y="62"/>
                  </a:cxn>
                  <a:cxn ang="0">
                    <a:pos x="36" y="58"/>
                  </a:cxn>
                  <a:cxn ang="0">
                    <a:pos x="39" y="51"/>
                  </a:cxn>
                  <a:cxn ang="0">
                    <a:pos x="39" y="43"/>
                  </a:cxn>
                  <a:cxn ang="0">
                    <a:pos x="37" y="39"/>
                  </a:cxn>
                  <a:cxn ang="0">
                    <a:pos x="32" y="33"/>
                  </a:cxn>
                  <a:cxn ang="0">
                    <a:pos x="29" y="32"/>
                  </a:cxn>
                  <a:cxn ang="0">
                    <a:pos x="21" y="32"/>
                  </a:cxn>
                  <a:cxn ang="0">
                    <a:pos x="12" y="37"/>
                  </a:cxn>
                  <a:cxn ang="0">
                    <a:pos x="11" y="38"/>
                  </a:cxn>
                  <a:cxn ang="0">
                    <a:pos x="1" y="37"/>
                  </a:cxn>
                  <a:cxn ang="0">
                    <a:pos x="9" y="0"/>
                  </a:cxn>
                </a:cxnLst>
                <a:rect l="0" t="0" r="r" b="b"/>
                <a:pathLst>
                  <a:path w="47" h="73">
                    <a:moveTo>
                      <a:pt x="9" y="0"/>
                    </a:moveTo>
                    <a:lnTo>
                      <a:pt x="44" y="0"/>
                    </a:lnTo>
                    <a:lnTo>
                      <a:pt x="44" y="10"/>
                    </a:lnTo>
                    <a:lnTo>
                      <a:pt x="16" y="10"/>
                    </a:lnTo>
                    <a:lnTo>
                      <a:pt x="13" y="29"/>
                    </a:lnTo>
                    <a:lnTo>
                      <a:pt x="18" y="26"/>
                    </a:lnTo>
                    <a:lnTo>
                      <a:pt x="22" y="25"/>
                    </a:lnTo>
                    <a:lnTo>
                      <a:pt x="25" y="23"/>
                    </a:lnTo>
                    <a:lnTo>
                      <a:pt x="30" y="23"/>
                    </a:lnTo>
                    <a:lnTo>
                      <a:pt x="34" y="25"/>
                    </a:lnTo>
                    <a:lnTo>
                      <a:pt x="39" y="27"/>
                    </a:lnTo>
                    <a:lnTo>
                      <a:pt x="42" y="30"/>
                    </a:lnTo>
                    <a:lnTo>
                      <a:pt x="44" y="33"/>
                    </a:lnTo>
                    <a:lnTo>
                      <a:pt x="46" y="38"/>
                    </a:lnTo>
                    <a:lnTo>
                      <a:pt x="47" y="42"/>
                    </a:lnTo>
                    <a:lnTo>
                      <a:pt x="47" y="47"/>
                    </a:lnTo>
                    <a:lnTo>
                      <a:pt x="46" y="57"/>
                    </a:lnTo>
                    <a:lnTo>
                      <a:pt x="43" y="64"/>
                    </a:lnTo>
                    <a:lnTo>
                      <a:pt x="34" y="71"/>
                    </a:lnTo>
                    <a:lnTo>
                      <a:pt x="23" y="73"/>
                    </a:lnTo>
                    <a:lnTo>
                      <a:pt x="12" y="71"/>
                    </a:lnTo>
                    <a:lnTo>
                      <a:pt x="8" y="68"/>
                    </a:lnTo>
                    <a:lnTo>
                      <a:pt x="4" y="63"/>
                    </a:lnTo>
                    <a:lnTo>
                      <a:pt x="2" y="59"/>
                    </a:lnTo>
                    <a:lnTo>
                      <a:pt x="0" y="53"/>
                    </a:lnTo>
                    <a:lnTo>
                      <a:pt x="10" y="52"/>
                    </a:lnTo>
                    <a:lnTo>
                      <a:pt x="12" y="59"/>
                    </a:lnTo>
                    <a:lnTo>
                      <a:pt x="16" y="63"/>
                    </a:lnTo>
                    <a:lnTo>
                      <a:pt x="20" y="64"/>
                    </a:lnTo>
                    <a:lnTo>
                      <a:pt x="26" y="64"/>
                    </a:lnTo>
                    <a:lnTo>
                      <a:pt x="30" y="63"/>
                    </a:lnTo>
                    <a:lnTo>
                      <a:pt x="32" y="62"/>
                    </a:lnTo>
                    <a:lnTo>
                      <a:pt x="36" y="58"/>
                    </a:lnTo>
                    <a:lnTo>
                      <a:pt x="39" y="51"/>
                    </a:lnTo>
                    <a:lnTo>
                      <a:pt x="39" y="43"/>
                    </a:lnTo>
                    <a:lnTo>
                      <a:pt x="37" y="39"/>
                    </a:lnTo>
                    <a:lnTo>
                      <a:pt x="32" y="33"/>
                    </a:lnTo>
                    <a:lnTo>
                      <a:pt x="29" y="32"/>
                    </a:lnTo>
                    <a:lnTo>
                      <a:pt x="21" y="32"/>
                    </a:lnTo>
                    <a:lnTo>
                      <a:pt x="12" y="37"/>
                    </a:lnTo>
                    <a:lnTo>
                      <a:pt x="11" y="38"/>
                    </a:lnTo>
                    <a:lnTo>
                      <a:pt x="1" y="37"/>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39" name="Freeform 1363"/>
              <p:cNvSpPr>
                <a:spLocks noEditPoints="1"/>
              </p:cNvSpPr>
              <p:nvPr/>
            </p:nvSpPr>
            <p:spPr bwMode="auto">
              <a:xfrm>
                <a:off x="2556" y="3195"/>
                <a:ext cx="48" cy="74"/>
              </a:xfrm>
              <a:custGeom>
                <a:avLst/>
                <a:gdLst/>
                <a:ahLst/>
                <a:cxnLst>
                  <a:cxn ang="0">
                    <a:pos x="20" y="9"/>
                  </a:cxn>
                  <a:cxn ang="0">
                    <a:pos x="18" y="10"/>
                  </a:cxn>
                  <a:cxn ang="0">
                    <a:pos x="13" y="15"/>
                  </a:cxn>
                  <a:cxn ang="0">
                    <a:pos x="10" y="23"/>
                  </a:cxn>
                  <a:cxn ang="0">
                    <a:pos x="10" y="38"/>
                  </a:cxn>
                  <a:cxn ang="0">
                    <a:pos x="11" y="52"/>
                  </a:cxn>
                  <a:cxn ang="0">
                    <a:pos x="13" y="61"/>
                  </a:cxn>
                  <a:cxn ang="0">
                    <a:pos x="20" y="65"/>
                  </a:cxn>
                  <a:cxn ang="0">
                    <a:pos x="27" y="65"/>
                  </a:cxn>
                  <a:cxn ang="0">
                    <a:pos x="30" y="64"/>
                  </a:cxn>
                  <a:cxn ang="0">
                    <a:pos x="32" y="62"/>
                  </a:cxn>
                  <a:cxn ang="0">
                    <a:pos x="34" y="61"/>
                  </a:cxn>
                  <a:cxn ang="0">
                    <a:pos x="38" y="52"/>
                  </a:cxn>
                  <a:cxn ang="0">
                    <a:pos x="38" y="27"/>
                  </a:cxn>
                  <a:cxn ang="0">
                    <a:pos x="37" y="19"/>
                  </a:cxn>
                  <a:cxn ang="0">
                    <a:pos x="34" y="15"/>
                  </a:cxn>
                  <a:cxn ang="0">
                    <a:pos x="31" y="11"/>
                  </a:cxn>
                  <a:cxn ang="0">
                    <a:pos x="28" y="9"/>
                  </a:cxn>
                  <a:cxn ang="0">
                    <a:pos x="20" y="9"/>
                  </a:cxn>
                  <a:cxn ang="0">
                    <a:pos x="20" y="0"/>
                  </a:cxn>
                  <a:cxn ang="0">
                    <a:pos x="28" y="0"/>
                  </a:cxn>
                  <a:cxn ang="0">
                    <a:pos x="34" y="2"/>
                  </a:cxn>
                  <a:cxn ang="0">
                    <a:pos x="38" y="5"/>
                  </a:cxn>
                  <a:cxn ang="0">
                    <a:pos x="40" y="7"/>
                  </a:cxn>
                  <a:cxn ang="0">
                    <a:pos x="41" y="10"/>
                  </a:cxn>
                  <a:cxn ang="0">
                    <a:pos x="43" y="13"/>
                  </a:cxn>
                  <a:cxn ang="0">
                    <a:pos x="45" y="20"/>
                  </a:cxn>
                  <a:cxn ang="0">
                    <a:pos x="47" y="24"/>
                  </a:cxn>
                  <a:cxn ang="0">
                    <a:pos x="48" y="30"/>
                  </a:cxn>
                  <a:cxn ang="0">
                    <a:pos x="48" y="38"/>
                  </a:cxn>
                  <a:cxn ang="0">
                    <a:pos x="47" y="49"/>
                  </a:cxn>
                  <a:cxn ang="0">
                    <a:pos x="45" y="59"/>
                  </a:cxn>
                  <a:cxn ang="0">
                    <a:pos x="43" y="63"/>
                  </a:cxn>
                  <a:cxn ang="0">
                    <a:pos x="40" y="68"/>
                  </a:cxn>
                  <a:cxn ang="0">
                    <a:pos x="37" y="70"/>
                  </a:cxn>
                  <a:cxn ang="0">
                    <a:pos x="34" y="72"/>
                  </a:cxn>
                  <a:cxn ang="0">
                    <a:pos x="28" y="74"/>
                  </a:cxn>
                  <a:cxn ang="0">
                    <a:pos x="19" y="74"/>
                  </a:cxn>
                  <a:cxn ang="0">
                    <a:pos x="15" y="72"/>
                  </a:cxn>
                  <a:cxn ang="0">
                    <a:pos x="11" y="70"/>
                  </a:cxn>
                  <a:cxn ang="0">
                    <a:pos x="8" y="66"/>
                  </a:cxn>
                  <a:cxn ang="0">
                    <a:pos x="3" y="59"/>
                  </a:cxn>
                  <a:cxn ang="0">
                    <a:pos x="1" y="50"/>
                  </a:cxn>
                  <a:cxn ang="0">
                    <a:pos x="0" y="38"/>
                  </a:cxn>
                  <a:cxn ang="0">
                    <a:pos x="1" y="26"/>
                  </a:cxn>
                  <a:cxn ang="0">
                    <a:pos x="3" y="16"/>
                  </a:cxn>
                  <a:cxn ang="0">
                    <a:pos x="5" y="11"/>
                  </a:cxn>
                  <a:cxn ang="0">
                    <a:pos x="8" y="7"/>
                  </a:cxn>
                  <a:cxn ang="0">
                    <a:pos x="11" y="5"/>
                  </a:cxn>
                  <a:cxn ang="0">
                    <a:pos x="13" y="2"/>
                  </a:cxn>
                  <a:cxn ang="0">
                    <a:pos x="20" y="0"/>
                  </a:cxn>
                </a:cxnLst>
                <a:rect l="0" t="0" r="r" b="b"/>
                <a:pathLst>
                  <a:path w="48" h="74">
                    <a:moveTo>
                      <a:pt x="20" y="9"/>
                    </a:moveTo>
                    <a:lnTo>
                      <a:pt x="18" y="10"/>
                    </a:lnTo>
                    <a:lnTo>
                      <a:pt x="13" y="15"/>
                    </a:lnTo>
                    <a:lnTo>
                      <a:pt x="10" y="23"/>
                    </a:lnTo>
                    <a:lnTo>
                      <a:pt x="10" y="38"/>
                    </a:lnTo>
                    <a:lnTo>
                      <a:pt x="11" y="52"/>
                    </a:lnTo>
                    <a:lnTo>
                      <a:pt x="13" y="61"/>
                    </a:lnTo>
                    <a:lnTo>
                      <a:pt x="20" y="65"/>
                    </a:lnTo>
                    <a:lnTo>
                      <a:pt x="27" y="65"/>
                    </a:lnTo>
                    <a:lnTo>
                      <a:pt x="30" y="64"/>
                    </a:lnTo>
                    <a:lnTo>
                      <a:pt x="32" y="62"/>
                    </a:lnTo>
                    <a:lnTo>
                      <a:pt x="34" y="61"/>
                    </a:lnTo>
                    <a:lnTo>
                      <a:pt x="38" y="52"/>
                    </a:lnTo>
                    <a:lnTo>
                      <a:pt x="38" y="27"/>
                    </a:lnTo>
                    <a:lnTo>
                      <a:pt x="37" y="19"/>
                    </a:lnTo>
                    <a:lnTo>
                      <a:pt x="34" y="15"/>
                    </a:lnTo>
                    <a:lnTo>
                      <a:pt x="31" y="11"/>
                    </a:lnTo>
                    <a:lnTo>
                      <a:pt x="28" y="9"/>
                    </a:lnTo>
                    <a:lnTo>
                      <a:pt x="20" y="9"/>
                    </a:lnTo>
                    <a:close/>
                    <a:moveTo>
                      <a:pt x="20" y="0"/>
                    </a:moveTo>
                    <a:lnTo>
                      <a:pt x="28" y="0"/>
                    </a:lnTo>
                    <a:lnTo>
                      <a:pt x="34" y="2"/>
                    </a:lnTo>
                    <a:lnTo>
                      <a:pt x="38" y="5"/>
                    </a:lnTo>
                    <a:lnTo>
                      <a:pt x="40" y="7"/>
                    </a:lnTo>
                    <a:lnTo>
                      <a:pt x="41" y="10"/>
                    </a:lnTo>
                    <a:lnTo>
                      <a:pt x="43" y="13"/>
                    </a:lnTo>
                    <a:lnTo>
                      <a:pt x="45" y="20"/>
                    </a:lnTo>
                    <a:lnTo>
                      <a:pt x="47" y="24"/>
                    </a:lnTo>
                    <a:lnTo>
                      <a:pt x="48" y="30"/>
                    </a:lnTo>
                    <a:lnTo>
                      <a:pt x="48" y="38"/>
                    </a:lnTo>
                    <a:lnTo>
                      <a:pt x="47" y="49"/>
                    </a:lnTo>
                    <a:lnTo>
                      <a:pt x="45" y="59"/>
                    </a:lnTo>
                    <a:lnTo>
                      <a:pt x="43" y="63"/>
                    </a:lnTo>
                    <a:lnTo>
                      <a:pt x="40" y="68"/>
                    </a:lnTo>
                    <a:lnTo>
                      <a:pt x="37" y="70"/>
                    </a:lnTo>
                    <a:lnTo>
                      <a:pt x="34" y="72"/>
                    </a:lnTo>
                    <a:lnTo>
                      <a:pt x="28" y="74"/>
                    </a:lnTo>
                    <a:lnTo>
                      <a:pt x="19" y="74"/>
                    </a:lnTo>
                    <a:lnTo>
                      <a:pt x="15" y="72"/>
                    </a:lnTo>
                    <a:lnTo>
                      <a:pt x="11" y="70"/>
                    </a:lnTo>
                    <a:lnTo>
                      <a:pt x="8" y="66"/>
                    </a:lnTo>
                    <a:lnTo>
                      <a:pt x="3" y="59"/>
                    </a:lnTo>
                    <a:lnTo>
                      <a:pt x="1" y="50"/>
                    </a:lnTo>
                    <a:lnTo>
                      <a:pt x="0" y="38"/>
                    </a:lnTo>
                    <a:lnTo>
                      <a:pt x="1" y="26"/>
                    </a:lnTo>
                    <a:lnTo>
                      <a:pt x="3" y="16"/>
                    </a:lnTo>
                    <a:lnTo>
                      <a:pt x="5" y="11"/>
                    </a:lnTo>
                    <a:lnTo>
                      <a:pt x="8" y="7"/>
                    </a:lnTo>
                    <a:lnTo>
                      <a:pt x="11" y="5"/>
                    </a:lnTo>
                    <a:lnTo>
                      <a:pt x="13" y="2"/>
                    </a:lnTo>
                    <a:lnTo>
                      <a:pt x="2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40" name="Line 1364"/>
              <p:cNvSpPr>
                <a:spLocks noChangeShapeType="1"/>
              </p:cNvSpPr>
              <p:nvPr/>
            </p:nvSpPr>
            <p:spPr bwMode="auto">
              <a:xfrm flipV="1">
                <a:off x="2877" y="3128"/>
                <a:ext cx="1" cy="27"/>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41" name="Line 1365"/>
              <p:cNvSpPr>
                <a:spLocks noChangeShapeType="1"/>
              </p:cNvSpPr>
              <p:nvPr/>
            </p:nvSpPr>
            <p:spPr bwMode="auto">
              <a:xfrm>
                <a:off x="2877" y="925"/>
                <a:ext cx="1" cy="28"/>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42" name="Freeform 1366"/>
              <p:cNvSpPr>
                <a:spLocks noEditPoints="1"/>
              </p:cNvSpPr>
              <p:nvPr/>
            </p:nvSpPr>
            <p:spPr bwMode="auto">
              <a:xfrm>
                <a:off x="2795" y="3196"/>
                <a:ext cx="50" cy="72"/>
              </a:xfrm>
              <a:custGeom>
                <a:avLst/>
                <a:gdLst/>
                <a:ahLst/>
                <a:cxnLst>
                  <a:cxn ang="0">
                    <a:pos x="33" y="18"/>
                  </a:cxn>
                  <a:cxn ang="0">
                    <a:pos x="11" y="46"/>
                  </a:cxn>
                  <a:cxn ang="0">
                    <a:pos x="33" y="46"/>
                  </a:cxn>
                  <a:cxn ang="0">
                    <a:pos x="33" y="18"/>
                  </a:cxn>
                  <a:cxn ang="0">
                    <a:pos x="34" y="0"/>
                  </a:cxn>
                  <a:cxn ang="0">
                    <a:pos x="42" y="0"/>
                  </a:cxn>
                  <a:cxn ang="0">
                    <a:pos x="42" y="46"/>
                  </a:cxn>
                  <a:cxn ang="0">
                    <a:pos x="50" y="46"/>
                  </a:cxn>
                  <a:cxn ang="0">
                    <a:pos x="50" y="56"/>
                  </a:cxn>
                  <a:cxn ang="0">
                    <a:pos x="42" y="56"/>
                  </a:cxn>
                  <a:cxn ang="0">
                    <a:pos x="42" y="72"/>
                  </a:cxn>
                  <a:cxn ang="0">
                    <a:pos x="33" y="72"/>
                  </a:cxn>
                  <a:cxn ang="0">
                    <a:pos x="33" y="56"/>
                  </a:cxn>
                  <a:cxn ang="0">
                    <a:pos x="0" y="56"/>
                  </a:cxn>
                  <a:cxn ang="0">
                    <a:pos x="0" y="46"/>
                  </a:cxn>
                  <a:cxn ang="0">
                    <a:pos x="34" y="0"/>
                  </a:cxn>
                </a:cxnLst>
                <a:rect l="0" t="0" r="r" b="b"/>
                <a:pathLst>
                  <a:path w="50" h="72">
                    <a:moveTo>
                      <a:pt x="33" y="18"/>
                    </a:moveTo>
                    <a:lnTo>
                      <a:pt x="11" y="46"/>
                    </a:lnTo>
                    <a:lnTo>
                      <a:pt x="33" y="46"/>
                    </a:lnTo>
                    <a:lnTo>
                      <a:pt x="33" y="18"/>
                    </a:lnTo>
                    <a:close/>
                    <a:moveTo>
                      <a:pt x="34" y="0"/>
                    </a:moveTo>
                    <a:lnTo>
                      <a:pt x="42" y="0"/>
                    </a:lnTo>
                    <a:lnTo>
                      <a:pt x="42" y="46"/>
                    </a:lnTo>
                    <a:lnTo>
                      <a:pt x="50" y="46"/>
                    </a:lnTo>
                    <a:lnTo>
                      <a:pt x="50" y="56"/>
                    </a:lnTo>
                    <a:lnTo>
                      <a:pt x="42" y="56"/>
                    </a:lnTo>
                    <a:lnTo>
                      <a:pt x="42" y="72"/>
                    </a:lnTo>
                    <a:lnTo>
                      <a:pt x="33" y="72"/>
                    </a:lnTo>
                    <a:lnTo>
                      <a:pt x="33" y="56"/>
                    </a:lnTo>
                    <a:lnTo>
                      <a:pt x="0" y="56"/>
                    </a:lnTo>
                    <a:lnTo>
                      <a:pt x="0" y="46"/>
                    </a:lnTo>
                    <a:lnTo>
                      <a:pt x="3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43" name="Freeform 1367"/>
              <p:cNvSpPr>
                <a:spLocks noEditPoints="1"/>
              </p:cNvSpPr>
              <p:nvPr/>
            </p:nvSpPr>
            <p:spPr bwMode="auto">
              <a:xfrm>
                <a:off x="2853" y="3195"/>
                <a:ext cx="48" cy="74"/>
              </a:xfrm>
              <a:custGeom>
                <a:avLst/>
                <a:gdLst/>
                <a:ahLst/>
                <a:cxnLst>
                  <a:cxn ang="0">
                    <a:pos x="20" y="9"/>
                  </a:cxn>
                  <a:cxn ang="0">
                    <a:pos x="17" y="11"/>
                  </a:cxn>
                  <a:cxn ang="0">
                    <a:pos x="14" y="15"/>
                  </a:cxn>
                  <a:cxn ang="0">
                    <a:pos x="12" y="19"/>
                  </a:cxn>
                  <a:cxn ang="0">
                    <a:pos x="10" y="27"/>
                  </a:cxn>
                  <a:cxn ang="0">
                    <a:pos x="10" y="38"/>
                  </a:cxn>
                  <a:cxn ang="0">
                    <a:pos x="11" y="52"/>
                  </a:cxn>
                  <a:cxn ang="0">
                    <a:pos x="14" y="61"/>
                  </a:cxn>
                  <a:cxn ang="0">
                    <a:pos x="21" y="65"/>
                  </a:cxn>
                  <a:cxn ang="0">
                    <a:pos x="28" y="65"/>
                  </a:cxn>
                  <a:cxn ang="0">
                    <a:pos x="32" y="63"/>
                  </a:cxn>
                  <a:cxn ang="0">
                    <a:pos x="34" y="61"/>
                  </a:cxn>
                  <a:cxn ang="0">
                    <a:pos x="38" y="52"/>
                  </a:cxn>
                  <a:cxn ang="0">
                    <a:pos x="39" y="38"/>
                  </a:cxn>
                  <a:cxn ang="0">
                    <a:pos x="38" y="23"/>
                  </a:cxn>
                  <a:cxn ang="0">
                    <a:pos x="34" y="15"/>
                  </a:cxn>
                  <a:cxn ang="0">
                    <a:pos x="30" y="10"/>
                  </a:cxn>
                  <a:cxn ang="0">
                    <a:pos x="27" y="9"/>
                  </a:cxn>
                  <a:cxn ang="0">
                    <a:pos x="20" y="9"/>
                  </a:cxn>
                  <a:cxn ang="0">
                    <a:pos x="19" y="0"/>
                  </a:cxn>
                  <a:cxn ang="0">
                    <a:pos x="28" y="0"/>
                  </a:cxn>
                  <a:cxn ang="0">
                    <a:pos x="32" y="1"/>
                  </a:cxn>
                  <a:cxn ang="0">
                    <a:pos x="34" y="2"/>
                  </a:cxn>
                  <a:cxn ang="0">
                    <a:pos x="38" y="5"/>
                  </a:cxn>
                  <a:cxn ang="0">
                    <a:pos x="40" y="7"/>
                  </a:cxn>
                  <a:cxn ang="0">
                    <a:pos x="42" y="10"/>
                  </a:cxn>
                  <a:cxn ang="0">
                    <a:pos x="44" y="15"/>
                  </a:cxn>
                  <a:cxn ang="0">
                    <a:pos x="45" y="20"/>
                  </a:cxn>
                  <a:cxn ang="0">
                    <a:pos x="46" y="24"/>
                  </a:cxn>
                  <a:cxn ang="0">
                    <a:pos x="48" y="30"/>
                  </a:cxn>
                  <a:cxn ang="0">
                    <a:pos x="48" y="49"/>
                  </a:cxn>
                  <a:cxn ang="0">
                    <a:pos x="45" y="59"/>
                  </a:cxn>
                  <a:cxn ang="0">
                    <a:pos x="41" y="68"/>
                  </a:cxn>
                  <a:cxn ang="0">
                    <a:pos x="34" y="72"/>
                  </a:cxn>
                  <a:cxn ang="0">
                    <a:pos x="30" y="74"/>
                  </a:cxn>
                  <a:cxn ang="0">
                    <a:pos x="20" y="74"/>
                  </a:cxn>
                  <a:cxn ang="0">
                    <a:pos x="11" y="70"/>
                  </a:cxn>
                  <a:cxn ang="0">
                    <a:pos x="8" y="66"/>
                  </a:cxn>
                  <a:cxn ang="0">
                    <a:pos x="3" y="59"/>
                  </a:cxn>
                  <a:cxn ang="0">
                    <a:pos x="1" y="50"/>
                  </a:cxn>
                  <a:cxn ang="0">
                    <a:pos x="0" y="38"/>
                  </a:cxn>
                  <a:cxn ang="0">
                    <a:pos x="1" y="26"/>
                  </a:cxn>
                  <a:cxn ang="0">
                    <a:pos x="3" y="16"/>
                  </a:cxn>
                  <a:cxn ang="0">
                    <a:pos x="8" y="7"/>
                  </a:cxn>
                  <a:cxn ang="0">
                    <a:pos x="14" y="2"/>
                  </a:cxn>
                  <a:cxn ang="0">
                    <a:pos x="19" y="0"/>
                  </a:cxn>
                </a:cxnLst>
                <a:rect l="0" t="0" r="r" b="b"/>
                <a:pathLst>
                  <a:path w="48" h="74">
                    <a:moveTo>
                      <a:pt x="20" y="9"/>
                    </a:moveTo>
                    <a:lnTo>
                      <a:pt x="17" y="11"/>
                    </a:lnTo>
                    <a:lnTo>
                      <a:pt x="14" y="15"/>
                    </a:lnTo>
                    <a:lnTo>
                      <a:pt x="12" y="19"/>
                    </a:lnTo>
                    <a:lnTo>
                      <a:pt x="10" y="27"/>
                    </a:lnTo>
                    <a:lnTo>
                      <a:pt x="10" y="38"/>
                    </a:lnTo>
                    <a:lnTo>
                      <a:pt x="11" y="52"/>
                    </a:lnTo>
                    <a:lnTo>
                      <a:pt x="14" y="61"/>
                    </a:lnTo>
                    <a:lnTo>
                      <a:pt x="21" y="65"/>
                    </a:lnTo>
                    <a:lnTo>
                      <a:pt x="28" y="65"/>
                    </a:lnTo>
                    <a:lnTo>
                      <a:pt x="32" y="63"/>
                    </a:lnTo>
                    <a:lnTo>
                      <a:pt x="34" y="61"/>
                    </a:lnTo>
                    <a:lnTo>
                      <a:pt x="38" y="52"/>
                    </a:lnTo>
                    <a:lnTo>
                      <a:pt x="39" y="38"/>
                    </a:lnTo>
                    <a:lnTo>
                      <a:pt x="38" y="23"/>
                    </a:lnTo>
                    <a:lnTo>
                      <a:pt x="34" y="15"/>
                    </a:lnTo>
                    <a:lnTo>
                      <a:pt x="30" y="10"/>
                    </a:lnTo>
                    <a:lnTo>
                      <a:pt x="27" y="9"/>
                    </a:lnTo>
                    <a:lnTo>
                      <a:pt x="20" y="9"/>
                    </a:lnTo>
                    <a:close/>
                    <a:moveTo>
                      <a:pt x="19" y="0"/>
                    </a:moveTo>
                    <a:lnTo>
                      <a:pt x="28" y="0"/>
                    </a:lnTo>
                    <a:lnTo>
                      <a:pt x="32" y="1"/>
                    </a:lnTo>
                    <a:lnTo>
                      <a:pt x="34" y="2"/>
                    </a:lnTo>
                    <a:lnTo>
                      <a:pt x="38" y="5"/>
                    </a:lnTo>
                    <a:lnTo>
                      <a:pt x="40" y="7"/>
                    </a:lnTo>
                    <a:lnTo>
                      <a:pt x="42" y="10"/>
                    </a:lnTo>
                    <a:lnTo>
                      <a:pt x="44" y="15"/>
                    </a:lnTo>
                    <a:lnTo>
                      <a:pt x="45" y="20"/>
                    </a:lnTo>
                    <a:lnTo>
                      <a:pt x="46" y="24"/>
                    </a:lnTo>
                    <a:lnTo>
                      <a:pt x="48" y="30"/>
                    </a:lnTo>
                    <a:lnTo>
                      <a:pt x="48" y="49"/>
                    </a:lnTo>
                    <a:lnTo>
                      <a:pt x="45" y="59"/>
                    </a:lnTo>
                    <a:lnTo>
                      <a:pt x="41" y="68"/>
                    </a:lnTo>
                    <a:lnTo>
                      <a:pt x="34" y="72"/>
                    </a:lnTo>
                    <a:lnTo>
                      <a:pt x="30" y="74"/>
                    </a:lnTo>
                    <a:lnTo>
                      <a:pt x="20" y="74"/>
                    </a:lnTo>
                    <a:lnTo>
                      <a:pt x="11" y="70"/>
                    </a:lnTo>
                    <a:lnTo>
                      <a:pt x="8" y="66"/>
                    </a:lnTo>
                    <a:lnTo>
                      <a:pt x="3" y="59"/>
                    </a:lnTo>
                    <a:lnTo>
                      <a:pt x="1" y="50"/>
                    </a:lnTo>
                    <a:lnTo>
                      <a:pt x="0" y="38"/>
                    </a:lnTo>
                    <a:lnTo>
                      <a:pt x="1" y="26"/>
                    </a:lnTo>
                    <a:lnTo>
                      <a:pt x="3" y="16"/>
                    </a:lnTo>
                    <a:lnTo>
                      <a:pt x="8" y="7"/>
                    </a:lnTo>
                    <a:lnTo>
                      <a:pt x="14" y="2"/>
                    </a:lnTo>
                    <a:lnTo>
                      <a:pt x="1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44" name="Freeform 1368"/>
              <p:cNvSpPr>
                <a:spLocks noEditPoints="1"/>
              </p:cNvSpPr>
              <p:nvPr/>
            </p:nvSpPr>
            <p:spPr bwMode="auto">
              <a:xfrm>
                <a:off x="2909" y="3195"/>
                <a:ext cx="48" cy="74"/>
              </a:xfrm>
              <a:custGeom>
                <a:avLst/>
                <a:gdLst/>
                <a:ahLst/>
                <a:cxnLst>
                  <a:cxn ang="0">
                    <a:pos x="20" y="9"/>
                  </a:cxn>
                  <a:cxn ang="0">
                    <a:pos x="18" y="10"/>
                  </a:cxn>
                  <a:cxn ang="0">
                    <a:pos x="14" y="15"/>
                  </a:cxn>
                  <a:cxn ang="0">
                    <a:pos x="10" y="23"/>
                  </a:cxn>
                  <a:cxn ang="0">
                    <a:pos x="10" y="38"/>
                  </a:cxn>
                  <a:cxn ang="0">
                    <a:pos x="11" y="52"/>
                  </a:cxn>
                  <a:cxn ang="0">
                    <a:pos x="14" y="61"/>
                  </a:cxn>
                  <a:cxn ang="0">
                    <a:pos x="20" y="65"/>
                  </a:cxn>
                  <a:cxn ang="0">
                    <a:pos x="27" y="65"/>
                  </a:cxn>
                  <a:cxn ang="0">
                    <a:pos x="30" y="64"/>
                  </a:cxn>
                  <a:cxn ang="0">
                    <a:pos x="32" y="62"/>
                  </a:cxn>
                  <a:cxn ang="0">
                    <a:pos x="35" y="61"/>
                  </a:cxn>
                  <a:cxn ang="0">
                    <a:pos x="38" y="52"/>
                  </a:cxn>
                  <a:cxn ang="0">
                    <a:pos x="38" y="27"/>
                  </a:cxn>
                  <a:cxn ang="0">
                    <a:pos x="37" y="19"/>
                  </a:cxn>
                  <a:cxn ang="0">
                    <a:pos x="35" y="15"/>
                  </a:cxn>
                  <a:cxn ang="0">
                    <a:pos x="31" y="11"/>
                  </a:cxn>
                  <a:cxn ang="0">
                    <a:pos x="28" y="9"/>
                  </a:cxn>
                  <a:cxn ang="0">
                    <a:pos x="20" y="9"/>
                  </a:cxn>
                  <a:cxn ang="0">
                    <a:pos x="20" y="0"/>
                  </a:cxn>
                  <a:cxn ang="0">
                    <a:pos x="28" y="0"/>
                  </a:cxn>
                  <a:cxn ang="0">
                    <a:pos x="35" y="2"/>
                  </a:cxn>
                  <a:cxn ang="0">
                    <a:pos x="38" y="5"/>
                  </a:cxn>
                  <a:cxn ang="0">
                    <a:pos x="40" y="7"/>
                  </a:cxn>
                  <a:cxn ang="0">
                    <a:pos x="41" y="10"/>
                  </a:cxn>
                  <a:cxn ang="0">
                    <a:pos x="43" y="13"/>
                  </a:cxn>
                  <a:cxn ang="0">
                    <a:pos x="46" y="20"/>
                  </a:cxn>
                  <a:cxn ang="0">
                    <a:pos x="47" y="24"/>
                  </a:cxn>
                  <a:cxn ang="0">
                    <a:pos x="48" y="30"/>
                  </a:cxn>
                  <a:cxn ang="0">
                    <a:pos x="48" y="38"/>
                  </a:cxn>
                  <a:cxn ang="0">
                    <a:pos x="47" y="49"/>
                  </a:cxn>
                  <a:cxn ang="0">
                    <a:pos x="46" y="59"/>
                  </a:cxn>
                  <a:cxn ang="0">
                    <a:pos x="43" y="63"/>
                  </a:cxn>
                  <a:cxn ang="0">
                    <a:pos x="40" y="68"/>
                  </a:cxn>
                  <a:cxn ang="0">
                    <a:pos x="37" y="70"/>
                  </a:cxn>
                  <a:cxn ang="0">
                    <a:pos x="35" y="72"/>
                  </a:cxn>
                  <a:cxn ang="0">
                    <a:pos x="28" y="74"/>
                  </a:cxn>
                  <a:cxn ang="0">
                    <a:pos x="19" y="74"/>
                  </a:cxn>
                  <a:cxn ang="0">
                    <a:pos x="15" y="72"/>
                  </a:cxn>
                  <a:cxn ang="0">
                    <a:pos x="11" y="70"/>
                  </a:cxn>
                  <a:cxn ang="0">
                    <a:pos x="8" y="66"/>
                  </a:cxn>
                  <a:cxn ang="0">
                    <a:pos x="4" y="59"/>
                  </a:cxn>
                  <a:cxn ang="0">
                    <a:pos x="1" y="50"/>
                  </a:cxn>
                  <a:cxn ang="0">
                    <a:pos x="0" y="38"/>
                  </a:cxn>
                  <a:cxn ang="0">
                    <a:pos x="1" y="26"/>
                  </a:cxn>
                  <a:cxn ang="0">
                    <a:pos x="4" y="16"/>
                  </a:cxn>
                  <a:cxn ang="0">
                    <a:pos x="5" y="11"/>
                  </a:cxn>
                  <a:cxn ang="0">
                    <a:pos x="8" y="7"/>
                  </a:cxn>
                  <a:cxn ang="0">
                    <a:pos x="11" y="5"/>
                  </a:cxn>
                  <a:cxn ang="0">
                    <a:pos x="14" y="2"/>
                  </a:cxn>
                  <a:cxn ang="0">
                    <a:pos x="20" y="0"/>
                  </a:cxn>
                </a:cxnLst>
                <a:rect l="0" t="0" r="r" b="b"/>
                <a:pathLst>
                  <a:path w="48" h="74">
                    <a:moveTo>
                      <a:pt x="20" y="9"/>
                    </a:moveTo>
                    <a:lnTo>
                      <a:pt x="18" y="10"/>
                    </a:lnTo>
                    <a:lnTo>
                      <a:pt x="14" y="15"/>
                    </a:lnTo>
                    <a:lnTo>
                      <a:pt x="10" y="23"/>
                    </a:lnTo>
                    <a:lnTo>
                      <a:pt x="10" y="38"/>
                    </a:lnTo>
                    <a:lnTo>
                      <a:pt x="11" y="52"/>
                    </a:lnTo>
                    <a:lnTo>
                      <a:pt x="14" y="61"/>
                    </a:lnTo>
                    <a:lnTo>
                      <a:pt x="20" y="65"/>
                    </a:lnTo>
                    <a:lnTo>
                      <a:pt x="27" y="65"/>
                    </a:lnTo>
                    <a:lnTo>
                      <a:pt x="30" y="64"/>
                    </a:lnTo>
                    <a:lnTo>
                      <a:pt x="32" y="62"/>
                    </a:lnTo>
                    <a:lnTo>
                      <a:pt x="35" y="61"/>
                    </a:lnTo>
                    <a:lnTo>
                      <a:pt x="38" y="52"/>
                    </a:lnTo>
                    <a:lnTo>
                      <a:pt x="38" y="27"/>
                    </a:lnTo>
                    <a:lnTo>
                      <a:pt x="37" y="19"/>
                    </a:lnTo>
                    <a:lnTo>
                      <a:pt x="35" y="15"/>
                    </a:lnTo>
                    <a:lnTo>
                      <a:pt x="31" y="11"/>
                    </a:lnTo>
                    <a:lnTo>
                      <a:pt x="28" y="9"/>
                    </a:lnTo>
                    <a:lnTo>
                      <a:pt x="20" y="9"/>
                    </a:lnTo>
                    <a:close/>
                    <a:moveTo>
                      <a:pt x="20" y="0"/>
                    </a:moveTo>
                    <a:lnTo>
                      <a:pt x="28" y="0"/>
                    </a:lnTo>
                    <a:lnTo>
                      <a:pt x="35" y="2"/>
                    </a:lnTo>
                    <a:lnTo>
                      <a:pt x="38" y="5"/>
                    </a:lnTo>
                    <a:lnTo>
                      <a:pt x="40" y="7"/>
                    </a:lnTo>
                    <a:lnTo>
                      <a:pt x="41" y="10"/>
                    </a:lnTo>
                    <a:lnTo>
                      <a:pt x="43" y="13"/>
                    </a:lnTo>
                    <a:lnTo>
                      <a:pt x="46" y="20"/>
                    </a:lnTo>
                    <a:lnTo>
                      <a:pt x="47" y="24"/>
                    </a:lnTo>
                    <a:lnTo>
                      <a:pt x="48" y="30"/>
                    </a:lnTo>
                    <a:lnTo>
                      <a:pt x="48" y="38"/>
                    </a:lnTo>
                    <a:lnTo>
                      <a:pt x="47" y="49"/>
                    </a:lnTo>
                    <a:lnTo>
                      <a:pt x="46" y="59"/>
                    </a:lnTo>
                    <a:lnTo>
                      <a:pt x="43" y="63"/>
                    </a:lnTo>
                    <a:lnTo>
                      <a:pt x="40" y="68"/>
                    </a:lnTo>
                    <a:lnTo>
                      <a:pt x="37" y="70"/>
                    </a:lnTo>
                    <a:lnTo>
                      <a:pt x="35" y="72"/>
                    </a:lnTo>
                    <a:lnTo>
                      <a:pt x="28" y="74"/>
                    </a:lnTo>
                    <a:lnTo>
                      <a:pt x="19" y="74"/>
                    </a:lnTo>
                    <a:lnTo>
                      <a:pt x="15" y="72"/>
                    </a:lnTo>
                    <a:lnTo>
                      <a:pt x="11" y="70"/>
                    </a:lnTo>
                    <a:lnTo>
                      <a:pt x="8" y="66"/>
                    </a:lnTo>
                    <a:lnTo>
                      <a:pt x="4" y="59"/>
                    </a:lnTo>
                    <a:lnTo>
                      <a:pt x="1" y="50"/>
                    </a:lnTo>
                    <a:lnTo>
                      <a:pt x="0" y="38"/>
                    </a:lnTo>
                    <a:lnTo>
                      <a:pt x="1" y="26"/>
                    </a:lnTo>
                    <a:lnTo>
                      <a:pt x="4" y="16"/>
                    </a:lnTo>
                    <a:lnTo>
                      <a:pt x="5" y="11"/>
                    </a:lnTo>
                    <a:lnTo>
                      <a:pt x="8" y="7"/>
                    </a:lnTo>
                    <a:lnTo>
                      <a:pt x="11" y="5"/>
                    </a:lnTo>
                    <a:lnTo>
                      <a:pt x="14" y="2"/>
                    </a:lnTo>
                    <a:lnTo>
                      <a:pt x="2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45" name="Line 1369"/>
              <p:cNvSpPr>
                <a:spLocks noChangeShapeType="1"/>
              </p:cNvSpPr>
              <p:nvPr/>
            </p:nvSpPr>
            <p:spPr bwMode="auto">
              <a:xfrm flipV="1">
                <a:off x="3229" y="3128"/>
                <a:ext cx="1" cy="27"/>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46" name="Line 1370"/>
              <p:cNvSpPr>
                <a:spLocks noChangeShapeType="1"/>
              </p:cNvSpPr>
              <p:nvPr/>
            </p:nvSpPr>
            <p:spPr bwMode="auto">
              <a:xfrm>
                <a:off x="3229" y="925"/>
                <a:ext cx="1" cy="28"/>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47" name="Freeform 1371"/>
              <p:cNvSpPr>
                <a:spLocks noEditPoints="1"/>
              </p:cNvSpPr>
              <p:nvPr/>
            </p:nvSpPr>
            <p:spPr bwMode="auto">
              <a:xfrm>
                <a:off x="3147" y="3196"/>
                <a:ext cx="50" cy="72"/>
              </a:xfrm>
              <a:custGeom>
                <a:avLst/>
                <a:gdLst/>
                <a:ahLst/>
                <a:cxnLst>
                  <a:cxn ang="0">
                    <a:pos x="33" y="18"/>
                  </a:cxn>
                  <a:cxn ang="0">
                    <a:pos x="11" y="46"/>
                  </a:cxn>
                  <a:cxn ang="0">
                    <a:pos x="33" y="46"/>
                  </a:cxn>
                  <a:cxn ang="0">
                    <a:pos x="33" y="18"/>
                  </a:cxn>
                  <a:cxn ang="0">
                    <a:pos x="34" y="0"/>
                  </a:cxn>
                  <a:cxn ang="0">
                    <a:pos x="42" y="0"/>
                  </a:cxn>
                  <a:cxn ang="0">
                    <a:pos x="42" y="46"/>
                  </a:cxn>
                  <a:cxn ang="0">
                    <a:pos x="50" y="46"/>
                  </a:cxn>
                  <a:cxn ang="0">
                    <a:pos x="50" y="56"/>
                  </a:cxn>
                  <a:cxn ang="0">
                    <a:pos x="42" y="56"/>
                  </a:cxn>
                  <a:cxn ang="0">
                    <a:pos x="42" y="72"/>
                  </a:cxn>
                  <a:cxn ang="0">
                    <a:pos x="33" y="72"/>
                  </a:cxn>
                  <a:cxn ang="0">
                    <a:pos x="33" y="56"/>
                  </a:cxn>
                  <a:cxn ang="0">
                    <a:pos x="0" y="56"/>
                  </a:cxn>
                  <a:cxn ang="0">
                    <a:pos x="0" y="46"/>
                  </a:cxn>
                  <a:cxn ang="0">
                    <a:pos x="34" y="0"/>
                  </a:cxn>
                </a:cxnLst>
                <a:rect l="0" t="0" r="r" b="b"/>
                <a:pathLst>
                  <a:path w="50" h="72">
                    <a:moveTo>
                      <a:pt x="33" y="18"/>
                    </a:moveTo>
                    <a:lnTo>
                      <a:pt x="11" y="46"/>
                    </a:lnTo>
                    <a:lnTo>
                      <a:pt x="33" y="46"/>
                    </a:lnTo>
                    <a:lnTo>
                      <a:pt x="33" y="18"/>
                    </a:lnTo>
                    <a:close/>
                    <a:moveTo>
                      <a:pt x="34" y="0"/>
                    </a:moveTo>
                    <a:lnTo>
                      <a:pt x="42" y="0"/>
                    </a:lnTo>
                    <a:lnTo>
                      <a:pt x="42" y="46"/>
                    </a:lnTo>
                    <a:lnTo>
                      <a:pt x="50" y="46"/>
                    </a:lnTo>
                    <a:lnTo>
                      <a:pt x="50" y="56"/>
                    </a:lnTo>
                    <a:lnTo>
                      <a:pt x="42" y="56"/>
                    </a:lnTo>
                    <a:lnTo>
                      <a:pt x="42" y="72"/>
                    </a:lnTo>
                    <a:lnTo>
                      <a:pt x="33" y="72"/>
                    </a:lnTo>
                    <a:lnTo>
                      <a:pt x="33" y="56"/>
                    </a:lnTo>
                    <a:lnTo>
                      <a:pt x="0" y="56"/>
                    </a:lnTo>
                    <a:lnTo>
                      <a:pt x="0" y="46"/>
                    </a:lnTo>
                    <a:lnTo>
                      <a:pt x="3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48" name="Freeform 1372"/>
              <p:cNvSpPr>
                <a:spLocks/>
              </p:cNvSpPr>
              <p:nvPr/>
            </p:nvSpPr>
            <p:spPr bwMode="auto">
              <a:xfrm>
                <a:off x="3205" y="3196"/>
                <a:ext cx="48" cy="73"/>
              </a:xfrm>
              <a:custGeom>
                <a:avLst/>
                <a:gdLst/>
                <a:ahLst/>
                <a:cxnLst>
                  <a:cxn ang="0">
                    <a:pos x="9" y="0"/>
                  </a:cxn>
                  <a:cxn ang="0">
                    <a:pos x="44" y="0"/>
                  </a:cxn>
                  <a:cxn ang="0">
                    <a:pos x="44" y="10"/>
                  </a:cxn>
                  <a:cxn ang="0">
                    <a:pos x="17" y="10"/>
                  </a:cxn>
                  <a:cxn ang="0">
                    <a:pos x="13" y="29"/>
                  </a:cxn>
                  <a:cxn ang="0">
                    <a:pos x="18" y="26"/>
                  </a:cxn>
                  <a:cxn ang="0">
                    <a:pos x="22" y="25"/>
                  </a:cxn>
                  <a:cxn ang="0">
                    <a:pos x="26" y="23"/>
                  </a:cxn>
                  <a:cxn ang="0">
                    <a:pos x="30" y="23"/>
                  </a:cxn>
                  <a:cxn ang="0">
                    <a:pos x="34" y="25"/>
                  </a:cxn>
                  <a:cxn ang="0">
                    <a:pos x="39" y="27"/>
                  </a:cxn>
                  <a:cxn ang="0">
                    <a:pos x="42" y="30"/>
                  </a:cxn>
                  <a:cxn ang="0">
                    <a:pos x="44" y="33"/>
                  </a:cxn>
                  <a:cxn ang="0">
                    <a:pos x="47" y="38"/>
                  </a:cxn>
                  <a:cxn ang="0">
                    <a:pos x="48" y="42"/>
                  </a:cxn>
                  <a:cxn ang="0">
                    <a:pos x="48" y="47"/>
                  </a:cxn>
                  <a:cxn ang="0">
                    <a:pos x="47" y="57"/>
                  </a:cxn>
                  <a:cxn ang="0">
                    <a:pos x="43" y="64"/>
                  </a:cxn>
                  <a:cxn ang="0">
                    <a:pos x="34" y="71"/>
                  </a:cxn>
                  <a:cxn ang="0">
                    <a:pos x="23" y="73"/>
                  </a:cxn>
                  <a:cxn ang="0">
                    <a:pos x="12" y="71"/>
                  </a:cxn>
                  <a:cxn ang="0">
                    <a:pos x="8" y="68"/>
                  </a:cxn>
                  <a:cxn ang="0">
                    <a:pos x="5" y="63"/>
                  </a:cxn>
                  <a:cxn ang="0">
                    <a:pos x="2" y="59"/>
                  </a:cxn>
                  <a:cxn ang="0">
                    <a:pos x="0" y="53"/>
                  </a:cxn>
                  <a:cxn ang="0">
                    <a:pos x="10" y="52"/>
                  </a:cxn>
                  <a:cxn ang="0">
                    <a:pos x="12" y="59"/>
                  </a:cxn>
                  <a:cxn ang="0">
                    <a:pos x="17" y="63"/>
                  </a:cxn>
                  <a:cxn ang="0">
                    <a:pos x="20" y="64"/>
                  </a:cxn>
                  <a:cxn ang="0">
                    <a:pos x="27" y="64"/>
                  </a:cxn>
                  <a:cxn ang="0">
                    <a:pos x="30" y="63"/>
                  </a:cxn>
                  <a:cxn ang="0">
                    <a:pos x="32" y="62"/>
                  </a:cxn>
                  <a:cxn ang="0">
                    <a:pos x="37" y="58"/>
                  </a:cxn>
                  <a:cxn ang="0">
                    <a:pos x="39" y="51"/>
                  </a:cxn>
                  <a:cxn ang="0">
                    <a:pos x="39" y="43"/>
                  </a:cxn>
                  <a:cxn ang="0">
                    <a:pos x="38" y="39"/>
                  </a:cxn>
                  <a:cxn ang="0">
                    <a:pos x="32" y="33"/>
                  </a:cxn>
                  <a:cxn ang="0">
                    <a:pos x="29" y="32"/>
                  </a:cxn>
                  <a:cxn ang="0">
                    <a:pos x="21" y="32"/>
                  </a:cxn>
                  <a:cxn ang="0">
                    <a:pos x="12" y="37"/>
                  </a:cxn>
                  <a:cxn ang="0">
                    <a:pos x="11" y="38"/>
                  </a:cxn>
                  <a:cxn ang="0">
                    <a:pos x="1" y="37"/>
                  </a:cxn>
                  <a:cxn ang="0">
                    <a:pos x="9" y="0"/>
                  </a:cxn>
                </a:cxnLst>
                <a:rect l="0" t="0" r="r" b="b"/>
                <a:pathLst>
                  <a:path w="48" h="73">
                    <a:moveTo>
                      <a:pt x="9" y="0"/>
                    </a:moveTo>
                    <a:lnTo>
                      <a:pt x="44" y="0"/>
                    </a:lnTo>
                    <a:lnTo>
                      <a:pt x="44" y="10"/>
                    </a:lnTo>
                    <a:lnTo>
                      <a:pt x="17" y="10"/>
                    </a:lnTo>
                    <a:lnTo>
                      <a:pt x="13" y="29"/>
                    </a:lnTo>
                    <a:lnTo>
                      <a:pt x="18" y="26"/>
                    </a:lnTo>
                    <a:lnTo>
                      <a:pt x="22" y="25"/>
                    </a:lnTo>
                    <a:lnTo>
                      <a:pt x="26" y="23"/>
                    </a:lnTo>
                    <a:lnTo>
                      <a:pt x="30" y="23"/>
                    </a:lnTo>
                    <a:lnTo>
                      <a:pt x="34" y="25"/>
                    </a:lnTo>
                    <a:lnTo>
                      <a:pt x="39" y="27"/>
                    </a:lnTo>
                    <a:lnTo>
                      <a:pt x="42" y="30"/>
                    </a:lnTo>
                    <a:lnTo>
                      <a:pt x="44" y="33"/>
                    </a:lnTo>
                    <a:lnTo>
                      <a:pt x="47" y="38"/>
                    </a:lnTo>
                    <a:lnTo>
                      <a:pt x="48" y="42"/>
                    </a:lnTo>
                    <a:lnTo>
                      <a:pt x="48" y="47"/>
                    </a:lnTo>
                    <a:lnTo>
                      <a:pt x="47" y="57"/>
                    </a:lnTo>
                    <a:lnTo>
                      <a:pt x="43" y="64"/>
                    </a:lnTo>
                    <a:lnTo>
                      <a:pt x="34" y="71"/>
                    </a:lnTo>
                    <a:lnTo>
                      <a:pt x="23" y="73"/>
                    </a:lnTo>
                    <a:lnTo>
                      <a:pt x="12" y="71"/>
                    </a:lnTo>
                    <a:lnTo>
                      <a:pt x="8" y="68"/>
                    </a:lnTo>
                    <a:lnTo>
                      <a:pt x="5" y="63"/>
                    </a:lnTo>
                    <a:lnTo>
                      <a:pt x="2" y="59"/>
                    </a:lnTo>
                    <a:lnTo>
                      <a:pt x="0" y="53"/>
                    </a:lnTo>
                    <a:lnTo>
                      <a:pt x="10" y="52"/>
                    </a:lnTo>
                    <a:lnTo>
                      <a:pt x="12" y="59"/>
                    </a:lnTo>
                    <a:lnTo>
                      <a:pt x="17" y="63"/>
                    </a:lnTo>
                    <a:lnTo>
                      <a:pt x="20" y="64"/>
                    </a:lnTo>
                    <a:lnTo>
                      <a:pt x="27" y="64"/>
                    </a:lnTo>
                    <a:lnTo>
                      <a:pt x="30" y="63"/>
                    </a:lnTo>
                    <a:lnTo>
                      <a:pt x="32" y="62"/>
                    </a:lnTo>
                    <a:lnTo>
                      <a:pt x="37" y="58"/>
                    </a:lnTo>
                    <a:lnTo>
                      <a:pt x="39" y="51"/>
                    </a:lnTo>
                    <a:lnTo>
                      <a:pt x="39" y="43"/>
                    </a:lnTo>
                    <a:lnTo>
                      <a:pt x="38" y="39"/>
                    </a:lnTo>
                    <a:lnTo>
                      <a:pt x="32" y="33"/>
                    </a:lnTo>
                    <a:lnTo>
                      <a:pt x="29" y="32"/>
                    </a:lnTo>
                    <a:lnTo>
                      <a:pt x="21" y="32"/>
                    </a:lnTo>
                    <a:lnTo>
                      <a:pt x="12" y="37"/>
                    </a:lnTo>
                    <a:lnTo>
                      <a:pt x="11" y="38"/>
                    </a:lnTo>
                    <a:lnTo>
                      <a:pt x="1" y="37"/>
                    </a:lnTo>
                    <a:lnTo>
                      <a:pt x="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49" name="Freeform 1373"/>
              <p:cNvSpPr>
                <a:spLocks noEditPoints="1"/>
              </p:cNvSpPr>
              <p:nvPr/>
            </p:nvSpPr>
            <p:spPr bwMode="auto">
              <a:xfrm>
                <a:off x="3261" y="3195"/>
                <a:ext cx="48" cy="74"/>
              </a:xfrm>
              <a:custGeom>
                <a:avLst/>
                <a:gdLst/>
                <a:ahLst/>
                <a:cxnLst>
                  <a:cxn ang="0">
                    <a:pos x="20" y="9"/>
                  </a:cxn>
                  <a:cxn ang="0">
                    <a:pos x="18" y="10"/>
                  </a:cxn>
                  <a:cxn ang="0">
                    <a:pos x="14" y="15"/>
                  </a:cxn>
                  <a:cxn ang="0">
                    <a:pos x="10" y="23"/>
                  </a:cxn>
                  <a:cxn ang="0">
                    <a:pos x="10" y="38"/>
                  </a:cxn>
                  <a:cxn ang="0">
                    <a:pos x="11" y="52"/>
                  </a:cxn>
                  <a:cxn ang="0">
                    <a:pos x="14" y="61"/>
                  </a:cxn>
                  <a:cxn ang="0">
                    <a:pos x="20" y="65"/>
                  </a:cxn>
                  <a:cxn ang="0">
                    <a:pos x="27" y="65"/>
                  </a:cxn>
                  <a:cxn ang="0">
                    <a:pos x="30" y="64"/>
                  </a:cxn>
                  <a:cxn ang="0">
                    <a:pos x="32" y="62"/>
                  </a:cxn>
                  <a:cxn ang="0">
                    <a:pos x="35" y="61"/>
                  </a:cxn>
                  <a:cxn ang="0">
                    <a:pos x="38" y="52"/>
                  </a:cxn>
                  <a:cxn ang="0">
                    <a:pos x="38" y="27"/>
                  </a:cxn>
                  <a:cxn ang="0">
                    <a:pos x="37" y="19"/>
                  </a:cxn>
                  <a:cxn ang="0">
                    <a:pos x="35" y="15"/>
                  </a:cxn>
                  <a:cxn ang="0">
                    <a:pos x="31" y="11"/>
                  </a:cxn>
                  <a:cxn ang="0">
                    <a:pos x="28" y="9"/>
                  </a:cxn>
                  <a:cxn ang="0">
                    <a:pos x="20" y="9"/>
                  </a:cxn>
                  <a:cxn ang="0">
                    <a:pos x="20" y="0"/>
                  </a:cxn>
                  <a:cxn ang="0">
                    <a:pos x="28" y="0"/>
                  </a:cxn>
                  <a:cxn ang="0">
                    <a:pos x="35" y="2"/>
                  </a:cxn>
                  <a:cxn ang="0">
                    <a:pos x="38" y="5"/>
                  </a:cxn>
                  <a:cxn ang="0">
                    <a:pos x="40" y="7"/>
                  </a:cxn>
                  <a:cxn ang="0">
                    <a:pos x="41" y="10"/>
                  </a:cxn>
                  <a:cxn ang="0">
                    <a:pos x="43" y="13"/>
                  </a:cxn>
                  <a:cxn ang="0">
                    <a:pos x="46" y="20"/>
                  </a:cxn>
                  <a:cxn ang="0">
                    <a:pos x="47" y="24"/>
                  </a:cxn>
                  <a:cxn ang="0">
                    <a:pos x="48" y="30"/>
                  </a:cxn>
                  <a:cxn ang="0">
                    <a:pos x="48" y="38"/>
                  </a:cxn>
                  <a:cxn ang="0">
                    <a:pos x="47" y="49"/>
                  </a:cxn>
                  <a:cxn ang="0">
                    <a:pos x="46" y="59"/>
                  </a:cxn>
                  <a:cxn ang="0">
                    <a:pos x="43" y="63"/>
                  </a:cxn>
                  <a:cxn ang="0">
                    <a:pos x="40" y="68"/>
                  </a:cxn>
                  <a:cxn ang="0">
                    <a:pos x="37" y="70"/>
                  </a:cxn>
                  <a:cxn ang="0">
                    <a:pos x="35" y="72"/>
                  </a:cxn>
                  <a:cxn ang="0">
                    <a:pos x="28" y="74"/>
                  </a:cxn>
                  <a:cxn ang="0">
                    <a:pos x="19" y="74"/>
                  </a:cxn>
                  <a:cxn ang="0">
                    <a:pos x="15" y="72"/>
                  </a:cxn>
                  <a:cxn ang="0">
                    <a:pos x="11" y="70"/>
                  </a:cxn>
                  <a:cxn ang="0">
                    <a:pos x="8" y="66"/>
                  </a:cxn>
                  <a:cxn ang="0">
                    <a:pos x="4" y="59"/>
                  </a:cxn>
                  <a:cxn ang="0">
                    <a:pos x="2" y="50"/>
                  </a:cxn>
                  <a:cxn ang="0">
                    <a:pos x="0" y="38"/>
                  </a:cxn>
                  <a:cxn ang="0">
                    <a:pos x="2" y="26"/>
                  </a:cxn>
                  <a:cxn ang="0">
                    <a:pos x="4" y="16"/>
                  </a:cxn>
                  <a:cxn ang="0">
                    <a:pos x="5" y="11"/>
                  </a:cxn>
                  <a:cxn ang="0">
                    <a:pos x="8" y="7"/>
                  </a:cxn>
                  <a:cxn ang="0">
                    <a:pos x="11" y="5"/>
                  </a:cxn>
                  <a:cxn ang="0">
                    <a:pos x="14" y="2"/>
                  </a:cxn>
                  <a:cxn ang="0">
                    <a:pos x="20" y="0"/>
                  </a:cxn>
                </a:cxnLst>
                <a:rect l="0" t="0" r="r" b="b"/>
                <a:pathLst>
                  <a:path w="48" h="74">
                    <a:moveTo>
                      <a:pt x="20" y="9"/>
                    </a:moveTo>
                    <a:lnTo>
                      <a:pt x="18" y="10"/>
                    </a:lnTo>
                    <a:lnTo>
                      <a:pt x="14" y="15"/>
                    </a:lnTo>
                    <a:lnTo>
                      <a:pt x="10" y="23"/>
                    </a:lnTo>
                    <a:lnTo>
                      <a:pt x="10" y="38"/>
                    </a:lnTo>
                    <a:lnTo>
                      <a:pt x="11" y="52"/>
                    </a:lnTo>
                    <a:lnTo>
                      <a:pt x="14" y="61"/>
                    </a:lnTo>
                    <a:lnTo>
                      <a:pt x="20" y="65"/>
                    </a:lnTo>
                    <a:lnTo>
                      <a:pt x="27" y="65"/>
                    </a:lnTo>
                    <a:lnTo>
                      <a:pt x="30" y="64"/>
                    </a:lnTo>
                    <a:lnTo>
                      <a:pt x="32" y="62"/>
                    </a:lnTo>
                    <a:lnTo>
                      <a:pt x="35" y="61"/>
                    </a:lnTo>
                    <a:lnTo>
                      <a:pt x="38" y="52"/>
                    </a:lnTo>
                    <a:lnTo>
                      <a:pt x="38" y="27"/>
                    </a:lnTo>
                    <a:lnTo>
                      <a:pt x="37" y="19"/>
                    </a:lnTo>
                    <a:lnTo>
                      <a:pt x="35" y="15"/>
                    </a:lnTo>
                    <a:lnTo>
                      <a:pt x="31" y="11"/>
                    </a:lnTo>
                    <a:lnTo>
                      <a:pt x="28" y="9"/>
                    </a:lnTo>
                    <a:lnTo>
                      <a:pt x="20" y="9"/>
                    </a:lnTo>
                    <a:close/>
                    <a:moveTo>
                      <a:pt x="20" y="0"/>
                    </a:moveTo>
                    <a:lnTo>
                      <a:pt x="28" y="0"/>
                    </a:lnTo>
                    <a:lnTo>
                      <a:pt x="35" y="2"/>
                    </a:lnTo>
                    <a:lnTo>
                      <a:pt x="38" y="5"/>
                    </a:lnTo>
                    <a:lnTo>
                      <a:pt x="40" y="7"/>
                    </a:lnTo>
                    <a:lnTo>
                      <a:pt x="41" y="10"/>
                    </a:lnTo>
                    <a:lnTo>
                      <a:pt x="43" y="13"/>
                    </a:lnTo>
                    <a:lnTo>
                      <a:pt x="46" y="20"/>
                    </a:lnTo>
                    <a:lnTo>
                      <a:pt x="47" y="24"/>
                    </a:lnTo>
                    <a:lnTo>
                      <a:pt x="48" y="30"/>
                    </a:lnTo>
                    <a:lnTo>
                      <a:pt x="48" y="38"/>
                    </a:lnTo>
                    <a:lnTo>
                      <a:pt x="47" y="49"/>
                    </a:lnTo>
                    <a:lnTo>
                      <a:pt x="46" y="59"/>
                    </a:lnTo>
                    <a:lnTo>
                      <a:pt x="43" y="63"/>
                    </a:lnTo>
                    <a:lnTo>
                      <a:pt x="40" y="68"/>
                    </a:lnTo>
                    <a:lnTo>
                      <a:pt x="37" y="70"/>
                    </a:lnTo>
                    <a:lnTo>
                      <a:pt x="35" y="72"/>
                    </a:lnTo>
                    <a:lnTo>
                      <a:pt x="28" y="74"/>
                    </a:lnTo>
                    <a:lnTo>
                      <a:pt x="19" y="74"/>
                    </a:lnTo>
                    <a:lnTo>
                      <a:pt x="15" y="72"/>
                    </a:lnTo>
                    <a:lnTo>
                      <a:pt x="11" y="70"/>
                    </a:lnTo>
                    <a:lnTo>
                      <a:pt x="8" y="66"/>
                    </a:lnTo>
                    <a:lnTo>
                      <a:pt x="4" y="59"/>
                    </a:lnTo>
                    <a:lnTo>
                      <a:pt x="2" y="50"/>
                    </a:lnTo>
                    <a:lnTo>
                      <a:pt x="0" y="38"/>
                    </a:lnTo>
                    <a:lnTo>
                      <a:pt x="2" y="26"/>
                    </a:lnTo>
                    <a:lnTo>
                      <a:pt x="4" y="16"/>
                    </a:lnTo>
                    <a:lnTo>
                      <a:pt x="5" y="11"/>
                    </a:lnTo>
                    <a:lnTo>
                      <a:pt x="8" y="7"/>
                    </a:lnTo>
                    <a:lnTo>
                      <a:pt x="11" y="5"/>
                    </a:lnTo>
                    <a:lnTo>
                      <a:pt x="14" y="2"/>
                    </a:lnTo>
                    <a:lnTo>
                      <a:pt x="2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50" name="Line 1374"/>
              <p:cNvSpPr>
                <a:spLocks noChangeShapeType="1"/>
              </p:cNvSpPr>
              <p:nvPr/>
            </p:nvSpPr>
            <p:spPr bwMode="auto">
              <a:xfrm flipV="1">
                <a:off x="3583" y="3128"/>
                <a:ext cx="1" cy="27"/>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51" name="Line 1375"/>
              <p:cNvSpPr>
                <a:spLocks noChangeShapeType="1"/>
              </p:cNvSpPr>
              <p:nvPr/>
            </p:nvSpPr>
            <p:spPr bwMode="auto">
              <a:xfrm>
                <a:off x="3583" y="925"/>
                <a:ext cx="1" cy="28"/>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52" name="Freeform 1376"/>
              <p:cNvSpPr>
                <a:spLocks/>
              </p:cNvSpPr>
              <p:nvPr/>
            </p:nvSpPr>
            <p:spPr bwMode="auto">
              <a:xfrm>
                <a:off x="3503" y="3196"/>
                <a:ext cx="48" cy="73"/>
              </a:xfrm>
              <a:custGeom>
                <a:avLst/>
                <a:gdLst/>
                <a:ahLst/>
                <a:cxnLst>
                  <a:cxn ang="0">
                    <a:pos x="8" y="0"/>
                  </a:cxn>
                  <a:cxn ang="0">
                    <a:pos x="43" y="0"/>
                  </a:cxn>
                  <a:cxn ang="0">
                    <a:pos x="43" y="10"/>
                  </a:cxn>
                  <a:cxn ang="0">
                    <a:pos x="16" y="10"/>
                  </a:cxn>
                  <a:cxn ang="0">
                    <a:pos x="12" y="29"/>
                  </a:cxn>
                  <a:cxn ang="0">
                    <a:pos x="17" y="26"/>
                  </a:cxn>
                  <a:cxn ang="0">
                    <a:pos x="26" y="23"/>
                  </a:cxn>
                  <a:cxn ang="0">
                    <a:pos x="31" y="25"/>
                  </a:cxn>
                  <a:cxn ang="0">
                    <a:pos x="37" y="27"/>
                  </a:cxn>
                  <a:cxn ang="0">
                    <a:pos x="41" y="30"/>
                  </a:cxn>
                  <a:cxn ang="0">
                    <a:pos x="44" y="33"/>
                  </a:cxn>
                  <a:cxn ang="0">
                    <a:pos x="48" y="47"/>
                  </a:cxn>
                  <a:cxn ang="0">
                    <a:pos x="47" y="57"/>
                  </a:cxn>
                  <a:cxn ang="0">
                    <a:pos x="42" y="64"/>
                  </a:cxn>
                  <a:cxn ang="0">
                    <a:pos x="33" y="71"/>
                  </a:cxn>
                  <a:cxn ang="0">
                    <a:pos x="23" y="73"/>
                  </a:cxn>
                  <a:cxn ang="0">
                    <a:pos x="17" y="72"/>
                  </a:cxn>
                  <a:cxn ang="0">
                    <a:pos x="12" y="71"/>
                  </a:cxn>
                  <a:cxn ang="0">
                    <a:pos x="8" y="68"/>
                  </a:cxn>
                  <a:cxn ang="0">
                    <a:pos x="3" y="63"/>
                  </a:cxn>
                  <a:cxn ang="0">
                    <a:pos x="1" y="59"/>
                  </a:cxn>
                  <a:cxn ang="0">
                    <a:pos x="0" y="53"/>
                  </a:cxn>
                  <a:cxn ang="0">
                    <a:pos x="9" y="52"/>
                  </a:cxn>
                  <a:cxn ang="0">
                    <a:pos x="10" y="56"/>
                  </a:cxn>
                  <a:cxn ang="0">
                    <a:pos x="12" y="59"/>
                  </a:cxn>
                  <a:cxn ang="0">
                    <a:pos x="13" y="61"/>
                  </a:cxn>
                  <a:cxn ang="0">
                    <a:pos x="16" y="63"/>
                  </a:cxn>
                  <a:cxn ang="0">
                    <a:pos x="19" y="64"/>
                  </a:cxn>
                  <a:cxn ang="0">
                    <a:pos x="27" y="64"/>
                  </a:cxn>
                  <a:cxn ang="0">
                    <a:pos x="29" y="63"/>
                  </a:cxn>
                  <a:cxn ang="0">
                    <a:pos x="32" y="62"/>
                  </a:cxn>
                  <a:cxn ang="0">
                    <a:pos x="33" y="60"/>
                  </a:cxn>
                  <a:cxn ang="0">
                    <a:pos x="35" y="58"/>
                  </a:cxn>
                  <a:cxn ang="0">
                    <a:pos x="38" y="51"/>
                  </a:cxn>
                  <a:cxn ang="0">
                    <a:pos x="38" y="44"/>
                  </a:cxn>
                  <a:cxn ang="0">
                    <a:pos x="37" y="41"/>
                  </a:cxn>
                  <a:cxn ang="0">
                    <a:pos x="37" y="39"/>
                  </a:cxn>
                  <a:cxn ang="0">
                    <a:pos x="31" y="33"/>
                  </a:cxn>
                  <a:cxn ang="0">
                    <a:pos x="28" y="32"/>
                  </a:cxn>
                  <a:cxn ang="0">
                    <a:pos x="20" y="32"/>
                  </a:cxn>
                  <a:cxn ang="0">
                    <a:pos x="13" y="36"/>
                  </a:cxn>
                  <a:cxn ang="0">
                    <a:pos x="12" y="37"/>
                  </a:cxn>
                  <a:cxn ang="0">
                    <a:pos x="10" y="38"/>
                  </a:cxn>
                  <a:cxn ang="0">
                    <a:pos x="1" y="37"/>
                  </a:cxn>
                  <a:cxn ang="0">
                    <a:pos x="8" y="0"/>
                  </a:cxn>
                </a:cxnLst>
                <a:rect l="0" t="0" r="r" b="b"/>
                <a:pathLst>
                  <a:path w="48" h="73">
                    <a:moveTo>
                      <a:pt x="8" y="0"/>
                    </a:moveTo>
                    <a:lnTo>
                      <a:pt x="43" y="0"/>
                    </a:lnTo>
                    <a:lnTo>
                      <a:pt x="43" y="10"/>
                    </a:lnTo>
                    <a:lnTo>
                      <a:pt x="16" y="10"/>
                    </a:lnTo>
                    <a:lnTo>
                      <a:pt x="12" y="29"/>
                    </a:lnTo>
                    <a:lnTo>
                      <a:pt x="17" y="26"/>
                    </a:lnTo>
                    <a:lnTo>
                      <a:pt x="26" y="23"/>
                    </a:lnTo>
                    <a:lnTo>
                      <a:pt x="31" y="25"/>
                    </a:lnTo>
                    <a:lnTo>
                      <a:pt x="37" y="27"/>
                    </a:lnTo>
                    <a:lnTo>
                      <a:pt x="41" y="30"/>
                    </a:lnTo>
                    <a:lnTo>
                      <a:pt x="44" y="33"/>
                    </a:lnTo>
                    <a:lnTo>
                      <a:pt x="48" y="47"/>
                    </a:lnTo>
                    <a:lnTo>
                      <a:pt x="47" y="57"/>
                    </a:lnTo>
                    <a:lnTo>
                      <a:pt x="42" y="64"/>
                    </a:lnTo>
                    <a:lnTo>
                      <a:pt x="33" y="71"/>
                    </a:lnTo>
                    <a:lnTo>
                      <a:pt x="23" y="73"/>
                    </a:lnTo>
                    <a:lnTo>
                      <a:pt x="17" y="72"/>
                    </a:lnTo>
                    <a:lnTo>
                      <a:pt x="12" y="71"/>
                    </a:lnTo>
                    <a:lnTo>
                      <a:pt x="8" y="68"/>
                    </a:lnTo>
                    <a:lnTo>
                      <a:pt x="3" y="63"/>
                    </a:lnTo>
                    <a:lnTo>
                      <a:pt x="1" y="59"/>
                    </a:lnTo>
                    <a:lnTo>
                      <a:pt x="0" y="53"/>
                    </a:lnTo>
                    <a:lnTo>
                      <a:pt x="9" y="52"/>
                    </a:lnTo>
                    <a:lnTo>
                      <a:pt x="10" y="56"/>
                    </a:lnTo>
                    <a:lnTo>
                      <a:pt x="12" y="59"/>
                    </a:lnTo>
                    <a:lnTo>
                      <a:pt x="13" y="61"/>
                    </a:lnTo>
                    <a:lnTo>
                      <a:pt x="16" y="63"/>
                    </a:lnTo>
                    <a:lnTo>
                      <a:pt x="19" y="64"/>
                    </a:lnTo>
                    <a:lnTo>
                      <a:pt x="27" y="64"/>
                    </a:lnTo>
                    <a:lnTo>
                      <a:pt x="29" y="63"/>
                    </a:lnTo>
                    <a:lnTo>
                      <a:pt x="32" y="62"/>
                    </a:lnTo>
                    <a:lnTo>
                      <a:pt x="33" y="60"/>
                    </a:lnTo>
                    <a:lnTo>
                      <a:pt x="35" y="58"/>
                    </a:lnTo>
                    <a:lnTo>
                      <a:pt x="38" y="51"/>
                    </a:lnTo>
                    <a:lnTo>
                      <a:pt x="38" y="44"/>
                    </a:lnTo>
                    <a:lnTo>
                      <a:pt x="37" y="41"/>
                    </a:lnTo>
                    <a:lnTo>
                      <a:pt x="37" y="39"/>
                    </a:lnTo>
                    <a:lnTo>
                      <a:pt x="31" y="33"/>
                    </a:lnTo>
                    <a:lnTo>
                      <a:pt x="28" y="32"/>
                    </a:lnTo>
                    <a:lnTo>
                      <a:pt x="20" y="32"/>
                    </a:lnTo>
                    <a:lnTo>
                      <a:pt x="13" y="36"/>
                    </a:lnTo>
                    <a:lnTo>
                      <a:pt x="12" y="37"/>
                    </a:lnTo>
                    <a:lnTo>
                      <a:pt x="10" y="38"/>
                    </a:lnTo>
                    <a:lnTo>
                      <a:pt x="1" y="37"/>
                    </a:lnTo>
                    <a:lnTo>
                      <a:pt x="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53" name="Freeform 1377"/>
              <p:cNvSpPr>
                <a:spLocks noEditPoints="1"/>
              </p:cNvSpPr>
              <p:nvPr/>
            </p:nvSpPr>
            <p:spPr bwMode="auto">
              <a:xfrm>
                <a:off x="3558" y="3195"/>
                <a:ext cx="48" cy="74"/>
              </a:xfrm>
              <a:custGeom>
                <a:avLst/>
                <a:gdLst/>
                <a:ahLst/>
                <a:cxnLst>
                  <a:cxn ang="0">
                    <a:pos x="20" y="9"/>
                  </a:cxn>
                  <a:cxn ang="0">
                    <a:pos x="17" y="11"/>
                  </a:cxn>
                  <a:cxn ang="0">
                    <a:pos x="15" y="15"/>
                  </a:cxn>
                  <a:cxn ang="0">
                    <a:pos x="12" y="19"/>
                  </a:cxn>
                  <a:cxn ang="0">
                    <a:pos x="10" y="27"/>
                  </a:cxn>
                  <a:cxn ang="0">
                    <a:pos x="10" y="38"/>
                  </a:cxn>
                  <a:cxn ang="0">
                    <a:pos x="11" y="52"/>
                  </a:cxn>
                  <a:cxn ang="0">
                    <a:pos x="15" y="61"/>
                  </a:cxn>
                  <a:cxn ang="0">
                    <a:pos x="21" y="65"/>
                  </a:cxn>
                  <a:cxn ang="0">
                    <a:pos x="28" y="65"/>
                  </a:cxn>
                  <a:cxn ang="0">
                    <a:pos x="32" y="63"/>
                  </a:cxn>
                  <a:cxn ang="0">
                    <a:pos x="35" y="61"/>
                  </a:cxn>
                  <a:cxn ang="0">
                    <a:pos x="38" y="52"/>
                  </a:cxn>
                  <a:cxn ang="0">
                    <a:pos x="39" y="38"/>
                  </a:cxn>
                  <a:cxn ang="0">
                    <a:pos x="38" y="23"/>
                  </a:cxn>
                  <a:cxn ang="0">
                    <a:pos x="35" y="15"/>
                  </a:cxn>
                  <a:cxn ang="0">
                    <a:pos x="30" y="10"/>
                  </a:cxn>
                  <a:cxn ang="0">
                    <a:pos x="27" y="9"/>
                  </a:cxn>
                  <a:cxn ang="0">
                    <a:pos x="20" y="9"/>
                  </a:cxn>
                  <a:cxn ang="0">
                    <a:pos x="19" y="0"/>
                  </a:cxn>
                  <a:cxn ang="0">
                    <a:pos x="28" y="0"/>
                  </a:cxn>
                  <a:cxn ang="0">
                    <a:pos x="32" y="1"/>
                  </a:cxn>
                  <a:cxn ang="0">
                    <a:pos x="35" y="2"/>
                  </a:cxn>
                  <a:cxn ang="0">
                    <a:pos x="38" y="5"/>
                  </a:cxn>
                  <a:cxn ang="0">
                    <a:pos x="40" y="7"/>
                  </a:cxn>
                  <a:cxn ang="0">
                    <a:pos x="42" y="10"/>
                  </a:cxn>
                  <a:cxn ang="0">
                    <a:pos x="45" y="15"/>
                  </a:cxn>
                  <a:cxn ang="0">
                    <a:pos x="46" y="20"/>
                  </a:cxn>
                  <a:cxn ang="0">
                    <a:pos x="47" y="24"/>
                  </a:cxn>
                  <a:cxn ang="0">
                    <a:pos x="48" y="30"/>
                  </a:cxn>
                  <a:cxn ang="0">
                    <a:pos x="48" y="49"/>
                  </a:cxn>
                  <a:cxn ang="0">
                    <a:pos x="46" y="59"/>
                  </a:cxn>
                  <a:cxn ang="0">
                    <a:pos x="41" y="68"/>
                  </a:cxn>
                  <a:cxn ang="0">
                    <a:pos x="35" y="72"/>
                  </a:cxn>
                  <a:cxn ang="0">
                    <a:pos x="30" y="74"/>
                  </a:cxn>
                  <a:cxn ang="0">
                    <a:pos x="20" y="74"/>
                  </a:cxn>
                  <a:cxn ang="0">
                    <a:pos x="11" y="70"/>
                  </a:cxn>
                  <a:cxn ang="0">
                    <a:pos x="8" y="66"/>
                  </a:cxn>
                  <a:cxn ang="0">
                    <a:pos x="4" y="59"/>
                  </a:cxn>
                  <a:cxn ang="0">
                    <a:pos x="1" y="50"/>
                  </a:cxn>
                  <a:cxn ang="0">
                    <a:pos x="0" y="38"/>
                  </a:cxn>
                  <a:cxn ang="0">
                    <a:pos x="1" y="26"/>
                  </a:cxn>
                  <a:cxn ang="0">
                    <a:pos x="4" y="16"/>
                  </a:cxn>
                  <a:cxn ang="0">
                    <a:pos x="8" y="7"/>
                  </a:cxn>
                  <a:cxn ang="0">
                    <a:pos x="15" y="2"/>
                  </a:cxn>
                  <a:cxn ang="0">
                    <a:pos x="19" y="0"/>
                  </a:cxn>
                </a:cxnLst>
                <a:rect l="0" t="0" r="r" b="b"/>
                <a:pathLst>
                  <a:path w="48" h="74">
                    <a:moveTo>
                      <a:pt x="20" y="9"/>
                    </a:moveTo>
                    <a:lnTo>
                      <a:pt x="17" y="11"/>
                    </a:lnTo>
                    <a:lnTo>
                      <a:pt x="15" y="15"/>
                    </a:lnTo>
                    <a:lnTo>
                      <a:pt x="12" y="19"/>
                    </a:lnTo>
                    <a:lnTo>
                      <a:pt x="10" y="27"/>
                    </a:lnTo>
                    <a:lnTo>
                      <a:pt x="10" y="38"/>
                    </a:lnTo>
                    <a:lnTo>
                      <a:pt x="11" y="52"/>
                    </a:lnTo>
                    <a:lnTo>
                      <a:pt x="15" y="61"/>
                    </a:lnTo>
                    <a:lnTo>
                      <a:pt x="21" y="65"/>
                    </a:lnTo>
                    <a:lnTo>
                      <a:pt x="28" y="65"/>
                    </a:lnTo>
                    <a:lnTo>
                      <a:pt x="32" y="63"/>
                    </a:lnTo>
                    <a:lnTo>
                      <a:pt x="35" y="61"/>
                    </a:lnTo>
                    <a:lnTo>
                      <a:pt x="38" y="52"/>
                    </a:lnTo>
                    <a:lnTo>
                      <a:pt x="39" y="38"/>
                    </a:lnTo>
                    <a:lnTo>
                      <a:pt x="38" y="23"/>
                    </a:lnTo>
                    <a:lnTo>
                      <a:pt x="35" y="15"/>
                    </a:lnTo>
                    <a:lnTo>
                      <a:pt x="30" y="10"/>
                    </a:lnTo>
                    <a:lnTo>
                      <a:pt x="27" y="9"/>
                    </a:lnTo>
                    <a:lnTo>
                      <a:pt x="20" y="9"/>
                    </a:lnTo>
                    <a:close/>
                    <a:moveTo>
                      <a:pt x="19" y="0"/>
                    </a:moveTo>
                    <a:lnTo>
                      <a:pt x="28" y="0"/>
                    </a:lnTo>
                    <a:lnTo>
                      <a:pt x="32" y="1"/>
                    </a:lnTo>
                    <a:lnTo>
                      <a:pt x="35" y="2"/>
                    </a:lnTo>
                    <a:lnTo>
                      <a:pt x="38" y="5"/>
                    </a:lnTo>
                    <a:lnTo>
                      <a:pt x="40" y="7"/>
                    </a:lnTo>
                    <a:lnTo>
                      <a:pt x="42" y="10"/>
                    </a:lnTo>
                    <a:lnTo>
                      <a:pt x="45" y="15"/>
                    </a:lnTo>
                    <a:lnTo>
                      <a:pt x="46" y="20"/>
                    </a:lnTo>
                    <a:lnTo>
                      <a:pt x="47" y="24"/>
                    </a:lnTo>
                    <a:lnTo>
                      <a:pt x="48" y="30"/>
                    </a:lnTo>
                    <a:lnTo>
                      <a:pt x="48" y="49"/>
                    </a:lnTo>
                    <a:lnTo>
                      <a:pt x="46" y="59"/>
                    </a:lnTo>
                    <a:lnTo>
                      <a:pt x="41" y="68"/>
                    </a:lnTo>
                    <a:lnTo>
                      <a:pt x="35" y="72"/>
                    </a:lnTo>
                    <a:lnTo>
                      <a:pt x="30" y="74"/>
                    </a:lnTo>
                    <a:lnTo>
                      <a:pt x="20" y="74"/>
                    </a:lnTo>
                    <a:lnTo>
                      <a:pt x="11" y="70"/>
                    </a:lnTo>
                    <a:lnTo>
                      <a:pt x="8" y="66"/>
                    </a:lnTo>
                    <a:lnTo>
                      <a:pt x="4" y="59"/>
                    </a:lnTo>
                    <a:lnTo>
                      <a:pt x="1" y="50"/>
                    </a:lnTo>
                    <a:lnTo>
                      <a:pt x="0" y="38"/>
                    </a:lnTo>
                    <a:lnTo>
                      <a:pt x="1" y="26"/>
                    </a:lnTo>
                    <a:lnTo>
                      <a:pt x="4" y="16"/>
                    </a:lnTo>
                    <a:lnTo>
                      <a:pt x="8" y="7"/>
                    </a:lnTo>
                    <a:lnTo>
                      <a:pt x="15" y="2"/>
                    </a:lnTo>
                    <a:lnTo>
                      <a:pt x="1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54" name="Freeform 1378"/>
              <p:cNvSpPr>
                <a:spLocks noEditPoints="1"/>
              </p:cNvSpPr>
              <p:nvPr/>
            </p:nvSpPr>
            <p:spPr bwMode="auto">
              <a:xfrm>
                <a:off x="3615" y="3195"/>
                <a:ext cx="47" cy="74"/>
              </a:xfrm>
              <a:custGeom>
                <a:avLst/>
                <a:gdLst/>
                <a:ahLst/>
                <a:cxnLst>
                  <a:cxn ang="0">
                    <a:pos x="20" y="9"/>
                  </a:cxn>
                  <a:cxn ang="0">
                    <a:pos x="17" y="10"/>
                  </a:cxn>
                  <a:cxn ang="0">
                    <a:pos x="13" y="15"/>
                  </a:cxn>
                  <a:cxn ang="0">
                    <a:pos x="10" y="23"/>
                  </a:cxn>
                  <a:cxn ang="0">
                    <a:pos x="10" y="38"/>
                  </a:cxn>
                  <a:cxn ang="0">
                    <a:pos x="11" y="52"/>
                  </a:cxn>
                  <a:cxn ang="0">
                    <a:pos x="13" y="61"/>
                  </a:cxn>
                  <a:cxn ang="0">
                    <a:pos x="20" y="65"/>
                  </a:cxn>
                  <a:cxn ang="0">
                    <a:pos x="26" y="65"/>
                  </a:cxn>
                  <a:cxn ang="0">
                    <a:pos x="29" y="64"/>
                  </a:cxn>
                  <a:cxn ang="0">
                    <a:pos x="32" y="62"/>
                  </a:cxn>
                  <a:cxn ang="0">
                    <a:pos x="34" y="61"/>
                  </a:cxn>
                  <a:cxn ang="0">
                    <a:pos x="37" y="52"/>
                  </a:cxn>
                  <a:cxn ang="0">
                    <a:pos x="37" y="27"/>
                  </a:cxn>
                  <a:cxn ang="0">
                    <a:pos x="36" y="19"/>
                  </a:cxn>
                  <a:cxn ang="0">
                    <a:pos x="34" y="15"/>
                  </a:cxn>
                  <a:cxn ang="0">
                    <a:pos x="31" y="11"/>
                  </a:cxn>
                  <a:cxn ang="0">
                    <a:pos x="27" y="9"/>
                  </a:cxn>
                  <a:cxn ang="0">
                    <a:pos x="20" y="9"/>
                  </a:cxn>
                  <a:cxn ang="0">
                    <a:pos x="20" y="0"/>
                  </a:cxn>
                  <a:cxn ang="0">
                    <a:pos x="27" y="0"/>
                  </a:cxn>
                  <a:cxn ang="0">
                    <a:pos x="34" y="2"/>
                  </a:cxn>
                  <a:cxn ang="0">
                    <a:pos x="37" y="5"/>
                  </a:cxn>
                  <a:cxn ang="0">
                    <a:pos x="39" y="7"/>
                  </a:cxn>
                  <a:cxn ang="0">
                    <a:pos x="40" y="10"/>
                  </a:cxn>
                  <a:cxn ang="0">
                    <a:pos x="43" y="13"/>
                  </a:cxn>
                  <a:cxn ang="0">
                    <a:pos x="45" y="20"/>
                  </a:cxn>
                  <a:cxn ang="0">
                    <a:pos x="46" y="24"/>
                  </a:cxn>
                  <a:cxn ang="0">
                    <a:pos x="47" y="30"/>
                  </a:cxn>
                  <a:cxn ang="0">
                    <a:pos x="47" y="38"/>
                  </a:cxn>
                  <a:cxn ang="0">
                    <a:pos x="46" y="49"/>
                  </a:cxn>
                  <a:cxn ang="0">
                    <a:pos x="45" y="59"/>
                  </a:cxn>
                  <a:cxn ang="0">
                    <a:pos x="43" y="63"/>
                  </a:cxn>
                  <a:cxn ang="0">
                    <a:pos x="39" y="68"/>
                  </a:cxn>
                  <a:cxn ang="0">
                    <a:pos x="36" y="70"/>
                  </a:cxn>
                  <a:cxn ang="0">
                    <a:pos x="34" y="72"/>
                  </a:cxn>
                  <a:cxn ang="0">
                    <a:pos x="27" y="74"/>
                  </a:cxn>
                  <a:cxn ang="0">
                    <a:pos x="18" y="74"/>
                  </a:cxn>
                  <a:cxn ang="0">
                    <a:pos x="14" y="72"/>
                  </a:cxn>
                  <a:cxn ang="0">
                    <a:pos x="11" y="70"/>
                  </a:cxn>
                  <a:cxn ang="0">
                    <a:pos x="7" y="66"/>
                  </a:cxn>
                  <a:cxn ang="0">
                    <a:pos x="3" y="59"/>
                  </a:cxn>
                  <a:cxn ang="0">
                    <a:pos x="1" y="50"/>
                  </a:cxn>
                  <a:cxn ang="0">
                    <a:pos x="0" y="38"/>
                  </a:cxn>
                  <a:cxn ang="0">
                    <a:pos x="1" y="26"/>
                  </a:cxn>
                  <a:cxn ang="0">
                    <a:pos x="3" y="16"/>
                  </a:cxn>
                  <a:cxn ang="0">
                    <a:pos x="4" y="11"/>
                  </a:cxn>
                  <a:cxn ang="0">
                    <a:pos x="7" y="7"/>
                  </a:cxn>
                  <a:cxn ang="0">
                    <a:pos x="11" y="5"/>
                  </a:cxn>
                  <a:cxn ang="0">
                    <a:pos x="13" y="2"/>
                  </a:cxn>
                  <a:cxn ang="0">
                    <a:pos x="20" y="0"/>
                  </a:cxn>
                </a:cxnLst>
                <a:rect l="0" t="0" r="r" b="b"/>
                <a:pathLst>
                  <a:path w="47" h="74">
                    <a:moveTo>
                      <a:pt x="20" y="9"/>
                    </a:moveTo>
                    <a:lnTo>
                      <a:pt x="17" y="10"/>
                    </a:lnTo>
                    <a:lnTo>
                      <a:pt x="13" y="15"/>
                    </a:lnTo>
                    <a:lnTo>
                      <a:pt x="10" y="23"/>
                    </a:lnTo>
                    <a:lnTo>
                      <a:pt x="10" y="38"/>
                    </a:lnTo>
                    <a:lnTo>
                      <a:pt x="11" y="52"/>
                    </a:lnTo>
                    <a:lnTo>
                      <a:pt x="13" y="61"/>
                    </a:lnTo>
                    <a:lnTo>
                      <a:pt x="20" y="65"/>
                    </a:lnTo>
                    <a:lnTo>
                      <a:pt x="26" y="65"/>
                    </a:lnTo>
                    <a:lnTo>
                      <a:pt x="29" y="64"/>
                    </a:lnTo>
                    <a:lnTo>
                      <a:pt x="32" y="62"/>
                    </a:lnTo>
                    <a:lnTo>
                      <a:pt x="34" y="61"/>
                    </a:lnTo>
                    <a:lnTo>
                      <a:pt x="37" y="52"/>
                    </a:lnTo>
                    <a:lnTo>
                      <a:pt x="37" y="27"/>
                    </a:lnTo>
                    <a:lnTo>
                      <a:pt x="36" y="19"/>
                    </a:lnTo>
                    <a:lnTo>
                      <a:pt x="34" y="15"/>
                    </a:lnTo>
                    <a:lnTo>
                      <a:pt x="31" y="11"/>
                    </a:lnTo>
                    <a:lnTo>
                      <a:pt x="27" y="9"/>
                    </a:lnTo>
                    <a:lnTo>
                      <a:pt x="20" y="9"/>
                    </a:lnTo>
                    <a:close/>
                    <a:moveTo>
                      <a:pt x="20" y="0"/>
                    </a:moveTo>
                    <a:lnTo>
                      <a:pt x="27" y="0"/>
                    </a:lnTo>
                    <a:lnTo>
                      <a:pt x="34" y="2"/>
                    </a:lnTo>
                    <a:lnTo>
                      <a:pt x="37" y="5"/>
                    </a:lnTo>
                    <a:lnTo>
                      <a:pt x="39" y="7"/>
                    </a:lnTo>
                    <a:lnTo>
                      <a:pt x="40" y="10"/>
                    </a:lnTo>
                    <a:lnTo>
                      <a:pt x="43" y="13"/>
                    </a:lnTo>
                    <a:lnTo>
                      <a:pt x="45" y="20"/>
                    </a:lnTo>
                    <a:lnTo>
                      <a:pt x="46" y="24"/>
                    </a:lnTo>
                    <a:lnTo>
                      <a:pt x="47" y="30"/>
                    </a:lnTo>
                    <a:lnTo>
                      <a:pt x="47" y="38"/>
                    </a:lnTo>
                    <a:lnTo>
                      <a:pt x="46" y="49"/>
                    </a:lnTo>
                    <a:lnTo>
                      <a:pt x="45" y="59"/>
                    </a:lnTo>
                    <a:lnTo>
                      <a:pt x="43" y="63"/>
                    </a:lnTo>
                    <a:lnTo>
                      <a:pt x="39" y="68"/>
                    </a:lnTo>
                    <a:lnTo>
                      <a:pt x="36" y="70"/>
                    </a:lnTo>
                    <a:lnTo>
                      <a:pt x="34" y="72"/>
                    </a:lnTo>
                    <a:lnTo>
                      <a:pt x="27" y="74"/>
                    </a:lnTo>
                    <a:lnTo>
                      <a:pt x="18" y="74"/>
                    </a:lnTo>
                    <a:lnTo>
                      <a:pt x="14" y="72"/>
                    </a:lnTo>
                    <a:lnTo>
                      <a:pt x="11" y="70"/>
                    </a:lnTo>
                    <a:lnTo>
                      <a:pt x="7" y="66"/>
                    </a:lnTo>
                    <a:lnTo>
                      <a:pt x="3" y="59"/>
                    </a:lnTo>
                    <a:lnTo>
                      <a:pt x="1" y="50"/>
                    </a:lnTo>
                    <a:lnTo>
                      <a:pt x="0" y="38"/>
                    </a:lnTo>
                    <a:lnTo>
                      <a:pt x="1" y="26"/>
                    </a:lnTo>
                    <a:lnTo>
                      <a:pt x="3" y="16"/>
                    </a:lnTo>
                    <a:lnTo>
                      <a:pt x="4" y="11"/>
                    </a:lnTo>
                    <a:lnTo>
                      <a:pt x="7" y="7"/>
                    </a:lnTo>
                    <a:lnTo>
                      <a:pt x="11" y="5"/>
                    </a:lnTo>
                    <a:lnTo>
                      <a:pt x="13" y="2"/>
                    </a:lnTo>
                    <a:lnTo>
                      <a:pt x="2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55" name="Line 1379"/>
              <p:cNvSpPr>
                <a:spLocks noChangeShapeType="1"/>
              </p:cNvSpPr>
              <p:nvPr/>
            </p:nvSpPr>
            <p:spPr bwMode="auto">
              <a:xfrm>
                <a:off x="760" y="3155"/>
                <a:ext cx="29" cy="1"/>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56" name="Line 1380"/>
              <p:cNvSpPr>
                <a:spLocks noChangeShapeType="1"/>
              </p:cNvSpPr>
              <p:nvPr/>
            </p:nvSpPr>
            <p:spPr bwMode="auto">
              <a:xfrm flipH="1">
                <a:off x="3555" y="3155"/>
                <a:ext cx="28" cy="1"/>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60" name="Line 1384"/>
              <p:cNvSpPr>
                <a:spLocks noChangeShapeType="1"/>
              </p:cNvSpPr>
              <p:nvPr/>
            </p:nvSpPr>
            <p:spPr bwMode="auto">
              <a:xfrm>
                <a:off x="760" y="2710"/>
                <a:ext cx="29" cy="1"/>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61" name="Line 1385"/>
              <p:cNvSpPr>
                <a:spLocks noChangeShapeType="1"/>
              </p:cNvSpPr>
              <p:nvPr/>
            </p:nvSpPr>
            <p:spPr bwMode="auto">
              <a:xfrm flipH="1">
                <a:off x="3555" y="2710"/>
                <a:ext cx="28" cy="1"/>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65" name="Line 1389"/>
              <p:cNvSpPr>
                <a:spLocks noChangeShapeType="1"/>
              </p:cNvSpPr>
              <p:nvPr/>
            </p:nvSpPr>
            <p:spPr bwMode="auto">
              <a:xfrm>
                <a:off x="760" y="2264"/>
                <a:ext cx="29" cy="1"/>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66" name="Line 1390"/>
              <p:cNvSpPr>
                <a:spLocks noChangeShapeType="1"/>
              </p:cNvSpPr>
              <p:nvPr/>
            </p:nvSpPr>
            <p:spPr bwMode="auto">
              <a:xfrm flipH="1">
                <a:off x="3555" y="2264"/>
                <a:ext cx="28" cy="1"/>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70" name="Line 1394"/>
              <p:cNvSpPr>
                <a:spLocks noChangeShapeType="1"/>
              </p:cNvSpPr>
              <p:nvPr/>
            </p:nvSpPr>
            <p:spPr bwMode="auto">
              <a:xfrm>
                <a:off x="760" y="1817"/>
                <a:ext cx="29" cy="1"/>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71" name="Line 1395"/>
              <p:cNvSpPr>
                <a:spLocks noChangeShapeType="1"/>
              </p:cNvSpPr>
              <p:nvPr/>
            </p:nvSpPr>
            <p:spPr bwMode="auto">
              <a:xfrm flipH="1">
                <a:off x="3555" y="1817"/>
                <a:ext cx="28" cy="1"/>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75" name="Line 1399"/>
              <p:cNvSpPr>
                <a:spLocks noChangeShapeType="1"/>
              </p:cNvSpPr>
              <p:nvPr/>
            </p:nvSpPr>
            <p:spPr bwMode="auto">
              <a:xfrm>
                <a:off x="760" y="1371"/>
                <a:ext cx="29" cy="1"/>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76" name="Line 1400"/>
              <p:cNvSpPr>
                <a:spLocks noChangeShapeType="1"/>
              </p:cNvSpPr>
              <p:nvPr/>
            </p:nvSpPr>
            <p:spPr bwMode="auto">
              <a:xfrm flipH="1">
                <a:off x="3555" y="1371"/>
                <a:ext cx="28" cy="1"/>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79" name="Line 1403"/>
              <p:cNvSpPr>
                <a:spLocks noChangeShapeType="1"/>
              </p:cNvSpPr>
              <p:nvPr/>
            </p:nvSpPr>
            <p:spPr bwMode="auto">
              <a:xfrm>
                <a:off x="760" y="925"/>
                <a:ext cx="29" cy="1"/>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80" name="Line 1404"/>
              <p:cNvSpPr>
                <a:spLocks noChangeShapeType="1"/>
              </p:cNvSpPr>
              <p:nvPr/>
            </p:nvSpPr>
            <p:spPr bwMode="auto">
              <a:xfrm flipH="1">
                <a:off x="3555" y="925"/>
                <a:ext cx="28" cy="1"/>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82" name="Line 1406"/>
              <p:cNvSpPr>
                <a:spLocks noChangeShapeType="1"/>
              </p:cNvSpPr>
              <p:nvPr/>
            </p:nvSpPr>
            <p:spPr bwMode="auto">
              <a:xfrm>
                <a:off x="760" y="925"/>
                <a:ext cx="2823" cy="1"/>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83" name="Line 1407"/>
              <p:cNvSpPr>
                <a:spLocks noChangeShapeType="1"/>
              </p:cNvSpPr>
              <p:nvPr/>
            </p:nvSpPr>
            <p:spPr bwMode="auto">
              <a:xfrm>
                <a:off x="760" y="3155"/>
                <a:ext cx="2823" cy="1"/>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84" name="Line 1408"/>
              <p:cNvSpPr>
                <a:spLocks noChangeShapeType="1"/>
              </p:cNvSpPr>
              <p:nvPr/>
            </p:nvSpPr>
            <p:spPr bwMode="auto">
              <a:xfrm flipV="1">
                <a:off x="3583" y="925"/>
                <a:ext cx="1" cy="2230"/>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85" name="Line 1409"/>
              <p:cNvSpPr>
                <a:spLocks noChangeShapeType="1"/>
              </p:cNvSpPr>
              <p:nvPr/>
            </p:nvSpPr>
            <p:spPr bwMode="auto">
              <a:xfrm flipV="1">
                <a:off x="760" y="925"/>
                <a:ext cx="1" cy="2230"/>
              </a:xfrm>
              <a:prstGeom prst="line">
                <a:avLst/>
              </a:prstGeom>
              <a:noFill/>
              <a:ln w="476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1254787" name="Freeform 1411"/>
            <p:cNvSpPr>
              <a:spLocks/>
            </p:cNvSpPr>
            <p:nvPr/>
          </p:nvSpPr>
          <p:spPr bwMode="auto">
            <a:xfrm>
              <a:off x="803275" y="1570038"/>
              <a:ext cx="4479925" cy="1660525"/>
            </a:xfrm>
            <a:custGeom>
              <a:avLst/>
              <a:gdLst/>
              <a:ahLst/>
              <a:cxnLst>
                <a:cxn ang="0">
                  <a:pos x="5" y="0"/>
                </a:cxn>
                <a:cxn ang="0">
                  <a:pos x="357" y="322"/>
                </a:cxn>
                <a:cxn ang="0">
                  <a:pos x="709" y="590"/>
                </a:cxn>
                <a:cxn ang="0">
                  <a:pos x="1059" y="753"/>
                </a:cxn>
                <a:cxn ang="0">
                  <a:pos x="1412" y="823"/>
                </a:cxn>
                <a:cxn ang="0">
                  <a:pos x="1413" y="823"/>
                </a:cxn>
                <a:cxn ang="0">
                  <a:pos x="1765" y="928"/>
                </a:cxn>
                <a:cxn ang="0">
                  <a:pos x="2117" y="1018"/>
                </a:cxn>
                <a:cxn ang="0">
                  <a:pos x="2468" y="1034"/>
                </a:cxn>
                <a:cxn ang="0">
                  <a:pos x="2822" y="1024"/>
                </a:cxn>
                <a:cxn ang="0">
                  <a:pos x="2822" y="1036"/>
                </a:cxn>
                <a:cxn ang="0">
                  <a:pos x="2468" y="1046"/>
                </a:cxn>
                <a:cxn ang="0">
                  <a:pos x="2116" y="1031"/>
                </a:cxn>
                <a:cxn ang="0">
                  <a:pos x="2115" y="1029"/>
                </a:cxn>
                <a:cxn ang="0">
                  <a:pos x="1762" y="939"/>
                </a:cxn>
                <a:cxn ang="0">
                  <a:pos x="1410" y="834"/>
                </a:cxn>
                <a:cxn ang="0">
                  <a:pos x="1057" y="764"/>
                </a:cxn>
                <a:cxn ang="0">
                  <a:pos x="1056" y="764"/>
                </a:cxn>
                <a:cxn ang="0">
                  <a:pos x="704" y="600"/>
                </a:cxn>
                <a:cxn ang="0">
                  <a:pos x="702" y="599"/>
                </a:cxn>
                <a:cxn ang="0">
                  <a:pos x="349" y="330"/>
                </a:cxn>
                <a:cxn ang="0">
                  <a:pos x="0" y="12"/>
                </a:cxn>
                <a:cxn ang="0">
                  <a:pos x="0" y="5"/>
                </a:cxn>
                <a:cxn ang="0">
                  <a:pos x="5" y="0"/>
                </a:cxn>
              </a:cxnLst>
              <a:rect l="0" t="0" r="r" b="b"/>
              <a:pathLst>
                <a:path w="2822" h="1046">
                  <a:moveTo>
                    <a:pt x="5" y="0"/>
                  </a:moveTo>
                  <a:lnTo>
                    <a:pt x="357" y="322"/>
                  </a:lnTo>
                  <a:lnTo>
                    <a:pt x="709" y="590"/>
                  </a:lnTo>
                  <a:lnTo>
                    <a:pt x="1059" y="753"/>
                  </a:lnTo>
                  <a:lnTo>
                    <a:pt x="1412" y="823"/>
                  </a:lnTo>
                  <a:lnTo>
                    <a:pt x="1413" y="823"/>
                  </a:lnTo>
                  <a:lnTo>
                    <a:pt x="1765" y="928"/>
                  </a:lnTo>
                  <a:lnTo>
                    <a:pt x="2117" y="1018"/>
                  </a:lnTo>
                  <a:lnTo>
                    <a:pt x="2468" y="1034"/>
                  </a:lnTo>
                  <a:lnTo>
                    <a:pt x="2822" y="1024"/>
                  </a:lnTo>
                  <a:lnTo>
                    <a:pt x="2822" y="1036"/>
                  </a:lnTo>
                  <a:lnTo>
                    <a:pt x="2468" y="1046"/>
                  </a:lnTo>
                  <a:lnTo>
                    <a:pt x="2116" y="1031"/>
                  </a:lnTo>
                  <a:lnTo>
                    <a:pt x="2115" y="1029"/>
                  </a:lnTo>
                  <a:lnTo>
                    <a:pt x="1762" y="939"/>
                  </a:lnTo>
                  <a:lnTo>
                    <a:pt x="1410" y="834"/>
                  </a:lnTo>
                  <a:lnTo>
                    <a:pt x="1057" y="764"/>
                  </a:lnTo>
                  <a:lnTo>
                    <a:pt x="1056" y="764"/>
                  </a:lnTo>
                  <a:lnTo>
                    <a:pt x="704" y="600"/>
                  </a:lnTo>
                  <a:lnTo>
                    <a:pt x="702" y="599"/>
                  </a:lnTo>
                  <a:lnTo>
                    <a:pt x="349" y="330"/>
                  </a:lnTo>
                  <a:lnTo>
                    <a:pt x="0" y="12"/>
                  </a:lnTo>
                  <a:lnTo>
                    <a:pt x="0" y="5"/>
                  </a:lnTo>
                  <a:lnTo>
                    <a:pt x="5"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88" name="Freeform 1412"/>
            <p:cNvSpPr>
              <a:spLocks noEditPoints="1"/>
            </p:cNvSpPr>
            <p:nvPr/>
          </p:nvSpPr>
          <p:spPr bwMode="auto">
            <a:xfrm>
              <a:off x="765175" y="1538288"/>
              <a:ext cx="79375" cy="79375"/>
            </a:xfrm>
            <a:custGeom>
              <a:avLst/>
              <a:gdLst/>
              <a:ahLst/>
              <a:cxnLst>
                <a:cxn ang="0">
                  <a:pos x="24" y="12"/>
                </a:cxn>
                <a:cxn ang="0">
                  <a:pos x="19" y="13"/>
                </a:cxn>
                <a:cxn ang="0">
                  <a:pos x="16" y="15"/>
                </a:cxn>
                <a:cxn ang="0">
                  <a:pos x="13" y="19"/>
                </a:cxn>
                <a:cxn ang="0">
                  <a:pos x="12" y="24"/>
                </a:cxn>
                <a:cxn ang="0">
                  <a:pos x="13" y="30"/>
                </a:cxn>
                <a:cxn ang="0">
                  <a:pos x="16" y="33"/>
                </a:cxn>
                <a:cxn ang="0">
                  <a:pos x="20" y="36"/>
                </a:cxn>
                <a:cxn ang="0">
                  <a:pos x="24" y="38"/>
                </a:cxn>
                <a:cxn ang="0">
                  <a:pos x="30" y="36"/>
                </a:cxn>
                <a:cxn ang="0">
                  <a:pos x="37" y="30"/>
                </a:cxn>
                <a:cxn ang="0">
                  <a:pos x="38" y="24"/>
                </a:cxn>
                <a:cxn ang="0">
                  <a:pos x="37" y="20"/>
                </a:cxn>
                <a:cxn ang="0">
                  <a:pos x="33" y="15"/>
                </a:cxn>
                <a:cxn ang="0">
                  <a:pos x="30" y="13"/>
                </a:cxn>
                <a:cxn ang="0">
                  <a:pos x="24" y="12"/>
                </a:cxn>
                <a:cxn ang="0">
                  <a:pos x="24" y="0"/>
                </a:cxn>
                <a:cxn ang="0">
                  <a:pos x="32" y="1"/>
                </a:cxn>
                <a:cxn ang="0">
                  <a:pos x="37" y="2"/>
                </a:cxn>
                <a:cxn ang="0">
                  <a:pos x="42" y="7"/>
                </a:cxn>
                <a:cxn ang="0">
                  <a:pos x="47" y="13"/>
                </a:cxn>
                <a:cxn ang="0">
                  <a:pos x="48" y="18"/>
                </a:cxn>
                <a:cxn ang="0">
                  <a:pos x="50" y="24"/>
                </a:cxn>
                <a:cxn ang="0">
                  <a:pos x="48" y="32"/>
                </a:cxn>
                <a:cxn ang="0">
                  <a:pos x="47" y="36"/>
                </a:cxn>
                <a:cxn ang="0">
                  <a:pos x="42" y="42"/>
                </a:cxn>
                <a:cxn ang="0">
                  <a:pos x="37" y="46"/>
                </a:cxn>
                <a:cxn ang="0">
                  <a:pos x="32" y="47"/>
                </a:cxn>
                <a:cxn ang="0">
                  <a:pos x="24" y="50"/>
                </a:cxn>
                <a:cxn ang="0">
                  <a:pos x="18" y="47"/>
                </a:cxn>
                <a:cxn ang="0">
                  <a:pos x="13" y="46"/>
                </a:cxn>
                <a:cxn ang="0">
                  <a:pos x="7" y="42"/>
                </a:cxn>
                <a:cxn ang="0">
                  <a:pos x="2" y="36"/>
                </a:cxn>
                <a:cxn ang="0">
                  <a:pos x="1" y="32"/>
                </a:cxn>
                <a:cxn ang="0">
                  <a:pos x="0" y="24"/>
                </a:cxn>
                <a:cxn ang="0">
                  <a:pos x="1" y="18"/>
                </a:cxn>
                <a:cxn ang="0">
                  <a:pos x="2" y="13"/>
                </a:cxn>
                <a:cxn ang="0">
                  <a:pos x="7" y="7"/>
                </a:cxn>
                <a:cxn ang="0">
                  <a:pos x="13" y="2"/>
                </a:cxn>
                <a:cxn ang="0">
                  <a:pos x="18" y="1"/>
                </a:cxn>
                <a:cxn ang="0">
                  <a:pos x="24" y="0"/>
                </a:cxn>
              </a:cxnLst>
              <a:rect l="0" t="0" r="r" b="b"/>
              <a:pathLst>
                <a:path w="50" h="50">
                  <a:moveTo>
                    <a:pt x="24" y="12"/>
                  </a:moveTo>
                  <a:lnTo>
                    <a:pt x="19" y="13"/>
                  </a:lnTo>
                  <a:lnTo>
                    <a:pt x="16" y="15"/>
                  </a:lnTo>
                  <a:lnTo>
                    <a:pt x="13" y="19"/>
                  </a:lnTo>
                  <a:lnTo>
                    <a:pt x="12" y="24"/>
                  </a:lnTo>
                  <a:lnTo>
                    <a:pt x="13" y="30"/>
                  </a:lnTo>
                  <a:lnTo>
                    <a:pt x="16" y="33"/>
                  </a:lnTo>
                  <a:lnTo>
                    <a:pt x="20" y="36"/>
                  </a:lnTo>
                  <a:lnTo>
                    <a:pt x="24" y="38"/>
                  </a:lnTo>
                  <a:lnTo>
                    <a:pt x="30" y="36"/>
                  </a:lnTo>
                  <a:lnTo>
                    <a:pt x="37" y="30"/>
                  </a:lnTo>
                  <a:lnTo>
                    <a:pt x="38" y="24"/>
                  </a:lnTo>
                  <a:lnTo>
                    <a:pt x="37" y="20"/>
                  </a:lnTo>
                  <a:lnTo>
                    <a:pt x="33" y="15"/>
                  </a:lnTo>
                  <a:lnTo>
                    <a:pt x="30" y="13"/>
                  </a:lnTo>
                  <a:lnTo>
                    <a:pt x="24" y="12"/>
                  </a:lnTo>
                  <a:close/>
                  <a:moveTo>
                    <a:pt x="24" y="0"/>
                  </a:moveTo>
                  <a:lnTo>
                    <a:pt x="32" y="1"/>
                  </a:lnTo>
                  <a:lnTo>
                    <a:pt x="37" y="2"/>
                  </a:lnTo>
                  <a:lnTo>
                    <a:pt x="42" y="7"/>
                  </a:lnTo>
                  <a:lnTo>
                    <a:pt x="47" y="13"/>
                  </a:lnTo>
                  <a:lnTo>
                    <a:pt x="48" y="18"/>
                  </a:lnTo>
                  <a:lnTo>
                    <a:pt x="50" y="24"/>
                  </a:lnTo>
                  <a:lnTo>
                    <a:pt x="48" y="32"/>
                  </a:lnTo>
                  <a:lnTo>
                    <a:pt x="47" y="36"/>
                  </a:lnTo>
                  <a:lnTo>
                    <a:pt x="42" y="42"/>
                  </a:lnTo>
                  <a:lnTo>
                    <a:pt x="37" y="46"/>
                  </a:lnTo>
                  <a:lnTo>
                    <a:pt x="32" y="47"/>
                  </a:lnTo>
                  <a:lnTo>
                    <a:pt x="24" y="50"/>
                  </a:lnTo>
                  <a:lnTo>
                    <a:pt x="18" y="47"/>
                  </a:lnTo>
                  <a:lnTo>
                    <a:pt x="13" y="46"/>
                  </a:lnTo>
                  <a:lnTo>
                    <a:pt x="7" y="42"/>
                  </a:lnTo>
                  <a:lnTo>
                    <a:pt x="2" y="36"/>
                  </a:lnTo>
                  <a:lnTo>
                    <a:pt x="1" y="32"/>
                  </a:lnTo>
                  <a:lnTo>
                    <a:pt x="0" y="24"/>
                  </a:lnTo>
                  <a:lnTo>
                    <a:pt x="1" y="18"/>
                  </a:lnTo>
                  <a:lnTo>
                    <a:pt x="2" y="13"/>
                  </a:lnTo>
                  <a:lnTo>
                    <a:pt x="7" y="7"/>
                  </a:lnTo>
                  <a:lnTo>
                    <a:pt x="13" y="2"/>
                  </a:lnTo>
                  <a:lnTo>
                    <a:pt x="18" y="1"/>
                  </a:lnTo>
                  <a:lnTo>
                    <a:pt x="24"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89" name="Freeform 1413"/>
            <p:cNvSpPr>
              <a:spLocks noEditPoints="1"/>
            </p:cNvSpPr>
            <p:nvPr/>
          </p:nvSpPr>
          <p:spPr bwMode="auto">
            <a:xfrm>
              <a:off x="1323975" y="2049463"/>
              <a:ext cx="80963" cy="77788"/>
            </a:xfrm>
            <a:custGeom>
              <a:avLst/>
              <a:gdLst/>
              <a:ahLst/>
              <a:cxnLst>
                <a:cxn ang="0">
                  <a:pos x="26" y="12"/>
                </a:cxn>
                <a:cxn ang="0">
                  <a:pos x="19" y="13"/>
                </a:cxn>
                <a:cxn ang="0">
                  <a:pos x="16" y="15"/>
                </a:cxn>
                <a:cxn ang="0">
                  <a:pos x="14" y="19"/>
                </a:cxn>
                <a:cxn ang="0">
                  <a:pos x="12" y="24"/>
                </a:cxn>
                <a:cxn ang="0">
                  <a:pos x="14" y="30"/>
                </a:cxn>
                <a:cxn ang="0">
                  <a:pos x="16" y="33"/>
                </a:cxn>
                <a:cxn ang="0">
                  <a:pos x="20" y="35"/>
                </a:cxn>
                <a:cxn ang="0">
                  <a:pos x="26" y="37"/>
                </a:cxn>
                <a:cxn ang="0">
                  <a:pos x="30" y="36"/>
                </a:cxn>
                <a:cxn ang="0">
                  <a:pos x="35" y="33"/>
                </a:cxn>
                <a:cxn ang="0">
                  <a:pos x="38" y="30"/>
                </a:cxn>
                <a:cxn ang="0">
                  <a:pos x="39" y="24"/>
                </a:cxn>
                <a:cxn ang="0">
                  <a:pos x="38" y="20"/>
                </a:cxn>
                <a:cxn ang="0">
                  <a:pos x="35" y="15"/>
                </a:cxn>
                <a:cxn ang="0">
                  <a:pos x="31" y="13"/>
                </a:cxn>
                <a:cxn ang="0">
                  <a:pos x="26" y="12"/>
                </a:cxn>
                <a:cxn ang="0">
                  <a:pos x="26" y="0"/>
                </a:cxn>
                <a:cxn ang="0">
                  <a:pos x="32" y="1"/>
                </a:cxn>
                <a:cxn ang="0">
                  <a:pos x="37" y="2"/>
                </a:cxn>
                <a:cxn ang="0">
                  <a:pos x="43" y="6"/>
                </a:cxn>
                <a:cxn ang="0">
                  <a:pos x="48" y="13"/>
                </a:cxn>
                <a:cxn ang="0">
                  <a:pos x="49" y="17"/>
                </a:cxn>
                <a:cxn ang="0">
                  <a:pos x="51" y="24"/>
                </a:cxn>
                <a:cxn ang="0">
                  <a:pos x="49" y="32"/>
                </a:cxn>
                <a:cxn ang="0">
                  <a:pos x="48" y="36"/>
                </a:cxn>
                <a:cxn ang="0">
                  <a:pos x="43" y="42"/>
                </a:cxn>
                <a:cxn ang="0">
                  <a:pos x="37" y="46"/>
                </a:cxn>
                <a:cxn ang="0">
                  <a:pos x="32" y="47"/>
                </a:cxn>
                <a:cxn ang="0">
                  <a:pos x="26" y="49"/>
                </a:cxn>
                <a:cxn ang="0">
                  <a:pos x="18" y="47"/>
                </a:cxn>
                <a:cxn ang="0">
                  <a:pos x="14" y="46"/>
                </a:cxn>
                <a:cxn ang="0">
                  <a:pos x="7" y="42"/>
                </a:cxn>
                <a:cxn ang="0">
                  <a:pos x="2" y="36"/>
                </a:cxn>
                <a:cxn ang="0">
                  <a:pos x="1" y="32"/>
                </a:cxn>
                <a:cxn ang="0">
                  <a:pos x="0" y="24"/>
                </a:cxn>
                <a:cxn ang="0">
                  <a:pos x="1" y="17"/>
                </a:cxn>
                <a:cxn ang="0">
                  <a:pos x="2" y="13"/>
                </a:cxn>
                <a:cxn ang="0">
                  <a:pos x="7" y="6"/>
                </a:cxn>
                <a:cxn ang="0">
                  <a:pos x="14" y="2"/>
                </a:cxn>
                <a:cxn ang="0">
                  <a:pos x="18" y="1"/>
                </a:cxn>
                <a:cxn ang="0">
                  <a:pos x="26" y="0"/>
                </a:cxn>
              </a:cxnLst>
              <a:rect l="0" t="0" r="r" b="b"/>
              <a:pathLst>
                <a:path w="51" h="49">
                  <a:moveTo>
                    <a:pt x="26" y="12"/>
                  </a:moveTo>
                  <a:lnTo>
                    <a:pt x="19" y="13"/>
                  </a:lnTo>
                  <a:lnTo>
                    <a:pt x="16" y="15"/>
                  </a:lnTo>
                  <a:lnTo>
                    <a:pt x="14" y="19"/>
                  </a:lnTo>
                  <a:lnTo>
                    <a:pt x="12" y="24"/>
                  </a:lnTo>
                  <a:lnTo>
                    <a:pt x="14" y="30"/>
                  </a:lnTo>
                  <a:lnTo>
                    <a:pt x="16" y="33"/>
                  </a:lnTo>
                  <a:lnTo>
                    <a:pt x="20" y="35"/>
                  </a:lnTo>
                  <a:lnTo>
                    <a:pt x="26" y="37"/>
                  </a:lnTo>
                  <a:lnTo>
                    <a:pt x="30" y="36"/>
                  </a:lnTo>
                  <a:lnTo>
                    <a:pt x="35" y="33"/>
                  </a:lnTo>
                  <a:lnTo>
                    <a:pt x="38" y="30"/>
                  </a:lnTo>
                  <a:lnTo>
                    <a:pt x="39" y="24"/>
                  </a:lnTo>
                  <a:lnTo>
                    <a:pt x="38" y="20"/>
                  </a:lnTo>
                  <a:lnTo>
                    <a:pt x="35" y="15"/>
                  </a:lnTo>
                  <a:lnTo>
                    <a:pt x="31" y="13"/>
                  </a:lnTo>
                  <a:lnTo>
                    <a:pt x="26" y="12"/>
                  </a:lnTo>
                  <a:close/>
                  <a:moveTo>
                    <a:pt x="26" y="0"/>
                  </a:moveTo>
                  <a:lnTo>
                    <a:pt x="32" y="1"/>
                  </a:lnTo>
                  <a:lnTo>
                    <a:pt x="37" y="2"/>
                  </a:lnTo>
                  <a:lnTo>
                    <a:pt x="43" y="6"/>
                  </a:lnTo>
                  <a:lnTo>
                    <a:pt x="48" y="13"/>
                  </a:lnTo>
                  <a:lnTo>
                    <a:pt x="49" y="17"/>
                  </a:lnTo>
                  <a:lnTo>
                    <a:pt x="51" y="24"/>
                  </a:lnTo>
                  <a:lnTo>
                    <a:pt x="49" y="32"/>
                  </a:lnTo>
                  <a:lnTo>
                    <a:pt x="48" y="36"/>
                  </a:lnTo>
                  <a:lnTo>
                    <a:pt x="43" y="42"/>
                  </a:lnTo>
                  <a:lnTo>
                    <a:pt x="37" y="46"/>
                  </a:lnTo>
                  <a:lnTo>
                    <a:pt x="32" y="47"/>
                  </a:lnTo>
                  <a:lnTo>
                    <a:pt x="26" y="49"/>
                  </a:lnTo>
                  <a:lnTo>
                    <a:pt x="18" y="47"/>
                  </a:lnTo>
                  <a:lnTo>
                    <a:pt x="14" y="46"/>
                  </a:lnTo>
                  <a:lnTo>
                    <a:pt x="7" y="42"/>
                  </a:lnTo>
                  <a:lnTo>
                    <a:pt x="2" y="36"/>
                  </a:lnTo>
                  <a:lnTo>
                    <a:pt x="1" y="32"/>
                  </a:lnTo>
                  <a:lnTo>
                    <a:pt x="0" y="24"/>
                  </a:lnTo>
                  <a:lnTo>
                    <a:pt x="1" y="17"/>
                  </a:lnTo>
                  <a:lnTo>
                    <a:pt x="2" y="13"/>
                  </a:lnTo>
                  <a:lnTo>
                    <a:pt x="7" y="6"/>
                  </a:lnTo>
                  <a:lnTo>
                    <a:pt x="14" y="2"/>
                  </a:lnTo>
                  <a:lnTo>
                    <a:pt x="18" y="1"/>
                  </a:lnTo>
                  <a:lnTo>
                    <a:pt x="26"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90" name="Freeform 1414"/>
            <p:cNvSpPr>
              <a:spLocks noEditPoints="1"/>
            </p:cNvSpPr>
            <p:nvPr/>
          </p:nvSpPr>
          <p:spPr bwMode="auto">
            <a:xfrm>
              <a:off x="1884363" y="2473325"/>
              <a:ext cx="80963" cy="80963"/>
            </a:xfrm>
            <a:custGeom>
              <a:avLst/>
              <a:gdLst/>
              <a:ahLst/>
              <a:cxnLst>
                <a:cxn ang="0">
                  <a:pos x="25" y="13"/>
                </a:cxn>
                <a:cxn ang="0">
                  <a:pos x="19" y="14"/>
                </a:cxn>
                <a:cxn ang="0">
                  <a:pos x="16" y="16"/>
                </a:cxn>
                <a:cxn ang="0">
                  <a:pos x="14" y="19"/>
                </a:cxn>
                <a:cxn ang="0">
                  <a:pos x="13" y="26"/>
                </a:cxn>
                <a:cxn ang="0">
                  <a:pos x="14" y="31"/>
                </a:cxn>
                <a:cxn ang="0">
                  <a:pos x="16" y="35"/>
                </a:cxn>
                <a:cxn ang="0">
                  <a:pos x="20" y="38"/>
                </a:cxn>
                <a:cxn ang="0">
                  <a:pos x="25" y="39"/>
                </a:cxn>
                <a:cxn ang="0">
                  <a:pos x="30" y="38"/>
                </a:cxn>
                <a:cxn ang="0">
                  <a:pos x="35" y="35"/>
                </a:cxn>
                <a:cxn ang="0">
                  <a:pos x="38" y="30"/>
                </a:cxn>
                <a:cxn ang="0">
                  <a:pos x="39" y="26"/>
                </a:cxn>
                <a:cxn ang="0">
                  <a:pos x="37" y="20"/>
                </a:cxn>
                <a:cxn ang="0">
                  <a:pos x="35" y="16"/>
                </a:cxn>
                <a:cxn ang="0">
                  <a:pos x="31" y="14"/>
                </a:cxn>
                <a:cxn ang="0">
                  <a:pos x="25" y="13"/>
                </a:cxn>
                <a:cxn ang="0">
                  <a:pos x="25" y="0"/>
                </a:cxn>
                <a:cxn ang="0">
                  <a:pos x="32" y="1"/>
                </a:cxn>
                <a:cxn ang="0">
                  <a:pos x="37" y="3"/>
                </a:cxn>
                <a:cxn ang="0">
                  <a:pos x="44" y="7"/>
                </a:cxn>
                <a:cxn ang="0">
                  <a:pos x="48" y="14"/>
                </a:cxn>
                <a:cxn ang="0">
                  <a:pos x="49" y="18"/>
                </a:cxn>
                <a:cxn ang="0">
                  <a:pos x="51" y="26"/>
                </a:cxn>
                <a:cxn ang="0">
                  <a:pos x="49" y="32"/>
                </a:cxn>
                <a:cxn ang="0">
                  <a:pos x="48" y="37"/>
                </a:cxn>
                <a:cxn ang="0">
                  <a:pos x="44" y="44"/>
                </a:cxn>
                <a:cxn ang="0">
                  <a:pos x="37" y="48"/>
                </a:cxn>
                <a:cxn ang="0">
                  <a:pos x="32" y="49"/>
                </a:cxn>
                <a:cxn ang="0">
                  <a:pos x="25" y="51"/>
                </a:cxn>
                <a:cxn ang="0">
                  <a:pos x="18" y="49"/>
                </a:cxn>
                <a:cxn ang="0">
                  <a:pos x="14" y="48"/>
                </a:cxn>
                <a:cxn ang="0">
                  <a:pos x="7" y="44"/>
                </a:cxn>
                <a:cxn ang="0">
                  <a:pos x="3" y="37"/>
                </a:cxn>
                <a:cxn ang="0">
                  <a:pos x="2" y="32"/>
                </a:cxn>
                <a:cxn ang="0">
                  <a:pos x="0" y="26"/>
                </a:cxn>
                <a:cxn ang="0">
                  <a:pos x="2" y="18"/>
                </a:cxn>
                <a:cxn ang="0">
                  <a:pos x="3" y="14"/>
                </a:cxn>
                <a:cxn ang="0">
                  <a:pos x="7" y="7"/>
                </a:cxn>
                <a:cxn ang="0">
                  <a:pos x="14" y="3"/>
                </a:cxn>
                <a:cxn ang="0">
                  <a:pos x="18" y="1"/>
                </a:cxn>
                <a:cxn ang="0">
                  <a:pos x="25" y="0"/>
                </a:cxn>
              </a:cxnLst>
              <a:rect l="0" t="0" r="r" b="b"/>
              <a:pathLst>
                <a:path w="51" h="51">
                  <a:moveTo>
                    <a:pt x="25" y="13"/>
                  </a:moveTo>
                  <a:lnTo>
                    <a:pt x="19" y="14"/>
                  </a:lnTo>
                  <a:lnTo>
                    <a:pt x="16" y="16"/>
                  </a:lnTo>
                  <a:lnTo>
                    <a:pt x="14" y="19"/>
                  </a:lnTo>
                  <a:lnTo>
                    <a:pt x="13" y="26"/>
                  </a:lnTo>
                  <a:lnTo>
                    <a:pt x="14" y="31"/>
                  </a:lnTo>
                  <a:lnTo>
                    <a:pt x="16" y="35"/>
                  </a:lnTo>
                  <a:lnTo>
                    <a:pt x="20" y="38"/>
                  </a:lnTo>
                  <a:lnTo>
                    <a:pt x="25" y="39"/>
                  </a:lnTo>
                  <a:lnTo>
                    <a:pt x="30" y="38"/>
                  </a:lnTo>
                  <a:lnTo>
                    <a:pt x="35" y="35"/>
                  </a:lnTo>
                  <a:lnTo>
                    <a:pt x="38" y="30"/>
                  </a:lnTo>
                  <a:lnTo>
                    <a:pt x="39" y="26"/>
                  </a:lnTo>
                  <a:lnTo>
                    <a:pt x="37" y="20"/>
                  </a:lnTo>
                  <a:lnTo>
                    <a:pt x="35" y="16"/>
                  </a:lnTo>
                  <a:lnTo>
                    <a:pt x="31" y="14"/>
                  </a:lnTo>
                  <a:lnTo>
                    <a:pt x="25" y="13"/>
                  </a:lnTo>
                  <a:close/>
                  <a:moveTo>
                    <a:pt x="25" y="0"/>
                  </a:moveTo>
                  <a:lnTo>
                    <a:pt x="32" y="1"/>
                  </a:lnTo>
                  <a:lnTo>
                    <a:pt x="37" y="3"/>
                  </a:lnTo>
                  <a:lnTo>
                    <a:pt x="44" y="7"/>
                  </a:lnTo>
                  <a:lnTo>
                    <a:pt x="48" y="14"/>
                  </a:lnTo>
                  <a:lnTo>
                    <a:pt x="49" y="18"/>
                  </a:lnTo>
                  <a:lnTo>
                    <a:pt x="51" y="26"/>
                  </a:lnTo>
                  <a:lnTo>
                    <a:pt x="49" y="32"/>
                  </a:lnTo>
                  <a:lnTo>
                    <a:pt x="48" y="37"/>
                  </a:lnTo>
                  <a:lnTo>
                    <a:pt x="44" y="44"/>
                  </a:lnTo>
                  <a:lnTo>
                    <a:pt x="37" y="48"/>
                  </a:lnTo>
                  <a:lnTo>
                    <a:pt x="32" y="49"/>
                  </a:lnTo>
                  <a:lnTo>
                    <a:pt x="25" y="51"/>
                  </a:lnTo>
                  <a:lnTo>
                    <a:pt x="18" y="49"/>
                  </a:lnTo>
                  <a:lnTo>
                    <a:pt x="14" y="48"/>
                  </a:lnTo>
                  <a:lnTo>
                    <a:pt x="7" y="44"/>
                  </a:lnTo>
                  <a:lnTo>
                    <a:pt x="3" y="37"/>
                  </a:lnTo>
                  <a:lnTo>
                    <a:pt x="2" y="32"/>
                  </a:lnTo>
                  <a:lnTo>
                    <a:pt x="0" y="26"/>
                  </a:lnTo>
                  <a:lnTo>
                    <a:pt x="2" y="18"/>
                  </a:lnTo>
                  <a:lnTo>
                    <a:pt x="3" y="14"/>
                  </a:lnTo>
                  <a:lnTo>
                    <a:pt x="7" y="7"/>
                  </a:lnTo>
                  <a:lnTo>
                    <a:pt x="14" y="3"/>
                  </a:lnTo>
                  <a:lnTo>
                    <a:pt x="18" y="1"/>
                  </a:lnTo>
                  <a:lnTo>
                    <a:pt x="25"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91" name="Freeform 1415"/>
            <p:cNvSpPr>
              <a:spLocks noEditPoints="1"/>
            </p:cNvSpPr>
            <p:nvPr/>
          </p:nvSpPr>
          <p:spPr bwMode="auto">
            <a:xfrm>
              <a:off x="2446338" y="2735263"/>
              <a:ext cx="77788" cy="79375"/>
            </a:xfrm>
            <a:custGeom>
              <a:avLst/>
              <a:gdLst/>
              <a:ahLst/>
              <a:cxnLst>
                <a:cxn ang="0">
                  <a:pos x="24" y="12"/>
                </a:cxn>
                <a:cxn ang="0">
                  <a:pos x="18" y="13"/>
                </a:cxn>
                <a:cxn ang="0">
                  <a:pos x="15" y="16"/>
                </a:cxn>
                <a:cxn ang="0">
                  <a:pos x="13" y="19"/>
                </a:cxn>
                <a:cxn ang="0">
                  <a:pos x="12" y="24"/>
                </a:cxn>
                <a:cxn ang="0">
                  <a:pos x="13" y="30"/>
                </a:cxn>
                <a:cxn ang="0">
                  <a:pos x="15" y="33"/>
                </a:cxn>
                <a:cxn ang="0">
                  <a:pos x="18" y="37"/>
                </a:cxn>
                <a:cxn ang="0">
                  <a:pos x="24" y="38"/>
                </a:cxn>
                <a:cxn ang="0">
                  <a:pos x="28" y="37"/>
                </a:cxn>
                <a:cxn ang="0">
                  <a:pos x="33" y="33"/>
                </a:cxn>
                <a:cxn ang="0">
                  <a:pos x="36" y="30"/>
                </a:cxn>
                <a:cxn ang="0">
                  <a:pos x="37" y="24"/>
                </a:cxn>
                <a:cxn ang="0">
                  <a:pos x="36" y="20"/>
                </a:cxn>
                <a:cxn ang="0">
                  <a:pos x="33" y="16"/>
                </a:cxn>
                <a:cxn ang="0">
                  <a:pos x="29" y="13"/>
                </a:cxn>
                <a:cxn ang="0">
                  <a:pos x="24" y="12"/>
                </a:cxn>
                <a:cxn ang="0">
                  <a:pos x="24" y="0"/>
                </a:cxn>
                <a:cxn ang="0">
                  <a:pos x="31" y="1"/>
                </a:cxn>
                <a:cxn ang="0">
                  <a:pos x="35" y="2"/>
                </a:cxn>
                <a:cxn ang="0">
                  <a:pos x="42" y="7"/>
                </a:cxn>
                <a:cxn ang="0">
                  <a:pos x="46" y="13"/>
                </a:cxn>
                <a:cxn ang="0">
                  <a:pos x="47" y="18"/>
                </a:cxn>
                <a:cxn ang="0">
                  <a:pos x="49" y="24"/>
                </a:cxn>
                <a:cxn ang="0">
                  <a:pos x="47" y="32"/>
                </a:cxn>
                <a:cxn ang="0">
                  <a:pos x="46" y="37"/>
                </a:cxn>
                <a:cxn ang="0">
                  <a:pos x="42" y="42"/>
                </a:cxn>
                <a:cxn ang="0">
                  <a:pos x="35" y="47"/>
                </a:cxn>
                <a:cxn ang="0">
                  <a:pos x="31" y="48"/>
                </a:cxn>
                <a:cxn ang="0">
                  <a:pos x="24" y="50"/>
                </a:cxn>
                <a:cxn ang="0">
                  <a:pos x="16" y="48"/>
                </a:cxn>
                <a:cxn ang="0">
                  <a:pos x="12" y="47"/>
                </a:cxn>
                <a:cxn ang="0">
                  <a:pos x="6" y="42"/>
                </a:cxn>
                <a:cxn ang="0">
                  <a:pos x="2" y="37"/>
                </a:cxn>
                <a:cxn ang="0">
                  <a:pos x="1" y="32"/>
                </a:cxn>
                <a:cxn ang="0">
                  <a:pos x="0" y="24"/>
                </a:cxn>
                <a:cxn ang="0">
                  <a:pos x="1" y="18"/>
                </a:cxn>
                <a:cxn ang="0">
                  <a:pos x="2" y="13"/>
                </a:cxn>
                <a:cxn ang="0">
                  <a:pos x="6" y="7"/>
                </a:cxn>
                <a:cxn ang="0">
                  <a:pos x="12" y="2"/>
                </a:cxn>
                <a:cxn ang="0">
                  <a:pos x="16" y="1"/>
                </a:cxn>
                <a:cxn ang="0">
                  <a:pos x="24" y="0"/>
                </a:cxn>
              </a:cxnLst>
              <a:rect l="0" t="0" r="r" b="b"/>
              <a:pathLst>
                <a:path w="49" h="50">
                  <a:moveTo>
                    <a:pt x="24" y="12"/>
                  </a:moveTo>
                  <a:lnTo>
                    <a:pt x="18" y="13"/>
                  </a:lnTo>
                  <a:lnTo>
                    <a:pt x="15" y="16"/>
                  </a:lnTo>
                  <a:lnTo>
                    <a:pt x="13" y="19"/>
                  </a:lnTo>
                  <a:lnTo>
                    <a:pt x="12" y="24"/>
                  </a:lnTo>
                  <a:lnTo>
                    <a:pt x="13" y="30"/>
                  </a:lnTo>
                  <a:lnTo>
                    <a:pt x="15" y="33"/>
                  </a:lnTo>
                  <a:lnTo>
                    <a:pt x="18" y="37"/>
                  </a:lnTo>
                  <a:lnTo>
                    <a:pt x="24" y="38"/>
                  </a:lnTo>
                  <a:lnTo>
                    <a:pt x="28" y="37"/>
                  </a:lnTo>
                  <a:lnTo>
                    <a:pt x="33" y="33"/>
                  </a:lnTo>
                  <a:lnTo>
                    <a:pt x="36" y="30"/>
                  </a:lnTo>
                  <a:lnTo>
                    <a:pt x="37" y="24"/>
                  </a:lnTo>
                  <a:lnTo>
                    <a:pt x="36" y="20"/>
                  </a:lnTo>
                  <a:lnTo>
                    <a:pt x="33" y="16"/>
                  </a:lnTo>
                  <a:lnTo>
                    <a:pt x="29" y="13"/>
                  </a:lnTo>
                  <a:lnTo>
                    <a:pt x="24" y="12"/>
                  </a:lnTo>
                  <a:close/>
                  <a:moveTo>
                    <a:pt x="24" y="0"/>
                  </a:moveTo>
                  <a:lnTo>
                    <a:pt x="31" y="1"/>
                  </a:lnTo>
                  <a:lnTo>
                    <a:pt x="35" y="2"/>
                  </a:lnTo>
                  <a:lnTo>
                    <a:pt x="42" y="7"/>
                  </a:lnTo>
                  <a:lnTo>
                    <a:pt x="46" y="13"/>
                  </a:lnTo>
                  <a:lnTo>
                    <a:pt x="47" y="18"/>
                  </a:lnTo>
                  <a:lnTo>
                    <a:pt x="49" y="24"/>
                  </a:lnTo>
                  <a:lnTo>
                    <a:pt x="47" y="32"/>
                  </a:lnTo>
                  <a:lnTo>
                    <a:pt x="46" y="37"/>
                  </a:lnTo>
                  <a:lnTo>
                    <a:pt x="42" y="42"/>
                  </a:lnTo>
                  <a:lnTo>
                    <a:pt x="35" y="47"/>
                  </a:lnTo>
                  <a:lnTo>
                    <a:pt x="31" y="48"/>
                  </a:lnTo>
                  <a:lnTo>
                    <a:pt x="24" y="50"/>
                  </a:lnTo>
                  <a:lnTo>
                    <a:pt x="16" y="48"/>
                  </a:lnTo>
                  <a:lnTo>
                    <a:pt x="12" y="47"/>
                  </a:lnTo>
                  <a:lnTo>
                    <a:pt x="6" y="42"/>
                  </a:lnTo>
                  <a:lnTo>
                    <a:pt x="2" y="37"/>
                  </a:lnTo>
                  <a:lnTo>
                    <a:pt x="1" y="32"/>
                  </a:lnTo>
                  <a:lnTo>
                    <a:pt x="0" y="24"/>
                  </a:lnTo>
                  <a:lnTo>
                    <a:pt x="1" y="18"/>
                  </a:lnTo>
                  <a:lnTo>
                    <a:pt x="2" y="13"/>
                  </a:lnTo>
                  <a:lnTo>
                    <a:pt x="6" y="7"/>
                  </a:lnTo>
                  <a:lnTo>
                    <a:pt x="12" y="2"/>
                  </a:lnTo>
                  <a:lnTo>
                    <a:pt x="16" y="1"/>
                  </a:lnTo>
                  <a:lnTo>
                    <a:pt x="24"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92" name="Freeform 1416"/>
            <p:cNvSpPr>
              <a:spLocks noEditPoints="1"/>
            </p:cNvSpPr>
            <p:nvPr/>
          </p:nvSpPr>
          <p:spPr bwMode="auto">
            <a:xfrm>
              <a:off x="3006725" y="2844800"/>
              <a:ext cx="77788" cy="80963"/>
            </a:xfrm>
            <a:custGeom>
              <a:avLst/>
              <a:gdLst/>
              <a:ahLst/>
              <a:cxnLst>
                <a:cxn ang="0">
                  <a:pos x="24" y="12"/>
                </a:cxn>
                <a:cxn ang="0">
                  <a:pos x="19" y="13"/>
                </a:cxn>
                <a:cxn ang="0">
                  <a:pos x="15" y="15"/>
                </a:cxn>
                <a:cxn ang="0">
                  <a:pos x="13" y="19"/>
                </a:cxn>
                <a:cxn ang="0">
                  <a:pos x="12" y="25"/>
                </a:cxn>
                <a:cxn ang="0">
                  <a:pos x="13" y="31"/>
                </a:cxn>
                <a:cxn ang="0">
                  <a:pos x="15" y="34"/>
                </a:cxn>
                <a:cxn ang="0">
                  <a:pos x="19" y="37"/>
                </a:cxn>
                <a:cxn ang="0">
                  <a:pos x="24" y="38"/>
                </a:cxn>
                <a:cxn ang="0">
                  <a:pos x="28" y="37"/>
                </a:cxn>
                <a:cxn ang="0">
                  <a:pos x="33" y="34"/>
                </a:cxn>
                <a:cxn ang="0">
                  <a:pos x="36" y="30"/>
                </a:cxn>
                <a:cxn ang="0">
                  <a:pos x="37" y="25"/>
                </a:cxn>
                <a:cxn ang="0">
                  <a:pos x="36" y="20"/>
                </a:cxn>
                <a:cxn ang="0">
                  <a:pos x="33" y="15"/>
                </a:cxn>
                <a:cxn ang="0">
                  <a:pos x="30" y="13"/>
                </a:cxn>
                <a:cxn ang="0">
                  <a:pos x="24" y="12"/>
                </a:cxn>
                <a:cxn ang="0">
                  <a:pos x="24" y="0"/>
                </a:cxn>
                <a:cxn ang="0">
                  <a:pos x="31" y="1"/>
                </a:cxn>
                <a:cxn ang="0">
                  <a:pos x="35" y="2"/>
                </a:cxn>
                <a:cxn ang="0">
                  <a:pos x="42" y="6"/>
                </a:cxn>
                <a:cxn ang="0">
                  <a:pos x="46" y="13"/>
                </a:cxn>
                <a:cxn ang="0">
                  <a:pos x="47" y="17"/>
                </a:cxn>
                <a:cxn ang="0">
                  <a:pos x="49" y="25"/>
                </a:cxn>
                <a:cxn ang="0">
                  <a:pos x="47" y="32"/>
                </a:cxn>
                <a:cxn ang="0">
                  <a:pos x="46" y="36"/>
                </a:cxn>
                <a:cxn ang="0">
                  <a:pos x="42" y="43"/>
                </a:cxn>
                <a:cxn ang="0">
                  <a:pos x="35" y="47"/>
                </a:cxn>
                <a:cxn ang="0">
                  <a:pos x="31" y="48"/>
                </a:cxn>
                <a:cxn ang="0">
                  <a:pos x="24" y="51"/>
                </a:cxn>
                <a:cxn ang="0">
                  <a:pos x="16" y="48"/>
                </a:cxn>
                <a:cxn ang="0">
                  <a:pos x="12" y="47"/>
                </a:cxn>
                <a:cxn ang="0">
                  <a:pos x="6" y="43"/>
                </a:cxn>
                <a:cxn ang="0">
                  <a:pos x="2" y="36"/>
                </a:cxn>
                <a:cxn ang="0">
                  <a:pos x="1" y="32"/>
                </a:cxn>
                <a:cxn ang="0">
                  <a:pos x="0" y="25"/>
                </a:cxn>
                <a:cxn ang="0">
                  <a:pos x="1" y="17"/>
                </a:cxn>
                <a:cxn ang="0">
                  <a:pos x="2" y="13"/>
                </a:cxn>
                <a:cxn ang="0">
                  <a:pos x="6" y="6"/>
                </a:cxn>
                <a:cxn ang="0">
                  <a:pos x="12" y="2"/>
                </a:cxn>
                <a:cxn ang="0">
                  <a:pos x="16" y="1"/>
                </a:cxn>
                <a:cxn ang="0">
                  <a:pos x="24" y="0"/>
                </a:cxn>
              </a:cxnLst>
              <a:rect l="0" t="0" r="r" b="b"/>
              <a:pathLst>
                <a:path w="49" h="51">
                  <a:moveTo>
                    <a:pt x="24" y="12"/>
                  </a:moveTo>
                  <a:lnTo>
                    <a:pt x="19" y="13"/>
                  </a:lnTo>
                  <a:lnTo>
                    <a:pt x="15" y="15"/>
                  </a:lnTo>
                  <a:lnTo>
                    <a:pt x="13" y="19"/>
                  </a:lnTo>
                  <a:lnTo>
                    <a:pt x="12" y="25"/>
                  </a:lnTo>
                  <a:lnTo>
                    <a:pt x="13" y="31"/>
                  </a:lnTo>
                  <a:lnTo>
                    <a:pt x="15" y="34"/>
                  </a:lnTo>
                  <a:lnTo>
                    <a:pt x="19" y="37"/>
                  </a:lnTo>
                  <a:lnTo>
                    <a:pt x="24" y="38"/>
                  </a:lnTo>
                  <a:lnTo>
                    <a:pt x="28" y="37"/>
                  </a:lnTo>
                  <a:lnTo>
                    <a:pt x="33" y="34"/>
                  </a:lnTo>
                  <a:lnTo>
                    <a:pt x="36" y="30"/>
                  </a:lnTo>
                  <a:lnTo>
                    <a:pt x="37" y="25"/>
                  </a:lnTo>
                  <a:lnTo>
                    <a:pt x="36" y="20"/>
                  </a:lnTo>
                  <a:lnTo>
                    <a:pt x="33" y="15"/>
                  </a:lnTo>
                  <a:lnTo>
                    <a:pt x="30" y="13"/>
                  </a:lnTo>
                  <a:lnTo>
                    <a:pt x="24" y="12"/>
                  </a:lnTo>
                  <a:close/>
                  <a:moveTo>
                    <a:pt x="24" y="0"/>
                  </a:moveTo>
                  <a:lnTo>
                    <a:pt x="31" y="1"/>
                  </a:lnTo>
                  <a:lnTo>
                    <a:pt x="35" y="2"/>
                  </a:lnTo>
                  <a:lnTo>
                    <a:pt x="42" y="6"/>
                  </a:lnTo>
                  <a:lnTo>
                    <a:pt x="46" y="13"/>
                  </a:lnTo>
                  <a:lnTo>
                    <a:pt x="47" y="17"/>
                  </a:lnTo>
                  <a:lnTo>
                    <a:pt x="49" y="25"/>
                  </a:lnTo>
                  <a:lnTo>
                    <a:pt x="47" y="32"/>
                  </a:lnTo>
                  <a:lnTo>
                    <a:pt x="46" y="36"/>
                  </a:lnTo>
                  <a:lnTo>
                    <a:pt x="42" y="43"/>
                  </a:lnTo>
                  <a:lnTo>
                    <a:pt x="35" y="47"/>
                  </a:lnTo>
                  <a:lnTo>
                    <a:pt x="31" y="48"/>
                  </a:lnTo>
                  <a:lnTo>
                    <a:pt x="24" y="51"/>
                  </a:lnTo>
                  <a:lnTo>
                    <a:pt x="16" y="48"/>
                  </a:lnTo>
                  <a:lnTo>
                    <a:pt x="12" y="47"/>
                  </a:lnTo>
                  <a:lnTo>
                    <a:pt x="6" y="43"/>
                  </a:lnTo>
                  <a:lnTo>
                    <a:pt x="2" y="36"/>
                  </a:lnTo>
                  <a:lnTo>
                    <a:pt x="1" y="32"/>
                  </a:lnTo>
                  <a:lnTo>
                    <a:pt x="0" y="25"/>
                  </a:lnTo>
                  <a:lnTo>
                    <a:pt x="1" y="17"/>
                  </a:lnTo>
                  <a:lnTo>
                    <a:pt x="2" y="13"/>
                  </a:lnTo>
                  <a:lnTo>
                    <a:pt x="6" y="6"/>
                  </a:lnTo>
                  <a:lnTo>
                    <a:pt x="12" y="2"/>
                  </a:lnTo>
                  <a:lnTo>
                    <a:pt x="16" y="1"/>
                  </a:lnTo>
                  <a:lnTo>
                    <a:pt x="24"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93" name="Freeform 1417"/>
            <p:cNvSpPr>
              <a:spLocks noEditPoints="1"/>
            </p:cNvSpPr>
            <p:nvPr/>
          </p:nvSpPr>
          <p:spPr bwMode="auto">
            <a:xfrm>
              <a:off x="3565525" y="3013075"/>
              <a:ext cx="79375" cy="79375"/>
            </a:xfrm>
            <a:custGeom>
              <a:avLst/>
              <a:gdLst/>
              <a:ahLst/>
              <a:cxnLst>
                <a:cxn ang="0">
                  <a:pos x="24" y="12"/>
                </a:cxn>
                <a:cxn ang="0">
                  <a:pos x="19" y="13"/>
                </a:cxn>
                <a:cxn ang="0">
                  <a:pos x="15" y="15"/>
                </a:cxn>
                <a:cxn ang="0">
                  <a:pos x="13" y="19"/>
                </a:cxn>
                <a:cxn ang="0">
                  <a:pos x="12" y="24"/>
                </a:cxn>
                <a:cxn ang="0">
                  <a:pos x="13" y="30"/>
                </a:cxn>
                <a:cxn ang="0">
                  <a:pos x="15" y="33"/>
                </a:cxn>
                <a:cxn ang="0">
                  <a:pos x="20" y="36"/>
                </a:cxn>
                <a:cxn ang="0">
                  <a:pos x="24" y="38"/>
                </a:cxn>
                <a:cxn ang="0">
                  <a:pos x="30" y="36"/>
                </a:cxn>
                <a:cxn ang="0">
                  <a:pos x="36" y="30"/>
                </a:cxn>
                <a:cxn ang="0">
                  <a:pos x="37" y="24"/>
                </a:cxn>
                <a:cxn ang="0">
                  <a:pos x="36" y="20"/>
                </a:cxn>
                <a:cxn ang="0">
                  <a:pos x="33" y="15"/>
                </a:cxn>
                <a:cxn ang="0">
                  <a:pos x="30" y="13"/>
                </a:cxn>
                <a:cxn ang="0">
                  <a:pos x="24" y="12"/>
                </a:cxn>
                <a:cxn ang="0">
                  <a:pos x="24" y="0"/>
                </a:cxn>
                <a:cxn ang="0">
                  <a:pos x="32" y="1"/>
                </a:cxn>
                <a:cxn ang="0">
                  <a:pos x="36" y="2"/>
                </a:cxn>
                <a:cxn ang="0">
                  <a:pos x="42" y="7"/>
                </a:cxn>
                <a:cxn ang="0">
                  <a:pos x="46" y="13"/>
                </a:cxn>
                <a:cxn ang="0">
                  <a:pos x="47" y="18"/>
                </a:cxn>
                <a:cxn ang="0">
                  <a:pos x="50" y="24"/>
                </a:cxn>
                <a:cxn ang="0">
                  <a:pos x="47" y="32"/>
                </a:cxn>
                <a:cxn ang="0">
                  <a:pos x="46" y="36"/>
                </a:cxn>
                <a:cxn ang="0">
                  <a:pos x="42" y="42"/>
                </a:cxn>
                <a:cxn ang="0">
                  <a:pos x="36" y="46"/>
                </a:cxn>
                <a:cxn ang="0">
                  <a:pos x="32" y="47"/>
                </a:cxn>
                <a:cxn ang="0">
                  <a:pos x="24" y="50"/>
                </a:cxn>
                <a:cxn ang="0">
                  <a:pos x="18" y="47"/>
                </a:cxn>
                <a:cxn ang="0">
                  <a:pos x="13" y="46"/>
                </a:cxn>
                <a:cxn ang="0">
                  <a:pos x="7" y="42"/>
                </a:cxn>
                <a:cxn ang="0">
                  <a:pos x="2" y="36"/>
                </a:cxn>
                <a:cxn ang="0">
                  <a:pos x="1" y="32"/>
                </a:cxn>
                <a:cxn ang="0">
                  <a:pos x="0" y="24"/>
                </a:cxn>
                <a:cxn ang="0">
                  <a:pos x="1" y="18"/>
                </a:cxn>
                <a:cxn ang="0">
                  <a:pos x="2" y="13"/>
                </a:cxn>
                <a:cxn ang="0">
                  <a:pos x="7" y="7"/>
                </a:cxn>
                <a:cxn ang="0">
                  <a:pos x="13" y="2"/>
                </a:cxn>
                <a:cxn ang="0">
                  <a:pos x="18" y="1"/>
                </a:cxn>
                <a:cxn ang="0">
                  <a:pos x="24" y="0"/>
                </a:cxn>
              </a:cxnLst>
              <a:rect l="0" t="0" r="r" b="b"/>
              <a:pathLst>
                <a:path w="50" h="50">
                  <a:moveTo>
                    <a:pt x="24" y="12"/>
                  </a:moveTo>
                  <a:lnTo>
                    <a:pt x="19" y="13"/>
                  </a:lnTo>
                  <a:lnTo>
                    <a:pt x="15" y="15"/>
                  </a:lnTo>
                  <a:lnTo>
                    <a:pt x="13" y="19"/>
                  </a:lnTo>
                  <a:lnTo>
                    <a:pt x="12" y="24"/>
                  </a:lnTo>
                  <a:lnTo>
                    <a:pt x="13" y="30"/>
                  </a:lnTo>
                  <a:lnTo>
                    <a:pt x="15" y="33"/>
                  </a:lnTo>
                  <a:lnTo>
                    <a:pt x="20" y="36"/>
                  </a:lnTo>
                  <a:lnTo>
                    <a:pt x="24" y="38"/>
                  </a:lnTo>
                  <a:lnTo>
                    <a:pt x="30" y="36"/>
                  </a:lnTo>
                  <a:lnTo>
                    <a:pt x="36" y="30"/>
                  </a:lnTo>
                  <a:lnTo>
                    <a:pt x="37" y="24"/>
                  </a:lnTo>
                  <a:lnTo>
                    <a:pt x="36" y="20"/>
                  </a:lnTo>
                  <a:lnTo>
                    <a:pt x="33" y="15"/>
                  </a:lnTo>
                  <a:lnTo>
                    <a:pt x="30" y="13"/>
                  </a:lnTo>
                  <a:lnTo>
                    <a:pt x="24" y="12"/>
                  </a:lnTo>
                  <a:close/>
                  <a:moveTo>
                    <a:pt x="24" y="0"/>
                  </a:moveTo>
                  <a:lnTo>
                    <a:pt x="32" y="1"/>
                  </a:lnTo>
                  <a:lnTo>
                    <a:pt x="36" y="2"/>
                  </a:lnTo>
                  <a:lnTo>
                    <a:pt x="42" y="7"/>
                  </a:lnTo>
                  <a:lnTo>
                    <a:pt x="46" y="13"/>
                  </a:lnTo>
                  <a:lnTo>
                    <a:pt x="47" y="18"/>
                  </a:lnTo>
                  <a:lnTo>
                    <a:pt x="50" y="24"/>
                  </a:lnTo>
                  <a:lnTo>
                    <a:pt x="47" y="32"/>
                  </a:lnTo>
                  <a:lnTo>
                    <a:pt x="46" y="36"/>
                  </a:lnTo>
                  <a:lnTo>
                    <a:pt x="42" y="42"/>
                  </a:lnTo>
                  <a:lnTo>
                    <a:pt x="36" y="46"/>
                  </a:lnTo>
                  <a:lnTo>
                    <a:pt x="32" y="47"/>
                  </a:lnTo>
                  <a:lnTo>
                    <a:pt x="24" y="50"/>
                  </a:lnTo>
                  <a:lnTo>
                    <a:pt x="18" y="47"/>
                  </a:lnTo>
                  <a:lnTo>
                    <a:pt x="13" y="46"/>
                  </a:lnTo>
                  <a:lnTo>
                    <a:pt x="7" y="42"/>
                  </a:lnTo>
                  <a:lnTo>
                    <a:pt x="2" y="36"/>
                  </a:lnTo>
                  <a:lnTo>
                    <a:pt x="1" y="32"/>
                  </a:lnTo>
                  <a:lnTo>
                    <a:pt x="0" y="24"/>
                  </a:lnTo>
                  <a:lnTo>
                    <a:pt x="1" y="18"/>
                  </a:lnTo>
                  <a:lnTo>
                    <a:pt x="2" y="13"/>
                  </a:lnTo>
                  <a:lnTo>
                    <a:pt x="7" y="7"/>
                  </a:lnTo>
                  <a:lnTo>
                    <a:pt x="13" y="2"/>
                  </a:lnTo>
                  <a:lnTo>
                    <a:pt x="18" y="1"/>
                  </a:lnTo>
                  <a:lnTo>
                    <a:pt x="24"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94" name="Freeform 1418"/>
            <p:cNvSpPr>
              <a:spLocks noEditPoints="1"/>
            </p:cNvSpPr>
            <p:nvPr/>
          </p:nvSpPr>
          <p:spPr bwMode="auto">
            <a:xfrm>
              <a:off x="4125913" y="3157538"/>
              <a:ext cx="79375" cy="77788"/>
            </a:xfrm>
            <a:custGeom>
              <a:avLst/>
              <a:gdLst/>
              <a:ahLst/>
              <a:cxnLst>
                <a:cxn ang="0">
                  <a:pos x="24" y="12"/>
                </a:cxn>
                <a:cxn ang="0">
                  <a:pos x="19" y="13"/>
                </a:cxn>
                <a:cxn ang="0">
                  <a:pos x="16" y="15"/>
                </a:cxn>
                <a:cxn ang="0">
                  <a:pos x="13" y="18"/>
                </a:cxn>
                <a:cxn ang="0">
                  <a:pos x="12" y="24"/>
                </a:cxn>
                <a:cxn ang="0">
                  <a:pos x="13" y="29"/>
                </a:cxn>
                <a:cxn ang="0">
                  <a:pos x="16" y="33"/>
                </a:cxn>
                <a:cxn ang="0">
                  <a:pos x="20" y="36"/>
                </a:cxn>
                <a:cxn ang="0">
                  <a:pos x="24" y="37"/>
                </a:cxn>
                <a:cxn ang="0">
                  <a:pos x="30" y="36"/>
                </a:cxn>
                <a:cxn ang="0">
                  <a:pos x="33" y="33"/>
                </a:cxn>
                <a:cxn ang="0">
                  <a:pos x="36" y="28"/>
                </a:cxn>
                <a:cxn ang="0">
                  <a:pos x="38" y="24"/>
                </a:cxn>
                <a:cxn ang="0">
                  <a:pos x="36" y="18"/>
                </a:cxn>
                <a:cxn ang="0">
                  <a:pos x="33" y="15"/>
                </a:cxn>
                <a:cxn ang="0">
                  <a:pos x="30" y="13"/>
                </a:cxn>
                <a:cxn ang="0">
                  <a:pos x="24" y="12"/>
                </a:cxn>
                <a:cxn ang="0">
                  <a:pos x="24" y="0"/>
                </a:cxn>
                <a:cxn ang="0">
                  <a:pos x="32" y="1"/>
                </a:cxn>
                <a:cxn ang="0">
                  <a:pos x="36" y="2"/>
                </a:cxn>
                <a:cxn ang="0">
                  <a:pos x="42" y="6"/>
                </a:cxn>
                <a:cxn ang="0">
                  <a:pos x="46" y="12"/>
                </a:cxn>
                <a:cxn ang="0">
                  <a:pos x="48" y="16"/>
                </a:cxn>
                <a:cxn ang="0">
                  <a:pos x="50" y="24"/>
                </a:cxn>
                <a:cxn ang="0">
                  <a:pos x="48" y="31"/>
                </a:cxn>
                <a:cxn ang="0">
                  <a:pos x="46" y="35"/>
                </a:cxn>
                <a:cxn ang="0">
                  <a:pos x="42" y="42"/>
                </a:cxn>
                <a:cxn ang="0">
                  <a:pos x="36" y="46"/>
                </a:cxn>
                <a:cxn ang="0">
                  <a:pos x="32" y="47"/>
                </a:cxn>
                <a:cxn ang="0">
                  <a:pos x="24" y="49"/>
                </a:cxn>
                <a:cxn ang="0">
                  <a:pos x="18" y="47"/>
                </a:cxn>
                <a:cxn ang="0">
                  <a:pos x="13" y="46"/>
                </a:cxn>
                <a:cxn ang="0">
                  <a:pos x="7" y="42"/>
                </a:cxn>
                <a:cxn ang="0">
                  <a:pos x="2" y="35"/>
                </a:cxn>
                <a:cxn ang="0">
                  <a:pos x="1" y="31"/>
                </a:cxn>
                <a:cxn ang="0">
                  <a:pos x="0" y="24"/>
                </a:cxn>
                <a:cxn ang="0">
                  <a:pos x="1" y="16"/>
                </a:cxn>
                <a:cxn ang="0">
                  <a:pos x="2" y="12"/>
                </a:cxn>
                <a:cxn ang="0">
                  <a:pos x="7" y="6"/>
                </a:cxn>
                <a:cxn ang="0">
                  <a:pos x="13" y="2"/>
                </a:cxn>
                <a:cxn ang="0">
                  <a:pos x="18" y="1"/>
                </a:cxn>
                <a:cxn ang="0">
                  <a:pos x="24" y="0"/>
                </a:cxn>
              </a:cxnLst>
              <a:rect l="0" t="0" r="r" b="b"/>
              <a:pathLst>
                <a:path w="50" h="49">
                  <a:moveTo>
                    <a:pt x="24" y="12"/>
                  </a:moveTo>
                  <a:lnTo>
                    <a:pt x="19" y="13"/>
                  </a:lnTo>
                  <a:lnTo>
                    <a:pt x="16" y="15"/>
                  </a:lnTo>
                  <a:lnTo>
                    <a:pt x="13" y="18"/>
                  </a:lnTo>
                  <a:lnTo>
                    <a:pt x="12" y="24"/>
                  </a:lnTo>
                  <a:lnTo>
                    <a:pt x="13" y="29"/>
                  </a:lnTo>
                  <a:lnTo>
                    <a:pt x="16" y="33"/>
                  </a:lnTo>
                  <a:lnTo>
                    <a:pt x="20" y="36"/>
                  </a:lnTo>
                  <a:lnTo>
                    <a:pt x="24" y="37"/>
                  </a:lnTo>
                  <a:lnTo>
                    <a:pt x="30" y="36"/>
                  </a:lnTo>
                  <a:lnTo>
                    <a:pt x="33" y="33"/>
                  </a:lnTo>
                  <a:lnTo>
                    <a:pt x="36" y="28"/>
                  </a:lnTo>
                  <a:lnTo>
                    <a:pt x="38" y="24"/>
                  </a:lnTo>
                  <a:lnTo>
                    <a:pt x="36" y="18"/>
                  </a:lnTo>
                  <a:lnTo>
                    <a:pt x="33" y="15"/>
                  </a:lnTo>
                  <a:lnTo>
                    <a:pt x="30" y="13"/>
                  </a:lnTo>
                  <a:lnTo>
                    <a:pt x="24" y="12"/>
                  </a:lnTo>
                  <a:close/>
                  <a:moveTo>
                    <a:pt x="24" y="0"/>
                  </a:moveTo>
                  <a:lnTo>
                    <a:pt x="32" y="1"/>
                  </a:lnTo>
                  <a:lnTo>
                    <a:pt x="36" y="2"/>
                  </a:lnTo>
                  <a:lnTo>
                    <a:pt x="42" y="6"/>
                  </a:lnTo>
                  <a:lnTo>
                    <a:pt x="46" y="12"/>
                  </a:lnTo>
                  <a:lnTo>
                    <a:pt x="48" y="16"/>
                  </a:lnTo>
                  <a:lnTo>
                    <a:pt x="50" y="24"/>
                  </a:lnTo>
                  <a:lnTo>
                    <a:pt x="48" y="31"/>
                  </a:lnTo>
                  <a:lnTo>
                    <a:pt x="46" y="35"/>
                  </a:lnTo>
                  <a:lnTo>
                    <a:pt x="42" y="42"/>
                  </a:lnTo>
                  <a:lnTo>
                    <a:pt x="36" y="46"/>
                  </a:lnTo>
                  <a:lnTo>
                    <a:pt x="32" y="47"/>
                  </a:lnTo>
                  <a:lnTo>
                    <a:pt x="24" y="49"/>
                  </a:lnTo>
                  <a:lnTo>
                    <a:pt x="18" y="47"/>
                  </a:lnTo>
                  <a:lnTo>
                    <a:pt x="13" y="46"/>
                  </a:lnTo>
                  <a:lnTo>
                    <a:pt x="7" y="42"/>
                  </a:lnTo>
                  <a:lnTo>
                    <a:pt x="2" y="35"/>
                  </a:lnTo>
                  <a:lnTo>
                    <a:pt x="1" y="31"/>
                  </a:lnTo>
                  <a:lnTo>
                    <a:pt x="0" y="24"/>
                  </a:lnTo>
                  <a:lnTo>
                    <a:pt x="1" y="16"/>
                  </a:lnTo>
                  <a:lnTo>
                    <a:pt x="2" y="12"/>
                  </a:lnTo>
                  <a:lnTo>
                    <a:pt x="7" y="6"/>
                  </a:lnTo>
                  <a:lnTo>
                    <a:pt x="13" y="2"/>
                  </a:lnTo>
                  <a:lnTo>
                    <a:pt x="18" y="1"/>
                  </a:lnTo>
                  <a:lnTo>
                    <a:pt x="24"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95" name="Freeform 1419"/>
            <p:cNvSpPr>
              <a:spLocks noEditPoints="1"/>
            </p:cNvSpPr>
            <p:nvPr/>
          </p:nvSpPr>
          <p:spPr bwMode="auto">
            <a:xfrm>
              <a:off x="4684713" y="3181350"/>
              <a:ext cx="80963" cy="79375"/>
            </a:xfrm>
            <a:custGeom>
              <a:avLst/>
              <a:gdLst/>
              <a:ahLst/>
              <a:cxnLst>
                <a:cxn ang="0">
                  <a:pos x="24" y="12"/>
                </a:cxn>
                <a:cxn ang="0">
                  <a:pos x="19" y="13"/>
                </a:cxn>
                <a:cxn ang="0">
                  <a:pos x="16" y="16"/>
                </a:cxn>
                <a:cxn ang="0">
                  <a:pos x="13" y="19"/>
                </a:cxn>
                <a:cxn ang="0">
                  <a:pos x="12" y="24"/>
                </a:cxn>
                <a:cxn ang="0">
                  <a:pos x="13" y="30"/>
                </a:cxn>
                <a:cxn ang="0">
                  <a:pos x="16" y="33"/>
                </a:cxn>
                <a:cxn ang="0">
                  <a:pos x="20" y="37"/>
                </a:cxn>
                <a:cxn ang="0">
                  <a:pos x="24" y="38"/>
                </a:cxn>
                <a:cxn ang="0">
                  <a:pos x="30" y="35"/>
                </a:cxn>
                <a:cxn ang="0">
                  <a:pos x="34" y="33"/>
                </a:cxn>
                <a:cxn ang="0">
                  <a:pos x="38" y="30"/>
                </a:cxn>
                <a:cxn ang="0">
                  <a:pos x="39" y="24"/>
                </a:cxn>
                <a:cxn ang="0">
                  <a:pos x="38" y="20"/>
                </a:cxn>
                <a:cxn ang="0">
                  <a:pos x="34" y="16"/>
                </a:cxn>
                <a:cxn ang="0">
                  <a:pos x="31" y="13"/>
                </a:cxn>
                <a:cxn ang="0">
                  <a:pos x="24" y="12"/>
                </a:cxn>
                <a:cxn ang="0">
                  <a:pos x="24" y="0"/>
                </a:cxn>
                <a:cxn ang="0">
                  <a:pos x="32" y="1"/>
                </a:cxn>
                <a:cxn ang="0">
                  <a:pos x="37" y="2"/>
                </a:cxn>
                <a:cxn ang="0">
                  <a:pos x="43" y="7"/>
                </a:cxn>
                <a:cxn ang="0">
                  <a:pos x="48" y="13"/>
                </a:cxn>
                <a:cxn ang="0">
                  <a:pos x="49" y="18"/>
                </a:cxn>
                <a:cxn ang="0">
                  <a:pos x="51" y="24"/>
                </a:cxn>
                <a:cxn ang="0">
                  <a:pos x="49" y="32"/>
                </a:cxn>
                <a:cxn ang="0">
                  <a:pos x="48" y="37"/>
                </a:cxn>
                <a:cxn ang="0">
                  <a:pos x="43" y="42"/>
                </a:cxn>
                <a:cxn ang="0">
                  <a:pos x="37" y="47"/>
                </a:cxn>
                <a:cxn ang="0">
                  <a:pos x="32" y="48"/>
                </a:cxn>
                <a:cxn ang="0">
                  <a:pos x="24" y="50"/>
                </a:cxn>
                <a:cxn ang="0">
                  <a:pos x="18" y="48"/>
                </a:cxn>
                <a:cxn ang="0">
                  <a:pos x="13" y="47"/>
                </a:cxn>
                <a:cxn ang="0">
                  <a:pos x="7" y="42"/>
                </a:cxn>
                <a:cxn ang="0">
                  <a:pos x="2" y="37"/>
                </a:cxn>
                <a:cxn ang="0">
                  <a:pos x="1" y="32"/>
                </a:cxn>
                <a:cxn ang="0">
                  <a:pos x="0" y="24"/>
                </a:cxn>
                <a:cxn ang="0">
                  <a:pos x="1" y="18"/>
                </a:cxn>
                <a:cxn ang="0">
                  <a:pos x="2" y="13"/>
                </a:cxn>
                <a:cxn ang="0">
                  <a:pos x="7" y="7"/>
                </a:cxn>
                <a:cxn ang="0">
                  <a:pos x="13" y="2"/>
                </a:cxn>
                <a:cxn ang="0">
                  <a:pos x="18" y="1"/>
                </a:cxn>
                <a:cxn ang="0">
                  <a:pos x="24" y="0"/>
                </a:cxn>
              </a:cxnLst>
              <a:rect l="0" t="0" r="r" b="b"/>
              <a:pathLst>
                <a:path w="51" h="50">
                  <a:moveTo>
                    <a:pt x="24" y="12"/>
                  </a:moveTo>
                  <a:lnTo>
                    <a:pt x="19" y="13"/>
                  </a:lnTo>
                  <a:lnTo>
                    <a:pt x="16" y="16"/>
                  </a:lnTo>
                  <a:lnTo>
                    <a:pt x="13" y="19"/>
                  </a:lnTo>
                  <a:lnTo>
                    <a:pt x="12" y="24"/>
                  </a:lnTo>
                  <a:lnTo>
                    <a:pt x="13" y="30"/>
                  </a:lnTo>
                  <a:lnTo>
                    <a:pt x="16" y="33"/>
                  </a:lnTo>
                  <a:lnTo>
                    <a:pt x="20" y="37"/>
                  </a:lnTo>
                  <a:lnTo>
                    <a:pt x="24" y="38"/>
                  </a:lnTo>
                  <a:lnTo>
                    <a:pt x="30" y="35"/>
                  </a:lnTo>
                  <a:lnTo>
                    <a:pt x="34" y="33"/>
                  </a:lnTo>
                  <a:lnTo>
                    <a:pt x="38" y="30"/>
                  </a:lnTo>
                  <a:lnTo>
                    <a:pt x="39" y="24"/>
                  </a:lnTo>
                  <a:lnTo>
                    <a:pt x="38" y="20"/>
                  </a:lnTo>
                  <a:lnTo>
                    <a:pt x="34" y="16"/>
                  </a:lnTo>
                  <a:lnTo>
                    <a:pt x="31" y="13"/>
                  </a:lnTo>
                  <a:lnTo>
                    <a:pt x="24" y="12"/>
                  </a:lnTo>
                  <a:close/>
                  <a:moveTo>
                    <a:pt x="24" y="0"/>
                  </a:moveTo>
                  <a:lnTo>
                    <a:pt x="32" y="1"/>
                  </a:lnTo>
                  <a:lnTo>
                    <a:pt x="37" y="2"/>
                  </a:lnTo>
                  <a:lnTo>
                    <a:pt x="43" y="7"/>
                  </a:lnTo>
                  <a:lnTo>
                    <a:pt x="48" y="13"/>
                  </a:lnTo>
                  <a:lnTo>
                    <a:pt x="49" y="18"/>
                  </a:lnTo>
                  <a:lnTo>
                    <a:pt x="51" y="24"/>
                  </a:lnTo>
                  <a:lnTo>
                    <a:pt x="49" y="32"/>
                  </a:lnTo>
                  <a:lnTo>
                    <a:pt x="48" y="37"/>
                  </a:lnTo>
                  <a:lnTo>
                    <a:pt x="43" y="42"/>
                  </a:lnTo>
                  <a:lnTo>
                    <a:pt x="37" y="47"/>
                  </a:lnTo>
                  <a:lnTo>
                    <a:pt x="32" y="48"/>
                  </a:lnTo>
                  <a:lnTo>
                    <a:pt x="24" y="50"/>
                  </a:lnTo>
                  <a:lnTo>
                    <a:pt x="18" y="48"/>
                  </a:lnTo>
                  <a:lnTo>
                    <a:pt x="13" y="47"/>
                  </a:lnTo>
                  <a:lnTo>
                    <a:pt x="7" y="42"/>
                  </a:lnTo>
                  <a:lnTo>
                    <a:pt x="2" y="37"/>
                  </a:lnTo>
                  <a:lnTo>
                    <a:pt x="1" y="32"/>
                  </a:lnTo>
                  <a:lnTo>
                    <a:pt x="0" y="24"/>
                  </a:lnTo>
                  <a:lnTo>
                    <a:pt x="1" y="18"/>
                  </a:lnTo>
                  <a:lnTo>
                    <a:pt x="2" y="13"/>
                  </a:lnTo>
                  <a:lnTo>
                    <a:pt x="7" y="7"/>
                  </a:lnTo>
                  <a:lnTo>
                    <a:pt x="13" y="2"/>
                  </a:lnTo>
                  <a:lnTo>
                    <a:pt x="18" y="1"/>
                  </a:lnTo>
                  <a:lnTo>
                    <a:pt x="24"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96" name="Freeform 1420"/>
            <p:cNvSpPr>
              <a:spLocks noEditPoints="1"/>
            </p:cNvSpPr>
            <p:nvPr/>
          </p:nvSpPr>
          <p:spPr bwMode="auto">
            <a:xfrm>
              <a:off x="5245100" y="3165475"/>
              <a:ext cx="80963" cy="79375"/>
            </a:xfrm>
            <a:custGeom>
              <a:avLst/>
              <a:gdLst/>
              <a:ahLst/>
              <a:cxnLst>
                <a:cxn ang="0">
                  <a:pos x="25" y="12"/>
                </a:cxn>
                <a:cxn ang="0">
                  <a:pos x="19" y="13"/>
                </a:cxn>
                <a:cxn ang="0">
                  <a:pos x="16" y="16"/>
                </a:cxn>
                <a:cxn ang="0">
                  <a:pos x="14" y="19"/>
                </a:cxn>
                <a:cxn ang="0">
                  <a:pos x="12" y="24"/>
                </a:cxn>
                <a:cxn ang="0">
                  <a:pos x="14" y="30"/>
                </a:cxn>
                <a:cxn ang="0">
                  <a:pos x="16" y="33"/>
                </a:cxn>
                <a:cxn ang="0">
                  <a:pos x="20" y="37"/>
                </a:cxn>
                <a:cxn ang="0">
                  <a:pos x="25" y="38"/>
                </a:cxn>
                <a:cxn ang="0">
                  <a:pos x="30" y="37"/>
                </a:cxn>
                <a:cxn ang="0">
                  <a:pos x="35" y="33"/>
                </a:cxn>
                <a:cxn ang="0">
                  <a:pos x="38" y="29"/>
                </a:cxn>
                <a:cxn ang="0">
                  <a:pos x="39" y="24"/>
                </a:cxn>
                <a:cxn ang="0">
                  <a:pos x="38" y="19"/>
                </a:cxn>
                <a:cxn ang="0">
                  <a:pos x="35" y="16"/>
                </a:cxn>
                <a:cxn ang="0">
                  <a:pos x="31" y="13"/>
                </a:cxn>
                <a:cxn ang="0">
                  <a:pos x="25" y="12"/>
                </a:cxn>
                <a:cxn ang="0">
                  <a:pos x="25" y="0"/>
                </a:cxn>
                <a:cxn ang="0">
                  <a:pos x="32" y="1"/>
                </a:cxn>
                <a:cxn ang="0">
                  <a:pos x="37" y="2"/>
                </a:cxn>
                <a:cxn ang="0">
                  <a:pos x="43" y="7"/>
                </a:cxn>
                <a:cxn ang="0">
                  <a:pos x="48" y="12"/>
                </a:cxn>
                <a:cxn ang="0">
                  <a:pos x="49" y="17"/>
                </a:cxn>
                <a:cxn ang="0">
                  <a:pos x="51" y="24"/>
                </a:cxn>
                <a:cxn ang="0">
                  <a:pos x="49" y="31"/>
                </a:cxn>
                <a:cxn ang="0">
                  <a:pos x="48" y="36"/>
                </a:cxn>
                <a:cxn ang="0">
                  <a:pos x="43" y="42"/>
                </a:cxn>
                <a:cxn ang="0">
                  <a:pos x="37" y="47"/>
                </a:cxn>
                <a:cxn ang="0">
                  <a:pos x="32" y="48"/>
                </a:cxn>
                <a:cxn ang="0">
                  <a:pos x="25" y="50"/>
                </a:cxn>
                <a:cxn ang="0">
                  <a:pos x="18" y="48"/>
                </a:cxn>
                <a:cxn ang="0">
                  <a:pos x="14" y="47"/>
                </a:cxn>
                <a:cxn ang="0">
                  <a:pos x="7" y="42"/>
                </a:cxn>
                <a:cxn ang="0">
                  <a:pos x="3" y="36"/>
                </a:cxn>
                <a:cxn ang="0">
                  <a:pos x="1" y="31"/>
                </a:cxn>
                <a:cxn ang="0">
                  <a:pos x="0" y="24"/>
                </a:cxn>
                <a:cxn ang="0">
                  <a:pos x="1" y="17"/>
                </a:cxn>
                <a:cxn ang="0">
                  <a:pos x="3" y="12"/>
                </a:cxn>
                <a:cxn ang="0">
                  <a:pos x="7" y="7"/>
                </a:cxn>
                <a:cxn ang="0">
                  <a:pos x="14" y="2"/>
                </a:cxn>
                <a:cxn ang="0">
                  <a:pos x="18" y="1"/>
                </a:cxn>
                <a:cxn ang="0">
                  <a:pos x="25" y="0"/>
                </a:cxn>
              </a:cxnLst>
              <a:rect l="0" t="0" r="r" b="b"/>
              <a:pathLst>
                <a:path w="51" h="50">
                  <a:moveTo>
                    <a:pt x="25" y="12"/>
                  </a:moveTo>
                  <a:lnTo>
                    <a:pt x="19" y="13"/>
                  </a:lnTo>
                  <a:lnTo>
                    <a:pt x="16" y="16"/>
                  </a:lnTo>
                  <a:lnTo>
                    <a:pt x="14" y="19"/>
                  </a:lnTo>
                  <a:lnTo>
                    <a:pt x="12" y="24"/>
                  </a:lnTo>
                  <a:lnTo>
                    <a:pt x="14" y="30"/>
                  </a:lnTo>
                  <a:lnTo>
                    <a:pt x="16" y="33"/>
                  </a:lnTo>
                  <a:lnTo>
                    <a:pt x="20" y="37"/>
                  </a:lnTo>
                  <a:lnTo>
                    <a:pt x="25" y="38"/>
                  </a:lnTo>
                  <a:lnTo>
                    <a:pt x="30" y="37"/>
                  </a:lnTo>
                  <a:lnTo>
                    <a:pt x="35" y="33"/>
                  </a:lnTo>
                  <a:lnTo>
                    <a:pt x="38" y="29"/>
                  </a:lnTo>
                  <a:lnTo>
                    <a:pt x="39" y="24"/>
                  </a:lnTo>
                  <a:lnTo>
                    <a:pt x="38" y="19"/>
                  </a:lnTo>
                  <a:lnTo>
                    <a:pt x="35" y="16"/>
                  </a:lnTo>
                  <a:lnTo>
                    <a:pt x="31" y="13"/>
                  </a:lnTo>
                  <a:lnTo>
                    <a:pt x="25" y="12"/>
                  </a:lnTo>
                  <a:close/>
                  <a:moveTo>
                    <a:pt x="25" y="0"/>
                  </a:moveTo>
                  <a:lnTo>
                    <a:pt x="32" y="1"/>
                  </a:lnTo>
                  <a:lnTo>
                    <a:pt x="37" y="2"/>
                  </a:lnTo>
                  <a:lnTo>
                    <a:pt x="43" y="7"/>
                  </a:lnTo>
                  <a:lnTo>
                    <a:pt x="48" y="12"/>
                  </a:lnTo>
                  <a:lnTo>
                    <a:pt x="49" y="17"/>
                  </a:lnTo>
                  <a:lnTo>
                    <a:pt x="51" y="24"/>
                  </a:lnTo>
                  <a:lnTo>
                    <a:pt x="49" y="31"/>
                  </a:lnTo>
                  <a:lnTo>
                    <a:pt x="48" y="36"/>
                  </a:lnTo>
                  <a:lnTo>
                    <a:pt x="43" y="42"/>
                  </a:lnTo>
                  <a:lnTo>
                    <a:pt x="37" y="47"/>
                  </a:lnTo>
                  <a:lnTo>
                    <a:pt x="32" y="48"/>
                  </a:lnTo>
                  <a:lnTo>
                    <a:pt x="25" y="50"/>
                  </a:lnTo>
                  <a:lnTo>
                    <a:pt x="18" y="48"/>
                  </a:lnTo>
                  <a:lnTo>
                    <a:pt x="14" y="47"/>
                  </a:lnTo>
                  <a:lnTo>
                    <a:pt x="7" y="42"/>
                  </a:lnTo>
                  <a:lnTo>
                    <a:pt x="3" y="36"/>
                  </a:lnTo>
                  <a:lnTo>
                    <a:pt x="1" y="31"/>
                  </a:lnTo>
                  <a:lnTo>
                    <a:pt x="0" y="24"/>
                  </a:lnTo>
                  <a:lnTo>
                    <a:pt x="1" y="17"/>
                  </a:lnTo>
                  <a:lnTo>
                    <a:pt x="3" y="12"/>
                  </a:lnTo>
                  <a:lnTo>
                    <a:pt x="7" y="7"/>
                  </a:lnTo>
                  <a:lnTo>
                    <a:pt x="14" y="2"/>
                  </a:lnTo>
                  <a:lnTo>
                    <a:pt x="18" y="1"/>
                  </a:lnTo>
                  <a:lnTo>
                    <a:pt x="25"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98" name="Freeform 1422"/>
            <p:cNvSpPr>
              <a:spLocks noEditPoints="1"/>
            </p:cNvSpPr>
            <p:nvPr/>
          </p:nvSpPr>
          <p:spPr bwMode="auto">
            <a:xfrm>
              <a:off x="755650" y="1439863"/>
              <a:ext cx="98425" cy="79375"/>
            </a:xfrm>
            <a:custGeom>
              <a:avLst/>
              <a:gdLst/>
              <a:ahLst/>
              <a:cxnLst>
                <a:cxn ang="0">
                  <a:pos x="21" y="12"/>
                </a:cxn>
                <a:cxn ang="0">
                  <a:pos x="32" y="31"/>
                </a:cxn>
                <a:cxn ang="0">
                  <a:pos x="43" y="12"/>
                </a:cxn>
                <a:cxn ang="0">
                  <a:pos x="21" y="12"/>
                </a:cxn>
                <a:cxn ang="0">
                  <a:pos x="0" y="0"/>
                </a:cxn>
                <a:cxn ang="0">
                  <a:pos x="62" y="0"/>
                </a:cxn>
                <a:cxn ang="0">
                  <a:pos x="58" y="9"/>
                </a:cxn>
                <a:cxn ang="0">
                  <a:pos x="38" y="43"/>
                </a:cxn>
                <a:cxn ang="0">
                  <a:pos x="42" y="50"/>
                </a:cxn>
                <a:cxn ang="0">
                  <a:pos x="21" y="50"/>
                </a:cxn>
                <a:cxn ang="0">
                  <a:pos x="25" y="43"/>
                </a:cxn>
                <a:cxn ang="0">
                  <a:pos x="5" y="9"/>
                </a:cxn>
                <a:cxn ang="0">
                  <a:pos x="0" y="0"/>
                </a:cxn>
              </a:cxnLst>
              <a:rect l="0" t="0" r="r" b="b"/>
              <a:pathLst>
                <a:path w="62" h="50">
                  <a:moveTo>
                    <a:pt x="21" y="12"/>
                  </a:moveTo>
                  <a:lnTo>
                    <a:pt x="32" y="31"/>
                  </a:lnTo>
                  <a:lnTo>
                    <a:pt x="43" y="12"/>
                  </a:lnTo>
                  <a:lnTo>
                    <a:pt x="21" y="12"/>
                  </a:lnTo>
                  <a:close/>
                  <a:moveTo>
                    <a:pt x="0" y="0"/>
                  </a:moveTo>
                  <a:lnTo>
                    <a:pt x="62" y="0"/>
                  </a:lnTo>
                  <a:lnTo>
                    <a:pt x="58" y="9"/>
                  </a:lnTo>
                  <a:lnTo>
                    <a:pt x="38" y="43"/>
                  </a:lnTo>
                  <a:lnTo>
                    <a:pt x="42" y="50"/>
                  </a:lnTo>
                  <a:lnTo>
                    <a:pt x="21" y="50"/>
                  </a:lnTo>
                  <a:lnTo>
                    <a:pt x="25" y="43"/>
                  </a:lnTo>
                  <a:lnTo>
                    <a:pt x="5" y="9"/>
                  </a:lnTo>
                  <a:lnTo>
                    <a:pt x="0" y="0"/>
                  </a:lnTo>
                  <a:close/>
                </a:path>
              </a:pathLst>
            </a:custGeom>
            <a:solidFill>
              <a:srgbClr val="008000"/>
            </a:solidFill>
            <a:ln w="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799" name="Freeform 1423"/>
            <p:cNvSpPr>
              <a:spLocks noEditPoints="1"/>
            </p:cNvSpPr>
            <p:nvPr/>
          </p:nvSpPr>
          <p:spPr bwMode="auto">
            <a:xfrm>
              <a:off x="1316038" y="2206625"/>
              <a:ext cx="100013" cy="79375"/>
            </a:xfrm>
            <a:custGeom>
              <a:avLst/>
              <a:gdLst/>
              <a:ahLst/>
              <a:cxnLst>
                <a:cxn ang="0">
                  <a:pos x="21" y="12"/>
                </a:cxn>
                <a:cxn ang="0">
                  <a:pos x="32" y="31"/>
                </a:cxn>
                <a:cxn ang="0">
                  <a:pos x="43" y="12"/>
                </a:cxn>
                <a:cxn ang="0">
                  <a:pos x="21" y="12"/>
                </a:cxn>
                <a:cxn ang="0">
                  <a:pos x="0" y="0"/>
                </a:cxn>
                <a:cxn ang="0">
                  <a:pos x="63" y="0"/>
                </a:cxn>
                <a:cxn ang="0">
                  <a:pos x="58" y="9"/>
                </a:cxn>
                <a:cxn ang="0">
                  <a:pos x="38" y="43"/>
                </a:cxn>
                <a:cxn ang="0">
                  <a:pos x="42" y="50"/>
                </a:cxn>
                <a:cxn ang="0">
                  <a:pos x="21" y="50"/>
                </a:cxn>
                <a:cxn ang="0">
                  <a:pos x="25" y="43"/>
                </a:cxn>
                <a:cxn ang="0">
                  <a:pos x="5" y="9"/>
                </a:cxn>
                <a:cxn ang="0">
                  <a:pos x="0" y="0"/>
                </a:cxn>
              </a:cxnLst>
              <a:rect l="0" t="0" r="r" b="b"/>
              <a:pathLst>
                <a:path w="63" h="50">
                  <a:moveTo>
                    <a:pt x="21" y="12"/>
                  </a:moveTo>
                  <a:lnTo>
                    <a:pt x="32" y="31"/>
                  </a:lnTo>
                  <a:lnTo>
                    <a:pt x="43" y="12"/>
                  </a:lnTo>
                  <a:lnTo>
                    <a:pt x="21" y="12"/>
                  </a:lnTo>
                  <a:close/>
                  <a:moveTo>
                    <a:pt x="0" y="0"/>
                  </a:moveTo>
                  <a:lnTo>
                    <a:pt x="63" y="0"/>
                  </a:lnTo>
                  <a:lnTo>
                    <a:pt x="58" y="9"/>
                  </a:lnTo>
                  <a:lnTo>
                    <a:pt x="38" y="43"/>
                  </a:lnTo>
                  <a:lnTo>
                    <a:pt x="42" y="50"/>
                  </a:lnTo>
                  <a:lnTo>
                    <a:pt x="21" y="50"/>
                  </a:lnTo>
                  <a:lnTo>
                    <a:pt x="25" y="43"/>
                  </a:lnTo>
                  <a:lnTo>
                    <a:pt x="5" y="9"/>
                  </a:lnTo>
                  <a:lnTo>
                    <a:pt x="0" y="0"/>
                  </a:lnTo>
                  <a:close/>
                </a:path>
              </a:pathLst>
            </a:custGeom>
            <a:solidFill>
              <a:srgbClr val="008000"/>
            </a:solidFill>
            <a:ln w="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00" name="Freeform 1424"/>
            <p:cNvSpPr>
              <a:spLocks noEditPoints="1"/>
            </p:cNvSpPr>
            <p:nvPr/>
          </p:nvSpPr>
          <p:spPr bwMode="auto">
            <a:xfrm>
              <a:off x="1874838" y="2740025"/>
              <a:ext cx="100013" cy="79375"/>
            </a:xfrm>
            <a:custGeom>
              <a:avLst/>
              <a:gdLst/>
              <a:ahLst/>
              <a:cxnLst>
                <a:cxn ang="0">
                  <a:pos x="21" y="12"/>
                </a:cxn>
                <a:cxn ang="0">
                  <a:pos x="32" y="31"/>
                </a:cxn>
                <a:cxn ang="0">
                  <a:pos x="43" y="12"/>
                </a:cxn>
                <a:cxn ang="0">
                  <a:pos x="21" y="12"/>
                </a:cxn>
                <a:cxn ang="0">
                  <a:pos x="0" y="0"/>
                </a:cxn>
                <a:cxn ang="0">
                  <a:pos x="63" y="0"/>
                </a:cxn>
                <a:cxn ang="0">
                  <a:pos x="58" y="9"/>
                </a:cxn>
                <a:cxn ang="0">
                  <a:pos x="38" y="43"/>
                </a:cxn>
                <a:cxn ang="0">
                  <a:pos x="42" y="50"/>
                </a:cxn>
                <a:cxn ang="0">
                  <a:pos x="21" y="50"/>
                </a:cxn>
                <a:cxn ang="0">
                  <a:pos x="25" y="43"/>
                </a:cxn>
                <a:cxn ang="0">
                  <a:pos x="5" y="9"/>
                </a:cxn>
                <a:cxn ang="0">
                  <a:pos x="0" y="0"/>
                </a:cxn>
              </a:cxnLst>
              <a:rect l="0" t="0" r="r" b="b"/>
              <a:pathLst>
                <a:path w="63" h="50">
                  <a:moveTo>
                    <a:pt x="21" y="12"/>
                  </a:moveTo>
                  <a:lnTo>
                    <a:pt x="32" y="31"/>
                  </a:lnTo>
                  <a:lnTo>
                    <a:pt x="43" y="12"/>
                  </a:lnTo>
                  <a:lnTo>
                    <a:pt x="21" y="12"/>
                  </a:lnTo>
                  <a:close/>
                  <a:moveTo>
                    <a:pt x="0" y="0"/>
                  </a:moveTo>
                  <a:lnTo>
                    <a:pt x="63" y="0"/>
                  </a:lnTo>
                  <a:lnTo>
                    <a:pt x="58" y="9"/>
                  </a:lnTo>
                  <a:lnTo>
                    <a:pt x="38" y="43"/>
                  </a:lnTo>
                  <a:lnTo>
                    <a:pt x="42" y="50"/>
                  </a:lnTo>
                  <a:lnTo>
                    <a:pt x="21" y="50"/>
                  </a:lnTo>
                  <a:lnTo>
                    <a:pt x="25" y="43"/>
                  </a:lnTo>
                  <a:lnTo>
                    <a:pt x="5" y="9"/>
                  </a:lnTo>
                  <a:lnTo>
                    <a:pt x="0" y="0"/>
                  </a:lnTo>
                  <a:close/>
                </a:path>
              </a:pathLst>
            </a:custGeom>
            <a:solidFill>
              <a:srgbClr val="008000"/>
            </a:solidFill>
            <a:ln w="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01" name="Freeform 1425"/>
            <p:cNvSpPr>
              <a:spLocks noEditPoints="1"/>
            </p:cNvSpPr>
            <p:nvPr/>
          </p:nvSpPr>
          <p:spPr bwMode="auto">
            <a:xfrm>
              <a:off x="2435225" y="3028950"/>
              <a:ext cx="100013" cy="79375"/>
            </a:xfrm>
            <a:custGeom>
              <a:avLst/>
              <a:gdLst/>
              <a:ahLst/>
              <a:cxnLst>
                <a:cxn ang="0">
                  <a:pos x="21" y="12"/>
                </a:cxn>
                <a:cxn ang="0">
                  <a:pos x="32" y="31"/>
                </a:cxn>
                <a:cxn ang="0">
                  <a:pos x="43" y="12"/>
                </a:cxn>
                <a:cxn ang="0">
                  <a:pos x="21" y="12"/>
                </a:cxn>
                <a:cxn ang="0">
                  <a:pos x="0" y="0"/>
                </a:cxn>
                <a:cxn ang="0">
                  <a:pos x="63" y="0"/>
                </a:cxn>
                <a:cxn ang="0">
                  <a:pos x="59" y="9"/>
                </a:cxn>
                <a:cxn ang="0">
                  <a:pos x="39" y="43"/>
                </a:cxn>
                <a:cxn ang="0">
                  <a:pos x="42" y="50"/>
                </a:cxn>
                <a:cxn ang="0">
                  <a:pos x="21" y="50"/>
                </a:cxn>
                <a:cxn ang="0">
                  <a:pos x="25" y="43"/>
                </a:cxn>
                <a:cxn ang="0">
                  <a:pos x="6" y="9"/>
                </a:cxn>
                <a:cxn ang="0">
                  <a:pos x="0" y="0"/>
                </a:cxn>
              </a:cxnLst>
              <a:rect l="0" t="0" r="r" b="b"/>
              <a:pathLst>
                <a:path w="63" h="50">
                  <a:moveTo>
                    <a:pt x="21" y="12"/>
                  </a:moveTo>
                  <a:lnTo>
                    <a:pt x="32" y="31"/>
                  </a:lnTo>
                  <a:lnTo>
                    <a:pt x="43" y="12"/>
                  </a:lnTo>
                  <a:lnTo>
                    <a:pt x="21" y="12"/>
                  </a:lnTo>
                  <a:close/>
                  <a:moveTo>
                    <a:pt x="0" y="0"/>
                  </a:moveTo>
                  <a:lnTo>
                    <a:pt x="63" y="0"/>
                  </a:lnTo>
                  <a:lnTo>
                    <a:pt x="59" y="9"/>
                  </a:lnTo>
                  <a:lnTo>
                    <a:pt x="39" y="43"/>
                  </a:lnTo>
                  <a:lnTo>
                    <a:pt x="42" y="50"/>
                  </a:lnTo>
                  <a:lnTo>
                    <a:pt x="21" y="50"/>
                  </a:lnTo>
                  <a:lnTo>
                    <a:pt x="25" y="43"/>
                  </a:lnTo>
                  <a:lnTo>
                    <a:pt x="6" y="9"/>
                  </a:lnTo>
                  <a:lnTo>
                    <a:pt x="0" y="0"/>
                  </a:lnTo>
                  <a:close/>
                </a:path>
              </a:pathLst>
            </a:custGeom>
            <a:solidFill>
              <a:srgbClr val="008000"/>
            </a:solidFill>
            <a:ln w="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02" name="Freeform 1426"/>
            <p:cNvSpPr>
              <a:spLocks noEditPoints="1"/>
            </p:cNvSpPr>
            <p:nvPr/>
          </p:nvSpPr>
          <p:spPr bwMode="auto">
            <a:xfrm>
              <a:off x="2995613" y="3663950"/>
              <a:ext cx="100013" cy="79375"/>
            </a:xfrm>
            <a:custGeom>
              <a:avLst/>
              <a:gdLst/>
              <a:ahLst/>
              <a:cxnLst>
                <a:cxn ang="0">
                  <a:pos x="21" y="12"/>
                </a:cxn>
                <a:cxn ang="0">
                  <a:pos x="32" y="31"/>
                </a:cxn>
                <a:cxn ang="0">
                  <a:pos x="43" y="12"/>
                </a:cxn>
                <a:cxn ang="0">
                  <a:pos x="21" y="12"/>
                </a:cxn>
                <a:cxn ang="0">
                  <a:pos x="0" y="0"/>
                </a:cxn>
                <a:cxn ang="0">
                  <a:pos x="63" y="0"/>
                </a:cxn>
                <a:cxn ang="0">
                  <a:pos x="59" y="9"/>
                </a:cxn>
                <a:cxn ang="0">
                  <a:pos x="39" y="43"/>
                </a:cxn>
                <a:cxn ang="0">
                  <a:pos x="42" y="50"/>
                </a:cxn>
                <a:cxn ang="0">
                  <a:pos x="21" y="50"/>
                </a:cxn>
                <a:cxn ang="0">
                  <a:pos x="26" y="43"/>
                </a:cxn>
                <a:cxn ang="0">
                  <a:pos x="6" y="9"/>
                </a:cxn>
                <a:cxn ang="0">
                  <a:pos x="0" y="0"/>
                </a:cxn>
              </a:cxnLst>
              <a:rect l="0" t="0" r="r" b="b"/>
              <a:pathLst>
                <a:path w="63" h="50">
                  <a:moveTo>
                    <a:pt x="21" y="12"/>
                  </a:moveTo>
                  <a:lnTo>
                    <a:pt x="32" y="31"/>
                  </a:lnTo>
                  <a:lnTo>
                    <a:pt x="43" y="12"/>
                  </a:lnTo>
                  <a:lnTo>
                    <a:pt x="21" y="12"/>
                  </a:lnTo>
                  <a:close/>
                  <a:moveTo>
                    <a:pt x="0" y="0"/>
                  </a:moveTo>
                  <a:lnTo>
                    <a:pt x="63" y="0"/>
                  </a:lnTo>
                  <a:lnTo>
                    <a:pt x="59" y="9"/>
                  </a:lnTo>
                  <a:lnTo>
                    <a:pt x="39" y="43"/>
                  </a:lnTo>
                  <a:lnTo>
                    <a:pt x="42" y="50"/>
                  </a:lnTo>
                  <a:lnTo>
                    <a:pt x="21" y="50"/>
                  </a:lnTo>
                  <a:lnTo>
                    <a:pt x="26" y="43"/>
                  </a:lnTo>
                  <a:lnTo>
                    <a:pt x="6" y="9"/>
                  </a:lnTo>
                  <a:lnTo>
                    <a:pt x="0" y="0"/>
                  </a:lnTo>
                  <a:close/>
                </a:path>
              </a:pathLst>
            </a:custGeom>
            <a:solidFill>
              <a:srgbClr val="008000"/>
            </a:solidFill>
            <a:ln w="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03" name="Freeform 1427"/>
            <p:cNvSpPr>
              <a:spLocks noEditPoints="1"/>
            </p:cNvSpPr>
            <p:nvPr/>
          </p:nvSpPr>
          <p:spPr bwMode="auto">
            <a:xfrm>
              <a:off x="3554413" y="3932238"/>
              <a:ext cx="100013" cy="79375"/>
            </a:xfrm>
            <a:custGeom>
              <a:avLst/>
              <a:gdLst/>
              <a:ahLst/>
              <a:cxnLst>
                <a:cxn ang="0">
                  <a:pos x="21" y="13"/>
                </a:cxn>
                <a:cxn ang="0">
                  <a:pos x="32" y="32"/>
                </a:cxn>
                <a:cxn ang="0">
                  <a:pos x="43" y="13"/>
                </a:cxn>
                <a:cxn ang="0">
                  <a:pos x="21" y="13"/>
                </a:cxn>
                <a:cxn ang="0">
                  <a:pos x="0" y="0"/>
                </a:cxn>
                <a:cxn ang="0">
                  <a:pos x="63" y="0"/>
                </a:cxn>
                <a:cxn ang="0">
                  <a:pos x="59" y="9"/>
                </a:cxn>
                <a:cxn ang="0">
                  <a:pos x="39" y="43"/>
                </a:cxn>
                <a:cxn ang="0">
                  <a:pos x="42" y="50"/>
                </a:cxn>
                <a:cxn ang="0">
                  <a:pos x="21" y="50"/>
                </a:cxn>
                <a:cxn ang="0">
                  <a:pos x="26" y="43"/>
                </a:cxn>
                <a:cxn ang="0">
                  <a:pos x="6" y="9"/>
                </a:cxn>
                <a:cxn ang="0">
                  <a:pos x="0" y="0"/>
                </a:cxn>
              </a:cxnLst>
              <a:rect l="0" t="0" r="r" b="b"/>
              <a:pathLst>
                <a:path w="63" h="50">
                  <a:moveTo>
                    <a:pt x="21" y="13"/>
                  </a:moveTo>
                  <a:lnTo>
                    <a:pt x="32" y="32"/>
                  </a:lnTo>
                  <a:lnTo>
                    <a:pt x="43" y="13"/>
                  </a:lnTo>
                  <a:lnTo>
                    <a:pt x="21" y="13"/>
                  </a:lnTo>
                  <a:close/>
                  <a:moveTo>
                    <a:pt x="0" y="0"/>
                  </a:moveTo>
                  <a:lnTo>
                    <a:pt x="63" y="0"/>
                  </a:lnTo>
                  <a:lnTo>
                    <a:pt x="59" y="9"/>
                  </a:lnTo>
                  <a:lnTo>
                    <a:pt x="39" y="43"/>
                  </a:lnTo>
                  <a:lnTo>
                    <a:pt x="42" y="50"/>
                  </a:lnTo>
                  <a:lnTo>
                    <a:pt x="21" y="50"/>
                  </a:lnTo>
                  <a:lnTo>
                    <a:pt x="26" y="43"/>
                  </a:lnTo>
                  <a:lnTo>
                    <a:pt x="6" y="9"/>
                  </a:lnTo>
                  <a:lnTo>
                    <a:pt x="0" y="0"/>
                  </a:lnTo>
                  <a:close/>
                </a:path>
              </a:pathLst>
            </a:custGeom>
            <a:solidFill>
              <a:srgbClr val="008000"/>
            </a:solidFill>
            <a:ln w="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04" name="Freeform 1428"/>
            <p:cNvSpPr>
              <a:spLocks noEditPoints="1"/>
            </p:cNvSpPr>
            <p:nvPr/>
          </p:nvSpPr>
          <p:spPr bwMode="auto">
            <a:xfrm>
              <a:off x="4114800" y="4094163"/>
              <a:ext cx="100013" cy="79375"/>
            </a:xfrm>
            <a:custGeom>
              <a:avLst/>
              <a:gdLst/>
              <a:ahLst/>
              <a:cxnLst>
                <a:cxn ang="0">
                  <a:pos x="21" y="12"/>
                </a:cxn>
                <a:cxn ang="0">
                  <a:pos x="32" y="32"/>
                </a:cxn>
                <a:cxn ang="0">
                  <a:pos x="43" y="12"/>
                </a:cxn>
                <a:cxn ang="0">
                  <a:pos x="21" y="12"/>
                </a:cxn>
                <a:cxn ang="0">
                  <a:pos x="0" y="0"/>
                </a:cxn>
                <a:cxn ang="0">
                  <a:pos x="63" y="0"/>
                </a:cxn>
                <a:cxn ang="0">
                  <a:pos x="59" y="9"/>
                </a:cxn>
                <a:cxn ang="0">
                  <a:pos x="39" y="43"/>
                </a:cxn>
                <a:cxn ang="0">
                  <a:pos x="42" y="50"/>
                </a:cxn>
                <a:cxn ang="0">
                  <a:pos x="21" y="50"/>
                </a:cxn>
                <a:cxn ang="0">
                  <a:pos x="26" y="43"/>
                </a:cxn>
                <a:cxn ang="0">
                  <a:pos x="6" y="9"/>
                </a:cxn>
                <a:cxn ang="0">
                  <a:pos x="0" y="0"/>
                </a:cxn>
              </a:cxnLst>
              <a:rect l="0" t="0" r="r" b="b"/>
              <a:pathLst>
                <a:path w="63" h="50">
                  <a:moveTo>
                    <a:pt x="21" y="12"/>
                  </a:moveTo>
                  <a:lnTo>
                    <a:pt x="32" y="32"/>
                  </a:lnTo>
                  <a:lnTo>
                    <a:pt x="43" y="12"/>
                  </a:lnTo>
                  <a:lnTo>
                    <a:pt x="21" y="12"/>
                  </a:lnTo>
                  <a:close/>
                  <a:moveTo>
                    <a:pt x="0" y="0"/>
                  </a:moveTo>
                  <a:lnTo>
                    <a:pt x="63" y="0"/>
                  </a:lnTo>
                  <a:lnTo>
                    <a:pt x="59" y="9"/>
                  </a:lnTo>
                  <a:lnTo>
                    <a:pt x="39" y="43"/>
                  </a:lnTo>
                  <a:lnTo>
                    <a:pt x="42" y="50"/>
                  </a:lnTo>
                  <a:lnTo>
                    <a:pt x="21" y="50"/>
                  </a:lnTo>
                  <a:lnTo>
                    <a:pt x="26" y="43"/>
                  </a:lnTo>
                  <a:lnTo>
                    <a:pt x="6" y="9"/>
                  </a:lnTo>
                  <a:lnTo>
                    <a:pt x="0" y="0"/>
                  </a:lnTo>
                  <a:close/>
                </a:path>
              </a:pathLst>
            </a:custGeom>
            <a:solidFill>
              <a:srgbClr val="008000"/>
            </a:solidFill>
            <a:ln w="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05" name="Freeform 1429"/>
            <p:cNvSpPr>
              <a:spLocks noEditPoints="1"/>
            </p:cNvSpPr>
            <p:nvPr/>
          </p:nvSpPr>
          <p:spPr bwMode="auto">
            <a:xfrm>
              <a:off x="4675188" y="4305300"/>
              <a:ext cx="98425" cy="79375"/>
            </a:xfrm>
            <a:custGeom>
              <a:avLst/>
              <a:gdLst/>
              <a:ahLst/>
              <a:cxnLst>
                <a:cxn ang="0">
                  <a:pos x="21" y="12"/>
                </a:cxn>
                <a:cxn ang="0">
                  <a:pos x="32" y="32"/>
                </a:cxn>
                <a:cxn ang="0">
                  <a:pos x="43" y="12"/>
                </a:cxn>
                <a:cxn ang="0">
                  <a:pos x="21" y="12"/>
                </a:cxn>
                <a:cxn ang="0">
                  <a:pos x="0" y="0"/>
                </a:cxn>
                <a:cxn ang="0">
                  <a:pos x="62" y="0"/>
                </a:cxn>
                <a:cxn ang="0">
                  <a:pos x="58" y="9"/>
                </a:cxn>
                <a:cxn ang="0">
                  <a:pos x="38" y="43"/>
                </a:cxn>
                <a:cxn ang="0">
                  <a:pos x="41" y="50"/>
                </a:cxn>
                <a:cxn ang="0">
                  <a:pos x="21" y="50"/>
                </a:cxn>
                <a:cxn ang="0">
                  <a:pos x="25" y="43"/>
                </a:cxn>
                <a:cxn ang="0">
                  <a:pos x="5" y="9"/>
                </a:cxn>
                <a:cxn ang="0">
                  <a:pos x="0" y="0"/>
                </a:cxn>
              </a:cxnLst>
              <a:rect l="0" t="0" r="r" b="b"/>
              <a:pathLst>
                <a:path w="62" h="50">
                  <a:moveTo>
                    <a:pt x="21" y="12"/>
                  </a:moveTo>
                  <a:lnTo>
                    <a:pt x="32" y="32"/>
                  </a:lnTo>
                  <a:lnTo>
                    <a:pt x="43" y="12"/>
                  </a:lnTo>
                  <a:lnTo>
                    <a:pt x="21" y="12"/>
                  </a:lnTo>
                  <a:close/>
                  <a:moveTo>
                    <a:pt x="0" y="0"/>
                  </a:moveTo>
                  <a:lnTo>
                    <a:pt x="62" y="0"/>
                  </a:lnTo>
                  <a:lnTo>
                    <a:pt x="58" y="9"/>
                  </a:lnTo>
                  <a:lnTo>
                    <a:pt x="38" y="43"/>
                  </a:lnTo>
                  <a:lnTo>
                    <a:pt x="41" y="50"/>
                  </a:lnTo>
                  <a:lnTo>
                    <a:pt x="21" y="50"/>
                  </a:lnTo>
                  <a:lnTo>
                    <a:pt x="25" y="43"/>
                  </a:lnTo>
                  <a:lnTo>
                    <a:pt x="5" y="9"/>
                  </a:lnTo>
                  <a:lnTo>
                    <a:pt x="0" y="0"/>
                  </a:lnTo>
                  <a:close/>
                </a:path>
              </a:pathLst>
            </a:custGeom>
            <a:solidFill>
              <a:srgbClr val="008000"/>
            </a:solidFill>
            <a:ln w="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06" name="Freeform 1430"/>
            <p:cNvSpPr>
              <a:spLocks noEditPoints="1"/>
            </p:cNvSpPr>
            <p:nvPr/>
          </p:nvSpPr>
          <p:spPr bwMode="auto">
            <a:xfrm>
              <a:off x="5235575" y="4338638"/>
              <a:ext cx="100013" cy="79375"/>
            </a:xfrm>
            <a:custGeom>
              <a:avLst/>
              <a:gdLst/>
              <a:ahLst/>
              <a:cxnLst>
                <a:cxn ang="0">
                  <a:pos x="21" y="12"/>
                </a:cxn>
                <a:cxn ang="0">
                  <a:pos x="32" y="32"/>
                </a:cxn>
                <a:cxn ang="0">
                  <a:pos x="43" y="12"/>
                </a:cxn>
                <a:cxn ang="0">
                  <a:pos x="21" y="12"/>
                </a:cxn>
                <a:cxn ang="0">
                  <a:pos x="0" y="0"/>
                </a:cxn>
                <a:cxn ang="0">
                  <a:pos x="63" y="0"/>
                </a:cxn>
                <a:cxn ang="0">
                  <a:pos x="58" y="9"/>
                </a:cxn>
                <a:cxn ang="0">
                  <a:pos x="38" y="43"/>
                </a:cxn>
                <a:cxn ang="0">
                  <a:pos x="42" y="50"/>
                </a:cxn>
                <a:cxn ang="0">
                  <a:pos x="21" y="50"/>
                </a:cxn>
                <a:cxn ang="0">
                  <a:pos x="25" y="43"/>
                </a:cxn>
                <a:cxn ang="0">
                  <a:pos x="5" y="9"/>
                </a:cxn>
                <a:cxn ang="0">
                  <a:pos x="0" y="0"/>
                </a:cxn>
              </a:cxnLst>
              <a:rect l="0" t="0" r="r" b="b"/>
              <a:pathLst>
                <a:path w="63" h="50">
                  <a:moveTo>
                    <a:pt x="21" y="12"/>
                  </a:moveTo>
                  <a:lnTo>
                    <a:pt x="32" y="32"/>
                  </a:lnTo>
                  <a:lnTo>
                    <a:pt x="43" y="12"/>
                  </a:lnTo>
                  <a:lnTo>
                    <a:pt x="21" y="12"/>
                  </a:lnTo>
                  <a:close/>
                  <a:moveTo>
                    <a:pt x="0" y="0"/>
                  </a:moveTo>
                  <a:lnTo>
                    <a:pt x="63" y="0"/>
                  </a:lnTo>
                  <a:lnTo>
                    <a:pt x="58" y="9"/>
                  </a:lnTo>
                  <a:lnTo>
                    <a:pt x="38" y="43"/>
                  </a:lnTo>
                  <a:lnTo>
                    <a:pt x="42" y="50"/>
                  </a:lnTo>
                  <a:lnTo>
                    <a:pt x="21" y="50"/>
                  </a:lnTo>
                  <a:lnTo>
                    <a:pt x="25" y="43"/>
                  </a:lnTo>
                  <a:lnTo>
                    <a:pt x="5" y="9"/>
                  </a:lnTo>
                  <a:lnTo>
                    <a:pt x="0" y="0"/>
                  </a:lnTo>
                  <a:close/>
                </a:path>
              </a:pathLst>
            </a:custGeom>
            <a:solidFill>
              <a:srgbClr val="008000"/>
            </a:solidFill>
            <a:ln w="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07" name="Freeform 1431"/>
            <p:cNvSpPr>
              <a:spLocks/>
            </p:cNvSpPr>
            <p:nvPr/>
          </p:nvSpPr>
          <p:spPr bwMode="auto">
            <a:xfrm>
              <a:off x="803275" y="2874963"/>
              <a:ext cx="2244725" cy="1670050"/>
            </a:xfrm>
            <a:custGeom>
              <a:avLst/>
              <a:gdLst/>
              <a:ahLst/>
              <a:cxnLst>
                <a:cxn ang="0">
                  <a:pos x="6" y="0"/>
                </a:cxn>
                <a:cxn ang="0">
                  <a:pos x="358" y="575"/>
                </a:cxn>
                <a:cxn ang="0">
                  <a:pos x="708" y="807"/>
                </a:cxn>
                <a:cxn ang="0">
                  <a:pos x="1059" y="853"/>
                </a:cxn>
                <a:cxn ang="0">
                  <a:pos x="1061" y="854"/>
                </a:cxn>
                <a:cxn ang="0">
                  <a:pos x="1414" y="1042"/>
                </a:cxn>
                <a:cxn ang="0">
                  <a:pos x="1409" y="1052"/>
                </a:cxn>
                <a:cxn ang="0">
                  <a:pos x="1058" y="865"/>
                </a:cxn>
                <a:cxn ang="0">
                  <a:pos x="706" y="819"/>
                </a:cxn>
                <a:cxn ang="0">
                  <a:pos x="702" y="818"/>
                </a:cxn>
                <a:cxn ang="0">
                  <a:pos x="349" y="583"/>
                </a:cxn>
                <a:cxn ang="0">
                  <a:pos x="348" y="581"/>
                </a:cxn>
                <a:cxn ang="0">
                  <a:pos x="0" y="14"/>
                </a:cxn>
                <a:cxn ang="0">
                  <a:pos x="0" y="3"/>
                </a:cxn>
                <a:cxn ang="0">
                  <a:pos x="6" y="0"/>
                </a:cxn>
              </a:cxnLst>
              <a:rect l="0" t="0" r="r" b="b"/>
              <a:pathLst>
                <a:path w="1414" h="1052">
                  <a:moveTo>
                    <a:pt x="6" y="0"/>
                  </a:moveTo>
                  <a:lnTo>
                    <a:pt x="358" y="575"/>
                  </a:lnTo>
                  <a:lnTo>
                    <a:pt x="708" y="807"/>
                  </a:lnTo>
                  <a:lnTo>
                    <a:pt x="1059" y="853"/>
                  </a:lnTo>
                  <a:lnTo>
                    <a:pt x="1061" y="854"/>
                  </a:lnTo>
                  <a:lnTo>
                    <a:pt x="1414" y="1042"/>
                  </a:lnTo>
                  <a:lnTo>
                    <a:pt x="1409" y="1052"/>
                  </a:lnTo>
                  <a:lnTo>
                    <a:pt x="1058" y="865"/>
                  </a:lnTo>
                  <a:lnTo>
                    <a:pt x="706" y="819"/>
                  </a:lnTo>
                  <a:lnTo>
                    <a:pt x="702" y="818"/>
                  </a:lnTo>
                  <a:lnTo>
                    <a:pt x="349" y="583"/>
                  </a:lnTo>
                  <a:lnTo>
                    <a:pt x="348" y="581"/>
                  </a:lnTo>
                  <a:lnTo>
                    <a:pt x="0" y="14"/>
                  </a:lnTo>
                  <a:lnTo>
                    <a:pt x="0" y="3"/>
                  </a:lnTo>
                  <a:lnTo>
                    <a:pt x="6" y="0"/>
                  </a:lnTo>
                  <a:close/>
                </a:path>
              </a:pathLst>
            </a:custGeom>
            <a:solidFill>
              <a:srgbClr val="FF0000"/>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08" name="Freeform 1432"/>
            <p:cNvSpPr>
              <a:spLocks noEditPoints="1"/>
            </p:cNvSpPr>
            <p:nvPr/>
          </p:nvSpPr>
          <p:spPr bwMode="auto">
            <a:xfrm>
              <a:off x="755650" y="2849563"/>
              <a:ext cx="98425" cy="79375"/>
            </a:xfrm>
            <a:custGeom>
              <a:avLst/>
              <a:gdLst/>
              <a:ahLst/>
              <a:cxnLst>
                <a:cxn ang="0">
                  <a:pos x="21" y="12"/>
                </a:cxn>
                <a:cxn ang="0">
                  <a:pos x="32" y="31"/>
                </a:cxn>
                <a:cxn ang="0">
                  <a:pos x="43" y="12"/>
                </a:cxn>
                <a:cxn ang="0">
                  <a:pos x="21" y="12"/>
                </a:cxn>
                <a:cxn ang="0">
                  <a:pos x="0" y="0"/>
                </a:cxn>
                <a:cxn ang="0">
                  <a:pos x="62" y="0"/>
                </a:cxn>
                <a:cxn ang="0">
                  <a:pos x="58" y="9"/>
                </a:cxn>
                <a:cxn ang="0">
                  <a:pos x="38" y="43"/>
                </a:cxn>
                <a:cxn ang="0">
                  <a:pos x="42" y="50"/>
                </a:cxn>
                <a:cxn ang="0">
                  <a:pos x="21" y="50"/>
                </a:cxn>
                <a:cxn ang="0">
                  <a:pos x="25" y="43"/>
                </a:cxn>
                <a:cxn ang="0">
                  <a:pos x="5" y="9"/>
                </a:cxn>
                <a:cxn ang="0">
                  <a:pos x="0" y="0"/>
                </a:cxn>
              </a:cxnLst>
              <a:rect l="0" t="0" r="r" b="b"/>
              <a:pathLst>
                <a:path w="62" h="50">
                  <a:moveTo>
                    <a:pt x="21" y="12"/>
                  </a:moveTo>
                  <a:lnTo>
                    <a:pt x="32" y="31"/>
                  </a:lnTo>
                  <a:lnTo>
                    <a:pt x="43" y="12"/>
                  </a:lnTo>
                  <a:lnTo>
                    <a:pt x="21" y="12"/>
                  </a:lnTo>
                  <a:close/>
                  <a:moveTo>
                    <a:pt x="0" y="0"/>
                  </a:moveTo>
                  <a:lnTo>
                    <a:pt x="62" y="0"/>
                  </a:lnTo>
                  <a:lnTo>
                    <a:pt x="58" y="9"/>
                  </a:lnTo>
                  <a:lnTo>
                    <a:pt x="38" y="43"/>
                  </a:lnTo>
                  <a:lnTo>
                    <a:pt x="42" y="50"/>
                  </a:lnTo>
                  <a:lnTo>
                    <a:pt x="21" y="50"/>
                  </a:lnTo>
                  <a:lnTo>
                    <a:pt x="25" y="43"/>
                  </a:lnTo>
                  <a:lnTo>
                    <a:pt x="5" y="9"/>
                  </a:lnTo>
                  <a:lnTo>
                    <a:pt x="0" y="0"/>
                  </a:lnTo>
                  <a:close/>
                </a:path>
              </a:pathLst>
            </a:custGeom>
            <a:solidFill>
              <a:srgbClr val="FF0000"/>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09" name="Freeform 1433"/>
            <p:cNvSpPr>
              <a:spLocks noEditPoints="1"/>
            </p:cNvSpPr>
            <p:nvPr/>
          </p:nvSpPr>
          <p:spPr bwMode="auto">
            <a:xfrm>
              <a:off x="1316038" y="3763963"/>
              <a:ext cx="100013" cy="79375"/>
            </a:xfrm>
            <a:custGeom>
              <a:avLst/>
              <a:gdLst/>
              <a:ahLst/>
              <a:cxnLst>
                <a:cxn ang="0">
                  <a:pos x="21" y="12"/>
                </a:cxn>
                <a:cxn ang="0">
                  <a:pos x="32" y="32"/>
                </a:cxn>
                <a:cxn ang="0">
                  <a:pos x="43" y="12"/>
                </a:cxn>
                <a:cxn ang="0">
                  <a:pos x="21" y="12"/>
                </a:cxn>
                <a:cxn ang="0">
                  <a:pos x="0" y="0"/>
                </a:cxn>
                <a:cxn ang="0">
                  <a:pos x="63" y="0"/>
                </a:cxn>
                <a:cxn ang="0">
                  <a:pos x="58" y="9"/>
                </a:cxn>
                <a:cxn ang="0">
                  <a:pos x="38" y="43"/>
                </a:cxn>
                <a:cxn ang="0">
                  <a:pos x="42" y="50"/>
                </a:cxn>
                <a:cxn ang="0">
                  <a:pos x="21" y="50"/>
                </a:cxn>
                <a:cxn ang="0">
                  <a:pos x="25" y="43"/>
                </a:cxn>
                <a:cxn ang="0">
                  <a:pos x="5" y="9"/>
                </a:cxn>
                <a:cxn ang="0">
                  <a:pos x="0" y="0"/>
                </a:cxn>
              </a:cxnLst>
              <a:rect l="0" t="0" r="r" b="b"/>
              <a:pathLst>
                <a:path w="63" h="50">
                  <a:moveTo>
                    <a:pt x="21" y="12"/>
                  </a:moveTo>
                  <a:lnTo>
                    <a:pt x="32" y="32"/>
                  </a:lnTo>
                  <a:lnTo>
                    <a:pt x="43" y="12"/>
                  </a:lnTo>
                  <a:lnTo>
                    <a:pt x="21" y="12"/>
                  </a:lnTo>
                  <a:close/>
                  <a:moveTo>
                    <a:pt x="0" y="0"/>
                  </a:moveTo>
                  <a:lnTo>
                    <a:pt x="63" y="0"/>
                  </a:lnTo>
                  <a:lnTo>
                    <a:pt x="58" y="9"/>
                  </a:lnTo>
                  <a:lnTo>
                    <a:pt x="38" y="43"/>
                  </a:lnTo>
                  <a:lnTo>
                    <a:pt x="42" y="50"/>
                  </a:lnTo>
                  <a:lnTo>
                    <a:pt x="21" y="50"/>
                  </a:lnTo>
                  <a:lnTo>
                    <a:pt x="25" y="43"/>
                  </a:lnTo>
                  <a:lnTo>
                    <a:pt x="5" y="9"/>
                  </a:lnTo>
                  <a:lnTo>
                    <a:pt x="0" y="0"/>
                  </a:lnTo>
                  <a:close/>
                </a:path>
              </a:pathLst>
            </a:custGeom>
            <a:solidFill>
              <a:srgbClr val="FF0000"/>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10" name="Freeform 1434"/>
            <p:cNvSpPr>
              <a:spLocks noEditPoints="1"/>
            </p:cNvSpPr>
            <p:nvPr/>
          </p:nvSpPr>
          <p:spPr bwMode="auto">
            <a:xfrm>
              <a:off x="1874838" y="4135438"/>
              <a:ext cx="100013" cy="77788"/>
            </a:xfrm>
            <a:custGeom>
              <a:avLst/>
              <a:gdLst/>
              <a:ahLst/>
              <a:cxnLst>
                <a:cxn ang="0">
                  <a:pos x="21" y="12"/>
                </a:cxn>
                <a:cxn ang="0">
                  <a:pos x="32" y="32"/>
                </a:cxn>
                <a:cxn ang="0">
                  <a:pos x="43" y="12"/>
                </a:cxn>
                <a:cxn ang="0">
                  <a:pos x="21" y="12"/>
                </a:cxn>
                <a:cxn ang="0">
                  <a:pos x="0" y="0"/>
                </a:cxn>
                <a:cxn ang="0">
                  <a:pos x="63" y="0"/>
                </a:cxn>
                <a:cxn ang="0">
                  <a:pos x="58" y="8"/>
                </a:cxn>
                <a:cxn ang="0">
                  <a:pos x="38" y="43"/>
                </a:cxn>
                <a:cxn ang="0">
                  <a:pos x="42" y="49"/>
                </a:cxn>
                <a:cxn ang="0">
                  <a:pos x="21" y="49"/>
                </a:cxn>
                <a:cxn ang="0">
                  <a:pos x="25" y="43"/>
                </a:cxn>
                <a:cxn ang="0">
                  <a:pos x="5" y="8"/>
                </a:cxn>
                <a:cxn ang="0">
                  <a:pos x="0" y="0"/>
                </a:cxn>
              </a:cxnLst>
              <a:rect l="0" t="0" r="r" b="b"/>
              <a:pathLst>
                <a:path w="63" h="49">
                  <a:moveTo>
                    <a:pt x="21" y="12"/>
                  </a:moveTo>
                  <a:lnTo>
                    <a:pt x="32" y="32"/>
                  </a:lnTo>
                  <a:lnTo>
                    <a:pt x="43" y="12"/>
                  </a:lnTo>
                  <a:lnTo>
                    <a:pt x="21" y="12"/>
                  </a:lnTo>
                  <a:close/>
                  <a:moveTo>
                    <a:pt x="0" y="0"/>
                  </a:moveTo>
                  <a:lnTo>
                    <a:pt x="63" y="0"/>
                  </a:lnTo>
                  <a:lnTo>
                    <a:pt x="58" y="8"/>
                  </a:lnTo>
                  <a:lnTo>
                    <a:pt x="38" y="43"/>
                  </a:lnTo>
                  <a:lnTo>
                    <a:pt x="42" y="49"/>
                  </a:lnTo>
                  <a:lnTo>
                    <a:pt x="21" y="49"/>
                  </a:lnTo>
                  <a:lnTo>
                    <a:pt x="25" y="43"/>
                  </a:lnTo>
                  <a:lnTo>
                    <a:pt x="5" y="8"/>
                  </a:lnTo>
                  <a:lnTo>
                    <a:pt x="0" y="0"/>
                  </a:lnTo>
                  <a:close/>
                </a:path>
              </a:pathLst>
            </a:custGeom>
            <a:solidFill>
              <a:srgbClr val="FF0000"/>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11" name="Freeform 1435"/>
            <p:cNvSpPr>
              <a:spLocks noEditPoints="1"/>
            </p:cNvSpPr>
            <p:nvPr/>
          </p:nvSpPr>
          <p:spPr bwMode="auto">
            <a:xfrm>
              <a:off x="2435225" y="4208463"/>
              <a:ext cx="100013" cy="79375"/>
            </a:xfrm>
            <a:custGeom>
              <a:avLst/>
              <a:gdLst/>
              <a:ahLst/>
              <a:cxnLst>
                <a:cxn ang="0">
                  <a:pos x="21" y="12"/>
                </a:cxn>
                <a:cxn ang="0">
                  <a:pos x="32" y="32"/>
                </a:cxn>
                <a:cxn ang="0">
                  <a:pos x="43" y="12"/>
                </a:cxn>
                <a:cxn ang="0">
                  <a:pos x="21" y="12"/>
                </a:cxn>
                <a:cxn ang="0">
                  <a:pos x="0" y="0"/>
                </a:cxn>
                <a:cxn ang="0">
                  <a:pos x="63" y="0"/>
                </a:cxn>
                <a:cxn ang="0">
                  <a:pos x="59" y="9"/>
                </a:cxn>
                <a:cxn ang="0">
                  <a:pos x="39" y="43"/>
                </a:cxn>
                <a:cxn ang="0">
                  <a:pos x="42" y="50"/>
                </a:cxn>
                <a:cxn ang="0">
                  <a:pos x="21" y="50"/>
                </a:cxn>
                <a:cxn ang="0">
                  <a:pos x="25" y="43"/>
                </a:cxn>
                <a:cxn ang="0">
                  <a:pos x="6" y="9"/>
                </a:cxn>
                <a:cxn ang="0">
                  <a:pos x="0" y="0"/>
                </a:cxn>
              </a:cxnLst>
              <a:rect l="0" t="0" r="r" b="b"/>
              <a:pathLst>
                <a:path w="63" h="50">
                  <a:moveTo>
                    <a:pt x="21" y="12"/>
                  </a:moveTo>
                  <a:lnTo>
                    <a:pt x="32" y="32"/>
                  </a:lnTo>
                  <a:lnTo>
                    <a:pt x="43" y="12"/>
                  </a:lnTo>
                  <a:lnTo>
                    <a:pt x="21" y="12"/>
                  </a:lnTo>
                  <a:close/>
                  <a:moveTo>
                    <a:pt x="0" y="0"/>
                  </a:moveTo>
                  <a:lnTo>
                    <a:pt x="63" y="0"/>
                  </a:lnTo>
                  <a:lnTo>
                    <a:pt x="59" y="9"/>
                  </a:lnTo>
                  <a:lnTo>
                    <a:pt x="39" y="43"/>
                  </a:lnTo>
                  <a:lnTo>
                    <a:pt x="42" y="50"/>
                  </a:lnTo>
                  <a:lnTo>
                    <a:pt x="21" y="50"/>
                  </a:lnTo>
                  <a:lnTo>
                    <a:pt x="25" y="43"/>
                  </a:lnTo>
                  <a:lnTo>
                    <a:pt x="6" y="9"/>
                  </a:lnTo>
                  <a:lnTo>
                    <a:pt x="0" y="0"/>
                  </a:lnTo>
                  <a:close/>
                </a:path>
              </a:pathLst>
            </a:custGeom>
            <a:solidFill>
              <a:srgbClr val="FF0000"/>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12" name="Freeform 1436"/>
            <p:cNvSpPr>
              <a:spLocks noEditPoints="1"/>
            </p:cNvSpPr>
            <p:nvPr/>
          </p:nvSpPr>
          <p:spPr bwMode="auto">
            <a:xfrm>
              <a:off x="2995613" y="4506913"/>
              <a:ext cx="100013" cy="79375"/>
            </a:xfrm>
            <a:custGeom>
              <a:avLst/>
              <a:gdLst/>
              <a:ahLst/>
              <a:cxnLst>
                <a:cxn ang="0">
                  <a:pos x="21" y="12"/>
                </a:cxn>
                <a:cxn ang="0">
                  <a:pos x="32" y="32"/>
                </a:cxn>
                <a:cxn ang="0">
                  <a:pos x="43" y="12"/>
                </a:cxn>
                <a:cxn ang="0">
                  <a:pos x="21" y="12"/>
                </a:cxn>
                <a:cxn ang="0">
                  <a:pos x="0" y="0"/>
                </a:cxn>
                <a:cxn ang="0">
                  <a:pos x="63" y="0"/>
                </a:cxn>
                <a:cxn ang="0">
                  <a:pos x="59" y="9"/>
                </a:cxn>
                <a:cxn ang="0">
                  <a:pos x="39" y="43"/>
                </a:cxn>
                <a:cxn ang="0">
                  <a:pos x="42" y="50"/>
                </a:cxn>
                <a:cxn ang="0">
                  <a:pos x="21" y="50"/>
                </a:cxn>
                <a:cxn ang="0">
                  <a:pos x="26" y="43"/>
                </a:cxn>
                <a:cxn ang="0">
                  <a:pos x="6" y="9"/>
                </a:cxn>
                <a:cxn ang="0">
                  <a:pos x="0" y="0"/>
                </a:cxn>
              </a:cxnLst>
              <a:rect l="0" t="0" r="r" b="b"/>
              <a:pathLst>
                <a:path w="63" h="50">
                  <a:moveTo>
                    <a:pt x="21" y="12"/>
                  </a:moveTo>
                  <a:lnTo>
                    <a:pt x="32" y="32"/>
                  </a:lnTo>
                  <a:lnTo>
                    <a:pt x="43" y="12"/>
                  </a:lnTo>
                  <a:lnTo>
                    <a:pt x="21" y="12"/>
                  </a:lnTo>
                  <a:close/>
                  <a:moveTo>
                    <a:pt x="0" y="0"/>
                  </a:moveTo>
                  <a:lnTo>
                    <a:pt x="63" y="0"/>
                  </a:lnTo>
                  <a:lnTo>
                    <a:pt x="59" y="9"/>
                  </a:lnTo>
                  <a:lnTo>
                    <a:pt x="39" y="43"/>
                  </a:lnTo>
                  <a:lnTo>
                    <a:pt x="42" y="50"/>
                  </a:lnTo>
                  <a:lnTo>
                    <a:pt x="21" y="50"/>
                  </a:lnTo>
                  <a:lnTo>
                    <a:pt x="26" y="43"/>
                  </a:lnTo>
                  <a:lnTo>
                    <a:pt x="6" y="9"/>
                  </a:lnTo>
                  <a:lnTo>
                    <a:pt x="0" y="0"/>
                  </a:lnTo>
                  <a:close/>
                </a:path>
              </a:pathLst>
            </a:custGeom>
            <a:solidFill>
              <a:srgbClr val="FF0000"/>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cxnSp>
          <p:nvCxnSpPr>
            <p:cNvPr id="15" name="Straight Connector 14"/>
            <p:cNvCxnSpPr>
              <a:endCxn id="1254806" idx="8"/>
            </p:cNvCxnSpPr>
            <p:nvPr/>
          </p:nvCxnSpPr>
          <p:spPr bwMode="auto">
            <a:xfrm flipV="1">
              <a:off x="4731715" y="4338688"/>
              <a:ext cx="503902" cy="4712"/>
            </a:xfrm>
            <a:prstGeom prst="line">
              <a:avLst/>
            </a:prstGeom>
            <a:noFill/>
            <a:ln w="28575" cap="flat" cmpd="sng" algn="ctr">
              <a:solidFill>
                <a:srgbClr val="008000"/>
              </a:solidFill>
              <a:prstDash val="solid"/>
              <a:round/>
              <a:headEnd type="none" w="med" len="med"/>
              <a:tailEnd type="none" w="med" len="med"/>
            </a:ln>
            <a:effectLst/>
          </p:spPr>
        </p:cxnSp>
        <p:cxnSp>
          <p:nvCxnSpPr>
            <p:cNvPr id="1473" name="Straight Connector 1472"/>
            <p:cNvCxnSpPr/>
            <p:nvPr/>
          </p:nvCxnSpPr>
          <p:spPr bwMode="auto">
            <a:xfrm>
              <a:off x="791808" y="1451895"/>
              <a:ext cx="560389" cy="766762"/>
            </a:xfrm>
            <a:prstGeom prst="line">
              <a:avLst/>
            </a:prstGeom>
            <a:noFill/>
            <a:ln w="28575" cap="flat" cmpd="sng" algn="ctr">
              <a:solidFill>
                <a:srgbClr val="008000"/>
              </a:solidFill>
              <a:prstDash val="solid"/>
              <a:round/>
              <a:headEnd type="none" w="med" len="med"/>
              <a:tailEnd type="none" w="med" len="med"/>
            </a:ln>
            <a:effectLst/>
          </p:spPr>
        </p:cxnSp>
        <p:cxnSp>
          <p:nvCxnSpPr>
            <p:cNvPr id="1476" name="Straight Connector 1475"/>
            <p:cNvCxnSpPr>
              <a:endCxn id="1254800" idx="8"/>
            </p:cNvCxnSpPr>
            <p:nvPr/>
          </p:nvCxnSpPr>
          <p:spPr bwMode="auto">
            <a:xfrm>
              <a:off x="1374600" y="2246375"/>
              <a:ext cx="500280" cy="493700"/>
            </a:xfrm>
            <a:prstGeom prst="line">
              <a:avLst/>
            </a:prstGeom>
            <a:noFill/>
            <a:ln w="28575" cap="flat" cmpd="sng" algn="ctr">
              <a:solidFill>
                <a:srgbClr val="008000"/>
              </a:solidFill>
              <a:prstDash val="solid"/>
              <a:round/>
              <a:headEnd type="none" w="med" len="med"/>
              <a:tailEnd type="none" w="med" len="med"/>
            </a:ln>
            <a:effectLst/>
          </p:spPr>
        </p:cxnSp>
        <p:cxnSp>
          <p:nvCxnSpPr>
            <p:cNvPr id="1481" name="Straight Connector 1480"/>
            <p:cNvCxnSpPr>
              <a:endCxn id="1254801" idx="8"/>
            </p:cNvCxnSpPr>
            <p:nvPr/>
          </p:nvCxnSpPr>
          <p:spPr bwMode="auto">
            <a:xfrm>
              <a:off x="1933400" y="2776650"/>
              <a:ext cx="501867" cy="252350"/>
            </a:xfrm>
            <a:prstGeom prst="line">
              <a:avLst/>
            </a:prstGeom>
            <a:noFill/>
            <a:ln w="28575" cap="flat" cmpd="sng" algn="ctr">
              <a:solidFill>
                <a:srgbClr val="008000"/>
              </a:solidFill>
              <a:prstDash val="solid"/>
              <a:round/>
              <a:headEnd type="none" w="med" len="med"/>
              <a:tailEnd type="none" w="med" len="med"/>
            </a:ln>
            <a:effectLst/>
          </p:spPr>
        </p:cxnSp>
        <p:cxnSp>
          <p:nvCxnSpPr>
            <p:cNvPr id="1484" name="Straight Connector 1483"/>
            <p:cNvCxnSpPr>
              <a:endCxn id="1254802" idx="8"/>
            </p:cNvCxnSpPr>
            <p:nvPr/>
          </p:nvCxnSpPr>
          <p:spPr bwMode="auto">
            <a:xfrm>
              <a:off x="2493787" y="3065575"/>
              <a:ext cx="501868" cy="598425"/>
            </a:xfrm>
            <a:prstGeom prst="line">
              <a:avLst/>
            </a:prstGeom>
            <a:noFill/>
            <a:ln w="28575" cap="flat" cmpd="sng" algn="ctr">
              <a:solidFill>
                <a:srgbClr val="008000"/>
              </a:solidFill>
              <a:prstDash val="solid"/>
              <a:round/>
              <a:headEnd type="none" w="med" len="med"/>
              <a:tailEnd type="none" w="med" len="med"/>
            </a:ln>
            <a:effectLst/>
          </p:spPr>
        </p:cxnSp>
        <p:cxnSp>
          <p:nvCxnSpPr>
            <p:cNvPr id="1487" name="Straight Connector 1486"/>
            <p:cNvCxnSpPr>
              <a:endCxn id="1254803" idx="8"/>
            </p:cNvCxnSpPr>
            <p:nvPr/>
          </p:nvCxnSpPr>
          <p:spPr bwMode="auto">
            <a:xfrm>
              <a:off x="3048000" y="3707590"/>
              <a:ext cx="506455" cy="224698"/>
            </a:xfrm>
            <a:prstGeom prst="line">
              <a:avLst/>
            </a:prstGeom>
            <a:noFill/>
            <a:ln w="28575" cap="flat" cmpd="sng" algn="ctr">
              <a:solidFill>
                <a:srgbClr val="008000"/>
              </a:solidFill>
              <a:prstDash val="solid"/>
              <a:round/>
              <a:headEnd type="none" w="med" len="med"/>
              <a:tailEnd type="none" w="med" len="med"/>
            </a:ln>
            <a:effectLst/>
          </p:spPr>
        </p:cxnSp>
        <p:cxnSp>
          <p:nvCxnSpPr>
            <p:cNvPr id="1489" name="Straight Connector 1488"/>
            <p:cNvCxnSpPr>
              <a:endCxn id="1254804" idx="8"/>
            </p:cNvCxnSpPr>
            <p:nvPr/>
          </p:nvCxnSpPr>
          <p:spPr bwMode="auto">
            <a:xfrm>
              <a:off x="3610660" y="3972765"/>
              <a:ext cx="504182" cy="121448"/>
            </a:xfrm>
            <a:prstGeom prst="line">
              <a:avLst/>
            </a:prstGeom>
            <a:noFill/>
            <a:ln w="28575" cap="flat" cmpd="sng" algn="ctr">
              <a:solidFill>
                <a:srgbClr val="008000"/>
              </a:solidFill>
              <a:prstDash val="solid"/>
              <a:round/>
              <a:headEnd type="none" w="med" len="med"/>
              <a:tailEnd type="none" w="med" len="med"/>
            </a:ln>
            <a:effectLst/>
          </p:spPr>
        </p:cxnSp>
        <p:cxnSp>
          <p:nvCxnSpPr>
            <p:cNvPr id="1491" name="Straight Connector 1490"/>
            <p:cNvCxnSpPr>
              <a:endCxn id="1254805" idx="8"/>
            </p:cNvCxnSpPr>
            <p:nvPr/>
          </p:nvCxnSpPr>
          <p:spPr bwMode="auto">
            <a:xfrm>
              <a:off x="4176370" y="4136745"/>
              <a:ext cx="498859" cy="168605"/>
            </a:xfrm>
            <a:prstGeom prst="line">
              <a:avLst/>
            </a:prstGeom>
            <a:noFill/>
            <a:ln w="28575" cap="flat" cmpd="sng" algn="ctr">
              <a:solidFill>
                <a:srgbClr val="008000"/>
              </a:solidFill>
              <a:prstDash val="solid"/>
              <a:round/>
              <a:headEnd type="none" w="med" len="med"/>
              <a:tailEnd type="none" w="med" len="med"/>
            </a:ln>
            <a:effectLst/>
          </p:spPr>
        </p:cxnSp>
      </p:grpSp>
      <p:grpSp>
        <p:nvGrpSpPr>
          <p:cNvPr id="13" name="Group 12"/>
          <p:cNvGrpSpPr/>
          <p:nvPr/>
        </p:nvGrpSpPr>
        <p:grpSpPr>
          <a:xfrm>
            <a:off x="3033608" y="1141956"/>
            <a:ext cx="1413433" cy="647180"/>
            <a:chOff x="3844925" y="1517650"/>
            <a:chExt cx="1413433" cy="647180"/>
          </a:xfrm>
        </p:grpSpPr>
        <p:sp>
          <p:nvSpPr>
            <p:cNvPr id="1254850" name="Freeform 1474"/>
            <p:cNvSpPr>
              <a:spLocks noEditPoints="1"/>
            </p:cNvSpPr>
            <p:nvPr/>
          </p:nvSpPr>
          <p:spPr bwMode="auto">
            <a:xfrm>
              <a:off x="3844925" y="1517650"/>
              <a:ext cx="1393825" cy="615950"/>
            </a:xfrm>
            <a:custGeom>
              <a:avLst/>
              <a:gdLst/>
              <a:ahLst/>
              <a:cxnLst>
                <a:cxn ang="0">
                  <a:pos x="4" y="3"/>
                </a:cxn>
                <a:cxn ang="0">
                  <a:pos x="4" y="384"/>
                </a:cxn>
                <a:cxn ang="0">
                  <a:pos x="875" y="384"/>
                </a:cxn>
                <a:cxn ang="0">
                  <a:pos x="875" y="3"/>
                </a:cxn>
                <a:cxn ang="0">
                  <a:pos x="4" y="3"/>
                </a:cxn>
                <a:cxn ang="0">
                  <a:pos x="2" y="0"/>
                </a:cxn>
                <a:cxn ang="0">
                  <a:pos x="876" y="0"/>
                </a:cxn>
                <a:cxn ang="0">
                  <a:pos x="877" y="1"/>
                </a:cxn>
                <a:cxn ang="0">
                  <a:pos x="878" y="1"/>
                </a:cxn>
                <a:cxn ang="0">
                  <a:pos x="878" y="386"/>
                </a:cxn>
                <a:cxn ang="0">
                  <a:pos x="877" y="386"/>
                </a:cxn>
                <a:cxn ang="0">
                  <a:pos x="876" y="387"/>
                </a:cxn>
                <a:cxn ang="0">
                  <a:pos x="876" y="388"/>
                </a:cxn>
                <a:cxn ang="0">
                  <a:pos x="2" y="388"/>
                </a:cxn>
                <a:cxn ang="0">
                  <a:pos x="2" y="386"/>
                </a:cxn>
                <a:cxn ang="0">
                  <a:pos x="0" y="386"/>
                </a:cxn>
                <a:cxn ang="0">
                  <a:pos x="0" y="1"/>
                </a:cxn>
                <a:cxn ang="0">
                  <a:pos x="2" y="0"/>
                </a:cxn>
              </a:cxnLst>
              <a:rect l="0" t="0" r="r" b="b"/>
              <a:pathLst>
                <a:path w="878" h="388">
                  <a:moveTo>
                    <a:pt x="4" y="3"/>
                  </a:moveTo>
                  <a:lnTo>
                    <a:pt x="4" y="384"/>
                  </a:lnTo>
                  <a:lnTo>
                    <a:pt x="875" y="384"/>
                  </a:lnTo>
                  <a:lnTo>
                    <a:pt x="875" y="3"/>
                  </a:lnTo>
                  <a:lnTo>
                    <a:pt x="4" y="3"/>
                  </a:lnTo>
                  <a:close/>
                  <a:moveTo>
                    <a:pt x="2" y="0"/>
                  </a:moveTo>
                  <a:lnTo>
                    <a:pt x="876" y="0"/>
                  </a:lnTo>
                  <a:lnTo>
                    <a:pt x="877" y="1"/>
                  </a:lnTo>
                  <a:lnTo>
                    <a:pt x="878" y="1"/>
                  </a:lnTo>
                  <a:lnTo>
                    <a:pt x="878" y="386"/>
                  </a:lnTo>
                  <a:lnTo>
                    <a:pt x="877" y="386"/>
                  </a:lnTo>
                  <a:lnTo>
                    <a:pt x="876" y="387"/>
                  </a:lnTo>
                  <a:lnTo>
                    <a:pt x="876" y="388"/>
                  </a:lnTo>
                  <a:lnTo>
                    <a:pt x="2" y="388"/>
                  </a:lnTo>
                  <a:lnTo>
                    <a:pt x="2" y="386"/>
                  </a:lnTo>
                  <a:lnTo>
                    <a:pt x="0" y="386"/>
                  </a:lnTo>
                  <a:lnTo>
                    <a:pt x="0" y="1"/>
                  </a:lnTo>
                  <a:lnTo>
                    <a:pt x="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51" name="Rectangle 1475"/>
            <p:cNvSpPr>
              <a:spLocks noChangeArrowheads="1"/>
            </p:cNvSpPr>
            <p:nvPr/>
          </p:nvSpPr>
          <p:spPr bwMode="auto">
            <a:xfrm>
              <a:off x="3848100" y="1517650"/>
              <a:ext cx="1387475" cy="4763"/>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52" name="Rectangle 1476"/>
            <p:cNvSpPr>
              <a:spLocks noChangeArrowheads="1"/>
            </p:cNvSpPr>
            <p:nvPr/>
          </p:nvSpPr>
          <p:spPr bwMode="auto">
            <a:xfrm>
              <a:off x="3848100" y="2127250"/>
              <a:ext cx="1387475" cy="635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53" name="Rectangle 1477"/>
            <p:cNvSpPr>
              <a:spLocks noChangeArrowheads="1"/>
            </p:cNvSpPr>
            <p:nvPr/>
          </p:nvSpPr>
          <p:spPr bwMode="auto">
            <a:xfrm>
              <a:off x="5233988" y="1519238"/>
              <a:ext cx="4763" cy="61118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54" name="Rectangle 1478"/>
            <p:cNvSpPr>
              <a:spLocks noChangeArrowheads="1"/>
            </p:cNvSpPr>
            <p:nvPr/>
          </p:nvSpPr>
          <p:spPr bwMode="auto">
            <a:xfrm>
              <a:off x="3844925" y="1519238"/>
              <a:ext cx="6350" cy="61118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55" name="Rectangle 1479"/>
            <p:cNvSpPr>
              <a:spLocks noChangeArrowheads="1"/>
            </p:cNvSpPr>
            <p:nvPr/>
          </p:nvSpPr>
          <p:spPr bwMode="auto">
            <a:xfrm>
              <a:off x="3848100" y="2127250"/>
              <a:ext cx="1387475" cy="635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56" name="Rectangle 1480"/>
            <p:cNvSpPr>
              <a:spLocks noChangeArrowheads="1"/>
            </p:cNvSpPr>
            <p:nvPr/>
          </p:nvSpPr>
          <p:spPr bwMode="auto">
            <a:xfrm>
              <a:off x="3844925" y="1519238"/>
              <a:ext cx="6350" cy="61118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57" name="Rectangle 1481"/>
            <p:cNvSpPr>
              <a:spLocks noChangeArrowheads="1"/>
            </p:cNvSpPr>
            <p:nvPr/>
          </p:nvSpPr>
          <p:spPr bwMode="auto">
            <a:xfrm>
              <a:off x="3848100" y="1517650"/>
              <a:ext cx="1387475" cy="4763"/>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58" name="Rectangle 1482"/>
            <p:cNvSpPr>
              <a:spLocks noChangeArrowheads="1"/>
            </p:cNvSpPr>
            <p:nvPr/>
          </p:nvSpPr>
          <p:spPr bwMode="auto">
            <a:xfrm>
              <a:off x="3848100" y="2127250"/>
              <a:ext cx="1387475" cy="6350"/>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59" name="Rectangle 1483"/>
            <p:cNvSpPr>
              <a:spLocks noChangeArrowheads="1"/>
            </p:cNvSpPr>
            <p:nvPr/>
          </p:nvSpPr>
          <p:spPr bwMode="auto">
            <a:xfrm>
              <a:off x="5233988" y="1519238"/>
              <a:ext cx="4763" cy="61118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60" name="Rectangle 1484"/>
            <p:cNvSpPr>
              <a:spLocks noChangeArrowheads="1"/>
            </p:cNvSpPr>
            <p:nvPr/>
          </p:nvSpPr>
          <p:spPr bwMode="auto">
            <a:xfrm>
              <a:off x="3844925" y="1519238"/>
              <a:ext cx="6350" cy="61118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67" name="Rectangle 1491"/>
            <p:cNvSpPr>
              <a:spLocks noChangeArrowheads="1"/>
            </p:cNvSpPr>
            <p:nvPr/>
          </p:nvSpPr>
          <p:spPr bwMode="auto">
            <a:xfrm>
              <a:off x="3905250" y="1620838"/>
              <a:ext cx="288925" cy="20638"/>
            </a:xfrm>
            <a:prstGeom prst="rect">
              <a:avLst/>
            </a:prstGeom>
            <a:solidFill>
              <a:srgbClr val="0000FF"/>
            </a:solidFill>
            <a:ln w="0">
              <a:solidFill>
                <a:srgbClr val="0000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68" name="Freeform 1492"/>
            <p:cNvSpPr>
              <a:spLocks noEditPoints="1"/>
            </p:cNvSpPr>
            <p:nvPr/>
          </p:nvSpPr>
          <p:spPr bwMode="auto">
            <a:xfrm>
              <a:off x="4008438" y="1590675"/>
              <a:ext cx="80963" cy="80963"/>
            </a:xfrm>
            <a:custGeom>
              <a:avLst/>
              <a:gdLst/>
              <a:ahLst/>
              <a:cxnLst>
                <a:cxn ang="0">
                  <a:pos x="26" y="13"/>
                </a:cxn>
                <a:cxn ang="0">
                  <a:pos x="20" y="14"/>
                </a:cxn>
                <a:cxn ang="0">
                  <a:pos x="17" y="17"/>
                </a:cxn>
                <a:cxn ang="0">
                  <a:pos x="14" y="20"/>
                </a:cxn>
                <a:cxn ang="0">
                  <a:pos x="13" y="26"/>
                </a:cxn>
                <a:cxn ang="0">
                  <a:pos x="14" y="31"/>
                </a:cxn>
                <a:cxn ang="0">
                  <a:pos x="17" y="34"/>
                </a:cxn>
                <a:cxn ang="0">
                  <a:pos x="20" y="37"/>
                </a:cxn>
                <a:cxn ang="0">
                  <a:pos x="26" y="38"/>
                </a:cxn>
                <a:cxn ang="0">
                  <a:pos x="31" y="37"/>
                </a:cxn>
                <a:cxn ang="0">
                  <a:pos x="34" y="34"/>
                </a:cxn>
                <a:cxn ang="0">
                  <a:pos x="37" y="31"/>
                </a:cxn>
                <a:cxn ang="0">
                  <a:pos x="38" y="26"/>
                </a:cxn>
                <a:cxn ang="0">
                  <a:pos x="37" y="20"/>
                </a:cxn>
                <a:cxn ang="0">
                  <a:pos x="34" y="17"/>
                </a:cxn>
                <a:cxn ang="0">
                  <a:pos x="31" y="14"/>
                </a:cxn>
                <a:cxn ang="0">
                  <a:pos x="26" y="13"/>
                </a:cxn>
                <a:cxn ang="0">
                  <a:pos x="26" y="0"/>
                </a:cxn>
                <a:cxn ang="0">
                  <a:pos x="33" y="1"/>
                </a:cxn>
                <a:cxn ang="0">
                  <a:pos x="38" y="3"/>
                </a:cxn>
                <a:cxn ang="0">
                  <a:pos x="43" y="8"/>
                </a:cxn>
                <a:cxn ang="0">
                  <a:pos x="48" y="13"/>
                </a:cxn>
                <a:cxn ang="0">
                  <a:pos x="50" y="18"/>
                </a:cxn>
                <a:cxn ang="0">
                  <a:pos x="51" y="26"/>
                </a:cxn>
                <a:cxn ang="0">
                  <a:pos x="50" y="32"/>
                </a:cxn>
                <a:cxn ang="0">
                  <a:pos x="48" y="37"/>
                </a:cxn>
                <a:cxn ang="0">
                  <a:pos x="43" y="43"/>
                </a:cxn>
                <a:cxn ang="0">
                  <a:pos x="38" y="48"/>
                </a:cxn>
                <a:cxn ang="0">
                  <a:pos x="33" y="50"/>
                </a:cxn>
                <a:cxn ang="0">
                  <a:pos x="26" y="51"/>
                </a:cxn>
                <a:cxn ang="0">
                  <a:pos x="19" y="50"/>
                </a:cxn>
                <a:cxn ang="0">
                  <a:pos x="14" y="48"/>
                </a:cxn>
                <a:cxn ang="0">
                  <a:pos x="8" y="43"/>
                </a:cxn>
                <a:cxn ang="0">
                  <a:pos x="3" y="37"/>
                </a:cxn>
                <a:cxn ang="0">
                  <a:pos x="1" y="32"/>
                </a:cxn>
                <a:cxn ang="0">
                  <a:pos x="0" y="26"/>
                </a:cxn>
                <a:cxn ang="0">
                  <a:pos x="1" y="18"/>
                </a:cxn>
                <a:cxn ang="0">
                  <a:pos x="2" y="18"/>
                </a:cxn>
                <a:cxn ang="0">
                  <a:pos x="3" y="13"/>
                </a:cxn>
                <a:cxn ang="0">
                  <a:pos x="8" y="8"/>
                </a:cxn>
                <a:cxn ang="0">
                  <a:pos x="14" y="3"/>
                </a:cxn>
                <a:cxn ang="0">
                  <a:pos x="19" y="1"/>
                </a:cxn>
                <a:cxn ang="0">
                  <a:pos x="26" y="0"/>
                </a:cxn>
              </a:cxnLst>
              <a:rect l="0" t="0" r="r" b="b"/>
              <a:pathLst>
                <a:path w="51" h="51">
                  <a:moveTo>
                    <a:pt x="26" y="13"/>
                  </a:moveTo>
                  <a:lnTo>
                    <a:pt x="20" y="14"/>
                  </a:lnTo>
                  <a:lnTo>
                    <a:pt x="17" y="17"/>
                  </a:lnTo>
                  <a:lnTo>
                    <a:pt x="14" y="20"/>
                  </a:lnTo>
                  <a:lnTo>
                    <a:pt x="13" y="26"/>
                  </a:lnTo>
                  <a:lnTo>
                    <a:pt x="14" y="31"/>
                  </a:lnTo>
                  <a:lnTo>
                    <a:pt x="17" y="34"/>
                  </a:lnTo>
                  <a:lnTo>
                    <a:pt x="20" y="37"/>
                  </a:lnTo>
                  <a:lnTo>
                    <a:pt x="26" y="38"/>
                  </a:lnTo>
                  <a:lnTo>
                    <a:pt x="31" y="37"/>
                  </a:lnTo>
                  <a:lnTo>
                    <a:pt x="34" y="34"/>
                  </a:lnTo>
                  <a:lnTo>
                    <a:pt x="37" y="31"/>
                  </a:lnTo>
                  <a:lnTo>
                    <a:pt x="38" y="26"/>
                  </a:lnTo>
                  <a:lnTo>
                    <a:pt x="37" y="20"/>
                  </a:lnTo>
                  <a:lnTo>
                    <a:pt x="34" y="17"/>
                  </a:lnTo>
                  <a:lnTo>
                    <a:pt x="31" y="14"/>
                  </a:lnTo>
                  <a:lnTo>
                    <a:pt x="26" y="13"/>
                  </a:lnTo>
                  <a:close/>
                  <a:moveTo>
                    <a:pt x="26" y="0"/>
                  </a:moveTo>
                  <a:lnTo>
                    <a:pt x="33" y="1"/>
                  </a:lnTo>
                  <a:lnTo>
                    <a:pt x="38" y="3"/>
                  </a:lnTo>
                  <a:lnTo>
                    <a:pt x="43" y="8"/>
                  </a:lnTo>
                  <a:lnTo>
                    <a:pt x="48" y="13"/>
                  </a:lnTo>
                  <a:lnTo>
                    <a:pt x="50" y="18"/>
                  </a:lnTo>
                  <a:lnTo>
                    <a:pt x="51" y="26"/>
                  </a:lnTo>
                  <a:lnTo>
                    <a:pt x="50" y="32"/>
                  </a:lnTo>
                  <a:lnTo>
                    <a:pt x="48" y="37"/>
                  </a:lnTo>
                  <a:lnTo>
                    <a:pt x="43" y="43"/>
                  </a:lnTo>
                  <a:lnTo>
                    <a:pt x="38" y="48"/>
                  </a:lnTo>
                  <a:lnTo>
                    <a:pt x="33" y="50"/>
                  </a:lnTo>
                  <a:lnTo>
                    <a:pt x="26" y="51"/>
                  </a:lnTo>
                  <a:lnTo>
                    <a:pt x="19" y="50"/>
                  </a:lnTo>
                  <a:lnTo>
                    <a:pt x="14" y="48"/>
                  </a:lnTo>
                  <a:lnTo>
                    <a:pt x="8" y="43"/>
                  </a:lnTo>
                  <a:lnTo>
                    <a:pt x="3" y="37"/>
                  </a:lnTo>
                  <a:lnTo>
                    <a:pt x="1" y="32"/>
                  </a:lnTo>
                  <a:lnTo>
                    <a:pt x="0" y="26"/>
                  </a:lnTo>
                  <a:lnTo>
                    <a:pt x="1" y="18"/>
                  </a:lnTo>
                  <a:lnTo>
                    <a:pt x="2" y="18"/>
                  </a:lnTo>
                  <a:lnTo>
                    <a:pt x="3" y="13"/>
                  </a:lnTo>
                  <a:lnTo>
                    <a:pt x="8" y="8"/>
                  </a:lnTo>
                  <a:lnTo>
                    <a:pt x="14" y="3"/>
                  </a:lnTo>
                  <a:lnTo>
                    <a:pt x="19" y="1"/>
                  </a:lnTo>
                  <a:lnTo>
                    <a:pt x="26" y="0"/>
                  </a:lnTo>
                  <a:close/>
                </a:path>
              </a:pathLst>
            </a:custGeom>
            <a:solidFill>
              <a:srgbClr val="0000FF"/>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79" name="Rectangle 1503"/>
            <p:cNvSpPr>
              <a:spLocks noChangeArrowheads="1"/>
            </p:cNvSpPr>
            <p:nvPr/>
          </p:nvSpPr>
          <p:spPr bwMode="auto">
            <a:xfrm>
              <a:off x="3905250" y="1814513"/>
              <a:ext cx="288925" cy="20638"/>
            </a:xfrm>
            <a:prstGeom prst="rect">
              <a:avLst/>
            </a:prstGeom>
            <a:solidFill>
              <a:srgbClr val="008000"/>
            </a:solidFill>
            <a:ln w="0">
              <a:solidFill>
                <a:srgbClr val="0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80" name="Freeform 1504"/>
            <p:cNvSpPr>
              <a:spLocks noEditPoints="1"/>
            </p:cNvSpPr>
            <p:nvPr/>
          </p:nvSpPr>
          <p:spPr bwMode="auto">
            <a:xfrm>
              <a:off x="3998913" y="1792288"/>
              <a:ext cx="103188" cy="80963"/>
            </a:xfrm>
            <a:custGeom>
              <a:avLst/>
              <a:gdLst/>
              <a:ahLst/>
              <a:cxnLst>
                <a:cxn ang="0">
                  <a:pos x="22" y="14"/>
                </a:cxn>
                <a:cxn ang="0">
                  <a:pos x="33" y="31"/>
                </a:cxn>
                <a:cxn ang="0">
                  <a:pos x="44" y="14"/>
                </a:cxn>
                <a:cxn ang="0">
                  <a:pos x="22" y="14"/>
                </a:cxn>
                <a:cxn ang="0">
                  <a:pos x="0" y="0"/>
                </a:cxn>
                <a:cxn ang="0">
                  <a:pos x="65" y="0"/>
                </a:cxn>
                <a:cxn ang="0">
                  <a:pos x="59" y="10"/>
                </a:cxn>
                <a:cxn ang="0">
                  <a:pos x="39" y="43"/>
                </a:cxn>
                <a:cxn ang="0">
                  <a:pos x="44" y="51"/>
                </a:cxn>
                <a:cxn ang="0">
                  <a:pos x="20" y="51"/>
                </a:cxn>
                <a:cxn ang="0">
                  <a:pos x="26" y="43"/>
                </a:cxn>
                <a:cxn ang="0">
                  <a:pos x="6" y="10"/>
                </a:cxn>
                <a:cxn ang="0">
                  <a:pos x="0" y="0"/>
                </a:cxn>
              </a:cxnLst>
              <a:rect l="0" t="0" r="r" b="b"/>
              <a:pathLst>
                <a:path w="65" h="51">
                  <a:moveTo>
                    <a:pt x="22" y="14"/>
                  </a:moveTo>
                  <a:lnTo>
                    <a:pt x="33" y="31"/>
                  </a:lnTo>
                  <a:lnTo>
                    <a:pt x="44" y="14"/>
                  </a:lnTo>
                  <a:lnTo>
                    <a:pt x="22" y="14"/>
                  </a:lnTo>
                  <a:close/>
                  <a:moveTo>
                    <a:pt x="0" y="0"/>
                  </a:moveTo>
                  <a:lnTo>
                    <a:pt x="65" y="0"/>
                  </a:lnTo>
                  <a:lnTo>
                    <a:pt x="59" y="10"/>
                  </a:lnTo>
                  <a:lnTo>
                    <a:pt x="39" y="43"/>
                  </a:lnTo>
                  <a:lnTo>
                    <a:pt x="44" y="51"/>
                  </a:lnTo>
                  <a:lnTo>
                    <a:pt x="20" y="51"/>
                  </a:lnTo>
                  <a:lnTo>
                    <a:pt x="26" y="43"/>
                  </a:lnTo>
                  <a:lnTo>
                    <a:pt x="6" y="10"/>
                  </a:lnTo>
                  <a:lnTo>
                    <a:pt x="0" y="0"/>
                  </a:lnTo>
                  <a:close/>
                </a:path>
              </a:pathLst>
            </a:custGeom>
            <a:solidFill>
              <a:srgbClr val="008000"/>
            </a:solidFill>
            <a:ln w="0">
              <a:solidFill>
                <a:srgbClr val="008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88" name="Rectangle 1512"/>
            <p:cNvSpPr>
              <a:spLocks noChangeArrowheads="1"/>
            </p:cNvSpPr>
            <p:nvPr/>
          </p:nvSpPr>
          <p:spPr bwMode="auto">
            <a:xfrm>
              <a:off x="3905250" y="2005013"/>
              <a:ext cx="288925" cy="20638"/>
            </a:xfrm>
            <a:prstGeom prst="rect">
              <a:avLst/>
            </a:prstGeom>
            <a:solidFill>
              <a:srgbClr val="FF0000"/>
            </a:solidFill>
            <a:ln w="0">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4889" name="Freeform 1513"/>
            <p:cNvSpPr>
              <a:spLocks noEditPoints="1"/>
            </p:cNvSpPr>
            <p:nvPr/>
          </p:nvSpPr>
          <p:spPr bwMode="auto">
            <a:xfrm>
              <a:off x="3998913" y="1985963"/>
              <a:ext cx="103188" cy="80963"/>
            </a:xfrm>
            <a:custGeom>
              <a:avLst/>
              <a:gdLst/>
              <a:ahLst/>
              <a:cxnLst>
                <a:cxn ang="0">
                  <a:pos x="22" y="13"/>
                </a:cxn>
                <a:cxn ang="0">
                  <a:pos x="33" y="31"/>
                </a:cxn>
                <a:cxn ang="0">
                  <a:pos x="44" y="13"/>
                </a:cxn>
                <a:cxn ang="0">
                  <a:pos x="22" y="13"/>
                </a:cxn>
                <a:cxn ang="0">
                  <a:pos x="0" y="0"/>
                </a:cxn>
                <a:cxn ang="0">
                  <a:pos x="65" y="0"/>
                </a:cxn>
                <a:cxn ang="0">
                  <a:pos x="59" y="10"/>
                </a:cxn>
                <a:cxn ang="0">
                  <a:pos x="39" y="43"/>
                </a:cxn>
                <a:cxn ang="0">
                  <a:pos x="44" y="51"/>
                </a:cxn>
                <a:cxn ang="0">
                  <a:pos x="20" y="51"/>
                </a:cxn>
                <a:cxn ang="0">
                  <a:pos x="26" y="43"/>
                </a:cxn>
                <a:cxn ang="0">
                  <a:pos x="6" y="10"/>
                </a:cxn>
                <a:cxn ang="0">
                  <a:pos x="0" y="0"/>
                </a:cxn>
              </a:cxnLst>
              <a:rect l="0" t="0" r="r" b="b"/>
              <a:pathLst>
                <a:path w="65" h="51">
                  <a:moveTo>
                    <a:pt x="22" y="13"/>
                  </a:moveTo>
                  <a:lnTo>
                    <a:pt x="33" y="31"/>
                  </a:lnTo>
                  <a:lnTo>
                    <a:pt x="44" y="13"/>
                  </a:lnTo>
                  <a:lnTo>
                    <a:pt x="22" y="13"/>
                  </a:lnTo>
                  <a:close/>
                  <a:moveTo>
                    <a:pt x="0" y="0"/>
                  </a:moveTo>
                  <a:lnTo>
                    <a:pt x="65" y="0"/>
                  </a:lnTo>
                  <a:lnTo>
                    <a:pt x="59" y="10"/>
                  </a:lnTo>
                  <a:lnTo>
                    <a:pt x="39" y="43"/>
                  </a:lnTo>
                  <a:lnTo>
                    <a:pt x="44" y="51"/>
                  </a:lnTo>
                  <a:lnTo>
                    <a:pt x="20" y="51"/>
                  </a:lnTo>
                  <a:lnTo>
                    <a:pt x="26" y="43"/>
                  </a:lnTo>
                  <a:lnTo>
                    <a:pt x="6" y="10"/>
                  </a:lnTo>
                  <a:lnTo>
                    <a:pt x="0" y="0"/>
                  </a:lnTo>
                  <a:close/>
                </a:path>
              </a:pathLst>
            </a:custGeom>
            <a:solidFill>
              <a:srgbClr val="FF0000"/>
            </a:solidFill>
            <a:ln w="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 name="TextBox 1"/>
            <p:cNvSpPr txBox="1"/>
            <p:nvPr/>
          </p:nvSpPr>
          <p:spPr>
            <a:xfrm>
              <a:off x="4176010" y="1518499"/>
              <a:ext cx="1082348" cy="646331"/>
            </a:xfrm>
            <a:prstGeom prst="rect">
              <a:avLst/>
            </a:prstGeom>
            <a:noFill/>
          </p:spPr>
          <p:txBody>
            <a:bodyPr wrap="none" rtlCol="0">
              <a:spAutoFit/>
            </a:bodyPr>
            <a:lstStyle/>
            <a:p>
              <a:pPr algn="l"/>
              <a:r>
                <a:rPr lang="en-US" sz="1200" b="0" dirty="0" smtClean="0"/>
                <a:t>RC</a:t>
              </a:r>
              <a:br>
                <a:rPr lang="en-US" sz="1200" b="0" dirty="0" smtClean="0"/>
              </a:br>
              <a:r>
                <a:rPr lang="en-US" sz="1200" b="0" dirty="0" err="1" smtClean="0"/>
                <a:t>CoSAMP</a:t>
              </a:r>
              <a:endParaRPr lang="en-US" sz="1200" b="0" dirty="0" smtClean="0"/>
            </a:p>
            <a:p>
              <a:pPr algn="l"/>
              <a:r>
                <a:rPr lang="en-US" sz="1200" b="0" dirty="0" smtClean="0"/>
                <a:t>Adapt GAMP</a:t>
              </a:r>
            </a:p>
          </p:txBody>
        </p:sp>
      </p:grpSp>
      <p:sp>
        <p:nvSpPr>
          <p:cNvPr id="1455" name="TextBox 6"/>
          <p:cNvSpPr txBox="1">
            <a:spLocks noChangeArrowheads="1"/>
          </p:cNvSpPr>
          <p:nvPr/>
        </p:nvSpPr>
        <p:spPr bwMode="auto">
          <a:xfrm>
            <a:off x="331470" y="4567296"/>
            <a:ext cx="4869260" cy="1733808"/>
          </a:xfrm>
          <a:prstGeom prst="rect">
            <a:avLst/>
          </a:prstGeom>
          <a:noFill/>
          <a:ln w="9525">
            <a:noFill/>
            <a:miter lim="800000"/>
            <a:headEnd/>
            <a:tailEnd/>
          </a:ln>
        </p:spPr>
        <p:txBody>
          <a:bodyPr wrap="square">
            <a:spAutoFit/>
          </a:bodyPr>
          <a:lstStyle/>
          <a:p>
            <a:pPr lvl="0" algn="l"/>
            <a:r>
              <a:rPr lang="en-US" sz="1600" b="0" i="1" dirty="0" smtClean="0">
                <a:solidFill>
                  <a:schemeClr val="accent2">
                    <a:lumMod val="75000"/>
                  </a:schemeClr>
                </a:solidFill>
              </a:rPr>
              <a:t>m = </a:t>
            </a:r>
            <a:r>
              <a:rPr lang="en-US" sz="1600" b="0" dirty="0" smtClean="0">
                <a:solidFill>
                  <a:schemeClr val="accent2">
                    <a:lumMod val="75000"/>
                  </a:schemeClr>
                </a:solidFill>
              </a:rPr>
              <a:t>number of trials, random </a:t>
            </a:r>
            <a:r>
              <a:rPr lang="en-US" sz="1600" b="0" dirty="0">
                <a:solidFill>
                  <a:schemeClr val="accent2">
                    <a:lumMod val="75000"/>
                  </a:schemeClr>
                </a:solidFill>
              </a:rPr>
              <a:t>excitation ~40 </a:t>
            </a:r>
          </a:p>
          <a:p>
            <a:pPr algn="l"/>
            <a:r>
              <a:rPr lang="en-US" sz="1600" b="0" i="1" dirty="0" smtClean="0">
                <a:solidFill>
                  <a:schemeClr val="accent2">
                    <a:lumMod val="75000"/>
                  </a:schemeClr>
                </a:solidFill>
              </a:rPr>
              <a:t>n</a:t>
            </a:r>
            <a:r>
              <a:rPr lang="en-US" sz="1600" b="0" dirty="0" smtClean="0">
                <a:solidFill>
                  <a:schemeClr val="accent2">
                    <a:lumMod val="75000"/>
                  </a:schemeClr>
                </a:solidFill>
              </a:rPr>
              <a:t> =  500,   </a:t>
            </a:r>
          </a:p>
          <a:p>
            <a:pPr algn="l"/>
            <a:r>
              <a:rPr lang="en-US" sz="1600" b="0" i="1" dirty="0" smtClean="0">
                <a:solidFill>
                  <a:schemeClr val="accent2">
                    <a:lumMod val="75000"/>
                  </a:schemeClr>
                </a:solidFill>
              </a:rPr>
              <a:t>k</a:t>
            </a:r>
            <a:r>
              <a:rPr lang="en-US" sz="1600" b="0" dirty="0" smtClean="0">
                <a:solidFill>
                  <a:schemeClr val="accent2">
                    <a:lumMod val="75000"/>
                  </a:schemeClr>
                </a:solidFill>
              </a:rPr>
              <a:t> =30 or 6%              Bernoulli-</a:t>
            </a:r>
            <a:r>
              <a:rPr lang="en-US" sz="1600" b="0" dirty="0" err="1" smtClean="0">
                <a:solidFill>
                  <a:schemeClr val="accent2">
                    <a:lumMod val="75000"/>
                  </a:schemeClr>
                </a:solidFill>
              </a:rPr>
              <a:t>Gayssuab</a:t>
            </a:r>
            <a:r>
              <a:rPr lang="en-US" sz="1600" b="0" dirty="0" smtClean="0">
                <a:solidFill>
                  <a:schemeClr val="accent2">
                    <a:lumMod val="75000"/>
                  </a:schemeClr>
                </a:solidFill>
              </a:rPr>
              <a:t> weights</a:t>
            </a:r>
          </a:p>
          <a:p>
            <a:pPr lvl="0" algn="l"/>
            <a:r>
              <a:rPr lang="en-US" sz="1600" b="0" dirty="0" smtClean="0">
                <a:solidFill>
                  <a:schemeClr val="accent2">
                    <a:lumMod val="75000"/>
                  </a:schemeClr>
                </a:solidFill>
              </a:rPr>
              <a:t>100 </a:t>
            </a:r>
            <a:r>
              <a:rPr lang="en-US" sz="1600" b="0" dirty="0">
                <a:solidFill>
                  <a:schemeClr val="accent2">
                    <a:lumMod val="75000"/>
                  </a:schemeClr>
                </a:solidFill>
              </a:rPr>
              <a:t>spike windows: </a:t>
            </a:r>
            <a:r>
              <a:rPr lang="en-US" sz="1600" b="0" dirty="0" smtClean="0">
                <a:solidFill>
                  <a:schemeClr val="accent2">
                    <a:lumMod val="75000"/>
                  </a:schemeClr>
                </a:solidFill>
              </a:rPr>
              <a:t>10.4s</a:t>
            </a:r>
          </a:p>
          <a:p>
            <a:pPr lvl="0" algn="l"/>
            <a:r>
              <a:rPr lang="en-US" sz="1600" b="0" dirty="0" smtClean="0">
                <a:solidFill>
                  <a:schemeClr val="accent2">
                    <a:lumMod val="75000"/>
                  </a:schemeClr>
                </a:solidFill>
              </a:rPr>
              <a:t>Spike rate: 10 spikes/s  with.4 second reset</a:t>
            </a:r>
          </a:p>
          <a:p>
            <a:pPr lvl="0" algn="l"/>
            <a:r>
              <a:rPr lang="en-US" sz="1600" b="0" dirty="0" smtClean="0">
                <a:solidFill>
                  <a:schemeClr val="accent2">
                    <a:lumMod val="75000"/>
                  </a:schemeClr>
                </a:solidFill>
              </a:rPr>
              <a:t>300 trials: ~1 hour</a:t>
            </a:r>
          </a:p>
          <a:p>
            <a:pPr lvl="0" algn="l"/>
            <a:endParaRPr lang="en-US" sz="1600" b="0" baseline="30000" dirty="0" smtClean="0">
              <a:solidFill>
                <a:schemeClr val="accent2">
                  <a:lumMod val="75000"/>
                </a:schemeClr>
              </a:solidFill>
            </a:endParaRPr>
          </a:p>
        </p:txBody>
      </p:sp>
      <p:sp>
        <p:nvSpPr>
          <p:cNvPr id="1456" name="TextBox 1455"/>
          <p:cNvSpPr txBox="1"/>
          <p:nvPr/>
        </p:nvSpPr>
        <p:spPr>
          <a:xfrm>
            <a:off x="6122956" y="5637976"/>
            <a:ext cx="2979111" cy="553998"/>
          </a:xfrm>
          <a:prstGeom prst="rect">
            <a:avLst/>
          </a:prstGeom>
          <a:noFill/>
        </p:spPr>
        <p:txBody>
          <a:bodyPr wrap="square" rtlCol="0">
            <a:spAutoFit/>
          </a:bodyPr>
          <a:lstStyle/>
          <a:p>
            <a:pPr algn="l"/>
            <a:r>
              <a:rPr lang="en-US" sz="1500" dirty="0" smtClean="0">
                <a:solidFill>
                  <a:schemeClr val="accent1">
                    <a:lumMod val="60000"/>
                    <a:lumOff val="40000"/>
                  </a:schemeClr>
                </a:solidFill>
              </a:rPr>
              <a:t>*Hu &amp; </a:t>
            </a:r>
            <a:r>
              <a:rPr lang="en-US" sz="1500" dirty="0" err="1" smtClean="0">
                <a:solidFill>
                  <a:schemeClr val="accent1">
                    <a:lumMod val="60000"/>
                    <a:lumOff val="40000"/>
                  </a:schemeClr>
                </a:solidFill>
              </a:rPr>
              <a:t>Chlovskii</a:t>
            </a:r>
            <a:r>
              <a:rPr lang="en-US" sz="1500" dirty="0" smtClean="0">
                <a:solidFill>
                  <a:schemeClr val="accent1">
                    <a:lumMod val="60000"/>
                    <a:lumOff val="40000"/>
                  </a:schemeClr>
                </a:solidFill>
              </a:rPr>
              <a:t> NIPS 2010 </a:t>
            </a:r>
          </a:p>
          <a:p>
            <a:pPr algn="l"/>
            <a:r>
              <a:rPr lang="en-US" sz="1500" dirty="0" smtClean="0">
                <a:solidFill>
                  <a:schemeClr val="accent1">
                    <a:lumMod val="60000"/>
                    <a:lumOff val="40000"/>
                  </a:schemeClr>
                </a:solidFill>
              </a:rPr>
              <a:t>**Fletcher </a:t>
            </a:r>
            <a:r>
              <a:rPr lang="en-US" sz="1500" dirty="0">
                <a:solidFill>
                  <a:schemeClr val="accent1">
                    <a:lumMod val="60000"/>
                    <a:lumOff val="40000"/>
                  </a:schemeClr>
                </a:solidFill>
              </a:rPr>
              <a:t>et </a:t>
            </a:r>
            <a:r>
              <a:rPr lang="en-US" sz="1500" dirty="0" smtClean="0">
                <a:solidFill>
                  <a:schemeClr val="accent1">
                    <a:lumMod val="60000"/>
                    <a:lumOff val="40000"/>
                  </a:schemeClr>
                </a:solidFill>
              </a:rPr>
              <a:t>al, NIPS 2011</a:t>
            </a:r>
            <a:endParaRPr lang="en-US" sz="1500" dirty="0">
              <a:solidFill>
                <a:schemeClr val="accent1">
                  <a:lumMod val="60000"/>
                  <a:lumOff val="40000"/>
                </a:schemeClr>
              </a:solidFill>
            </a:endParaRPr>
          </a:p>
        </p:txBody>
      </p:sp>
      <p:sp>
        <p:nvSpPr>
          <p:cNvPr id="1457" name="Down Arrow 1456"/>
          <p:cNvSpPr/>
          <p:nvPr/>
        </p:nvSpPr>
        <p:spPr bwMode="auto">
          <a:xfrm rot="5400000">
            <a:off x="2901406" y="2577436"/>
            <a:ext cx="343771" cy="1516947"/>
          </a:xfrm>
          <a:prstGeom prst="downArrow">
            <a:avLst/>
          </a:prstGeom>
          <a:solidFill>
            <a:srgbClr val="92D050">
              <a:alpha val="53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458" name="TextBox 1457"/>
          <p:cNvSpPr txBox="1"/>
          <p:nvPr/>
        </p:nvSpPr>
        <p:spPr>
          <a:xfrm>
            <a:off x="1929994" y="2888054"/>
            <a:ext cx="697627" cy="400110"/>
          </a:xfrm>
          <a:prstGeom prst="rect">
            <a:avLst/>
          </a:prstGeom>
          <a:noFill/>
        </p:spPr>
        <p:txBody>
          <a:bodyPr wrap="none" rtlCol="0">
            <a:spAutoFit/>
          </a:bodyPr>
          <a:lstStyle/>
          <a:p>
            <a:pPr algn="l"/>
            <a:r>
              <a:rPr lang="en-US" b="0" dirty="0"/>
              <a:t>4</a:t>
            </a:r>
            <a:r>
              <a:rPr lang="en-US" b="0" dirty="0" smtClean="0"/>
              <a:t>0%</a:t>
            </a:r>
          </a:p>
        </p:txBody>
      </p:sp>
    </p:spTree>
    <p:extLst>
      <p:ext uri="{BB962C8B-B14F-4D97-AF65-F5344CB8AC3E}">
        <p14:creationId xmlns:p14="http://schemas.microsoft.com/office/powerpoint/2010/main" val="31268657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itle 1"/>
          <p:cNvSpPr>
            <a:spLocks noGrp="1"/>
          </p:cNvSpPr>
          <p:nvPr>
            <p:ph type="title"/>
          </p:nvPr>
        </p:nvSpPr>
        <p:spPr>
          <a:xfrm>
            <a:off x="514350" y="0"/>
            <a:ext cx="8077200" cy="706438"/>
          </a:xfrm>
        </p:spPr>
        <p:txBody>
          <a:bodyPr/>
          <a:lstStyle/>
          <a:p>
            <a:r>
              <a:rPr lang="en-US" dirty="0" smtClean="0"/>
              <a:t>Simulation:  </a:t>
            </a:r>
            <a:r>
              <a:rPr lang="en-US" dirty="0" err="1" smtClean="0"/>
              <a:t>NeuRAMP</a:t>
            </a:r>
            <a:r>
              <a:rPr lang="en-US" dirty="0" smtClean="0"/>
              <a:t> Connectivity Detection</a:t>
            </a:r>
          </a:p>
        </p:txBody>
      </p:sp>
      <p:pic>
        <p:nvPicPr>
          <p:cNvPr id="2160641" name="Picture 1"/>
          <p:cNvPicPr>
            <a:picLocks noChangeAspect="1" noChangeArrowheads="1"/>
          </p:cNvPicPr>
          <p:nvPr/>
        </p:nvPicPr>
        <p:blipFill>
          <a:blip r:embed="rId3" cstate="print"/>
          <a:srcRect/>
          <a:stretch>
            <a:fillRect/>
          </a:stretch>
        </p:blipFill>
        <p:spPr bwMode="auto">
          <a:xfrm>
            <a:off x="167947" y="1066800"/>
            <a:ext cx="4556453" cy="3383280"/>
          </a:xfrm>
          <a:prstGeom prst="rect">
            <a:avLst/>
          </a:prstGeom>
          <a:noFill/>
          <a:ln w="9525">
            <a:noFill/>
            <a:miter lim="800000"/>
            <a:headEnd/>
            <a:tailEnd/>
          </a:ln>
        </p:spPr>
      </p:pic>
      <p:sp>
        <p:nvSpPr>
          <p:cNvPr id="4" name="Down Arrow 3"/>
          <p:cNvSpPr/>
          <p:nvPr/>
        </p:nvSpPr>
        <p:spPr bwMode="auto">
          <a:xfrm>
            <a:off x="2522551" y="2911502"/>
            <a:ext cx="152400" cy="609600"/>
          </a:xfrm>
          <a:prstGeom prst="down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 name="TextBox 4"/>
          <p:cNvSpPr txBox="1"/>
          <p:nvPr/>
        </p:nvSpPr>
        <p:spPr>
          <a:xfrm>
            <a:off x="819548" y="2918791"/>
            <a:ext cx="1822935" cy="400110"/>
          </a:xfrm>
          <a:prstGeom prst="rect">
            <a:avLst/>
          </a:prstGeom>
          <a:noFill/>
        </p:spPr>
        <p:txBody>
          <a:bodyPr wrap="none" rtlCol="0">
            <a:spAutoFit/>
          </a:bodyPr>
          <a:lstStyle/>
          <a:p>
            <a:pPr algn="l"/>
            <a:r>
              <a:rPr lang="en-US" b="0" dirty="0" smtClean="0"/>
              <a:t>50% reduction</a:t>
            </a:r>
          </a:p>
        </p:txBody>
      </p:sp>
      <p:sp>
        <p:nvSpPr>
          <p:cNvPr id="6" name="Rectangle 5"/>
          <p:cNvSpPr/>
          <p:nvPr/>
        </p:nvSpPr>
        <p:spPr bwMode="auto">
          <a:xfrm>
            <a:off x="1731015" y="4191000"/>
            <a:ext cx="1926585" cy="259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7" name="TextBox 6"/>
          <p:cNvSpPr txBox="1"/>
          <p:nvPr/>
        </p:nvSpPr>
        <p:spPr>
          <a:xfrm>
            <a:off x="1731015" y="4184864"/>
            <a:ext cx="2036135" cy="400110"/>
          </a:xfrm>
          <a:prstGeom prst="rect">
            <a:avLst/>
          </a:prstGeom>
          <a:noFill/>
        </p:spPr>
        <p:txBody>
          <a:bodyPr wrap="none" rtlCol="0">
            <a:spAutoFit/>
          </a:bodyPr>
          <a:lstStyle/>
          <a:p>
            <a:pPr algn="l"/>
            <a:r>
              <a:rPr lang="en-US" b="0" dirty="0" smtClean="0"/>
              <a:t>False alarm rate</a:t>
            </a:r>
          </a:p>
        </p:txBody>
      </p:sp>
      <p:sp>
        <p:nvSpPr>
          <p:cNvPr id="8" name="Rectangle 7"/>
          <p:cNvSpPr/>
          <p:nvPr/>
        </p:nvSpPr>
        <p:spPr bwMode="auto">
          <a:xfrm>
            <a:off x="167947" y="1524000"/>
            <a:ext cx="289253" cy="2133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2" name="TextBox 11"/>
          <p:cNvSpPr txBox="1"/>
          <p:nvPr/>
        </p:nvSpPr>
        <p:spPr>
          <a:xfrm rot="16200000">
            <a:off x="-1109758" y="2452531"/>
            <a:ext cx="2619628" cy="400110"/>
          </a:xfrm>
          <a:prstGeom prst="rect">
            <a:avLst/>
          </a:prstGeom>
          <a:noFill/>
        </p:spPr>
        <p:txBody>
          <a:bodyPr wrap="none" rtlCol="0">
            <a:spAutoFit/>
          </a:bodyPr>
          <a:lstStyle/>
          <a:p>
            <a:pPr algn="l"/>
            <a:r>
              <a:rPr lang="en-US" b="0" dirty="0" smtClean="0"/>
              <a:t>Missed detection rate</a:t>
            </a:r>
          </a:p>
        </p:txBody>
      </p:sp>
      <p:sp>
        <p:nvSpPr>
          <p:cNvPr id="53253" name="Content Placeholder 3"/>
          <p:cNvSpPr>
            <a:spLocks noGrp="1"/>
          </p:cNvSpPr>
          <p:nvPr>
            <p:ph sz="quarter" idx="1"/>
          </p:nvPr>
        </p:nvSpPr>
        <p:spPr>
          <a:xfrm>
            <a:off x="4648200" y="1128091"/>
            <a:ext cx="4800600" cy="3581400"/>
          </a:xfrm>
        </p:spPr>
        <p:txBody>
          <a:bodyPr/>
          <a:lstStyle/>
          <a:p>
            <a:r>
              <a:rPr lang="en-US" dirty="0"/>
              <a:t>Factors:</a:t>
            </a:r>
          </a:p>
          <a:p>
            <a:pPr lvl="1"/>
            <a:r>
              <a:rPr lang="en-US" dirty="0"/>
              <a:t>Models nonlinearities</a:t>
            </a:r>
          </a:p>
          <a:p>
            <a:pPr lvl="1"/>
            <a:r>
              <a:rPr lang="en-US" dirty="0"/>
              <a:t>Optimal learning</a:t>
            </a:r>
          </a:p>
          <a:p>
            <a:pPr lvl="1"/>
            <a:r>
              <a:rPr lang="en-US" dirty="0"/>
              <a:t>Incorporates </a:t>
            </a:r>
            <a:r>
              <a:rPr lang="en-US" dirty="0" err="1"/>
              <a:t>sparsity</a:t>
            </a:r>
            <a:endParaRPr lang="en-US" dirty="0"/>
          </a:p>
          <a:p>
            <a:pPr lvl="1"/>
            <a:r>
              <a:rPr lang="en-US" dirty="0"/>
              <a:t>Similar </a:t>
            </a:r>
            <a:r>
              <a:rPr lang="en-US" dirty="0" smtClean="0"/>
              <a:t>complexity</a:t>
            </a:r>
          </a:p>
          <a:p>
            <a:pPr lvl="1"/>
            <a:endParaRPr lang="en-US" dirty="0"/>
          </a:p>
          <a:p>
            <a:r>
              <a:rPr lang="en-US" sz="2000" dirty="0" smtClean="0"/>
              <a:t>GAMP outperforms RC &amp; </a:t>
            </a:r>
            <a:r>
              <a:rPr lang="en-US" sz="2000" dirty="0" err="1" smtClean="0"/>
              <a:t>CoSaMP</a:t>
            </a:r>
            <a:endParaRPr lang="en-US" sz="2000" dirty="0" smtClean="0"/>
          </a:p>
          <a:p>
            <a:pPr lvl="1"/>
            <a:r>
              <a:rPr lang="en-US" sz="1800" dirty="0" smtClean="0"/>
              <a:t>75% and 50% lower missed detects </a:t>
            </a:r>
          </a:p>
          <a:p>
            <a:pPr>
              <a:buNone/>
            </a:pPr>
            <a:endParaRPr lang="en-US" sz="1800" dirty="0"/>
          </a:p>
          <a:p>
            <a:pPr>
              <a:buNone/>
            </a:pPr>
            <a:r>
              <a:rPr lang="en-US" sz="1800" dirty="0" smtClean="0"/>
              <a:t>                  </a:t>
            </a:r>
          </a:p>
        </p:txBody>
      </p:sp>
      <p:sp>
        <p:nvSpPr>
          <p:cNvPr id="11" name="Action Button: Forward or Next 10">
            <a:hlinkClick r:id="rId4" action="ppaction://hlinksldjump" highlightClick="1"/>
          </p:cNvPr>
          <p:cNvSpPr/>
          <p:nvPr/>
        </p:nvSpPr>
        <p:spPr bwMode="auto">
          <a:xfrm>
            <a:off x="8534400" y="6172200"/>
            <a:ext cx="381000" cy="152400"/>
          </a:xfrm>
          <a:prstGeom prst="actionButtonForwardNex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3" name="TextBox 12"/>
          <p:cNvSpPr txBox="1"/>
          <p:nvPr/>
        </p:nvSpPr>
        <p:spPr>
          <a:xfrm>
            <a:off x="206047" y="5520050"/>
            <a:ext cx="9439348" cy="677108"/>
          </a:xfrm>
          <a:prstGeom prst="rect">
            <a:avLst/>
          </a:prstGeom>
          <a:noFill/>
        </p:spPr>
        <p:txBody>
          <a:bodyPr wrap="square" rtlCol="0">
            <a:spAutoFit/>
          </a:bodyPr>
          <a:lstStyle/>
          <a:p>
            <a:pPr algn="l"/>
            <a:r>
              <a:rPr lang="en-US" b="0" dirty="0" smtClean="0"/>
              <a:t> “</a:t>
            </a:r>
            <a:r>
              <a:rPr lang="en-US" sz="1800" b="0" dirty="0" smtClean="0"/>
              <a:t>Simultaneous all </a:t>
            </a:r>
            <a:r>
              <a:rPr lang="en-US" sz="1800" b="0" dirty="0"/>
              <a:t>o</a:t>
            </a:r>
            <a:r>
              <a:rPr lang="en-US" sz="1800" b="0" dirty="0" smtClean="0"/>
              <a:t>ptical manipulation and recording…”, AM Packer, Dec 2014 Nature</a:t>
            </a:r>
          </a:p>
          <a:p>
            <a:pPr algn="l"/>
            <a:r>
              <a:rPr lang="en-US" sz="1800" dirty="0" smtClean="0">
                <a:solidFill>
                  <a:schemeClr val="accent1">
                    <a:lumMod val="60000"/>
                    <a:lumOff val="40000"/>
                  </a:schemeClr>
                </a:solidFill>
              </a:rPr>
              <a:t>**“Block sparse” filters:    Salamander visual receptive field</a:t>
            </a:r>
          </a:p>
        </p:txBody>
      </p:sp>
    </p:spTree>
    <p:extLst>
      <p:ext uri="{BB962C8B-B14F-4D97-AF65-F5344CB8AC3E}">
        <p14:creationId xmlns:p14="http://schemas.microsoft.com/office/powerpoint/2010/main" val="16463242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4886325" y="2895600"/>
            <a:ext cx="4105275" cy="28956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Moving forward: Scalable adaptive block</a:t>
            </a:r>
            <a:endParaRPr lang="en-US" dirty="0"/>
          </a:p>
        </p:txBody>
      </p:sp>
      <p:sp>
        <p:nvSpPr>
          <p:cNvPr id="4" name="Content Placeholder 3"/>
          <p:cNvSpPr>
            <a:spLocks noGrp="1"/>
          </p:cNvSpPr>
          <p:nvPr>
            <p:ph sz="quarter" idx="1"/>
          </p:nvPr>
        </p:nvSpPr>
        <p:spPr>
          <a:xfrm>
            <a:off x="761999" y="1219200"/>
            <a:ext cx="7942263" cy="4572000"/>
          </a:xfrm>
        </p:spPr>
        <p:txBody>
          <a:bodyPr>
            <a:normAutofit/>
          </a:bodyPr>
          <a:lstStyle/>
          <a:p>
            <a:r>
              <a:rPr lang="en-US" dirty="0" smtClean="0">
                <a:solidFill>
                  <a:srgbClr val="0070C0"/>
                </a:solidFill>
              </a:rPr>
              <a:t>Generalized Approximate Message Passing (GAMP)</a:t>
            </a:r>
          </a:p>
          <a:p>
            <a:r>
              <a:rPr lang="en-US" dirty="0">
                <a:solidFill>
                  <a:srgbClr val="0070C0"/>
                </a:solidFill>
              </a:rPr>
              <a:t>I</a:t>
            </a:r>
            <a:r>
              <a:rPr lang="en-US" dirty="0" smtClean="0">
                <a:solidFill>
                  <a:srgbClr val="0070C0"/>
                </a:solidFill>
              </a:rPr>
              <a:t>mproved neural connectivity detection</a:t>
            </a:r>
          </a:p>
          <a:p>
            <a:pPr lvl="1"/>
            <a:r>
              <a:rPr lang="en-US" dirty="0" smtClean="0"/>
              <a:t>Data limited</a:t>
            </a:r>
          </a:p>
          <a:p>
            <a:pPr lvl="1"/>
            <a:r>
              <a:rPr lang="en-US" dirty="0"/>
              <a:t>U</a:t>
            </a:r>
            <a:r>
              <a:rPr lang="en-US" dirty="0" smtClean="0"/>
              <a:t>nknown nonlinearities, </a:t>
            </a:r>
            <a:r>
              <a:rPr lang="en-US" dirty="0" err="1" smtClean="0"/>
              <a:t>sparsity</a:t>
            </a:r>
            <a:r>
              <a:rPr lang="en-US" dirty="0" smtClean="0"/>
              <a:t> levels</a:t>
            </a:r>
          </a:p>
          <a:p>
            <a:pPr lvl="1"/>
            <a:endParaRPr lang="en-US" dirty="0" smtClean="0"/>
          </a:p>
          <a:p>
            <a:r>
              <a:rPr lang="en-US" dirty="0" smtClean="0">
                <a:solidFill>
                  <a:srgbClr val="0070C0"/>
                </a:solidFill>
              </a:rPr>
              <a:t>Scalable adaptive GAMP block</a:t>
            </a:r>
            <a:endParaRPr lang="en-US" dirty="0"/>
          </a:p>
          <a:p>
            <a:pPr lvl="1"/>
            <a:r>
              <a:rPr lang="en-US" dirty="0" smtClean="0"/>
              <a:t>Linear mixing blocks</a:t>
            </a:r>
          </a:p>
          <a:p>
            <a:pPr lvl="1"/>
            <a:r>
              <a:rPr lang="en-US" dirty="0" smtClean="0"/>
              <a:t>Low complexity: scalable</a:t>
            </a:r>
          </a:p>
          <a:p>
            <a:pPr lvl="1"/>
            <a:r>
              <a:rPr lang="en-US" dirty="0" smtClean="0"/>
              <a:t>Extensible</a:t>
            </a:r>
          </a:p>
          <a:p>
            <a:pPr lvl="1"/>
            <a:r>
              <a:rPr lang="en-US" dirty="0" smtClean="0"/>
              <a:t>Rich input output models</a:t>
            </a:r>
          </a:p>
          <a:p>
            <a:pPr lvl="1"/>
            <a:r>
              <a:rPr lang="en-US" dirty="0" smtClean="0"/>
              <a:t>Adaptive</a:t>
            </a:r>
          </a:p>
          <a:p>
            <a:pPr lvl="1"/>
            <a:endParaRPr lang="en-US" dirty="0" smtClean="0"/>
          </a:p>
          <a:p>
            <a:pPr lvl="1"/>
            <a:endParaRPr lang="en-US" dirty="0" smtClean="0"/>
          </a:p>
        </p:txBody>
      </p:sp>
      <p:sp>
        <p:nvSpPr>
          <p:cNvPr id="3" name="Rectangle 2"/>
          <p:cNvSpPr/>
          <p:nvPr/>
        </p:nvSpPr>
        <p:spPr bwMode="auto">
          <a:xfrm>
            <a:off x="6096000" y="3162300"/>
            <a:ext cx="1981200" cy="2324100"/>
          </a:xfrm>
          <a:prstGeom prst="rect">
            <a:avLst/>
          </a:prstGeom>
          <a:noFill/>
          <a:ln w="28575" cap="flat" cmpd="sng" algn="ctr">
            <a:solidFill>
              <a:schemeClr val="accent1">
                <a:lumMod val="60000"/>
                <a:lumOff val="40000"/>
              </a:schemeClr>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8494675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4" name="Content Placeholder 3"/>
          <p:cNvSpPr>
            <a:spLocks noGrp="1"/>
          </p:cNvSpPr>
          <p:nvPr>
            <p:ph sz="quarter" idx="1"/>
          </p:nvPr>
        </p:nvSpPr>
        <p:spPr>
          <a:xfrm>
            <a:off x="381000" y="1193800"/>
            <a:ext cx="8555037" cy="5359400"/>
          </a:xfrm>
        </p:spPr>
        <p:txBody>
          <a:bodyPr/>
          <a:lstStyle/>
          <a:p>
            <a:r>
              <a:rPr lang="en-US" sz="2800" dirty="0">
                <a:solidFill>
                  <a:schemeClr val="bg1">
                    <a:lumMod val="65000"/>
                  </a:schemeClr>
                </a:solidFill>
              </a:rPr>
              <a:t>Connectivity via </a:t>
            </a:r>
            <a:r>
              <a:rPr lang="en-US" sz="2800" dirty="0" err="1" smtClean="0">
                <a:solidFill>
                  <a:schemeClr val="bg1">
                    <a:lumMod val="65000"/>
                  </a:schemeClr>
                </a:solidFill>
              </a:rPr>
              <a:t>multineuronal</a:t>
            </a:r>
            <a:r>
              <a:rPr lang="en-US" sz="2800" dirty="0" smtClean="0">
                <a:solidFill>
                  <a:schemeClr val="bg1">
                    <a:lumMod val="65000"/>
                  </a:schemeClr>
                </a:solidFill>
              </a:rPr>
              <a:t> stimulation</a:t>
            </a:r>
          </a:p>
          <a:p>
            <a:pPr lvl="1"/>
            <a:r>
              <a:rPr lang="en-US" sz="2400" dirty="0" smtClean="0">
                <a:solidFill>
                  <a:srgbClr val="FFFFFF">
                    <a:lumMod val="65000"/>
                  </a:srgbClr>
                </a:solidFill>
              </a:rPr>
              <a:t>Iterative fast adaptive GAMP framework</a:t>
            </a:r>
          </a:p>
          <a:p>
            <a:r>
              <a:rPr lang="en-US" sz="2800" dirty="0" smtClean="0"/>
              <a:t>Network connectivity </a:t>
            </a:r>
            <a:r>
              <a:rPr lang="en-US" sz="2800" dirty="0"/>
              <a:t>via Ca</a:t>
            </a:r>
            <a:r>
              <a:rPr lang="en-US" sz="2800" baseline="30000" dirty="0"/>
              <a:t>2+</a:t>
            </a:r>
            <a:r>
              <a:rPr lang="en-US" sz="2800" dirty="0"/>
              <a:t> </a:t>
            </a:r>
            <a:r>
              <a:rPr lang="en-US" sz="2800" dirty="0" smtClean="0"/>
              <a:t>imaging</a:t>
            </a:r>
          </a:p>
          <a:p>
            <a:pPr lvl="1"/>
            <a:r>
              <a:rPr lang="en-US" sz="2400" dirty="0">
                <a:solidFill>
                  <a:srgbClr val="000000"/>
                </a:solidFill>
              </a:rPr>
              <a:t>Large scale </a:t>
            </a:r>
            <a:r>
              <a:rPr lang="en-US" sz="2400" i="1" dirty="0">
                <a:solidFill>
                  <a:srgbClr val="000000"/>
                </a:solidFill>
              </a:rPr>
              <a:t>in vivo </a:t>
            </a:r>
            <a:r>
              <a:rPr lang="en-US" sz="2400" dirty="0">
                <a:solidFill>
                  <a:srgbClr val="000000"/>
                </a:solidFill>
              </a:rPr>
              <a:t>layers</a:t>
            </a:r>
          </a:p>
          <a:p>
            <a:pPr lvl="1"/>
            <a:r>
              <a:rPr lang="en-US" sz="2400" dirty="0"/>
              <a:t>Remarkable spatial resolution</a:t>
            </a:r>
          </a:p>
          <a:p>
            <a:pPr lvl="1"/>
            <a:r>
              <a:rPr lang="en-US" sz="2400" dirty="0" smtClean="0"/>
              <a:t>Indirect</a:t>
            </a:r>
            <a:r>
              <a:rPr lang="en-US" sz="2400" dirty="0"/>
              <a:t>, temporally smoothed</a:t>
            </a:r>
          </a:p>
          <a:p>
            <a:pPr lvl="1"/>
            <a:r>
              <a:rPr lang="en-US" sz="2400" dirty="0" smtClean="0"/>
              <a:t>Network model - </a:t>
            </a:r>
            <a:r>
              <a:rPr lang="en-US" sz="2400" dirty="0"/>
              <a:t>captures dynamics</a:t>
            </a:r>
          </a:p>
          <a:p>
            <a:pPr lvl="1"/>
            <a:r>
              <a:rPr lang="en-US" sz="2400" dirty="0" smtClean="0"/>
              <a:t>Scalable </a:t>
            </a:r>
            <a:r>
              <a:rPr lang="en-US" sz="2400" dirty="0"/>
              <a:t>accurate </a:t>
            </a:r>
            <a:r>
              <a:rPr lang="en-US" sz="2400" dirty="0" smtClean="0"/>
              <a:t>EM algorithm</a:t>
            </a:r>
            <a:endParaRPr lang="en-US" sz="2400" dirty="0"/>
          </a:p>
          <a:p>
            <a:r>
              <a:rPr lang="en-US" sz="2800" dirty="0" smtClean="0">
                <a:solidFill>
                  <a:schemeClr val="bg1">
                    <a:lumMod val="65000"/>
                  </a:schemeClr>
                </a:solidFill>
              </a:rPr>
              <a:t>Receptive field </a:t>
            </a:r>
            <a:r>
              <a:rPr lang="en-US" sz="2800" dirty="0">
                <a:solidFill>
                  <a:schemeClr val="bg1">
                    <a:lumMod val="65000"/>
                  </a:schemeClr>
                </a:solidFill>
              </a:rPr>
              <a:t>of </a:t>
            </a:r>
            <a:r>
              <a:rPr lang="en-US" sz="2800" dirty="0" smtClean="0">
                <a:solidFill>
                  <a:schemeClr val="bg1">
                    <a:lumMod val="65000"/>
                  </a:schemeClr>
                </a:solidFill>
              </a:rPr>
              <a:t>retinal ganglion cells</a:t>
            </a:r>
            <a:endParaRPr lang="en-US" sz="2800" dirty="0">
              <a:solidFill>
                <a:schemeClr val="bg1">
                  <a:lumMod val="65000"/>
                </a:schemeClr>
              </a:solidFill>
            </a:endParaRPr>
          </a:p>
          <a:p>
            <a:pPr lvl="1"/>
            <a:r>
              <a:rPr lang="en-US" sz="2400" dirty="0" smtClean="0">
                <a:solidFill>
                  <a:schemeClr val="bg1">
                    <a:lumMod val="65000"/>
                  </a:schemeClr>
                </a:solidFill>
              </a:rPr>
              <a:t>Space-time salamander response to stimuli</a:t>
            </a:r>
          </a:p>
          <a:p>
            <a:pPr lvl="1"/>
            <a:r>
              <a:rPr lang="en-US" sz="2400" dirty="0">
                <a:solidFill>
                  <a:schemeClr val="bg1">
                    <a:lumMod val="65000"/>
                  </a:schemeClr>
                </a:solidFill>
              </a:rPr>
              <a:t>Improved identification with limited data</a:t>
            </a:r>
          </a:p>
          <a:p>
            <a:pPr lvl="1"/>
            <a:endParaRPr lang="en-US" sz="2800" dirty="0"/>
          </a:p>
          <a:p>
            <a:endParaRPr lang="en-US" dirty="0"/>
          </a:p>
        </p:txBody>
      </p:sp>
    </p:spTree>
    <p:extLst>
      <p:ext uri="{BB962C8B-B14F-4D97-AF65-F5344CB8AC3E}">
        <p14:creationId xmlns:p14="http://schemas.microsoft.com/office/powerpoint/2010/main" val="1537644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Inference of Network Connectivity</a:t>
            </a:r>
            <a:endParaRPr lang="en-US" dirty="0"/>
          </a:p>
        </p:txBody>
      </p:sp>
      <p:sp>
        <p:nvSpPr>
          <p:cNvPr id="28" name="Right Arrow 27"/>
          <p:cNvSpPr/>
          <p:nvPr/>
        </p:nvSpPr>
        <p:spPr>
          <a:xfrm>
            <a:off x="3678024" y="2506766"/>
            <a:ext cx="1370715" cy="36289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89546" y="3697069"/>
            <a:ext cx="3288080" cy="646331"/>
          </a:xfrm>
          <a:prstGeom prst="rect">
            <a:avLst/>
          </a:prstGeom>
          <a:noFill/>
        </p:spPr>
        <p:txBody>
          <a:bodyPr wrap="none" rtlCol="0">
            <a:spAutoFit/>
          </a:bodyPr>
          <a:lstStyle/>
          <a:p>
            <a:pPr defTabSz="457200"/>
            <a:r>
              <a:rPr lang="en-US" sz="1800" b="0" dirty="0" smtClean="0">
                <a:solidFill>
                  <a:prstClr val="black"/>
                </a:solidFill>
                <a:ea typeface="ＭＳ Ｐゴシック" pitchFamily="-65" charset="-128"/>
                <a:cs typeface="+mn-cs"/>
              </a:rPr>
              <a:t>Network of neurons: </a:t>
            </a:r>
          </a:p>
          <a:p>
            <a:pPr defTabSz="457200"/>
            <a:r>
              <a:rPr lang="en-US" sz="1800" b="0" dirty="0" smtClean="0">
                <a:solidFill>
                  <a:prstClr val="black"/>
                </a:solidFill>
                <a:ea typeface="ＭＳ Ｐゴシック" pitchFamily="-65" charset="-128"/>
                <a:cs typeface="+mn-cs"/>
              </a:rPr>
              <a:t>unknown synaptic connectivity</a:t>
            </a:r>
            <a:endParaRPr lang="en-US" sz="1800" b="0" dirty="0">
              <a:solidFill>
                <a:prstClr val="black"/>
              </a:solidFill>
              <a:ea typeface="ＭＳ Ｐゴシック" pitchFamily="-65" charset="-128"/>
              <a:cs typeface="+mn-cs"/>
            </a:endParaRPr>
          </a:p>
        </p:txBody>
      </p:sp>
      <p:grpSp>
        <p:nvGrpSpPr>
          <p:cNvPr id="4" name="Group 3"/>
          <p:cNvGrpSpPr/>
          <p:nvPr/>
        </p:nvGrpSpPr>
        <p:grpSpPr>
          <a:xfrm>
            <a:off x="5421710" y="2123661"/>
            <a:ext cx="3341290" cy="1054740"/>
            <a:chOff x="4193265" y="1091397"/>
            <a:chExt cx="4685966" cy="2059551"/>
          </a:xfrm>
        </p:grpSpPr>
        <p:sp>
          <p:nvSpPr>
            <p:cNvPr id="11" name="Oval 10"/>
            <p:cNvSpPr/>
            <p:nvPr/>
          </p:nvSpPr>
          <p:spPr bwMode="auto">
            <a:xfrm>
              <a:off x="5551522" y="1091397"/>
              <a:ext cx="274320" cy="27432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2" name="Oval 11"/>
            <p:cNvSpPr/>
            <p:nvPr/>
          </p:nvSpPr>
          <p:spPr bwMode="auto">
            <a:xfrm>
              <a:off x="5978242" y="2377567"/>
              <a:ext cx="274320" cy="27432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3" name="Oval 12"/>
            <p:cNvSpPr/>
            <p:nvPr/>
          </p:nvSpPr>
          <p:spPr bwMode="auto">
            <a:xfrm>
              <a:off x="7075522" y="1363785"/>
              <a:ext cx="274320" cy="27432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4" name="Oval 13"/>
            <p:cNvSpPr/>
            <p:nvPr/>
          </p:nvSpPr>
          <p:spPr bwMode="auto">
            <a:xfrm>
              <a:off x="7238225" y="2651887"/>
              <a:ext cx="274320" cy="27432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cxnSp>
          <p:nvCxnSpPr>
            <p:cNvPr id="15" name="Straight Arrow Connector 14"/>
            <p:cNvCxnSpPr>
              <a:stCxn id="11" idx="6"/>
              <a:endCxn id="13" idx="2"/>
            </p:cNvCxnSpPr>
            <p:nvPr/>
          </p:nvCxnSpPr>
          <p:spPr bwMode="auto">
            <a:xfrm>
              <a:off x="5825842" y="1228557"/>
              <a:ext cx="1249680" cy="272388"/>
            </a:xfrm>
            <a:prstGeom prst="straightConnector1">
              <a:avLst/>
            </a:prstGeom>
            <a:noFill/>
            <a:ln w="28575" cap="flat" cmpd="sng" algn="ctr">
              <a:solidFill>
                <a:srgbClr val="0070C0"/>
              </a:solidFill>
              <a:prstDash val="solid"/>
              <a:round/>
              <a:headEnd type="none" w="med" len="med"/>
              <a:tailEnd type="arrow"/>
            </a:ln>
            <a:effectLst/>
          </p:spPr>
        </p:cxnSp>
        <p:cxnSp>
          <p:nvCxnSpPr>
            <p:cNvPr id="16" name="Straight Arrow Connector 15"/>
            <p:cNvCxnSpPr>
              <a:stCxn id="12" idx="7"/>
              <a:endCxn id="13" idx="3"/>
            </p:cNvCxnSpPr>
            <p:nvPr/>
          </p:nvCxnSpPr>
          <p:spPr bwMode="auto">
            <a:xfrm flipV="1">
              <a:off x="6212389" y="1597932"/>
              <a:ext cx="903306" cy="819808"/>
            </a:xfrm>
            <a:prstGeom prst="straightConnector1">
              <a:avLst/>
            </a:prstGeom>
            <a:noFill/>
            <a:ln w="38100" cap="flat" cmpd="sng" algn="ctr">
              <a:solidFill>
                <a:srgbClr val="0070C0"/>
              </a:solidFill>
              <a:prstDash val="solid"/>
              <a:round/>
              <a:headEnd type="none" w="med" len="med"/>
              <a:tailEnd type="arrow"/>
            </a:ln>
            <a:effectLst/>
          </p:spPr>
        </p:cxnSp>
        <p:cxnSp>
          <p:nvCxnSpPr>
            <p:cNvPr id="17" name="Straight Arrow Connector 16"/>
            <p:cNvCxnSpPr>
              <a:stCxn id="11" idx="4"/>
              <a:endCxn id="12" idx="0"/>
            </p:cNvCxnSpPr>
            <p:nvPr/>
          </p:nvCxnSpPr>
          <p:spPr bwMode="auto">
            <a:xfrm>
              <a:off x="5688682" y="1365717"/>
              <a:ext cx="426720" cy="1011850"/>
            </a:xfrm>
            <a:prstGeom prst="straightConnector1">
              <a:avLst/>
            </a:prstGeom>
            <a:noFill/>
            <a:ln w="9525" cap="flat" cmpd="sng" algn="ctr">
              <a:solidFill>
                <a:srgbClr val="0070C0"/>
              </a:solidFill>
              <a:prstDash val="solid"/>
              <a:round/>
              <a:headEnd type="none" w="med" len="med"/>
              <a:tailEnd type="arrow"/>
            </a:ln>
            <a:effectLst/>
          </p:spPr>
        </p:cxnSp>
        <p:cxnSp>
          <p:nvCxnSpPr>
            <p:cNvPr id="18" name="Straight Arrow Connector 17"/>
            <p:cNvCxnSpPr/>
            <p:nvPr/>
          </p:nvCxnSpPr>
          <p:spPr bwMode="auto">
            <a:xfrm flipV="1">
              <a:off x="4786603" y="1259144"/>
              <a:ext cx="752701" cy="104641"/>
            </a:xfrm>
            <a:prstGeom prst="straightConnector1">
              <a:avLst/>
            </a:prstGeom>
            <a:noFill/>
            <a:ln w="9525" cap="flat" cmpd="sng" algn="ctr">
              <a:solidFill>
                <a:srgbClr val="7030A0"/>
              </a:solidFill>
              <a:prstDash val="solid"/>
              <a:round/>
              <a:headEnd type="none" w="med" len="med"/>
              <a:tailEnd type="arrow"/>
            </a:ln>
            <a:effectLst/>
          </p:spPr>
        </p:cxnSp>
        <p:cxnSp>
          <p:nvCxnSpPr>
            <p:cNvPr id="19" name="Straight Arrow Connector 18"/>
            <p:cNvCxnSpPr>
              <a:stCxn id="12" idx="5"/>
              <a:endCxn id="14" idx="2"/>
            </p:cNvCxnSpPr>
            <p:nvPr/>
          </p:nvCxnSpPr>
          <p:spPr bwMode="auto">
            <a:xfrm>
              <a:off x="6212389" y="2611714"/>
              <a:ext cx="1025836" cy="177333"/>
            </a:xfrm>
            <a:prstGeom prst="straightConnector1">
              <a:avLst/>
            </a:prstGeom>
            <a:noFill/>
            <a:ln w="9525" cap="flat" cmpd="sng" algn="ctr">
              <a:solidFill>
                <a:srgbClr val="7030A0"/>
              </a:solidFill>
              <a:prstDash val="solid"/>
              <a:round/>
              <a:headEnd type="none" w="med" len="med"/>
              <a:tailEnd type="arrow"/>
            </a:ln>
            <a:effectLst/>
          </p:spPr>
        </p:cxnSp>
        <p:cxnSp>
          <p:nvCxnSpPr>
            <p:cNvPr id="20" name="Straight Arrow Connector 19"/>
            <p:cNvCxnSpPr/>
            <p:nvPr/>
          </p:nvCxnSpPr>
          <p:spPr bwMode="auto">
            <a:xfrm flipV="1">
              <a:off x="7349842" y="1228557"/>
              <a:ext cx="1249680" cy="279438"/>
            </a:xfrm>
            <a:prstGeom prst="straightConnector1">
              <a:avLst/>
            </a:prstGeom>
            <a:noFill/>
            <a:ln w="28575" cap="flat" cmpd="sng" algn="ctr">
              <a:solidFill>
                <a:srgbClr val="0070C0"/>
              </a:solidFill>
              <a:prstDash val="solid"/>
              <a:round/>
              <a:headEnd type="none" w="med" len="med"/>
              <a:tailEnd type="arrow"/>
            </a:ln>
            <a:effectLst/>
          </p:spPr>
        </p:cxnSp>
        <p:cxnSp>
          <p:nvCxnSpPr>
            <p:cNvPr id="21" name="Straight Arrow Connector 20"/>
            <p:cNvCxnSpPr/>
            <p:nvPr/>
          </p:nvCxnSpPr>
          <p:spPr bwMode="auto">
            <a:xfrm>
              <a:off x="7238225" y="1646425"/>
              <a:ext cx="65716" cy="1053955"/>
            </a:xfrm>
            <a:prstGeom prst="straightConnector1">
              <a:avLst/>
            </a:prstGeom>
            <a:noFill/>
            <a:ln w="9525" cap="flat" cmpd="sng" algn="ctr">
              <a:solidFill>
                <a:srgbClr val="7030A0"/>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2" name="TextBox 21"/>
                <p:cNvSpPr txBox="1"/>
                <p:nvPr/>
              </p:nvSpPr>
              <p:spPr>
                <a:xfrm>
                  <a:off x="6379128" y="2726152"/>
                  <a:ext cx="635749" cy="424796"/>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𝑊</m:t>
                            </m:r>
                          </m:e>
                          <m:sub>
                            <m:r>
                              <a:rPr lang="en-US" b="0" i="1" smtClean="0">
                                <a:latin typeface="Cambria Math"/>
                              </a:rPr>
                              <m:t>𝑖𝑗</m:t>
                            </m:r>
                          </m:sub>
                        </m:sSub>
                      </m:oMath>
                    </m:oMathPara>
                  </a14:m>
                  <a:endParaRPr lang="en-US" sz="2400" b="0" dirty="0" smtClean="0"/>
                </a:p>
              </p:txBody>
            </p:sp>
          </mc:Choice>
          <mc:Fallback xmlns="">
            <p:sp>
              <p:nvSpPr>
                <p:cNvPr id="22" name="TextBox 21"/>
                <p:cNvSpPr txBox="1">
                  <a:spLocks noRot="1" noChangeAspect="1" noMove="1" noResize="1" noEditPoints="1" noAdjustHandles="1" noChangeArrowheads="1" noChangeShapeType="1" noTextEdit="1"/>
                </p:cNvSpPr>
                <p:nvPr/>
              </p:nvSpPr>
              <p:spPr>
                <a:xfrm>
                  <a:off x="6379128" y="2726152"/>
                  <a:ext cx="635749" cy="424796"/>
                </a:xfrm>
                <a:prstGeom prst="rect">
                  <a:avLst/>
                </a:prstGeom>
                <a:blipFill rotWithShape="0">
                  <a:blip r:embed="rId7"/>
                  <a:stretch>
                    <a:fillRect r="-18667" b="-46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7685121" y="2526097"/>
                  <a:ext cx="1194110" cy="400111"/>
                </a:xfrm>
                <a:prstGeom prst="rect">
                  <a:avLst/>
                </a:prstGeom>
                <a:noFill/>
              </p:spPr>
              <p:txBody>
                <a:bodyPr wrap="none" rtlCol="0">
                  <a:spAutoFit/>
                </a:bodyPr>
                <a:lstStyle/>
                <a:p>
                  <a:pPr algn="l"/>
                  <a:r>
                    <a:rPr lang="en-US" b="0" dirty="0" smtClean="0">
                      <a:cs typeface="Helvetica" panose="020B0604020202020204" pitchFamily="34" charset="0"/>
                    </a:rPr>
                    <a:t>Neuron </a:t>
                  </a:r>
                  <a14:m>
                    <m:oMath xmlns:m="http://schemas.openxmlformats.org/officeDocument/2006/math">
                      <m:r>
                        <a:rPr lang="en-US" b="0" i="1" smtClean="0">
                          <a:latin typeface="Cambria Math"/>
                        </a:rPr>
                        <m:t>𝑗</m:t>
                      </m:r>
                    </m:oMath>
                  </a14:m>
                  <a:endParaRPr lang="en-US" b="0" dirty="0" smtClean="0">
                    <a:cs typeface="Helvetica"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7685121" y="2526097"/>
                  <a:ext cx="1194110" cy="400111"/>
                </a:xfrm>
                <a:prstGeom prst="rect">
                  <a:avLst/>
                </a:prstGeom>
                <a:blipFill rotWithShape="0">
                  <a:blip r:embed="rId8"/>
                  <a:stretch>
                    <a:fillRect l="-7801" t="-10417" r="-39716" b="-7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4193265" y="2274145"/>
                  <a:ext cx="1186673" cy="400111"/>
                </a:xfrm>
                <a:prstGeom prst="rect">
                  <a:avLst/>
                </a:prstGeom>
                <a:noFill/>
              </p:spPr>
              <p:txBody>
                <a:bodyPr wrap="none" rtlCol="0">
                  <a:spAutoFit/>
                </a:bodyPr>
                <a:lstStyle/>
                <a:p>
                  <a:pPr algn="l"/>
                  <a:r>
                    <a:rPr lang="en-US" b="0" dirty="0" smtClean="0">
                      <a:cs typeface="Helvetica" panose="020B0604020202020204" pitchFamily="34" charset="0"/>
                    </a:rPr>
                    <a:t>Neuron </a:t>
                  </a:r>
                  <a14:m>
                    <m:oMath xmlns:m="http://schemas.openxmlformats.org/officeDocument/2006/math">
                      <m:r>
                        <a:rPr lang="en-US" b="0" i="1" smtClean="0">
                          <a:latin typeface="Cambria Math"/>
                        </a:rPr>
                        <m:t>𝑖</m:t>
                      </m:r>
                    </m:oMath>
                  </a14:m>
                  <a:endParaRPr lang="en-US" b="0" dirty="0" smtClean="0">
                    <a:cs typeface="Helvetica"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4193265" y="2274145"/>
                  <a:ext cx="1186673" cy="400111"/>
                </a:xfrm>
                <a:prstGeom prst="rect">
                  <a:avLst/>
                </a:prstGeom>
                <a:blipFill rotWithShape="0">
                  <a:blip r:embed="rId9"/>
                  <a:stretch>
                    <a:fillRect l="-7143" t="-8163" r="-36429" b="-7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5" name="TextBox 24"/>
              <p:cNvSpPr txBox="1"/>
              <p:nvPr/>
            </p:nvSpPr>
            <p:spPr>
              <a:xfrm>
                <a:off x="5791200" y="3378958"/>
                <a:ext cx="2971800" cy="668645"/>
              </a:xfrm>
              <a:prstGeom prst="rect">
                <a:avLst/>
              </a:prstGeom>
              <a:noFill/>
            </p:spPr>
            <p:txBody>
              <a:bodyPr wrap="square" rtlCol="0">
                <a:spAutoFit/>
              </a:bodyPr>
              <a:lstStyle/>
              <a:p>
                <a:pPr algn="l"/>
                <a:r>
                  <a:rPr lang="en-US" sz="1800" b="0" dirty="0" smtClean="0"/>
                  <a:t>Estimated connectivity map with synaptic weights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a:rPr>
                          <m:t>𝑊</m:t>
                        </m:r>
                      </m:e>
                      <m:sub>
                        <m:r>
                          <a:rPr lang="en-US" sz="1800" b="0" i="1" smtClean="0">
                            <a:latin typeface="Cambria Math"/>
                          </a:rPr>
                          <m:t>𝑖𝑗</m:t>
                        </m:r>
                      </m:sub>
                    </m:sSub>
                  </m:oMath>
                </a14:m>
                <a:endParaRPr lang="en-US" sz="1800" b="0" dirty="0" smtClean="0"/>
              </a:p>
            </p:txBody>
          </p:sp>
        </mc:Choice>
        <mc:Fallback xmlns="">
          <p:sp>
            <p:nvSpPr>
              <p:cNvPr id="25" name="TextBox 24"/>
              <p:cNvSpPr txBox="1">
                <a:spLocks noRot="1" noChangeAspect="1" noMove="1" noResize="1" noEditPoints="1" noAdjustHandles="1" noChangeArrowheads="1" noChangeShapeType="1" noTextEdit="1"/>
              </p:cNvSpPr>
              <p:nvPr/>
            </p:nvSpPr>
            <p:spPr>
              <a:xfrm>
                <a:off x="5791200" y="3378958"/>
                <a:ext cx="2971800" cy="668645"/>
              </a:xfrm>
              <a:prstGeom prst="rect">
                <a:avLst/>
              </a:prstGeom>
              <a:blipFill rotWithShape="0">
                <a:blip r:embed="rId10"/>
                <a:stretch>
                  <a:fillRect l="-1639" t="-4545" r="-3279" b="-10000"/>
                </a:stretch>
              </a:blipFill>
            </p:spPr>
            <p:txBody>
              <a:bodyPr/>
              <a:lstStyle/>
              <a:p>
                <a:r>
                  <a:rPr lang="en-US">
                    <a:noFill/>
                  </a:rPr>
                  <a:t> </a:t>
                </a:r>
              </a:p>
            </p:txBody>
          </p:sp>
        </mc:Fallback>
      </mc:AlternateContent>
      <p:pic>
        <p:nvPicPr>
          <p:cNvPr id="176" name="Picture 175"/>
          <p:cNvPicPr>
            <a:picLocks noChangeAspect="1"/>
          </p:cNvPicPr>
          <p:nvPr/>
        </p:nvPicPr>
        <p:blipFill rotWithShape="1">
          <a:blip r:embed="rId11" cstate="print">
            <a:extLst>
              <a:ext uri="{28A0092B-C50C-407E-A947-70E740481C1C}">
                <a14:useLocalDpi xmlns:a14="http://schemas.microsoft.com/office/drawing/2010/main" val="0"/>
              </a:ext>
            </a:extLst>
          </a:blip>
          <a:srcRect r="-774" b="21625"/>
          <a:stretch/>
        </p:blipFill>
        <p:spPr>
          <a:xfrm>
            <a:off x="381821" y="1823153"/>
            <a:ext cx="3024405" cy="1864090"/>
          </a:xfrm>
          <a:prstGeom prst="rect">
            <a:avLst/>
          </a:prstGeom>
        </p:spPr>
      </p:pic>
    </p:spTree>
    <p:extLst>
      <p:ext uri="{BB962C8B-B14F-4D97-AF65-F5344CB8AC3E}">
        <p14:creationId xmlns:p14="http://schemas.microsoft.com/office/powerpoint/2010/main" val="1599007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Technologies: Calcium Imaging</a:t>
            </a:r>
            <a:endParaRPr lang="en-US" dirty="0"/>
          </a:p>
        </p:txBody>
      </p:sp>
      <p:sp>
        <p:nvSpPr>
          <p:cNvPr id="6" name="Content Placeholder 5"/>
          <p:cNvSpPr>
            <a:spLocks noGrp="1"/>
          </p:cNvSpPr>
          <p:nvPr>
            <p:ph idx="1"/>
          </p:nvPr>
        </p:nvSpPr>
        <p:spPr>
          <a:xfrm>
            <a:off x="0" y="914400"/>
            <a:ext cx="4325937" cy="5359400"/>
          </a:xfrm>
        </p:spPr>
        <p:txBody>
          <a:bodyPr/>
          <a:lstStyle/>
          <a:p>
            <a:pPr marL="0" indent="0">
              <a:buNone/>
            </a:pPr>
            <a:endParaRPr lang="en-US" dirty="0" smtClean="0"/>
          </a:p>
          <a:p>
            <a:r>
              <a:rPr lang="en-US" dirty="0" smtClean="0"/>
              <a:t>Fluorescent </a:t>
            </a:r>
            <a:r>
              <a:rPr lang="en-US" dirty="0"/>
              <a:t>Ca</a:t>
            </a:r>
            <a:r>
              <a:rPr lang="en-US" baseline="30000" dirty="0"/>
              <a:t>2+</a:t>
            </a:r>
            <a:r>
              <a:rPr lang="en-US" dirty="0"/>
              <a:t> indicators</a:t>
            </a:r>
          </a:p>
          <a:p>
            <a:pPr lvl="1"/>
            <a:r>
              <a:rPr lang="en-US" dirty="0"/>
              <a:t>Genetically encoded</a:t>
            </a:r>
          </a:p>
          <a:p>
            <a:pPr lvl="1"/>
            <a:r>
              <a:rPr lang="en-US" dirty="0"/>
              <a:t>Chemical dyes</a:t>
            </a:r>
          </a:p>
          <a:p>
            <a:r>
              <a:rPr lang="en-US" sz="2000" dirty="0" smtClean="0"/>
              <a:t>Spiking</a:t>
            </a:r>
            <a:r>
              <a:rPr lang="en-US" sz="2000" dirty="0"/>
              <a:t>: Ca</a:t>
            </a:r>
            <a:r>
              <a:rPr lang="en-US" sz="2000" baseline="30000" dirty="0"/>
              <a:t>2+</a:t>
            </a:r>
            <a:r>
              <a:rPr lang="en-US" sz="2000" dirty="0"/>
              <a:t> influx</a:t>
            </a:r>
          </a:p>
          <a:p>
            <a:r>
              <a:rPr lang="en-US" sz="2000" dirty="0" smtClean="0"/>
              <a:t>Large populations in parallel</a:t>
            </a:r>
          </a:p>
          <a:p>
            <a:endParaRPr lang="en-US" dirty="0"/>
          </a:p>
          <a:p>
            <a:endParaRPr lang="en-US" dirty="0"/>
          </a:p>
        </p:txBody>
      </p:sp>
      <p:sp>
        <p:nvSpPr>
          <p:cNvPr id="48" name="Rectangle 47"/>
          <p:cNvSpPr/>
          <p:nvPr/>
        </p:nvSpPr>
        <p:spPr bwMode="auto">
          <a:xfrm>
            <a:off x="3200400" y="3810000"/>
            <a:ext cx="685800" cy="1828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9" name="Rectangle 18"/>
          <p:cNvSpPr/>
          <p:nvPr/>
        </p:nvSpPr>
        <p:spPr bwMode="auto">
          <a:xfrm>
            <a:off x="3956075" y="3810000"/>
            <a:ext cx="685800" cy="1828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pic>
        <p:nvPicPr>
          <p:cNvPr id="22" name="CaImageClip">
            <a:hlinkClick r:id="" action="ppaction://media"/>
          </p:cNvPr>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4267200" y="1981200"/>
            <a:ext cx="4572000" cy="2684318"/>
          </a:xfrm>
          <a:prstGeom prst="rect">
            <a:avLst/>
          </a:prstGeom>
        </p:spPr>
      </p:pic>
      <p:sp>
        <p:nvSpPr>
          <p:cNvPr id="5" name="TextBox 4"/>
          <p:cNvSpPr txBox="1"/>
          <p:nvPr/>
        </p:nvSpPr>
        <p:spPr>
          <a:xfrm>
            <a:off x="6019799" y="5029200"/>
            <a:ext cx="2684463" cy="400110"/>
          </a:xfrm>
          <a:prstGeom prst="rect">
            <a:avLst/>
          </a:prstGeom>
          <a:noFill/>
        </p:spPr>
        <p:txBody>
          <a:bodyPr wrap="square" rtlCol="0">
            <a:spAutoFit/>
          </a:bodyPr>
          <a:lstStyle/>
          <a:p>
            <a:pPr algn="l"/>
            <a:r>
              <a:rPr lang="en-US" b="0" dirty="0" smtClean="0"/>
              <a:t>Mei Zhang 2009</a:t>
            </a:r>
          </a:p>
        </p:txBody>
      </p:sp>
      <p:pic>
        <p:nvPicPr>
          <p:cNvPr id="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970" y="3886200"/>
            <a:ext cx="2040439" cy="1884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760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65"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mute="1">
                <p:cTn id="12" repeatCount="indefinite" fill="hold" display="0">
                  <p:stCondLst>
                    <p:cond delay="indefinite"/>
                  </p:stCondLst>
                </p:cTn>
                <p:tgtEl>
                  <p:spTgt spid="2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038664"/>
            <a:ext cx="9144000" cy="1600200"/>
          </a:xfrm>
        </p:spPr>
        <p:txBody>
          <a:bodyPr>
            <a:noAutofit/>
          </a:bodyPr>
          <a:lstStyle/>
          <a:p>
            <a:r>
              <a:rPr lang="en-US" sz="2800" dirty="0" smtClean="0"/>
              <a:t>UC Santa Cruz Electrical Engineering</a:t>
            </a:r>
          </a:p>
          <a:p>
            <a:r>
              <a:rPr lang="en-US" sz="2800" dirty="0" smtClean="0"/>
              <a:t>UC Berkeley Redwood Center, HWNI</a:t>
            </a:r>
          </a:p>
          <a:p>
            <a:r>
              <a:rPr lang="en-US" sz="2800" dirty="0" smtClean="0"/>
              <a:t>UCLA Statistics, Math, &amp; EE– Jan 2016</a:t>
            </a:r>
          </a:p>
          <a:p>
            <a:endParaRPr lang="en-US" sz="3600" dirty="0" smtClean="0"/>
          </a:p>
          <a:p>
            <a:endParaRPr lang="en-US" sz="3600" dirty="0"/>
          </a:p>
        </p:txBody>
      </p:sp>
      <p:pic>
        <p:nvPicPr>
          <p:cNvPr id="5" name="Picture 4" descr="iStock_000006935624XSmall.jpg"/>
          <p:cNvPicPr>
            <a:picLocks/>
          </p:cNvPicPr>
          <p:nvPr/>
        </p:nvPicPr>
        <p:blipFill>
          <a:blip r:embed="rId3" cstate="print"/>
          <a:srcRect t="12000" b="12000"/>
          <a:stretch>
            <a:fillRect/>
          </a:stretch>
        </p:blipFill>
        <p:spPr>
          <a:xfrm>
            <a:off x="6400800" y="2712681"/>
            <a:ext cx="2590800" cy="1448181"/>
          </a:xfrm>
          <a:prstGeom prst="rect">
            <a:avLst/>
          </a:prstGeom>
        </p:spPr>
      </p:pic>
      <p:pic>
        <p:nvPicPr>
          <p:cNvPr id="6" name="Picture 7"/>
          <p:cNvPicPr>
            <a:picLocks noChangeAspect="1" noChangeArrowheads="1"/>
          </p:cNvPicPr>
          <p:nvPr/>
        </p:nvPicPr>
        <p:blipFill>
          <a:blip r:embed="rId4" cstate="print"/>
          <a:srcRect/>
          <a:stretch>
            <a:fillRect/>
          </a:stretch>
        </p:blipFill>
        <p:spPr bwMode="auto">
          <a:xfrm>
            <a:off x="348847" y="2658312"/>
            <a:ext cx="2104813" cy="1502551"/>
          </a:xfrm>
          <a:prstGeom prst="rect">
            <a:avLst/>
          </a:prstGeom>
          <a:noFill/>
          <a:ln w="25400">
            <a:noFill/>
            <a:miter lim="800000"/>
            <a:headEnd/>
            <a:tailEnd/>
          </a:ln>
        </p:spPr>
      </p:pic>
      <p:sp>
        <p:nvSpPr>
          <p:cNvPr id="4" name="Rectangle 3"/>
          <p:cNvSpPr/>
          <p:nvPr/>
        </p:nvSpPr>
        <p:spPr>
          <a:xfrm>
            <a:off x="685800" y="503959"/>
            <a:ext cx="7986607" cy="1200329"/>
          </a:xfrm>
          <a:prstGeom prst="rect">
            <a:avLst/>
          </a:prstGeom>
        </p:spPr>
        <p:txBody>
          <a:bodyPr wrap="square">
            <a:spAutoFit/>
          </a:bodyPr>
          <a:lstStyle/>
          <a:p>
            <a:r>
              <a:rPr lang="en-US" sz="3600" dirty="0" smtClean="0">
                <a:solidFill>
                  <a:srgbClr val="0033CC"/>
                </a:solidFill>
              </a:rPr>
              <a:t>Scalable Inference in</a:t>
            </a:r>
            <a:br>
              <a:rPr lang="en-US" sz="3600" dirty="0" smtClean="0">
                <a:solidFill>
                  <a:srgbClr val="0033CC"/>
                </a:solidFill>
              </a:rPr>
            </a:br>
            <a:r>
              <a:rPr lang="en-US" sz="3600" dirty="0" smtClean="0">
                <a:solidFill>
                  <a:srgbClr val="0033CC"/>
                </a:solidFill>
              </a:rPr>
              <a:t>Large Neural Systems</a:t>
            </a:r>
            <a:endParaRPr lang="en-US" sz="3600" dirty="0">
              <a:solidFill>
                <a:srgbClr val="000000"/>
              </a:solidFill>
            </a:endParaRPr>
          </a:p>
        </p:txBody>
      </p:sp>
      <p:sp>
        <p:nvSpPr>
          <p:cNvPr id="7" name="Subtitle 2"/>
          <p:cNvSpPr txBox="1">
            <a:spLocks/>
          </p:cNvSpPr>
          <p:nvPr/>
        </p:nvSpPr>
        <p:spPr>
          <a:xfrm>
            <a:off x="2895600" y="3585134"/>
            <a:ext cx="2819400" cy="1139266"/>
          </a:xfrm>
          <a:prstGeom prst="rect">
            <a:avLst/>
          </a:prstGeom>
        </p:spPr>
        <p:txBody>
          <a:bodyPr>
            <a:noAutofit/>
          </a:bodyPr>
          <a:lstStyle>
            <a:lvl1pPr marL="0" indent="0" algn="ctr" rtl="0" eaLnBrk="1" latinLnBrk="0" hangingPunct="1">
              <a:spcBef>
                <a:spcPts val="580"/>
              </a:spcBef>
              <a:buClr>
                <a:schemeClr val="accent1"/>
              </a:buClr>
              <a:buSzPct val="85000"/>
              <a:buFont typeface="Wingdings 2"/>
              <a:buNone/>
              <a:defRPr kumimoji="0" sz="2600" kern="1200">
                <a:solidFill>
                  <a:schemeClr val="tx1"/>
                </a:solidFill>
                <a:latin typeface="+mn-lt"/>
                <a:ea typeface="+mn-ea"/>
                <a:cs typeface="+mn-cs"/>
              </a:defRPr>
            </a:lvl1pPr>
            <a:lvl2pPr marL="457200" indent="0" algn="ctr" rtl="0" eaLnBrk="1" latinLnBrk="0" hangingPunct="1">
              <a:spcBef>
                <a:spcPts val="370"/>
              </a:spcBef>
              <a:buClr>
                <a:schemeClr val="accent2"/>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ts val="370"/>
              </a:spcBef>
              <a:buClr>
                <a:schemeClr val="accent1">
                  <a:tint val="60000"/>
                </a:schemeClr>
              </a:buClr>
              <a:buSzPct val="85000"/>
              <a:buFont typeface="Wingdings 2"/>
              <a:buNone/>
              <a:defRPr kumimoji="0" sz="2000" kern="1200">
                <a:solidFill>
                  <a:schemeClr val="tx1"/>
                </a:solidFill>
                <a:latin typeface="+mn-lt"/>
                <a:ea typeface="+mn-ea"/>
                <a:cs typeface="+mn-cs"/>
              </a:defRPr>
            </a:lvl3pPr>
            <a:lvl4pPr marL="1371600" indent="0" algn="ctr" rtl="0" eaLnBrk="1" latinLnBrk="0" hangingPunct="1">
              <a:spcBef>
                <a:spcPts val="370"/>
              </a:spcBef>
              <a:buClr>
                <a:schemeClr val="accent3"/>
              </a:buClr>
              <a:buSzPct val="80000"/>
              <a:buFont typeface="Wingdings 2"/>
              <a:buNone/>
              <a:defRPr kumimoji="0" sz="2000" kern="1200">
                <a:solidFill>
                  <a:schemeClr val="tx1"/>
                </a:solidFill>
                <a:latin typeface="+mn-lt"/>
                <a:ea typeface="+mn-ea"/>
                <a:cs typeface="+mn-cs"/>
              </a:defRPr>
            </a:lvl4pPr>
            <a:lvl5pPr marL="1828800" indent="0" algn="ctr" rtl="0" eaLnBrk="1" latinLnBrk="0" hangingPunct="1">
              <a:spcBef>
                <a:spcPts val="370"/>
              </a:spcBef>
              <a:buClr>
                <a:schemeClr val="accent3"/>
              </a:buClr>
              <a:buFontTx/>
              <a:buNone/>
              <a:defRPr kumimoji="0" sz="2000" kern="1200">
                <a:solidFill>
                  <a:schemeClr val="tx1"/>
                </a:solidFill>
                <a:latin typeface="+mn-lt"/>
                <a:ea typeface="+mn-ea"/>
                <a:cs typeface="+mn-cs"/>
              </a:defRPr>
            </a:lvl5pPr>
            <a:lvl6pPr marL="2286000" indent="0" algn="ctr" rtl="0" eaLnBrk="1" latinLnBrk="0" hangingPunct="1">
              <a:spcBef>
                <a:spcPts val="370"/>
              </a:spcBef>
              <a:buClr>
                <a:schemeClr val="accent3"/>
              </a:buClr>
              <a:buNone/>
              <a:defRPr kumimoji="0" sz="1800" kern="1200" baseline="0">
                <a:solidFill>
                  <a:schemeClr val="tx1"/>
                </a:solidFill>
                <a:latin typeface="+mn-lt"/>
                <a:ea typeface="+mn-ea"/>
                <a:cs typeface="+mn-cs"/>
              </a:defRPr>
            </a:lvl6pPr>
            <a:lvl7pPr marL="2743200" indent="0" algn="ctr" rtl="0" eaLnBrk="1" latinLnBrk="0" hangingPunct="1">
              <a:spcBef>
                <a:spcPts val="370"/>
              </a:spcBef>
              <a:buClr>
                <a:schemeClr val="accent2"/>
              </a:buClr>
              <a:buNone/>
              <a:defRPr kumimoji="0" sz="1800" kern="1200">
                <a:solidFill>
                  <a:schemeClr val="tx1"/>
                </a:solidFill>
                <a:latin typeface="+mn-lt"/>
                <a:ea typeface="+mn-ea"/>
                <a:cs typeface="+mn-cs"/>
              </a:defRPr>
            </a:lvl7pPr>
            <a:lvl8pPr marL="3200400" indent="0" algn="ctr" rtl="0" eaLnBrk="1" latinLnBrk="0" hangingPunct="1">
              <a:spcBef>
                <a:spcPts val="370"/>
              </a:spcBef>
              <a:buClr>
                <a:schemeClr val="accent1">
                  <a:tint val="60000"/>
                </a:schemeClr>
              </a:buClr>
              <a:buNone/>
              <a:defRPr kumimoji="0" sz="1800" kern="1200">
                <a:solidFill>
                  <a:schemeClr val="tx1"/>
                </a:solidFill>
                <a:latin typeface="+mn-lt"/>
                <a:ea typeface="+mn-ea"/>
                <a:cs typeface="+mn-cs"/>
              </a:defRPr>
            </a:lvl8pPr>
            <a:lvl9pPr marL="3657600" indent="0" algn="ctr" rtl="0" eaLnBrk="1" latinLnBrk="0" hangingPunct="1">
              <a:spcBef>
                <a:spcPts val="370"/>
              </a:spcBef>
              <a:buClr>
                <a:schemeClr val="accent2">
                  <a:tint val="60000"/>
                </a:schemeClr>
              </a:buClr>
              <a:buNone/>
              <a:defRPr kumimoji="0" sz="1800" kern="1200">
                <a:solidFill>
                  <a:schemeClr val="tx1"/>
                </a:solidFill>
                <a:latin typeface="+mn-lt"/>
                <a:ea typeface="+mn-ea"/>
                <a:cs typeface="+mn-cs"/>
              </a:defRPr>
            </a:lvl9pPr>
          </a:lstStyle>
          <a:p>
            <a:pPr fontAlgn="auto">
              <a:lnSpc>
                <a:spcPct val="80000"/>
              </a:lnSpc>
              <a:spcAft>
                <a:spcPts val="0"/>
              </a:spcAft>
            </a:pPr>
            <a:r>
              <a:rPr lang="en-US" sz="3600" b="0" dirty="0" smtClean="0">
                <a:solidFill>
                  <a:schemeClr val="tx2"/>
                </a:solidFill>
              </a:rPr>
              <a:t>Allie Fletcher</a:t>
            </a:r>
          </a:p>
          <a:p>
            <a:pPr fontAlgn="auto">
              <a:lnSpc>
                <a:spcPct val="80000"/>
              </a:lnSpc>
              <a:spcAft>
                <a:spcPts val="0"/>
              </a:spcAft>
            </a:pPr>
            <a:r>
              <a:rPr lang="en-US" sz="3600" b="0" dirty="0" smtClean="0">
                <a:solidFill>
                  <a:schemeClr val="tx2"/>
                </a:solidFill>
              </a:rPr>
              <a:t>Nov 5, 2015</a:t>
            </a:r>
            <a:endParaRPr lang="en-US" sz="3600" b="0" dirty="0" smtClean="0"/>
          </a:p>
          <a:p>
            <a:pPr fontAlgn="auto">
              <a:spcAft>
                <a:spcPts val="0"/>
              </a:spcAft>
            </a:pPr>
            <a:endParaRPr lang="en-US" sz="3600" b="0" dirty="0"/>
          </a:p>
        </p:txBody>
      </p:sp>
    </p:spTree>
    <p:extLst>
      <p:ext uri="{BB962C8B-B14F-4D97-AF65-F5344CB8AC3E}">
        <p14:creationId xmlns:p14="http://schemas.microsoft.com/office/powerpoint/2010/main" val="4117503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15424" t="20709" r="12380" b="4862"/>
          <a:stretch/>
        </p:blipFill>
        <p:spPr>
          <a:xfrm>
            <a:off x="4797552" y="3977640"/>
            <a:ext cx="3355848" cy="1508760"/>
          </a:xfrm>
          <a:prstGeom prst="rect">
            <a:avLst/>
          </a:prstGeom>
        </p:spPr>
      </p:pic>
      <p:sp>
        <p:nvSpPr>
          <p:cNvPr id="2" name="Title 1"/>
          <p:cNvSpPr>
            <a:spLocks noGrp="1"/>
          </p:cNvSpPr>
          <p:nvPr>
            <p:ph type="title"/>
          </p:nvPr>
        </p:nvSpPr>
        <p:spPr/>
        <p:txBody>
          <a:bodyPr/>
          <a:lstStyle/>
          <a:p>
            <a:r>
              <a:rPr lang="en-US" dirty="0" smtClean="0"/>
              <a:t>Two photon Ca</a:t>
            </a:r>
            <a:r>
              <a:rPr lang="en-US" baseline="30000" dirty="0" smtClean="0"/>
              <a:t>2+ </a:t>
            </a:r>
            <a:r>
              <a:rPr lang="en-US" dirty="0" smtClean="0"/>
              <a:t>imaging: depth acquisition</a:t>
            </a:r>
            <a:endParaRPr lang="en-US" dirty="0"/>
          </a:p>
        </p:txBody>
      </p:sp>
      <p:sp>
        <p:nvSpPr>
          <p:cNvPr id="45" name="Isosceles Triangle 44"/>
          <p:cNvSpPr/>
          <p:nvPr/>
        </p:nvSpPr>
        <p:spPr bwMode="auto">
          <a:xfrm rot="10800000">
            <a:off x="6088012" y="2011680"/>
            <a:ext cx="722312" cy="2057400"/>
          </a:xfrm>
          <a:prstGeom prst="triangle">
            <a:avLst/>
          </a:prstGeom>
          <a:solidFill>
            <a:schemeClr val="bg1">
              <a:alpha val="30196"/>
            </a:schemeClr>
          </a:solidFill>
          <a:ln w="9525" cap="flat" cmpd="sng" algn="ctr">
            <a:solidFill>
              <a:schemeClr val="tx1"/>
            </a:solidFill>
            <a:prstDash val="lgDashDot"/>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48" name="Rectangle 47"/>
          <p:cNvSpPr/>
          <p:nvPr/>
        </p:nvSpPr>
        <p:spPr bwMode="auto">
          <a:xfrm>
            <a:off x="3200400" y="3810000"/>
            <a:ext cx="685800" cy="1828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6" name="TextBox 55"/>
          <p:cNvSpPr txBox="1"/>
          <p:nvPr/>
        </p:nvSpPr>
        <p:spPr>
          <a:xfrm>
            <a:off x="4642458" y="2105766"/>
            <a:ext cx="1324402" cy="338554"/>
          </a:xfrm>
          <a:prstGeom prst="rect">
            <a:avLst/>
          </a:prstGeom>
          <a:noFill/>
        </p:spPr>
        <p:txBody>
          <a:bodyPr wrap="none" rtlCol="0">
            <a:spAutoFit/>
          </a:bodyPr>
          <a:lstStyle/>
          <a:p>
            <a:pPr algn="l"/>
            <a:r>
              <a:rPr lang="en-US" sz="1600" b="0" dirty="0" smtClean="0"/>
              <a:t>Short pulses</a:t>
            </a:r>
          </a:p>
        </p:txBody>
      </p:sp>
      <p:sp>
        <p:nvSpPr>
          <p:cNvPr id="20" name="TextBox 19"/>
          <p:cNvSpPr txBox="1"/>
          <p:nvPr/>
        </p:nvSpPr>
        <p:spPr>
          <a:xfrm>
            <a:off x="7310571" y="2641743"/>
            <a:ext cx="1833429" cy="863457"/>
          </a:xfrm>
          <a:prstGeom prst="rect">
            <a:avLst/>
          </a:prstGeom>
          <a:solidFill>
            <a:schemeClr val="bg1"/>
          </a:solidFill>
        </p:spPr>
        <p:txBody>
          <a:bodyPr wrap="square" rtlCol="0">
            <a:spAutoFit/>
          </a:bodyPr>
          <a:lstStyle/>
          <a:p>
            <a:pPr algn="l"/>
            <a:r>
              <a:rPr lang="en-US" sz="1600" b="0" dirty="0" smtClean="0">
                <a:solidFill>
                  <a:schemeClr val="accent1">
                    <a:lumMod val="60000"/>
                    <a:lumOff val="40000"/>
                  </a:schemeClr>
                </a:solidFill>
              </a:rPr>
              <a:t>Fluoresce:</a:t>
            </a:r>
          </a:p>
          <a:p>
            <a:pPr algn="l"/>
            <a:r>
              <a:rPr lang="en-US" sz="1600" b="0" dirty="0" smtClean="0"/>
              <a:t>Neuron is firing</a:t>
            </a:r>
          </a:p>
          <a:p>
            <a:pPr algn="l"/>
            <a:r>
              <a:rPr lang="en-US" sz="1600" dirty="0"/>
              <a:t>a</a:t>
            </a:r>
            <a:r>
              <a:rPr lang="en-US" sz="1600" dirty="0" smtClean="0"/>
              <a:t>nd </a:t>
            </a:r>
            <a:r>
              <a:rPr lang="en-US" sz="1600" b="0" dirty="0" smtClean="0"/>
              <a:t>two</a:t>
            </a:r>
            <a:r>
              <a:rPr lang="en-US" sz="1600" dirty="0" smtClean="0"/>
              <a:t> </a:t>
            </a:r>
            <a:r>
              <a:rPr lang="en-US" sz="1600" b="0" dirty="0" smtClean="0"/>
              <a:t>photons </a:t>
            </a:r>
          </a:p>
        </p:txBody>
      </p:sp>
      <p:pic>
        <p:nvPicPr>
          <p:cNvPr id="17" name="Picture 16"/>
          <p:cNvPicPr>
            <a:picLocks noChangeAspect="1"/>
          </p:cNvPicPr>
          <p:nvPr/>
        </p:nvPicPr>
        <p:blipFill>
          <a:blip r:embed="rId4"/>
          <a:stretch>
            <a:fillRect/>
          </a:stretch>
        </p:blipFill>
        <p:spPr>
          <a:xfrm>
            <a:off x="6345595" y="3917940"/>
            <a:ext cx="207143" cy="204762"/>
          </a:xfrm>
          <a:prstGeom prst="ellipse">
            <a:avLst/>
          </a:prstGeom>
        </p:spPr>
      </p:pic>
      <p:sp>
        <p:nvSpPr>
          <p:cNvPr id="15" name="Content Placeholder 5"/>
          <p:cNvSpPr>
            <a:spLocks noGrp="1"/>
          </p:cNvSpPr>
          <p:nvPr>
            <p:ph idx="1"/>
          </p:nvPr>
        </p:nvSpPr>
        <p:spPr>
          <a:xfrm>
            <a:off x="304800" y="987552"/>
            <a:ext cx="4278946" cy="3504759"/>
          </a:xfrm>
        </p:spPr>
        <p:txBody>
          <a:bodyPr/>
          <a:lstStyle/>
          <a:p>
            <a:r>
              <a:rPr lang="en-US" dirty="0" smtClean="0"/>
              <a:t>Fluorescence &amp; spiking:</a:t>
            </a:r>
          </a:p>
          <a:p>
            <a:pPr lvl="1"/>
            <a:r>
              <a:rPr lang="en-US" dirty="0" smtClean="0"/>
              <a:t>Ca</a:t>
            </a:r>
            <a:r>
              <a:rPr lang="en-US" baseline="30000" dirty="0" smtClean="0"/>
              <a:t>2</a:t>
            </a:r>
            <a:r>
              <a:rPr lang="en-US" baseline="30000" dirty="0"/>
              <a:t>+</a:t>
            </a:r>
            <a:r>
              <a:rPr lang="en-US" dirty="0"/>
              <a:t> </a:t>
            </a:r>
            <a:r>
              <a:rPr lang="en-US" dirty="0" smtClean="0"/>
              <a:t>influx</a:t>
            </a:r>
          </a:p>
          <a:p>
            <a:r>
              <a:rPr lang="en-US" dirty="0" smtClean="0"/>
              <a:t>Two-photon imaging</a:t>
            </a:r>
          </a:p>
          <a:p>
            <a:pPr lvl="1"/>
            <a:r>
              <a:rPr lang="en-US" dirty="0" smtClean="0"/>
              <a:t>Raster scan</a:t>
            </a:r>
          </a:p>
          <a:p>
            <a:pPr lvl="1"/>
            <a:r>
              <a:rPr lang="en-US" dirty="0" smtClean="0"/>
              <a:t>Depth acquisition</a:t>
            </a:r>
          </a:p>
          <a:p>
            <a:r>
              <a:rPr lang="en-US" dirty="0" smtClean="0"/>
              <a:t>Spatial resolution</a:t>
            </a:r>
          </a:p>
          <a:p>
            <a:pPr lvl="1"/>
            <a:r>
              <a:rPr lang="en-US" dirty="0" smtClean="0"/>
              <a:t>Image into the cortex</a:t>
            </a:r>
          </a:p>
          <a:p>
            <a:pPr lvl="1"/>
            <a:endParaRPr lang="en-US" dirty="0"/>
          </a:p>
          <a:p>
            <a:endParaRPr lang="en-US" dirty="0"/>
          </a:p>
          <a:p>
            <a:pPr marL="0" indent="0">
              <a:buNone/>
            </a:pPr>
            <a:endParaRPr lang="en-US" dirty="0"/>
          </a:p>
        </p:txBody>
      </p:sp>
      <p:sp>
        <p:nvSpPr>
          <p:cNvPr id="5" name="Explosion 1 4"/>
          <p:cNvSpPr/>
          <p:nvPr/>
        </p:nvSpPr>
        <p:spPr bwMode="auto">
          <a:xfrm>
            <a:off x="6717689" y="1984375"/>
            <a:ext cx="152400" cy="152400"/>
          </a:xfrm>
          <a:prstGeom prst="irregularSeal1">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25" name="Explosion 1 24"/>
          <p:cNvSpPr/>
          <p:nvPr/>
        </p:nvSpPr>
        <p:spPr bwMode="auto">
          <a:xfrm>
            <a:off x="6011811" y="1991968"/>
            <a:ext cx="152400" cy="152400"/>
          </a:xfrm>
          <a:prstGeom prst="irregularSeal1">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nvGrpSpPr>
          <p:cNvPr id="3" name="Group 2"/>
          <p:cNvGrpSpPr/>
          <p:nvPr/>
        </p:nvGrpSpPr>
        <p:grpSpPr>
          <a:xfrm>
            <a:off x="5799514" y="1399783"/>
            <a:ext cx="1316736" cy="698770"/>
            <a:chOff x="3886200" y="980765"/>
            <a:chExt cx="1316736" cy="698770"/>
          </a:xfrm>
        </p:grpSpPr>
        <p:sp>
          <p:nvSpPr>
            <p:cNvPr id="50" name="Oval 49"/>
            <p:cNvSpPr/>
            <p:nvPr/>
          </p:nvSpPr>
          <p:spPr bwMode="auto">
            <a:xfrm>
              <a:off x="4114800" y="1606510"/>
              <a:ext cx="76199" cy="73025"/>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nvGrpSpPr>
            <p:cNvPr id="10" name="Group 9"/>
            <p:cNvGrpSpPr/>
            <p:nvPr/>
          </p:nvGrpSpPr>
          <p:grpSpPr>
            <a:xfrm>
              <a:off x="3886200" y="980765"/>
              <a:ext cx="1316736" cy="698770"/>
              <a:chOff x="4145280" y="902688"/>
              <a:chExt cx="1316736" cy="698770"/>
            </a:xfrm>
          </p:grpSpPr>
          <p:sp>
            <p:nvSpPr>
              <p:cNvPr id="26" name="Oval 25"/>
              <p:cNvSpPr/>
              <p:nvPr/>
            </p:nvSpPr>
            <p:spPr bwMode="auto">
              <a:xfrm>
                <a:off x="5105400" y="1528433"/>
                <a:ext cx="76199" cy="73025"/>
              </a:xfrm>
              <a:prstGeom prst="ellipse">
                <a:avLst/>
              </a:prstGeom>
              <a:solidFill>
                <a:srgbClr val="FF0000"/>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pic>
            <p:nvPicPr>
              <p:cNvPr id="23" name="Picture 22"/>
              <p:cNvPicPr>
                <a:picLocks/>
              </p:cNvPicPr>
              <p:nvPr/>
            </p:nvPicPr>
            <p:blipFill rotWithShape="1">
              <a:blip r:embed="rId5"/>
              <a:srcRect r="-6" b="81457"/>
              <a:stretch/>
            </p:blipFill>
            <p:spPr>
              <a:xfrm>
                <a:off x="4145280" y="902688"/>
                <a:ext cx="1316736" cy="676656"/>
              </a:xfrm>
              <a:prstGeom prst="rect">
                <a:avLst/>
              </a:prstGeom>
            </p:spPr>
          </p:pic>
        </p:grpSp>
      </p:grpSp>
    </p:spTree>
    <p:extLst>
      <p:ext uri="{BB962C8B-B14F-4D97-AF65-F5344CB8AC3E}">
        <p14:creationId xmlns:p14="http://schemas.microsoft.com/office/powerpoint/2010/main" val="353853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childTnLst>
                                </p:cTn>
                              </p:par>
                              <p:par>
                                <p:cTn id="12" presetID="1" presetClass="entr" presetSubtype="0" fill="hold" grpId="1"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grpId="1" nodeType="with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par>
                                <p:cTn id="16" presetID="42" presetClass="path" presetSubtype="0" accel="10000" decel="10000" fill="hold" grpId="0" nodeType="withEffect">
                                  <p:stCondLst>
                                    <p:cond delay="0"/>
                                  </p:stCondLst>
                                  <p:childTnLst>
                                    <p:animMotion origin="layout" path="M -1.66667E-6 -3.7037E-7 L -0.03733 0.2919 " pathEditMode="relative" rAng="0" ptsTypes="AA">
                                      <p:cBhvr>
                                        <p:cTn id="17" dur="500" fill="hold"/>
                                        <p:tgtEl>
                                          <p:spTgt spid="5"/>
                                        </p:tgtEl>
                                        <p:attrNameLst>
                                          <p:attrName>ppt_x</p:attrName>
                                          <p:attrName>ppt_y</p:attrName>
                                        </p:attrNameLst>
                                      </p:cBhvr>
                                      <p:rCtr x="-1962" y="14838"/>
                                    </p:animMotion>
                                  </p:childTnLst>
                                </p:cTn>
                              </p:par>
                              <p:par>
                                <p:cTn id="18" presetID="42" presetClass="path" presetSubtype="0" accel="10000" decel="10000" fill="hold" grpId="0" nodeType="withEffect">
                                  <p:stCondLst>
                                    <p:cond delay="0"/>
                                  </p:stCondLst>
                                  <p:childTnLst>
                                    <p:animMotion origin="layout" path="M 1.38889E-6 -3.7037E-7 L 0.04045 0.29166 " pathEditMode="relative" rAng="0" ptsTypes="AA">
                                      <p:cBhvr>
                                        <p:cTn id="19" dur="500" fill="hold"/>
                                        <p:tgtEl>
                                          <p:spTgt spid="25"/>
                                        </p:tgtEl>
                                        <p:attrNameLst>
                                          <p:attrName>ppt_x</p:attrName>
                                          <p:attrName>ppt_y</p:attrName>
                                        </p:attrNameLst>
                                      </p:cBhvr>
                                      <p:rCtr x="1875" y="14398"/>
                                    </p:animMotion>
                                  </p:childTnLst>
                                </p:cTn>
                              </p:par>
                            </p:childTnLst>
                          </p:cTn>
                        </p:par>
                        <p:par>
                          <p:cTn id="20" fill="hold">
                            <p:stCondLst>
                              <p:cond delay="500"/>
                            </p:stCondLst>
                            <p:childTnLst>
                              <p:par>
                                <p:cTn id="21" presetID="10" presetClass="exit" presetSubtype="0" fill="hold" grpId="2" nodeType="after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0" presetClass="exit" presetSubtype="0" fill="hold" grpId="2" nodeType="withEffect">
                                  <p:stCondLst>
                                    <p:cond delay="0"/>
                                  </p:stCondLst>
                                  <p:childTnLst>
                                    <p:animEffect transition="out" filter="fade">
                                      <p:cBhvr>
                                        <p:cTn id="25" dur="500"/>
                                        <p:tgtEl>
                                          <p:spTgt spid="25"/>
                                        </p:tgtEl>
                                      </p:cBhvr>
                                    </p:animEffect>
                                    <p:set>
                                      <p:cBhvr>
                                        <p:cTn id="26" dur="1" fill="hold">
                                          <p:stCondLst>
                                            <p:cond delay="499"/>
                                          </p:stCondLst>
                                        </p:cTn>
                                        <p:tgtEl>
                                          <p:spTgt spid="2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56"/>
                                        </p:tgtEl>
                                      </p:cBhvr>
                                    </p:animEffect>
                                    <p:set>
                                      <p:cBhvr>
                                        <p:cTn id="29" dur="1" fill="hold">
                                          <p:stCondLst>
                                            <p:cond delay="499"/>
                                          </p:stCondLst>
                                        </p:cTn>
                                        <p:tgtEl>
                                          <p:spTgt spid="56"/>
                                        </p:tgtEl>
                                        <p:attrNameLst>
                                          <p:attrName>style.visibility</p:attrName>
                                        </p:attrNameLst>
                                      </p:cBhvr>
                                      <p:to>
                                        <p:strVal val="hidden"/>
                                      </p:to>
                                    </p:set>
                                  </p:childTnLst>
                                </p:cTn>
                              </p:par>
                            </p:childTnLst>
                          </p:cTn>
                        </p:par>
                        <p:par>
                          <p:cTn id="30" fill="hold">
                            <p:stCondLst>
                              <p:cond delay="1000"/>
                            </p:stCondLst>
                            <p:childTnLst>
                              <p:par>
                                <p:cTn id="31" presetID="1"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26" presetClass="emph" presetSubtype="0" repeatCount="2000" fill="hold" nodeType="withEffect">
                                  <p:stCondLst>
                                    <p:cond delay="0"/>
                                  </p:stCondLst>
                                  <p:childTnLst>
                                    <p:animEffect transition="out" filter="fade">
                                      <p:cBhvr>
                                        <p:cTn id="37" dur="500" tmFilter="0, 0; .2, .5; .8, .5; 1, 0"/>
                                        <p:tgtEl>
                                          <p:spTgt spid="17"/>
                                        </p:tgtEl>
                                      </p:cBhvr>
                                    </p:animEffect>
                                    <p:animScale>
                                      <p:cBhvr>
                                        <p:cTn id="38"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6" grpId="0"/>
      <p:bldP spid="56" grpId="1"/>
      <p:bldP spid="20" grpId="0" animBg="1"/>
      <p:bldP spid="5" grpId="0" animBg="1"/>
      <p:bldP spid="5" grpId="1" animBg="1"/>
      <p:bldP spid="5" grpId="2" animBg="1"/>
      <p:bldP spid="25" grpId="0" animBg="1"/>
      <p:bldP spid="25" grpId="1" animBg="1"/>
      <p:bldP spid="25"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800600" y="3977640"/>
            <a:ext cx="3359187" cy="1505843"/>
          </a:xfrm>
          <a:prstGeom prst="rect">
            <a:avLst/>
          </a:prstGeom>
        </p:spPr>
      </p:pic>
      <p:sp>
        <p:nvSpPr>
          <p:cNvPr id="2" name="Title 1"/>
          <p:cNvSpPr>
            <a:spLocks noGrp="1"/>
          </p:cNvSpPr>
          <p:nvPr>
            <p:ph type="title"/>
          </p:nvPr>
        </p:nvSpPr>
        <p:spPr/>
        <p:txBody>
          <a:bodyPr/>
          <a:lstStyle/>
          <a:p>
            <a:r>
              <a:rPr lang="en-US" dirty="0"/>
              <a:t>Two photon Ca</a:t>
            </a:r>
            <a:r>
              <a:rPr lang="en-US" baseline="30000" dirty="0"/>
              <a:t>2+ </a:t>
            </a:r>
            <a:r>
              <a:rPr lang="en-US" dirty="0"/>
              <a:t>imaging: depth acquisition</a:t>
            </a:r>
          </a:p>
        </p:txBody>
      </p:sp>
      <p:grpSp>
        <p:nvGrpSpPr>
          <p:cNvPr id="110" name="Group 109"/>
          <p:cNvGrpSpPr/>
          <p:nvPr/>
        </p:nvGrpSpPr>
        <p:grpSpPr>
          <a:xfrm>
            <a:off x="5784875" y="1862138"/>
            <a:ext cx="1363086" cy="3057640"/>
            <a:chOff x="5029200" y="1862138"/>
            <a:chExt cx="1363086" cy="3057640"/>
          </a:xfrm>
        </p:grpSpPr>
        <p:grpSp>
          <p:nvGrpSpPr>
            <p:cNvPr id="32" name="Group 31"/>
            <p:cNvGrpSpPr/>
            <p:nvPr/>
          </p:nvGrpSpPr>
          <p:grpSpPr>
            <a:xfrm>
              <a:off x="5029200" y="1862138"/>
              <a:ext cx="1363086" cy="206418"/>
              <a:chOff x="2256414" y="1862138"/>
              <a:chExt cx="1363086" cy="206418"/>
            </a:xfrm>
          </p:grpSpPr>
          <p:sp>
            <p:nvSpPr>
              <p:cNvPr id="24" name="Freeform 23"/>
              <p:cNvSpPr/>
              <p:nvPr/>
            </p:nvSpPr>
            <p:spPr bwMode="auto">
              <a:xfrm>
                <a:off x="2256414" y="1881188"/>
                <a:ext cx="297874" cy="176212"/>
              </a:xfrm>
              <a:custGeom>
                <a:avLst/>
                <a:gdLst>
                  <a:gd name="connsiteX0" fmla="*/ 23236 w 297874"/>
                  <a:gd name="connsiteY0" fmla="*/ 0 h 176212"/>
                  <a:gd name="connsiteX1" fmla="*/ 23236 w 297874"/>
                  <a:gd name="connsiteY1" fmla="*/ 0 h 176212"/>
                  <a:gd name="connsiteX2" fmla="*/ 27999 w 297874"/>
                  <a:gd name="connsiteY2" fmla="*/ 22225 h 176212"/>
                  <a:gd name="connsiteX3" fmla="*/ 35936 w 297874"/>
                  <a:gd name="connsiteY3" fmla="*/ 28575 h 176212"/>
                  <a:gd name="connsiteX4" fmla="*/ 43874 w 297874"/>
                  <a:gd name="connsiteY4" fmla="*/ 38100 h 176212"/>
                  <a:gd name="connsiteX5" fmla="*/ 53399 w 297874"/>
                  <a:gd name="connsiteY5" fmla="*/ 46037 h 176212"/>
                  <a:gd name="connsiteX6" fmla="*/ 64511 w 297874"/>
                  <a:gd name="connsiteY6" fmla="*/ 57150 h 176212"/>
                  <a:gd name="connsiteX7" fmla="*/ 72449 w 297874"/>
                  <a:gd name="connsiteY7" fmla="*/ 71437 h 176212"/>
                  <a:gd name="connsiteX8" fmla="*/ 77211 w 297874"/>
                  <a:gd name="connsiteY8" fmla="*/ 77787 h 176212"/>
                  <a:gd name="connsiteX9" fmla="*/ 91499 w 297874"/>
                  <a:gd name="connsiteY9" fmla="*/ 82550 h 176212"/>
                  <a:gd name="connsiteX10" fmla="*/ 101024 w 297874"/>
                  <a:gd name="connsiteY10" fmla="*/ 85725 h 176212"/>
                  <a:gd name="connsiteX11" fmla="*/ 105786 w 297874"/>
                  <a:gd name="connsiteY11" fmla="*/ 90487 h 176212"/>
                  <a:gd name="connsiteX12" fmla="*/ 115311 w 297874"/>
                  <a:gd name="connsiteY12" fmla="*/ 93662 h 176212"/>
                  <a:gd name="connsiteX13" fmla="*/ 123249 w 297874"/>
                  <a:gd name="connsiteY13" fmla="*/ 96837 h 176212"/>
                  <a:gd name="connsiteX14" fmla="*/ 134361 w 297874"/>
                  <a:gd name="connsiteY14" fmla="*/ 100012 h 176212"/>
                  <a:gd name="connsiteX15" fmla="*/ 139124 w 297874"/>
                  <a:gd name="connsiteY15" fmla="*/ 101600 h 176212"/>
                  <a:gd name="connsiteX16" fmla="*/ 156586 w 297874"/>
                  <a:gd name="connsiteY16" fmla="*/ 104775 h 176212"/>
                  <a:gd name="connsiteX17" fmla="*/ 166111 w 297874"/>
                  <a:gd name="connsiteY17" fmla="*/ 107950 h 176212"/>
                  <a:gd name="connsiteX18" fmla="*/ 188336 w 297874"/>
                  <a:gd name="connsiteY18" fmla="*/ 111125 h 176212"/>
                  <a:gd name="connsiteX19" fmla="*/ 207386 w 297874"/>
                  <a:gd name="connsiteY19" fmla="*/ 117475 h 176212"/>
                  <a:gd name="connsiteX20" fmla="*/ 228024 w 297874"/>
                  <a:gd name="connsiteY20" fmla="*/ 120650 h 176212"/>
                  <a:gd name="connsiteX21" fmla="*/ 239136 w 297874"/>
                  <a:gd name="connsiteY21" fmla="*/ 131762 h 176212"/>
                  <a:gd name="connsiteX22" fmla="*/ 243899 w 297874"/>
                  <a:gd name="connsiteY22" fmla="*/ 133350 h 176212"/>
                  <a:gd name="connsiteX23" fmla="*/ 256599 w 297874"/>
                  <a:gd name="connsiteY23" fmla="*/ 139700 h 176212"/>
                  <a:gd name="connsiteX24" fmla="*/ 261361 w 297874"/>
                  <a:gd name="connsiteY24" fmla="*/ 146050 h 176212"/>
                  <a:gd name="connsiteX25" fmla="*/ 267711 w 297874"/>
                  <a:gd name="connsiteY25" fmla="*/ 147637 h 176212"/>
                  <a:gd name="connsiteX26" fmla="*/ 281999 w 297874"/>
                  <a:gd name="connsiteY26" fmla="*/ 153987 h 176212"/>
                  <a:gd name="connsiteX27" fmla="*/ 291524 w 297874"/>
                  <a:gd name="connsiteY27" fmla="*/ 161925 h 176212"/>
                  <a:gd name="connsiteX28" fmla="*/ 297874 w 297874"/>
                  <a:gd name="connsiteY28" fmla="*/ 165100 h 176212"/>
                  <a:gd name="connsiteX29" fmla="*/ 286761 w 297874"/>
                  <a:gd name="connsiteY29" fmla="*/ 168275 h 176212"/>
                  <a:gd name="connsiteX30" fmla="*/ 275649 w 297874"/>
                  <a:gd name="connsiteY30" fmla="*/ 174625 h 176212"/>
                  <a:gd name="connsiteX31" fmla="*/ 261361 w 297874"/>
                  <a:gd name="connsiteY31" fmla="*/ 176212 h 176212"/>
                  <a:gd name="connsiteX32" fmla="*/ 212149 w 297874"/>
                  <a:gd name="connsiteY32" fmla="*/ 173037 h 176212"/>
                  <a:gd name="connsiteX33" fmla="*/ 197861 w 297874"/>
                  <a:gd name="connsiteY33" fmla="*/ 169862 h 176212"/>
                  <a:gd name="connsiteX34" fmla="*/ 186749 w 297874"/>
                  <a:gd name="connsiteY34" fmla="*/ 166687 h 176212"/>
                  <a:gd name="connsiteX35" fmla="*/ 13711 w 297874"/>
                  <a:gd name="connsiteY35" fmla="*/ 160337 h 176212"/>
                  <a:gd name="connsiteX36" fmla="*/ 1011 w 297874"/>
                  <a:gd name="connsiteY36" fmla="*/ 157162 h 176212"/>
                  <a:gd name="connsiteX37" fmla="*/ 2599 w 297874"/>
                  <a:gd name="connsiteY37" fmla="*/ 139700 h 176212"/>
                  <a:gd name="connsiteX38" fmla="*/ 5774 w 297874"/>
                  <a:gd name="connsiteY38" fmla="*/ 112712 h 176212"/>
                  <a:gd name="connsiteX39" fmla="*/ 7361 w 297874"/>
                  <a:gd name="connsiteY39" fmla="*/ 71437 h 176212"/>
                  <a:gd name="connsiteX40" fmla="*/ 13711 w 297874"/>
                  <a:gd name="connsiteY40" fmla="*/ 53975 h 176212"/>
                  <a:gd name="connsiteX41" fmla="*/ 16886 w 297874"/>
                  <a:gd name="connsiteY41" fmla="*/ 39687 h 176212"/>
                  <a:gd name="connsiteX42" fmla="*/ 15299 w 297874"/>
                  <a:gd name="connsiteY42" fmla="*/ 26987 h 176212"/>
                  <a:gd name="connsiteX43" fmla="*/ 16886 w 297874"/>
                  <a:gd name="connsiteY43" fmla="*/ 17462 h 176212"/>
                  <a:gd name="connsiteX44" fmla="*/ 23236 w 297874"/>
                  <a:gd name="connsiteY44" fmla="*/ 0 h 17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97874" h="176212">
                    <a:moveTo>
                      <a:pt x="23236" y="0"/>
                    </a:moveTo>
                    <a:lnTo>
                      <a:pt x="23236" y="0"/>
                    </a:lnTo>
                    <a:cubicBezTo>
                      <a:pt x="24824" y="7408"/>
                      <a:pt x="24922" y="15301"/>
                      <a:pt x="27999" y="22225"/>
                    </a:cubicBezTo>
                    <a:cubicBezTo>
                      <a:pt x="29375" y="25321"/>
                      <a:pt x="33540" y="26179"/>
                      <a:pt x="35936" y="28575"/>
                    </a:cubicBezTo>
                    <a:cubicBezTo>
                      <a:pt x="38858" y="31497"/>
                      <a:pt x="40951" y="35178"/>
                      <a:pt x="43874" y="38100"/>
                    </a:cubicBezTo>
                    <a:cubicBezTo>
                      <a:pt x="46796" y="41022"/>
                      <a:pt x="50477" y="43115"/>
                      <a:pt x="53399" y="46037"/>
                    </a:cubicBezTo>
                    <a:cubicBezTo>
                      <a:pt x="68221" y="60859"/>
                      <a:pt x="47572" y="44444"/>
                      <a:pt x="64511" y="57150"/>
                    </a:cubicBezTo>
                    <a:cubicBezTo>
                      <a:pt x="67077" y="72543"/>
                      <a:pt x="63077" y="62065"/>
                      <a:pt x="72449" y="71437"/>
                    </a:cubicBezTo>
                    <a:cubicBezTo>
                      <a:pt x="74320" y="73308"/>
                      <a:pt x="74926" y="76454"/>
                      <a:pt x="77211" y="77787"/>
                    </a:cubicBezTo>
                    <a:cubicBezTo>
                      <a:pt x="81547" y="80317"/>
                      <a:pt x="86736" y="80962"/>
                      <a:pt x="91499" y="82550"/>
                    </a:cubicBezTo>
                    <a:lnTo>
                      <a:pt x="101024" y="85725"/>
                    </a:lnTo>
                    <a:cubicBezTo>
                      <a:pt x="102611" y="87312"/>
                      <a:pt x="103824" y="89397"/>
                      <a:pt x="105786" y="90487"/>
                    </a:cubicBezTo>
                    <a:cubicBezTo>
                      <a:pt x="108712" y="92112"/>
                      <a:pt x="112166" y="92518"/>
                      <a:pt x="115311" y="93662"/>
                    </a:cubicBezTo>
                    <a:cubicBezTo>
                      <a:pt x="117989" y="94636"/>
                      <a:pt x="120545" y="95936"/>
                      <a:pt x="123249" y="96837"/>
                    </a:cubicBezTo>
                    <a:cubicBezTo>
                      <a:pt x="126904" y="98055"/>
                      <a:pt x="130671" y="98905"/>
                      <a:pt x="134361" y="100012"/>
                    </a:cubicBezTo>
                    <a:cubicBezTo>
                      <a:pt x="135964" y="100493"/>
                      <a:pt x="137488" y="101249"/>
                      <a:pt x="139124" y="101600"/>
                    </a:cubicBezTo>
                    <a:cubicBezTo>
                      <a:pt x="144909" y="102840"/>
                      <a:pt x="150827" y="103420"/>
                      <a:pt x="156586" y="104775"/>
                    </a:cubicBezTo>
                    <a:cubicBezTo>
                      <a:pt x="159844" y="105542"/>
                      <a:pt x="162829" y="107294"/>
                      <a:pt x="166111" y="107950"/>
                    </a:cubicBezTo>
                    <a:cubicBezTo>
                      <a:pt x="173449" y="109418"/>
                      <a:pt x="180928" y="110067"/>
                      <a:pt x="188336" y="111125"/>
                    </a:cubicBezTo>
                    <a:cubicBezTo>
                      <a:pt x="194686" y="113242"/>
                      <a:pt x="200877" y="115913"/>
                      <a:pt x="207386" y="117475"/>
                    </a:cubicBezTo>
                    <a:cubicBezTo>
                      <a:pt x="214154" y="119099"/>
                      <a:pt x="221677" y="117794"/>
                      <a:pt x="228024" y="120650"/>
                    </a:cubicBezTo>
                    <a:cubicBezTo>
                      <a:pt x="232801" y="122800"/>
                      <a:pt x="234167" y="130105"/>
                      <a:pt x="239136" y="131762"/>
                    </a:cubicBezTo>
                    <a:cubicBezTo>
                      <a:pt x="240724" y="132291"/>
                      <a:pt x="242375" y="132657"/>
                      <a:pt x="243899" y="133350"/>
                    </a:cubicBezTo>
                    <a:cubicBezTo>
                      <a:pt x="248208" y="135309"/>
                      <a:pt x="256599" y="139700"/>
                      <a:pt x="256599" y="139700"/>
                    </a:cubicBezTo>
                    <a:cubicBezTo>
                      <a:pt x="258186" y="141817"/>
                      <a:pt x="259208" y="144512"/>
                      <a:pt x="261361" y="146050"/>
                    </a:cubicBezTo>
                    <a:cubicBezTo>
                      <a:pt x="263136" y="147318"/>
                      <a:pt x="265641" y="146947"/>
                      <a:pt x="267711" y="147637"/>
                    </a:cubicBezTo>
                    <a:cubicBezTo>
                      <a:pt x="271793" y="148998"/>
                      <a:pt x="278127" y="151774"/>
                      <a:pt x="281999" y="153987"/>
                    </a:cubicBezTo>
                    <a:cubicBezTo>
                      <a:pt x="294594" y="161184"/>
                      <a:pt x="278392" y="152545"/>
                      <a:pt x="291524" y="161925"/>
                    </a:cubicBezTo>
                    <a:cubicBezTo>
                      <a:pt x="293450" y="163301"/>
                      <a:pt x="295757" y="164042"/>
                      <a:pt x="297874" y="165100"/>
                    </a:cubicBezTo>
                    <a:cubicBezTo>
                      <a:pt x="294170" y="166158"/>
                      <a:pt x="290302" y="166757"/>
                      <a:pt x="286761" y="168275"/>
                    </a:cubicBezTo>
                    <a:cubicBezTo>
                      <a:pt x="282840" y="169956"/>
                      <a:pt x="279721" y="173353"/>
                      <a:pt x="275649" y="174625"/>
                    </a:cubicBezTo>
                    <a:cubicBezTo>
                      <a:pt x="271075" y="176054"/>
                      <a:pt x="266124" y="175683"/>
                      <a:pt x="261361" y="176212"/>
                    </a:cubicBezTo>
                    <a:cubicBezTo>
                      <a:pt x="244957" y="175154"/>
                      <a:pt x="228506" y="174673"/>
                      <a:pt x="212149" y="173037"/>
                    </a:cubicBezTo>
                    <a:cubicBezTo>
                      <a:pt x="207294" y="172552"/>
                      <a:pt x="202594" y="171045"/>
                      <a:pt x="197861" y="169862"/>
                    </a:cubicBezTo>
                    <a:cubicBezTo>
                      <a:pt x="194124" y="168928"/>
                      <a:pt x="190596" y="166886"/>
                      <a:pt x="186749" y="166687"/>
                    </a:cubicBezTo>
                    <a:cubicBezTo>
                      <a:pt x="129108" y="163706"/>
                      <a:pt x="71390" y="162454"/>
                      <a:pt x="13711" y="160337"/>
                    </a:cubicBezTo>
                    <a:cubicBezTo>
                      <a:pt x="9478" y="159279"/>
                      <a:pt x="3080" y="161004"/>
                      <a:pt x="1011" y="157162"/>
                    </a:cubicBezTo>
                    <a:cubicBezTo>
                      <a:pt x="-1760" y="152016"/>
                      <a:pt x="1976" y="145511"/>
                      <a:pt x="2599" y="139700"/>
                    </a:cubicBezTo>
                    <a:cubicBezTo>
                      <a:pt x="3564" y="130694"/>
                      <a:pt x="4716" y="121708"/>
                      <a:pt x="5774" y="112712"/>
                    </a:cubicBezTo>
                    <a:cubicBezTo>
                      <a:pt x="6303" y="98954"/>
                      <a:pt x="5517" y="85081"/>
                      <a:pt x="7361" y="71437"/>
                    </a:cubicBezTo>
                    <a:cubicBezTo>
                      <a:pt x="8190" y="65299"/>
                      <a:pt x="11931" y="59907"/>
                      <a:pt x="13711" y="53975"/>
                    </a:cubicBezTo>
                    <a:cubicBezTo>
                      <a:pt x="15113" y="49302"/>
                      <a:pt x="15828" y="44450"/>
                      <a:pt x="16886" y="39687"/>
                    </a:cubicBezTo>
                    <a:cubicBezTo>
                      <a:pt x="16357" y="35454"/>
                      <a:pt x="15299" y="31253"/>
                      <a:pt x="15299" y="26987"/>
                    </a:cubicBezTo>
                    <a:cubicBezTo>
                      <a:pt x="15299" y="23768"/>
                      <a:pt x="16531" y="20661"/>
                      <a:pt x="16886" y="17462"/>
                    </a:cubicBezTo>
                    <a:cubicBezTo>
                      <a:pt x="17061" y="15884"/>
                      <a:pt x="22178" y="2910"/>
                      <a:pt x="23236" y="0"/>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31" name="Freeform 30"/>
              <p:cNvSpPr/>
              <p:nvPr/>
            </p:nvSpPr>
            <p:spPr bwMode="auto">
              <a:xfrm>
                <a:off x="3324225" y="1862138"/>
                <a:ext cx="295275" cy="206418"/>
              </a:xfrm>
              <a:custGeom>
                <a:avLst/>
                <a:gdLst>
                  <a:gd name="connsiteX0" fmla="*/ 293688 w 295275"/>
                  <a:gd name="connsiteY0" fmla="*/ 0 h 206418"/>
                  <a:gd name="connsiteX1" fmla="*/ 293688 w 295275"/>
                  <a:gd name="connsiteY1" fmla="*/ 0 h 206418"/>
                  <a:gd name="connsiteX2" fmla="*/ 284163 w 295275"/>
                  <a:gd name="connsiteY2" fmla="*/ 11112 h 206418"/>
                  <a:gd name="connsiteX3" fmla="*/ 279400 w 295275"/>
                  <a:gd name="connsiteY3" fmla="*/ 17462 h 206418"/>
                  <a:gd name="connsiteX4" fmla="*/ 273050 w 295275"/>
                  <a:gd name="connsiteY4" fmla="*/ 22225 h 206418"/>
                  <a:gd name="connsiteX5" fmla="*/ 265113 w 295275"/>
                  <a:gd name="connsiteY5" fmla="*/ 33337 h 206418"/>
                  <a:gd name="connsiteX6" fmla="*/ 246063 w 295275"/>
                  <a:gd name="connsiteY6" fmla="*/ 53975 h 206418"/>
                  <a:gd name="connsiteX7" fmla="*/ 239713 w 295275"/>
                  <a:gd name="connsiteY7" fmla="*/ 65087 h 206418"/>
                  <a:gd name="connsiteX8" fmla="*/ 233363 w 295275"/>
                  <a:gd name="connsiteY8" fmla="*/ 69850 h 206418"/>
                  <a:gd name="connsiteX9" fmla="*/ 228600 w 295275"/>
                  <a:gd name="connsiteY9" fmla="*/ 80962 h 206418"/>
                  <a:gd name="connsiteX10" fmla="*/ 225425 w 295275"/>
                  <a:gd name="connsiteY10" fmla="*/ 87312 h 206418"/>
                  <a:gd name="connsiteX11" fmla="*/ 220663 w 295275"/>
                  <a:gd name="connsiteY11" fmla="*/ 88900 h 206418"/>
                  <a:gd name="connsiteX12" fmla="*/ 212725 w 295275"/>
                  <a:gd name="connsiteY12" fmla="*/ 92075 h 206418"/>
                  <a:gd name="connsiteX13" fmla="*/ 192088 w 295275"/>
                  <a:gd name="connsiteY13" fmla="*/ 101600 h 206418"/>
                  <a:gd name="connsiteX14" fmla="*/ 174625 w 295275"/>
                  <a:gd name="connsiteY14" fmla="*/ 106362 h 206418"/>
                  <a:gd name="connsiteX15" fmla="*/ 165100 w 295275"/>
                  <a:gd name="connsiteY15" fmla="*/ 109537 h 206418"/>
                  <a:gd name="connsiteX16" fmla="*/ 152400 w 295275"/>
                  <a:gd name="connsiteY16" fmla="*/ 117475 h 206418"/>
                  <a:gd name="connsiteX17" fmla="*/ 88900 w 295275"/>
                  <a:gd name="connsiteY17" fmla="*/ 120650 h 206418"/>
                  <a:gd name="connsiteX18" fmla="*/ 74613 w 295275"/>
                  <a:gd name="connsiteY18" fmla="*/ 123825 h 206418"/>
                  <a:gd name="connsiteX19" fmla="*/ 68263 w 295275"/>
                  <a:gd name="connsiteY19" fmla="*/ 125412 h 206418"/>
                  <a:gd name="connsiteX20" fmla="*/ 63500 w 295275"/>
                  <a:gd name="connsiteY20" fmla="*/ 128587 h 206418"/>
                  <a:gd name="connsiteX21" fmla="*/ 57150 w 295275"/>
                  <a:gd name="connsiteY21" fmla="*/ 131762 h 206418"/>
                  <a:gd name="connsiteX22" fmla="*/ 52388 w 295275"/>
                  <a:gd name="connsiteY22" fmla="*/ 134937 h 206418"/>
                  <a:gd name="connsiteX23" fmla="*/ 41275 w 295275"/>
                  <a:gd name="connsiteY23" fmla="*/ 136525 h 206418"/>
                  <a:gd name="connsiteX24" fmla="*/ 36513 w 295275"/>
                  <a:gd name="connsiteY24" fmla="*/ 142875 h 206418"/>
                  <a:gd name="connsiteX25" fmla="*/ 26988 w 295275"/>
                  <a:gd name="connsiteY25" fmla="*/ 150812 h 206418"/>
                  <a:gd name="connsiteX26" fmla="*/ 23813 w 295275"/>
                  <a:gd name="connsiteY26" fmla="*/ 157162 h 206418"/>
                  <a:gd name="connsiteX27" fmla="*/ 19050 w 295275"/>
                  <a:gd name="connsiteY27" fmla="*/ 168275 h 206418"/>
                  <a:gd name="connsiteX28" fmla="*/ 12700 w 295275"/>
                  <a:gd name="connsiteY28" fmla="*/ 174625 h 206418"/>
                  <a:gd name="connsiteX29" fmla="*/ 4763 w 295275"/>
                  <a:gd name="connsiteY29" fmla="*/ 184150 h 206418"/>
                  <a:gd name="connsiteX30" fmla="*/ 0 w 295275"/>
                  <a:gd name="connsiteY30" fmla="*/ 190500 h 206418"/>
                  <a:gd name="connsiteX31" fmla="*/ 158750 w 295275"/>
                  <a:gd name="connsiteY31" fmla="*/ 193675 h 206418"/>
                  <a:gd name="connsiteX32" fmla="*/ 184150 w 295275"/>
                  <a:gd name="connsiteY32" fmla="*/ 200025 h 206418"/>
                  <a:gd name="connsiteX33" fmla="*/ 292100 w 295275"/>
                  <a:gd name="connsiteY33" fmla="*/ 192087 h 206418"/>
                  <a:gd name="connsiteX34" fmla="*/ 295275 w 295275"/>
                  <a:gd name="connsiteY34" fmla="*/ 187325 h 206418"/>
                  <a:gd name="connsiteX35" fmla="*/ 290513 w 295275"/>
                  <a:gd name="connsiteY35" fmla="*/ 82550 h 206418"/>
                  <a:gd name="connsiteX36" fmla="*/ 287338 w 295275"/>
                  <a:gd name="connsiteY36" fmla="*/ 49212 h 206418"/>
                  <a:gd name="connsiteX37" fmla="*/ 285750 w 295275"/>
                  <a:gd name="connsiteY37" fmla="*/ 41275 h 206418"/>
                  <a:gd name="connsiteX38" fmla="*/ 282575 w 295275"/>
                  <a:gd name="connsiteY38" fmla="*/ 33337 h 206418"/>
                  <a:gd name="connsiteX39" fmla="*/ 293688 w 295275"/>
                  <a:gd name="connsiteY39" fmla="*/ 0 h 20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5275" h="206418">
                    <a:moveTo>
                      <a:pt x="293688" y="0"/>
                    </a:moveTo>
                    <a:lnTo>
                      <a:pt x="293688" y="0"/>
                    </a:lnTo>
                    <a:cubicBezTo>
                      <a:pt x="290513" y="3704"/>
                      <a:pt x="287252" y="7336"/>
                      <a:pt x="284163" y="11112"/>
                    </a:cubicBezTo>
                    <a:cubicBezTo>
                      <a:pt x="282487" y="13160"/>
                      <a:pt x="281271" y="15591"/>
                      <a:pt x="279400" y="17462"/>
                    </a:cubicBezTo>
                    <a:cubicBezTo>
                      <a:pt x="277529" y="19333"/>
                      <a:pt x="275167" y="20637"/>
                      <a:pt x="273050" y="22225"/>
                    </a:cubicBezTo>
                    <a:cubicBezTo>
                      <a:pt x="267175" y="33975"/>
                      <a:pt x="273157" y="23684"/>
                      <a:pt x="265113" y="33337"/>
                    </a:cubicBezTo>
                    <a:cubicBezTo>
                      <a:pt x="249093" y="52561"/>
                      <a:pt x="260299" y="42586"/>
                      <a:pt x="246063" y="53975"/>
                    </a:cubicBezTo>
                    <a:cubicBezTo>
                      <a:pt x="244817" y="56466"/>
                      <a:pt x="241958" y="62842"/>
                      <a:pt x="239713" y="65087"/>
                    </a:cubicBezTo>
                    <a:cubicBezTo>
                      <a:pt x="237842" y="66958"/>
                      <a:pt x="235480" y="68262"/>
                      <a:pt x="233363" y="69850"/>
                    </a:cubicBezTo>
                    <a:cubicBezTo>
                      <a:pt x="230754" y="80281"/>
                      <a:pt x="233473" y="72435"/>
                      <a:pt x="228600" y="80962"/>
                    </a:cubicBezTo>
                    <a:cubicBezTo>
                      <a:pt x="227426" y="83017"/>
                      <a:pt x="227098" y="85639"/>
                      <a:pt x="225425" y="87312"/>
                    </a:cubicBezTo>
                    <a:cubicBezTo>
                      <a:pt x="224242" y="88495"/>
                      <a:pt x="222230" y="88312"/>
                      <a:pt x="220663" y="88900"/>
                    </a:cubicBezTo>
                    <a:cubicBezTo>
                      <a:pt x="217995" y="89901"/>
                      <a:pt x="215371" y="91017"/>
                      <a:pt x="212725" y="92075"/>
                    </a:cubicBezTo>
                    <a:cubicBezTo>
                      <a:pt x="201622" y="103178"/>
                      <a:pt x="211422" y="95651"/>
                      <a:pt x="192088" y="101600"/>
                    </a:cubicBezTo>
                    <a:cubicBezTo>
                      <a:pt x="171083" y="108063"/>
                      <a:pt x="205962" y="101887"/>
                      <a:pt x="174625" y="106362"/>
                    </a:cubicBezTo>
                    <a:cubicBezTo>
                      <a:pt x="171450" y="107420"/>
                      <a:pt x="168026" y="107912"/>
                      <a:pt x="165100" y="109537"/>
                    </a:cubicBezTo>
                    <a:cubicBezTo>
                      <a:pt x="157130" y="113965"/>
                      <a:pt x="163937" y="116450"/>
                      <a:pt x="152400" y="117475"/>
                    </a:cubicBezTo>
                    <a:cubicBezTo>
                      <a:pt x="131290" y="119351"/>
                      <a:pt x="110067" y="119592"/>
                      <a:pt x="88900" y="120650"/>
                    </a:cubicBezTo>
                    <a:lnTo>
                      <a:pt x="74613" y="123825"/>
                    </a:lnTo>
                    <a:cubicBezTo>
                      <a:pt x="72487" y="124316"/>
                      <a:pt x="70268" y="124553"/>
                      <a:pt x="68263" y="125412"/>
                    </a:cubicBezTo>
                    <a:cubicBezTo>
                      <a:pt x="66509" y="126164"/>
                      <a:pt x="65157" y="127640"/>
                      <a:pt x="63500" y="128587"/>
                    </a:cubicBezTo>
                    <a:cubicBezTo>
                      <a:pt x="61445" y="129761"/>
                      <a:pt x="59205" y="130588"/>
                      <a:pt x="57150" y="131762"/>
                    </a:cubicBezTo>
                    <a:cubicBezTo>
                      <a:pt x="55494" y="132709"/>
                      <a:pt x="54215" y="134389"/>
                      <a:pt x="52388" y="134937"/>
                    </a:cubicBezTo>
                    <a:cubicBezTo>
                      <a:pt x="48804" y="136012"/>
                      <a:pt x="44979" y="135996"/>
                      <a:pt x="41275" y="136525"/>
                    </a:cubicBezTo>
                    <a:cubicBezTo>
                      <a:pt x="39688" y="138642"/>
                      <a:pt x="38384" y="141004"/>
                      <a:pt x="36513" y="142875"/>
                    </a:cubicBezTo>
                    <a:cubicBezTo>
                      <a:pt x="33591" y="145797"/>
                      <a:pt x="29734" y="147723"/>
                      <a:pt x="26988" y="150812"/>
                    </a:cubicBezTo>
                    <a:cubicBezTo>
                      <a:pt x="25416" y="152581"/>
                      <a:pt x="24792" y="155008"/>
                      <a:pt x="23813" y="157162"/>
                    </a:cubicBezTo>
                    <a:cubicBezTo>
                      <a:pt x="22145" y="160831"/>
                      <a:pt x="21214" y="164875"/>
                      <a:pt x="19050" y="168275"/>
                    </a:cubicBezTo>
                    <a:cubicBezTo>
                      <a:pt x="17443" y="170800"/>
                      <a:pt x="14817" y="172508"/>
                      <a:pt x="12700" y="174625"/>
                    </a:cubicBezTo>
                    <a:cubicBezTo>
                      <a:pt x="9669" y="183720"/>
                      <a:pt x="13412" y="175501"/>
                      <a:pt x="4763" y="184150"/>
                    </a:cubicBezTo>
                    <a:cubicBezTo>
                      <a:pt x="2892" y="186021"/>
                      <a:pt x="1588" y="188383"/>
                      <a:pt x="0" y="190500"/>
                    </a:cubicBezTo>
                    <a:cubicBezTo>
                      <a:pt x="52917" y="191558"/>
                      <a:pt x="105893" y="190941"/>
                      <a:pt x="158750" y="193675"/>
                    </a:cubicBezTo>
                    <a:cubicBezTo>
                      <a:pt x="167466" y="194126"/>
                      <a:pt x="184150" y="200025"/>
                      <a:pt x="184150" y="200025"/>
                    </a:cubicBezTo>
                    <a:cubicBezTo>
                      <a:pt x="219628" y="199462"/>
                      <a:pt x="265030" y="219157"/>
                      <a:pt x="292100" y="192087"/>
                    </a:cubicBezTo>
                    <a:cubicBezTo>
                      <a:pt x="293449" y="190738"/>
                      <a:pt x="294217" y="188912"/>
                      <a:pt x="295275" y="187325"/>
                    </a:cubicBezTo>
                    <a:cubicBezTo>
                      <a:pt x="293054" y="78439"/>
                      <a:pt x="296875" y="142992"/>
                      <a:pt x="290513" y="82550"/>
                    </a:cubicBezTo>
                    <a:cubicBezTo>
                      <a:pt x="289344" y="71448"/>
                      <a:pt x="288618" y="60301"/>
                      <a:pt x="287338" y="49212"/>
                    </a:cubicBezTo>
                    <a:cubicBezTo>
                      <a:pt x="287029" y="46532"/>
                      <a:pt x="286525" y="43859"/>
                      <a:pt x="285750" y="41275"/>
                    </a:cubicBezTo>
                    <a:cubicBezTo>
                      <a:pt x="284931" y="38545"/>
                      <a:pt x="283633" y="35983"/>
                      <a:pt x="282575" y="33337"/>
                    </a:cubicBezTo>
                    <a:cubicBezTo>
                      <a:pt x="278878" y="11155"/>
                      <a:pt x="291836" y="5556"/>
                      <a:pt x="293688" y="0"/>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sp>
          <p:nvSpPr>
            <p:cNvPr id="45" name="Isosceles Triangle 44"/>
            <p:cNvSpPr/>
            <p:nvPr/>
          </p:nvSpPr>
          <p:spPr bwMode="auto">
            <a:xfrm rot="10800000">
              <a:off x="5327074" y="2032260"/>
              <a:ext cx="722312" cy="2887518"/>
            </a:xfrm>
            <a:prstGeom prst="triangle">
              <a:avLst/>
            </a:prstGeom>
            <a:solidFill>
              <a:schemeClr val="bg1">
                <a:alpha val="30000"/>
              </a:schemeClr>
            </a:solidFill>
            <a:ln w="9525" cap="flat" cmpd="sng" algn="ctr">
              <a:solidFill>
                <a:schemeClr val="tx1"/>
              </a:solidFill>
              <a:prstDash val="dashDot"/>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sp>
        <p:nvSpPr>
          <p:cNvPr id="48" name="Rectangle 47"/>
          <p:cNvSpPr/>
          <p:nvPr/>
        </p:nvSpPr>
        <p:spPr bwMode="auto">
          <a:xfrm>
            <a:off x="3956075" y="3810000"/>
            <a:ext cx="685800" cy="1828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0" name="Oval 49"/>
          <p:cNvSpPr/>
          <p:nvPr/>
        </p:nvSpPr>
        <p:spPr bwMode="auto">
          <a:xfrm>
            <a:off x="6012738" y="1937772"/>
            <a:ext cx="152401"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2" name="Oval 51"/>
          <p:cNvSpPr/>
          <p:nvPr/>
        </p:nvSpPr>
        <p:spPr bwMode="auto">
          <a:xfrm>
            <a:off x="6700285" y="1937772"/>
            <a:ext cx="152401"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62" name="TextBox 61"/>
          <p:cNvSpPr txBox="1"/>
          <p:nvPr/>
        </p:nvSpPr>
        <p:spPr>
          <a:xfrm>
            <a:off x="6960455" y="2656582"/>
            <a:ext cx="1878745" cy="338554"/>
          </a:xfrm>
          <a:prstGeom prst="rect">
            <a:avLst/>
          </a:prstGeom>
          <a:solidFill>
            <a:schemeClr val="bg1"/>
          </a:solidFill>
        </p:spPr>
        <p:txBody>
          <a:bodyPr wrap="square" rtlCol="0">
            <a:spAutoFit/>
          </a:bodyPr>
          <a:lstStyle/>
          <a:p>
            <a:pPr algn="l"/>
            <a:r>
              <a:rPr lang="en-US" sz="1600" b="0" dirty="0" smtClean="0"/>
              <a:t>Refocus depth</a:t>
            </a:r>
          </a:p>
        </p:txBody>
      </p:sp>
      <p:pic>
        <p:nvPicPr>
          <p:cNvPr id="7" name="Picture 6"/>
          <p:cNvPicPr>
            <a:picLocks noChangeAspect="1"/>
          </p:cNvPicPr>
          <p:nvPr/>
        </p:nvPicPr>
        <p:blipFill>
          <a:blip r:embed="rId4"/>
          <a:stretch>
            <a:fillRect/>
          </a:stretch>
        </p:blipFill>
        <p:spPr>
          <a:xfrm>
            <a:off x="6346057" y="4824438"/>
            <a:ext cx="207143" cy="204762"/>
          </a:xfrm>
          <a:prstGeom prst="ellipse">
            <a:avLst/>
          </a:prstGeom>
        </p:spPr>
      </p:pic>
      <p:pic>
        <p:nvPicPr>
          <p:cNvPr id="18" name="Picture 17"/>
          <p:cNvPicPr>
            <a:picLocks/>
          </p:cNvPicPr>
          <p:nvPr/>
        </p:nvPicPr>
        <p:blipFill rotWithShape="1">
          <a:blip r:embed="rId5"/>
          <a:srcRect r="-6" b="81457"/>
          <a:stretch/>
        </p:blipFill>
        <p:spPr>
          <a:xfrm>
            <a:off x="5806440" y="1362456"/>
            <a:ext cx="1316736" cy="676656"/>
          </a:xfrm>
          <a:prstGeom prst="rect">
            <a:avLst/>
          </a:prstGeom>
        </p:spPr>
      </p:pic>
      <p:sp>
        <p:nvSpPr>
          <p:cNvPr id="21" name="Content Placeholder 5"/>
          <p:cNvSpPr>
            <a:spLocks noGrp="1"/>
          </p:cNvSpPr>
          <p:nvPr>
            <p:ph idx="1"/>
          </p:nvPr>
        </p:nvSpPr>
        <p:spPr>
          <a:xfrm>
            <a:off x="304800" y="990600"/>
            <a:ext cx="4278946" cy="3504759"/>
          </a:xfrm>
        </p:spPr>
        <p:txBody>
          <a:bodyPr/>
          <a:lstStyle/>
          <a:p>
            <a:r>
              <a:rPr lang="en-US" dirty="0" smtClean="0"/>
              <a:t>Fluorescence &amp; spiking:</a:t>
            </a:r>
          </a:p>
          <a:p>
            <a:pPr lvl="1"/>
            <a:r>
              <a:rPr lang="en-US" dirty="0" smtClean="0"/>
              <a:t>Ca</a:t>
            </a:r>
            <a:r>
              <a:rPr lang="en-US" baseline="30000" dirty="0" smtClean="0"/>
              <a:t>2</a:t>
            </a:r>
            <a:r>
              <a:rPr lang="en-US" baseline="30000" dirty="0"/>
              <a:t>+</a:t>
            </a:r>
            <a:r>
              <a:rPr lang="en-US" dirty="0"/>
              <a:t> </a:t>
            </a:r>
            <a:r>
              <a:rPr lang="en-US" dirty="0" smtClean="0"/>
              <a:t>influx</a:t>
            </a:r>
          </a:p>
          <a:p>
            <a:r>
              <a:rPr lang="en-US" dirty="0" smtClean="0"/>
              <a:t>Two-photon imaging</a:t>
            </a:r>
          </a:p>
          <a:p>
            <a:pPr lvl="1"/>
            <a:r>
              <a:rPr lang="en-US" dirty="0" smtClean="0"/>
              <a:t>Raster scan</a:t>
            </a:r>
          </a:p>
          <a:p>
            <a:pPr lvl="1"/>
            <a:r>
              <a:rPr lang="en-US" dirty="0" smtClean="0"/>
              <a:t>Depth acquisition</a:t>
            </a:r>
          </a:p>
          <a:p>
            <a:r>
              <a:rPr lang="en-US" dirty="0" smtClean="0"/>
              <a:t>Spatial resolution</a:t>
            </a:r>
          </a:p>
          <a:p>
            <a:pPr lvl="1"/>
            <a:r>
              <a:rPr lang="en-US" dirty="0" smtClean="0"/>
              <a:t>Image into the cortex</a:t>
            </a:r>
          </a:p>
          <a:p>
            <a:pPr lvl="1"/>
            <a:endParaRPr lang="en-US" dirty="0"/>
          </a:p>
          <a:p>
            <a:endParaRPr lang="en-US" dirty="0"/>
          </a:p>
          <a:p>
            <a:pPr marL="0" indent="0">
              <a:buNone/>
            </a:pPr>
            <a:endParaRPr lang="en-US" dirty="0"/>
          </a:p>
        </p:txBody>
      </p:sp>
      <p:sp>
        <p:nvSpPr>
          <p:cNvPr id="25" name="TextBox 24"/>
          <p:cNvSpPr txBox="1"/>
          <p:nvPr/>
        </p:nvSpPr>
        <p:spPr>
          <a:xfrm>
            <a:off x="2994333" y="4526151"/>
            <a:ext cx="1783734" cy="830997"/>
          </a:xfrm>
          <a:prstGeom prst="rect">
            <a:avLst/>
          </a:prstGeom>
          <a:noFill/>
        </p:spPr>
        <p:txBody>
          <a:bodyPr wrap="square" rtlCol="0">
            <a:spAutoFit/>
          </a:bodyPr>
          <a:lstStyle/>
          <a:p>
            <a:pPr algn="l"/>
            <a:r>
              <a:rPr lang="en-US" sz="1600" b="0" dirty="0" smtClean="0"/>
              <a:t>Cortical layers</a:t>
            </a:r>
          </a:p>
          <a:p>
            <a:pPr algn="l"/>
            <a:endParaRPr lang="en-US" sz="1600" b="0" dirty="0" smtClean="0"/>
          </a:p>
          <a:p>
            <a:pPr algn="l"/>
            <a:r>
              <a:rPr lang="en-US" sz="1600" b="0" dirty="0" smtClean="0"/>
              <a:t>Cortex ~ 2-4 mm</a:t>
            </a:r>
          </a:p>
        </p:txBody>
      </p:sp>
    </p:spTree>
    <p:extLst>
      <p:ext uri="{BB962C8B-B14F-4D97-AF65-F5344CB8AC3E}">
        <p14:creationId xmlns:p14="http://schemas.microsoft.com/office/powerpoint/2010/main" val="196779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500"/>
                                        <p:tgtEl>
                                          <p:spTgt spid="25"/>
                                        </p:tgtEl>
                                      </p:cBhvr>
                                    </p:animEffect>
                                  </p:childTnLst>
                                </p:cTn>
                              </p:par>
                              <p:par>
                                <p:cTn id="10" presetID="1" presetClass="entr" presetSubtype="0" fill="hold" grpId="2" nodeType="withEffect">
                                  <p:stCondLst>
                                    <p:cond delay="0"/>
                                  </p:stCondLst>
                                  <p:childTnLst>
                                    <p:set>
                                      <p:cBhvr>
                                        <p:cTn id="11" dur="1" fill="hold">
                                          <p:stCondLst>
                                            <p:cond delay="0"/>
                                          </p:stCondLst>
                                        </p:cTn>
                                        <p:tgtEl>
                                          <p:spTgt spid="50"/>
                                        </p:tgtEl>
                                        <p:attrNameLst>
                                          <p:attrName>style.visibility</p:attrName>
                                        </p:attrNameLst>
                                      </p:cBhvr>
                                      <p:to>
                                        <p:strVal val="visible"/>
                                      </p:to>
                                    </p:set>
                                  </p:childTnLst>
                                </p:cTn>
                              </p:par>
                              <p:par>
                                <p:cTn id="12" presetID="1" presetClass="entr" presetSubtype="0" fill="hold" grpId="2" nodeType="withEffect">
                                  <p:stCondLst>
                                    <p:cond delay="0"/>
                                  </p:stCondLst>
                                  <p:childTnLst>
                                    <p:set>
                                      <p:cBhvr>
                                        <p:cTn id="13" dur="1" fill="hold">
                                          <p:stCondLst>
                                            <p:cond delay="0"/>
                                          </p:stCondLst>
                                        </p:cTn>
                                        <p:tgtEl>
                                          <p:spTgt spid="52"/>
                                        </p:tgtEl>
                                        <p:attrNameLst>
                                          <p:attrName>style.visibility</p:attrName>
                                        </p:attrNameLst>
                                      </p:cBhvr>
                                      <p:to>
                                        <p:strVal val="visible"/>
                                      </p:to>
                                    </p:set>
                                  </p:childTnLst>
                                </p:cTn>
                              </p:par>
                            </p:childTnLst>
                          </p:cTn>
                        </p:par>
                        <p:par>
                          <p:cTn id="14" fill="hold">
                            <p:stCondLst>
                              <p:cond delay="500"/>
                            </p:stCondLst>
                            <p:childTnLst>
                              <p:par>
                                <p:cTn id="15" presetID="42" presetClass="path" presetSubtype="0" accel="50000" decel="50000" fill="hold" grpId="0" nodeType="afterEffect">
                                  <p:stCondLst>
                                    <p:cond delay="0"/>
                                  </p:stCondLst>
                                  <p:childTnLst>
                                    <p:animMotion origin="layout" path="M 0.00052 0.00185 L 0.0382 0.40972 " pathEditMode="relative" rAng="0" ptsTypes="AA">
                                      <p:cBhvr>
                                        <p:cTn id="16" dur="500" fill="hold"/>
                                        <p:tgtEl>
                                          <p:spTgt spid="50"/>
                                        </p:tgtEl>
                                        <p:attrNameLst>
                                          <p:attrName>ppt_x</p:attrName>
                                          <p:attrName>ppt_y</p:attrName>
                                        </p:attrNameLst>
                                      </p:cBhvr>
                                      <p:rCtr x="1875" y="20394"/>
                                    </p:animMotion>
                                  </p:childTnLst>
                                </p:cTn>
                              </p:par>
                              <p:par>
                                <p:cTn id="17" presetID="42" presetClass="path" presetSubtype="0" accel="50000" decel="50000" fill="hold" grpId="0" nodeType="withEffect">
                                  <p:stCondLst>
                                    <p:cond delay="0"/>
                                  </p:stCondLst>
                                  <p:childTnLst>
                                    <p:animMotion origin="layout" path="M 0.00191 0.0081 L -0.03629 0.41019 " pathEditMode="relative" rAng="0" ptsTypes="AA">
                                      <p:cBhvr>
                                        <p:cTn id="18" dur="500" fill="hold"/>
                                        <p:tgtEl>
                                          <p:spTgt spid="52"/>
                                        </p:tgtEl>
                                        <p:attrNameLst>
                                          <p:attrName>ppt_x</p:attrName>
                                          <p:attrName>ppt_y</p:attrName>
                                        </p:attrNameLst>
                                      </p:cBhvr>
                                      <p:rCtr x="-1910" y="20093"/>
                                    </p:animMotion>
                                  </p:childTnLst>
                                </p:cTn>
                              </p:par>
                            </p:childTnLst>
                          </p:cTn>
                        </p:par>
                        <p:par>
                          <p:cTn id="19" fill="hold">
                            <p:stCondLst>
                              <p:cond delay="1000"/>
                            </p:stCondLst>
                            <p:childTnLst>
                              <p:par>
                                <p:cTn id="20" presetID="10" presetClass="exit" presetSubtype="0" fill="hold" grpId="1" nodeType="afterEffect">
                                  <p:stCondLst>
                                    <p:cond delay="0"/>
                                  </p:stCondLst>
                                  <p:childTnLst>
                                    <p:animEffect transition="out" filter="fade">
                                      <p:cBhvr>
                                        <p:cTn id="21" dur="500"/>
                                        <p:tgtEl>
                                          <p:spTgt spid="50"/>
                                        </p:tgtEl>
                                      </p:cBhvr>
                                    </p:animEffect>
                                    <p:set>
                                      <p:cBhvr>
                                        <p:cTn id="22" dur="1" fill="hold">
                                          <p:stCondLst>
                                            <p:cond delay="499"/>
                                          </p:stCondLst>
                                        </p:cTn>
                                        <p:tgtEl>
                                          <p:spTgt spid="50"/>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52"/>
                                        </p:tgtEl>
                                      </p:cBhvr>
                                    </p:animEffect>
                                    <p:set>
                                      <p:cBhvr>
                                        <p:cTn id="25" dur="1" fill="hold">
                                          <p:stCondLst>
                                            <p:cond delay="499"/>
                                          </p:stCondLst>
                                        </p:cTn>
                                        <p:tgtEl>
                                          <p:spTgt spid="52"/>
                                        </p:tgtEl>
                                        <p:attrNameLst>
                                          <p:attrName>style.visibility</p:attrName>
                                        </p:attrNameLst>
                                      </p:cBhvr>
                                      <p:to>
                                        <p:strVal val="hidden"/>
                                      </p:to>
                                    </p:set>
                                  </p:childTnLst>
                                </p:cTn>
                              </p:par>
                            </p:childTnLst>
                          </p:cTn>
                        </p:par>
                        <p:par>
                          <p:cTn id="26" fill="hold">
                            <p:stCondLst>
                              <p:cond delay="1500"/>
                            </p:stCondLst>
                            <p:childTnLst>
                              <p:par>
                                <p:cTn id="27" presetID="1"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26" presetClass="emph" presetSubtype="0" repeatCount="2000" fill="hold" nodeType="withEffect">
                                  <p:stCondLst>
                                    <p:cond delay="0"/>
                                  </p:stCondLst>
                                  <p:childTnLst>
                                    <p:animEffect transition="out" filter="fade">
                                      <p:cBhvr>
                                        <p:cTn id="30" dur="500" tmFilter="0, 0; .2, .5; .8, .5; 1, 0"/>
                                        <p:tgtEl>
                                          <p:spTgt spid="7"/>
                                        </p:tgtEl>
                                      </p:cBhvr>
                                    </p:animEffect>
                                    <p:animScale>
                                      <p:cBhvr>
                                        <p:cTn id="31"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0" grpId="2" animBg="1"/>
      <p:bldP spid="52" grpId="0" animBg="1"/>
      <p:bldP spid="52" grpId="1" animBg="1"/>
      <p:bldP spid="52" grpId="2" animBg="1"/>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58" y="49691"/>
            <a:ext cx="9062642" cy="638667"/>
          </a:xfrm>
        </p:spPr>
        <p:txBody>
          <a:bodyPr/>
          <a:lstStyle/>
          <a:p>
            <a:r>
              <a:rPr lang="en-US" dirty="0" smtClean="0"/>
              <a:t>Calcium Imaging: Connectivity Detection Problem</a:t>
            </a:r>
            <a:endParaRPr lang="en-US" dirty="0"/>
          </a:p>
        </p:txBody>
      </p:sp>
      <p:sp>
        <p:nvSpPr>
          <p:cNvPr id="28" name="Right Arrow 27"/>
          <p:cNvSpPr/>
          <p:nvPr/>
        </p:nvSpPr>
        <p:spPr>
          <a:xfrm>
            <a:off x="3450723" y="1660829"/>
            <a:ext cx="1370715" cy="36289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162643" y="1219200"/>
            <a:ext cx="3288080" cy="2035900"/>
            <a:chOff x="1065430" y="4525575"/>
            <a:chExt cx="3288080" cy="2035900"/>
          </a:xfrm>
        </p:grpSpPr>
        <p:pic>
          <p:nvPicPr>
            <p:cNvPr id="3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4816" y="4525575"/>
              <a:ext cx="2407634" cy="133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Box 30"/>
            <p:cNvSpPr txBox="1"/>
            <p:nvPr/>
          </p:nvSpPr>
          <p:spPr>
            <a:xfrm>
              <a:off x="1065430" y="5915144"/>
              <a:ext cx="3288080" cy="646331"/>
            </a:xfrm>
            <a:prstGeom prst="rect">
              <a:avLst/>
            </a:prstGeom>
            <a:noFill/>
          </p:spPr>
          <p:txBody>
            <a:bodyPr wrap="none" rtlCol="0">
              <a:spAutoFit/>
            </a:bodyPr>
            <a:lstStyle/>
            <a:p>
              <a:pPr defTabSz="457200"/>
              <a:r>
                <a:rPr lang="en-US" sz="1800" b="0" dirty="0" smtClean="0">
                  <a:solidFill>
                    <a:prstClr val="black"/>
                  </a:solidFill>
                  <a:ea typeface="ＭＳ Ｐゴシック" pitchFamily="-65" charset="-128"/>
                  <a:cs typeface="+mn-cs"/>
                </a:rPr>
                <a:t>Network of neurons: </a:t>
              </a:r>
            </a:p>
            <a:p>
              <a:pPr defTabSz="457200"/>
              <a:r>
                <a:rPr lang="en-US" sz="1800" b="0" dirty="0" smtClean="0">
                  <a:solidFill>
                    <a:prstClr val="black"/>
                  </a:solidFill>
                  <a:ea typeface="ＭＳ Ｐゴシック" pitchFamily="-65" charset="-128"/>
                  <a:cs typeface="+mn-cs"/>
                </a:rPr>
                <a:t>unknown synaptic connectivity</a:t>
              </a:r>
              <a:endParaRPr lang="en-US" sz="1800" b="0" dirty="0">
                <a:solidFill>
                  <a:prstClr val="black"/>
                </a:solidFill>
                <a:ea typeface="ＭＳ Ｐゴシック" pitchFamily="-65" charset="-128"/>
                <a:cs typeface="+mn-cs"/>
              </a:endParaRPr>
            </a:p>
          </p:txBody>
        </p:sp>
      </p:grpSp>
      <p:sp>
        <p:nvSpPr>
          <p:cNvPr id="33" name="TextBox 32"/>
          <p:cNvSpPr txBox="1"/>
          <p:nvPr/>
        </p:nvSpPr>
        <p:spPr>
          <a:xfrm>
            <a:off x="5486400" y="2819400"/>
            <a:ext cx="2685351" cy="369332"/>
          </a:xfrm>
          <a:prstGeom prst="rect">
            <a:avLst/>
          </a:prstGeom>
          <a:noFill/>
        </p:spPr>
        <p:txBody>
          <a:bodyPr wrap="none" rtlCol="0">
            <a:spAutoFit/>
          </a:bodyPr>
          <a:lstStyle/>
          <a:p>
            <a:pPr algn="l" defTabSz="457200"/>
            <a:r>
              <a:rPr lang="en-US" sz="1800" b="0" dirty="0" smtClean="0">
                <a:solidFill>
                  <a:prstClr val="black"/>
                </a:solidFill>
                <a:ea typeface="ＭＳ Ｐゴシック" pitchFamily="-65" charset="-128"/>
                <a:cs typeface="+mn-cs"/>
              </a:rPr>
              <a:t>Ca</a:t>
            </a:r>
            <a:r>
              <a:rPr lang="en-US" sz="1800" b="0" baseline="30000" dirty="0" smtClean="0">
                <a:solidFill>
                  <a:prstClr val="black"/>
                </a:solidFill>
                <a:ea typeface="ＭＳ Ｐゴシック" pitchFamily="-65" charset="-128"/>
                <a:cs typeface="+mn-cs"/>
              </a:rPr>
              <a:t>2+ </a:t>
            </a:r>
            <a:r>
              <a:rPr lang="en-US" sz="1800" b="0" dirty="0" smtClean="0">
                <a:solidFill>
                  <a:prstClr val="black"/>
                </a:solidFill>
                <a:ea typeface="ＭＳ Ｐゴシック" pitchFamily="-65" charset="-128"/>
                <a:cs typeface="+mn-cs"/>
              </a:rPr>
              <a:t>fluorescence movie</a:t>
            </a:r>
            <a:endParaRPr lang="en-US" sz="1800" b="0" dirty="0">
              <a:solidFill>
                <a:prstClr val="black"/>
              </a:solidFill>
              <a:ea typeface="ＭＳ Ｐゴシック" pitchFamily="-65" charset="-128"/>
              <a:cs typeface="+mn-cs"/>
            </a:endParaRPr>
          </a:p>
        </p:txBody>
      </p:sp>
      <p:pic>
        <p:nvPicPr>
          <p:cNvPr id="34" name="CaImageClip">
            <a:hlinkClick r:id="" action="ppaction://media"/>
          </p:cNvPr>
          <p:cNvPicPr>
            <a:picLocks noChangeAspect="1"/>
          </p:cNvPicPr>
          <p:nvPr>
            <a:videoFile r:link="rId1"/>
            <p:extLst>
              <p:ext uri="{DAA4B4D4-6D71-4841-9C94-3DE7FCFB9230}">
                <p14:media xmlns:p14="http://schemas.microsoft.com/office/powerpoint/2010/main" r:embed="rId2">
                  <p14:trim st="641" end="766.3125"/>
                </p14:media>
              </p:ext>
            </p:extLst>
          </p:nvPr>
        </p:nvPicPr>
        <p:blipFill rotWithShape="1">
          <a:blip r:embed="rId6"/>
          <a:srcRect l="16225" t="24516" r="14515" b="-14885"/>
          <a:stretch/>
        </p:blipFill>
        <p:spPr>
          <a:xfrm>
            <a:off x="5527190" y="1066800"/>
            <a:ext cx="2609786" cy="1913843"/>
          </a:xfrm>
          <a:prstGeom prst="rect">
            <a:avLst/>
          </a:prstGeom>
        </p:spPr>
      </p:pic>
      <p:grpSp>
        <p:nvGrpSpPr>
          <p:cNvPr id="5" name="Group 4"/>
          <p:cNvGrpSpPr/>
          <p:nvPr/>
        </p:nvGrpSpPr>
        <p:grpSpPr>
          <a:xfrm>
            <a:off x="276760" y="3200400"/>
            <a:ext cx="8419183" cy="3465731"/>
            <a:chOff x="276760" y="3200400"/>
            <a:chExt cx="8419183" cy="3465731"/>
          </a:xfrm>
        </p:grpSpPr>
        <p:sp>
          <p:nvSpPr>
            <p:cNvPr id="26" name="Right Arrow 25"/>
            <p:cNvSpPr/>
            <p:nvPr/>
          </p:nvSpPr>
          <p:spPr>
            <a:xfrm rot="5400000">
              <a:off x="6417586" y="3436487"/>
              <a:ext cx="812498" cy="34032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76760" y="4126646"/>
              <a:ext cx="3173963" cy="1122928"/>
              <a:chOff x="4193265" y="1091397"/>
              <a:chExt cx="4685966" cy="2059551"/>
            </a:xfrm>
          </p:grpSpPr>
          <p:sp>
            <p:nvSpPr>
              <p:cNvPr id="11" name="Oval 10"/>
              <p:cNvSpPr/>
              <p:nvPr/>
            </p:nvSpPr>
            <p:spPr bwMode="auto">
              <a:xfrm>
                <a:off x="5551522" y="1091397"/>
                <a:ext cx="274320" cy="27432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2" name="Oval 11"/>
              <p:cNvSpPr/>
              <p:nvPr/>
            </p:nvSpPr>
            <p:spPr bwMode="auto">
              <a:xfrm>
                <a:off x="5978242" y="2377567"/>
                <a:ext cx="274320" cy="27432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3" name="Oval 12"/>
              <p:cNvSpPr/>
              <p:nvPr/>
            </p:nvSpPr>
            <p:spPr bwMode="auto">
              <a:xfrm>
                <a:off x="7075522" y="1363785"/>
                <a:ext cx="274320" cy="27432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4" name="Oval 13"/>
              <p:cNvSpPr/>
              <p:nvPr/>
            </p:nvSpPr>
            <p:spPr bwMode="auto">
              <a:xfrm>
                <a:off x="7238225" y="2651887"/>
                <a:ext cx="274320" cy="27432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cxnSp>
            <p:nvCxnSpPr>
              <p:cNvPr id="15" name="Straight Arrow Connector 14"/>
              <p:cNvCxnSpPr>
                <a:stCxn id="11" idx="6"/>
                <a:endCxn id="13" idx="2"/>
              </p:cNvCxnSpPr>
              <p:nvPr/>
            </p:nvCxnSpPr>
            <p:spPr bwMode="auto">
              <a:xfrm>
                <a:off x="5825842" y="1228557"/>
                <a:ext cx="1249680" cy="272388"/>
              </a:xfrm>
              <a:prstGeom prst="straightConnector1">
                <a:avLst/>
              </a:prstGeom>
              <a:noFill/>
              <a:ln w="28575" cap="flat" cmpd="sng" algn="ctr">
                <a:solidFill>
                  <a:srgbClr val="0070C0"/>
                </a:solidFill>
                <a:prstDash val="solid"/>
                <a:round/>
                <a:headEnd type="none" w="med" len="med"/>
                <a:tailEnd type="arrow"/>
              </a:ln>
              <a:effectLst/>
            </p:spPr>
          </p:cxnSp>
          <p:cxnSp>
            <p:nvCxnSpPr>
              <p:cNvPr id="16" name="Straight Arrow Connector 15"/>
              <p:cNvCxnSpPr>
                <a:stCxn id="12" idx="7"/>
                <a:endCxn id="13" idx="3"/>
              </p:cNvCxnSpPr>
              <p:nvPr/>
            </p:nvCxnSpPr>
            <p:spPr bwMode="auto">
              <a:xfrm flipV="1">
                <a:off x="6212389" y="1597932"/>
                <a:ext cx="903306" cy="819808"/>
              </a:xfrm>
              <a:prstGeom prst="straightConnector1">
                <a:avLst/>
              </a:prstGeom>
              <a:noFill/>
              <a:ln w="38100" cap="flat" cmpd="sng" algn="ctr">
                <a:solidFill>
                  <a:srgbClr val="0070C0"/>
                </a:solidFill>
                <a:prstDash val="solid"/>
                <a:round/>
                <a:headEnd type="none" w="med" len="med"/>
                <a:tailEnd type="arrow"/>
              </a:ln>
              <a:effectLst/>
            </p:spPr>
          </p:cxnSp>
          <p:cxnSp>
            <p:nvCxnSpPr>
              <p:cNvPr id="17" name="Straight Arrow Connector 16"/>
              <p:cNvCxnSpPr>
                <a:stCxn id="11" idx="4"/>
                <a:endCxn id="12" idx="0"/>
              </p:cNvCxnSpPr>
              <p:nvPr/>
            </p:nvCxnSpPr>
            <p:spPr bwMode="auto">
              <a:xfrm>
                <a:off x="5688682" y="1365717"/>
                <a:ext cx="426720" cy="1011850"/>
              </a:xfrm>
              <a:prstGeom prst="straightConnector1">
                <a:avLst/>
              </a:prstGeom>
              <a:noFill/>
              <a:ln w="9525" cap="flat" cmpd="sng" algn="ctr">
                <a:solidFill>
                  <a:srgbClr val="0070C0"/>
                </a:solidFill>
                <a:prstDash val="solid"/>
                <a:round/>
                <a:headEnd type="none" w="med" len="med"/>
                <a:tailEnd type="arrow"/>
              </a:ln>
              <a:effectLst/>
            </p:spPr>
          </p:cxnSp>
          <p:cxnSp>
            <p:nvCxnSpPr>
              <p:cNvPr id="18" name="Straight Arrow Connector 17"/>
              <p:cNvCxnSpPr/>
              <p:nvPr/>
            </p:nvCxnSpPr>
            <p:spPr bwMode="auto">
              <a:xfrm flipV="1">
                <a:off x="4786603" y="1259144"/>
                <a:ext cx="752701" cy="104641"/>
              </a:xfrm>
              <a:prstGeom prst="straightConnector1">
                <a:avLst/>
              </a:prstGeom>
              <a:noFill/>
              <a:ln w="9525" cap="flat" cmpd="sng" algn="ctr">
                <a:solidFill>
                  <a:srgbClr val="7030A0"/>
                </a:solidFill>
                <a:prstDash val="solid"/>
                <a:round/>
                <a:headEnd type="none" w="med" len="med"/>
                <a:tailEnd type="arrow"/>
              </a:ln>
              <a:effectLst/>
            </p:spPr>
          </p:cxnSp>
          <p:cxnSp>
            <p:nvCxnSpPr>
              <p:cNvPr id="19" name="Straight Arrow Connector 18"/>
              <p:cNvCxnSpPr>
                <a:stCxn id="12" idx="5"/>
                <a:endCxn id="14" idx="2"/>
              </p:cNvCxnSpPr>
              <p:nvPr/>
            </p:nvCxnSpPr>
            <p:spPr bwMode="auto">
              <a:xfrm>
                <a:off x="6212389" y="2611714"/>
                <a:ext cx="1025836" cy="177333"/>
              </a:xfrm>
              <a:prstGeom prst="straightConnector1">
                <a:avLst/>
              </a:prstGeom>
              <a:noFill/>
              <a:ln w="9525" cap="flat" cmpd="sng" algn="ctr">
                <a:solidFill>
                  <a:srgbClr val="7030A0"/>
                </a:solidFill>
                <a:prstDash val="solid"/>
                <a:round/>
                <a:headEnd type="none" w="med" len="med"/>
                <a:tailEnd type="arrow"/>
              </a:ln>
              <a:effectLst/>
            </p:spPr>
          </p:cxnSp>
          <p:cxnSp>
            <p:nvCxnSpPr>
              <p:cNvPr id="20" name="Straight Arrow Connector 19"/>
              <p:cNvCxnSpPr/>
              <p:nvPr/>
            </p:nvCxnSpPr>
            <p:spPr bwMode="auto">
              <a:xfrm flipV="1">
                <a:off x="7349842" y="1228557"/>
                <a:ext cx="1249680" cy="279438"/>
              </a:xfrm>
              <a:prstGeom prst="straightConnector1">
                <a:avLst/>
              </a:prstGeom>
              <a:noFill/>
              <a:ln w="28575" cap="flat" cmpd="sng" algn="ctr">
                <a:solidFill>
                  <a:srgbClr val="0070C0"/>
                </a:solidFill>
                <a:prstDash val="solid"/>
                <a:round/>
                <a:headEnd type="none" w="med" len="med"/>
                <a:tailEnd type="arrow"/>
              </a:ln>
              <a:effectLst/>
            </p:spPr>
          </p:cxnSp>
          <p:cxnSp>
            <p:nvCxnSpPr>
              <p:cNvPr id="21" name="Straight Arrow Connector 20"/>
              <p:cNvCxnSpPr/>
              <p:nvPr/>
            </p:nvCxnSpPr>
            <p:spPr bwMode="auto">
              <a:xfrm>
                <a:off x="7238225" y="1646425"/>
                <a:ext cx="65716" cy="1053955"/>
              </a:xfrm>
              <a:prstGeom prst="straightConnector1">
                <a:avLst/>
              </a:prstGeom>
              <a:noFill/>
              <a:ln w="9525" cap="flat" cmpd="sng" algn="ctr">
                <a:solidFill>
                  <a:srgbClr val="7030A0"/>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2" name="TextBox 21"/>
                  <p:cNvSpPr txBox="1"/>
                  <p:nvPr/>
                </p:nvSpPr>
                <p:spPr>
                  <a:xfrm>
                    <a:off x="6379128" y="2726152"/>
                    <a:ext cx="635749" cy="424796"/>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𝑊</m:t>
                              </m:r>
                            </m:e>
                            <m:sub>
                              <m:r>
                                <a:rPr lang="en-US" b="0" i="1" smtClean="0">
                                  <a:latin typeface="Cambria Math"/>
                                </a:rPr>
                                <m:t>𝑖𝑗</m:t>
                              </m:r>
                            </m:sub>
                          </m:sSub>
                        </m:oMath>
                      </m:oMathPara>
                    </a14:m>
                    <a:endParaRPr lang="en-US" sz="2400" b="0" dirty="0" smtClean="0"/>
                  </a:p>
                </p:txBody>
              </p:sp>
            </mc:Choice>
            <mc:Fallback xmlns="">
              <p:sp>
                <p:nvSpPr>
                  <p:cNvPr id="22" name="TextBox 21"/>
                  <p:cNvSpPr txBox="1">
                    <a:spLocks noRot="1" noChangeAspect="1" noMove="1" noResize="1" noEditPoints="1" noAdjustHandles="1" noChangeArrowheads="1" noChangeShapeType="1" noTextEdit="1"/>
                  </p:cNvSpPr>
                  <p:nvPr/>
                </p:nvSpPr>
                <p:spPr>
                  <a:xfrm>
                    <a:off x="6379128" y="2726152"/>
                    <a:ext cx="635749" cy="424796"/>
                  </a:xfrm>
                  <a:prstGeom prst="rect">
                    <a:avLst/>
                  </a:prstGeom>
                  <a:blipFill rotWithShape="0">
                    <a:blip r:embed="rId7"/>
                    <a:stretch>
                      <a:fillRect r="-18667" b="-46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7685121" y="2526097"/>
                    <a:ext cx="1194110" cy="400111"/>
                  </a:xfrm>
                  <a:prstGeom prst="rect">
                    <a:avLst/>
                  </a:prstGeom>
                  <a:noFill/>
                </p:spPr>
                <p:txBody>
                  <a:bodyPr wrap="none" rtlCol="0">
                    <a:spAutoFit/>
                  </a:bodyPr>
                  <a:lstStyle/>
                  <a:p>
                    <a:pPr algn="l"/>
                    <a:r>
                      <a:rPr lang="en-US" b="0" dirty="0" smtClean="0">
                        <a:cs typeface="Helvetica" panose="020B0604020202020204" pitchFamily="34" charset="0"/>
                      </a:rPr>
                      <a:t>Neuron </a:t>
                    </a:r>
                    <a14:m>
                      <m:oMath xmlns:m="http://schemas.openxmlformats.org/officeDocument/2006/math">
                        <m:r>
                          <a:rPr lang="en-US" b="0" i="1" smtClean="0">
                            <a:latin typeface="Cambria Math"/>
                          </a:rPr>
                          <m:t>𝑗</m:t>
                        </m:r>
                      </m:oMath>
                    </a14:m>
                    <a:endParaRPr lang="en-US" b="0" dirty="0" smtClean="0">
                      <a:cs typeface="Helvetica"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7685121" y="2526097"/>
                    <a:ext cx="1194110" cy="400111"/>
                  </a:xfrm>
                  <a:prstGeom prst="rect">
                    <a:avLst/>
                  </a:prstGeom>
                  <a:blipFill rotWithShape="0">
                    <a:blip r:embed="rId8"/>
                    <a:stretch>
                      <a:fillRect l="-7801" t="-10417" r="-39716" b="-7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4193265" y="2274145"/>
                    <a:ext cx="1186673" cy="400111"/>
                  </a:xfrm>
                  <a:prstGeom prst="rect">
                    <a:avLst/>
                  </a:prstGeom>
                  <a:noFill/>
                </p:spPr>
                <p:txBody>
                  <a:bodyPr wrap="none" rtlCol="0">
                    <a:spAutoFit/>
                  </a:bodyPr>
                  <a:lstStyle/>
                  <a:p>
                    <a:pPr algn="l"/>
                    <a:r>
                      <a:rPr lang="en-US" b="0" dirty="0" smtClean="0">
                        <a:cs typeface="Helvetica" panose="020B0604020202020204" pitchFamily="34" charset="0"/>
                      </a:rPr>
                      <a:t>Neuron </a:t>
                    </a:r>
                    <a14:m>
                      <m:oMath xmlns:m="http://schemas.openxmlformats.org/officeDocument/2006/math">
                        <m:r>
                          <a:rPr lang="en-US" b="0" i="1" smtClean="0">
                            <a:latin typeface="Cambria Math"/>
                          </a:rPr>
                          <m:t>𝑖</m:t>
                        </m:r>
                      </m:oMath>
                    </a14:m>
                    <a:endParaRPr lang="en-US" b="0" dirty="0" smtClean="0">
                      <a:cs typeface="Helvetica"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4193265" y="2274145"/>
                    <a:ext cx="1186673" cy="400111"/>
                  </a:xfrm>
                  <a:prstGeom prst="rect">
                    <a:avLst/>
                  </a:prstGeom>
                  <a:blipFill rotWithShape="0">
                    <a:blip r:embed="rId9"/>
                    <a:stretch>
                      <a:fillRect l="-7143" t="-8163" r="-36429" b="-7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5" name="TextBox 24"/>
                <p:cNvSpPr txBox="1"/>
                <p:nvPr/>
              </p:nvSpPr>
              <p:spPr>
                <a:xfrm>
                  <a:off x="478923" y="5904263"/>
                  <a:ext cx="2971800" cy="668645"/>
                </a:xfrm>
                <a:prstGeom prst="rect">
                  <a:avLst/>
                </a:prstGeom>
                <a:noFill/>
              </p:spPr>
              <p:txBody>
                <a:bodyPr wrap="square" rtlCol="0">
                  <a:spAutoFit/>
                </a:bodyPr>
                <a:lstStyle/>
                <a:p>
                  <a:pPr algn="l"/>
                  <a:r>
                    <a:rPr lang="en-US" sz="1800" b="0" dirty="0" smtClean="0"/>
                    <a:t>Estimated connectivity map with synaptic weights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a:rPr>
                            <m:t>𝑊</m:t>
                          </m:r>
                        </m:e>
                        <m:sub>
                          <m:r>
                            <a:rPr lang="en-US" sz="1800" b="0" i="1" smtClean="0">
                              <a:latin typeface="Cambria Math"/>
                            </a:rPr>
                            <m:t>𝑖𝑗</m:t>
                          </m:r>
                        </m:sub>
                      </m:sSub>
                    </m:oMath>
                  </a14:m>
                  <a:endParaRPr lang="en-US" sz="1800" b="0" dirty="0" smtClean="0"/>
                </a:p>
              </p:txBody>
            </p:sp>
          </mc:Choice>
          <mc:Fallback xmlns="">
            <p:sp>
              <p:nvSpPr>
                <p:cNvPr id="25" name="TextBox 24"/>
                <p:cNvSpPr txBox="1">
                  <a:spLocks noRot="1" noChangeAspect="1" noMove="1" noResize="1" noEditPoints="1" noAdjustHandles="1" noChangeArrowheads="1" noChangeShapeType="1" noTextEdit="1"/>
                </p:cNvSpPr>
                <p:nvPr/>
              </p:nvSpPr>
              <p:spPr>
                <a:xfrm>
                  <a:off x="478923" y="5904263"/>
                  <a:ext cx="2971800" cy="668645"/>
                </a:xfrm>
                <a:prstGeom prst="rect">
                  <a:avLst/>
                </a:prstGeom>
                <a:blipFill rotWithShape="0">
                  <a:blip r:embed="rId10"/>
                  <a:stretch>
                    <a:fillRect l="-1848" t="-5505" r="-3491" b="-11009"/>
                  </a:stretch>
                </a:blipFill>
              </p:spPr>
              <p:txBody>
                <a:bodyPr/>
                <a:lstStyle/>
                <a:p>
                  <a:r>
                    <a:rPr lang="en-US">
                      <a:noFill/>
                    </a:rPr>
                    <a:t> </a:t>
                  </a:r>
                </a:p>
              </p:txBody>
            </p:sp>
          </mc:Fallback>
        </mc:AlternateContent>
        <p:pic>
          <p:nvPicPr>
            <p:cNvPr id="27" name="Picture 26"/>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5486400" y="4227351"/>
              <a:ext cx="2334546" cy="1739439"/>
            </a:xfrm>
            <a:prstGeom prst="rect">
              <a:avLst/>
            </a:prstGeom>
          </p:spPr>
        </p:pic>
        <p:sp>
          <p:nvSpPr>
            <p:cNvPr id="32" name="TextBox 31"/>
            <p:cNvSpPr txBox="1"/>
            <p:nvPr/>
          </p:nvSpPr>
          <p:spPr>
            <a:xfrm>
              <a:off x="5724143" y="6019800"/>
              <a:ext cx="2971800" cy="646331"/>
            </a:xfrm>
            <a:prstGeom prst="rect">
              <a:avLst/>
            </a:prstGeom>
            <a:noFill/>
          </p:spPr>
          <p:txBody>
            <a:bodyPr wrap="square" rtlCol="0">
              <a:spAutoFit/>
            </a:bodyPr>
            <a:lstStyle/>
            <a:p>
              <a:pPr algn="r"/>
              <a:r>
                <a:rPr lang="en-US" sz="1800" b="0" dirty="0" smtClean="0"/>
                <a:t>Ca</a:t>
              </a:r>
              <a:r>
                <a:rPr lang="en-US" sz="1800" b="0" baseline="30000" dirty="0" smtClean="0"/>
                <a:t>2+</a:t>
              </a:r>
              <a:r>
                <a:rPr lang="en-US" sz="1800" b="0" dirty="0" smtClean="0"/>
                <a:t> fluorescence image                  MPI </a:t>
              </a:r>
              <a:r>
                <a:rPr lang="en-US" sz="1800" b="0" i="1" dirty="0" smtClean="0"/>
                <a:t>2012</a:t>
              </a:r>
              <a:r>
                <a:rPr lang="en-US" sz="1800" b="0" dirty="0" smtClean="0"/>
                <a:t> </a:t>
              </a:r>
            </a:p>
          </p:txBody>
        </p:sp>
        <p:sp>
          <p:nvSpPr>
            <p:cNvPr id="35" name="Right Arrow 34"/>
            <p:cNvSpPr/>
            <p:nvPr/>
          </p:nvSpPr>
          <p:spPr>
            <a:xfrm flipH="1">
              <a:off x="4146582" y="4709857"/>
              <a:ext cx="973106" cy="342397"/>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95038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58"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4"/>
                                        </p:tgtEl>
                                      </p:cBhvr>
                                    </p:cmd>
                                  </p:childTnLst>
                                </p:cTn>
                              </p:par>
                            </p:childTnLst>
                          </p:cTn>
                        </p:par>
                      </p:childTnLst>
                    </p:cTn>
                  </p:par>
                </p:childTnLst>
              </p:cTn>
              <p:nextCondLst>
                <p:cond evt="onClick" delay="0">
                  <p:tgtEl>
                    <p:spTgt spid="34"/>
                  </p:tgtEl>
                </p:cond>
              </p:nextCondLst>
            </p:seq>
            <p:video>
              <p:cMediaNode vol="0">
                <p:cTn id="17" repeatCount="indefinite" fill="hold" display="0">
                  <p:stCondLst>
                    <p:cond delay="indefinite"/>
                  </p:stCondLst>
                </p:cTn>
                <p:tgtEl>
                  <p:spTgt spid="3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Ca</a:t>
            </a:r>
            <a:r>
              <a:rPr lang="en-US" sz="2800" baseline="30000" dirty="0" smtClean="0"/>
              <a:t>2+</a:t>
            </a:r>
            <a:r>
              <a:rPr lang="en-US" sz="2800" dirty="0" smtClean="0"/>
              <a:t> Imaging:  Strengths</a:t>
            </a:r>
            <a:endParaRPr lang="en-US" sz="2800" dirty="0"/>
          </a:p>
        </p:txBody>
      </p:sp>
      <mc:AlternateContent xmlns:mc="http://schemas.openxmlformats.org/markup-compatibility/2006" xmlns:a14="http://schemas.microsoft.com/office/drawing/2010/main">
        <mc:Choice Requires="a14">
          <p:sp>
            <p:nvSpPr>
              <p:cNvPr id="4" name="Content Placeholder 3"/>
              <p:cNvSpPr>
                <a:spLocks noGrp="1"/>
              </p:cNvSpPr>
              <p:nvPr>
                <p:ph sz="quarter" idx="1"/>
              </p:nvPr>
            </p:nvSpPr>
            <p:spPr>
              <a:xfrm>
                <a:off x="304800" y="1295400"/>
                <a:ext cx="3886200" cy="5029200"/>
              </a:xfrm>
            </p:spPr>
            <p:txBody>
              <a:bodyPr>
                <a:normAutofit/>
              </a:bodyPr>
              <a:lstStyle/>
              <a:p>
                <a:r>
                  <a:rPr lang="en-US" dirty="0" smtClean="0"/>
                  <a:t>Parallel measurements</a:t>
                </a:r>
                <a:br>
                  <a:rPr lang="en-US" dirty="0" smtClean="0"/>
                </a:br>
                <a:r>
                  <a:rPr lang="en-US" dirty="0"/>
                  <a:t>(</a:t>
                </a:r>
                <a14:m>
                  <m:oMath xmlns:m="http://schemas.openxmlformats.org/officeDocument/2006/math">
                    <m:r>
                      <a:rPr lang="en-US" dirty="0">
                        <a:latin typeface="Cambria Math"/>
                        <a:ea typeface="Cambria Math"/>
                      </a:rPr>
                      <m:t>~</m:t>
                    </m:r>
                  </m:oMath>
                </a14:m>
                <a:r>
                  <a:rPr lang="en-US" dirty="0"/>
                  <a:t>10</a:t>
                </a:r>
                <a:r>
                  <a:rPr lang="en-US" baseline="30000" dirty="0"/>
                  <a:t>3</a:t>
                </a:r>
                <a:r>
                  <a:rPr lang="en-US" dirty="0"/>
                  <a:t> neurons)</a:t>
                </a:r>
              </a:p>
              <a:p>
                <a:endParaRPr lang="en-US" i="1" dirty="0" smtClean="0"/>
              </a:p>
              <a:p>
                <a:r>
                  <a:rPr lang="en-US" i="1" dirty="0" smtClean="0"/>
                  <a:t>In vivo</a:t>
                </a:r>
                <a:r>
                  <a:rPr lang="en-US" dirty="0" smtClean="0"/>
                  <a:t> or </a:t>
                </a:r>
                <a:r>
                  <a:rPr lang="en-US" i="1" dirty="0" smtClean="0"/>
                  <a:t>in vitro</a:t>
                </a:r>
              </a:p>
              <a:p>
                <a:pPr marL="0" indent="0">
                  <a:buNone/>
                </a:pPr>
                <a:endParaRPr lang="en-US" dirty="0" smtClean="0"/>
              </a:p>
              <a:p>
                <a:r>
                  <a:rPr lang="en-US" dirty="0" smtClean="0"/>
                  <a:t>High spatial resolution </a:t>
                </a:r>
                <a:br>
                  <a:rPr lang="en-US" dirty="0" smtClean="0"/>
                </a:br>
                <a:r>
                  <a:rPr lang="en-US" dirty="0" smtClean="0"/>
                  <a:t>(neuronal level, sub-</a:t>
                </a:r>
                <a14:m>
                  <m:oMath xmlns:m="http://schemas.openxmlformats.org/officeDocument/2006/math">
                    <m:r>
                      <a:rPr lang="en-US" b="0" i="1" smtClean="0">
                        <a:latin typeface="Cambria Math"/>
                      </a:rPr>
                      <m:t>𝜇</m:t>
                    </m:r>
                    <m:r>
                      <a:rPr lang="en-US" b="0" i="1" smtClean="0">
                        <a:latin typeface="Cambria Math"/>
                      </a:rPr>
                      <m:t>𝑚</m:t>
                    </m:r>
                  </m:oMath>
                </a14:m>
                <a:r>
                  <a:rPr lang="en-US" dirty="0" smtClean="0"/>
                  <a:t>)</a:t>
                </a:r>
              </a:p>
              <a:p>
                <a:endParaRPr lang="en-US" dirty="0"/>
              </a:p>
              <a:p>
                <a:r>
                  <a:rPr lang="en-US" dirty="0" smtClean="0"/>
                  <a:t>Image below surface</a:t>
                </a:r>
              </a:p>
            </p:txBody>
          </p:sp>
        </mc:Choice>
        <mc:Fallback xmlns="">
          <p:sp>
            <p:nvSpPr>
              <p:cNvPr id="4" name="Content Placeholder 3"/>
              <p:cNvSpPr>
                <a:spLocks noGrp="1" noRot="1" noChangeAspect="1" noMove="1" noResize="1" noEditPoints="1" noAdjustHandles="1" noChangeArrowheads="1" noChangeShapeType="1" noTextEdit="1"/>
              </p:cNvSpPr>
              <p:nvPr>
                <p:ph sz="quarter" idx="1"/>
              </p:nvPr>
            </p:nvSpPr>
            <p:spPr>
              <a:xfrm>
                <a:off x="304800" y="1295400"/>
                <a:ext cx="3886200" cy="5029200"/>
              </a:xfrm>
              <a:blipFill rotWithShape="0">
                <a:blip r:embed="rId3"/>
                <a:stretch>
                  <a:fillRect l="-1097" t="-848" r="-627"/>
                </a:stretch>
              </a:blipFill>
            </p:spPr>
            <p:txBody>
              <a:bodyPr/>
              <a:lstStyle/>
              <a:p>
                <a:r>
                  <a:rPr lang="en-US">
                    <a:noFill/>
                  </a:rPr>
                  <a:t> </a:t>
                </a:r>
              </a:p>
            </p:txBody>
          </p:sp>
        </mc:Fallback>
      </mc:AlternateContent>
      <p:sp>
        <p:nvSpPr>
          <p:cNvPr id="8" name="TextBox 7"/>
          <p:cNvSpPr txBox="1"/>
          <p:nvPr/>
        </p:nvSpPr>
        <p:spPr>
          <a:xfrm>
            <a:off x="4724400" y="5105400"/>
            <a:ext cx="4663440" cy="338554"/>
          </a:xfrm>
          <a:prstGeom prst="rect">
            <a:avLst/>
          </a:prstGeom>
          <a:noFill/>
        </p:spPr>
        <p:txBody>
          <a:bodyPr wrap="square" rtlCol="0">
            <a:spAutoFit/>
          </a:bodyPr>
          <a:lstStyle/>
          <a:p>
            <a:pPr algn="l"/>
            <a:r>
              <a:rPr lang="en-US" sz="1600" b="0" dirty="0" smtClean="0">
                <a:solidFill>
                  <a:schemeClr val="accent1"/>
                </a:solidFill>
              </a:rPr>
              <a:t>M. </a:t>
            </a:r>
            <a:r>
              <a:rPr lang="en-US" sz="1600" b="0" dirty="0" err="1" smtClean="0">
                <a:solidFill>
                  <a:schemeClr val="accent1"/>
                </a:solidFill>
              </a:rPr>
              <a:t>Kuykendal</a:t>
            </a:r>
            <a:r>
              <a:rPr lang="en-US" sz="1600" b="0" dirty="0" smtClean="0">
                <a:solidFill>
                  <a:schemeClr val="accent1"/>
                </a:solidFill>
              </a:rPr>
              <a:t> and G. </a:t>
            </a:r>
            <a:r>
              <a:rPr lang="en-US" sz="1600" b="0" dirty="0" err="1" smtClean="0">
                <a:solidFill>
                  <a:schemeClr val="accent1"/>
                </a:solidFill>
              </a:rPr>
              <a:t>Guvanasen</a:t>
            </a:r>
            <a:r>
              <a:rPr lang="en-US" sz="1600" b="0" dirty="0" smtClean="0">
                <a:solidFill>
                  <a:schemeClr val="accent1"/>
                </a:solidFill>
              </a:rPr>
              <a:t>, Georgia Tech</a:t>
            </a:r>
          </a:p>
        </p:txBody>
      </p:sp>
      <p:pic>
        <p:nvPicPr>
          <p:cNvPr id="12" name="Picture 11" descr="NeuronsFiring.gif"/>
          <p:cNvPicPr>
            <a:picLocks/>
          </p:cNvPicPr>
          <p:nvPr/>
        </p:nvPicPr>
        <p:blipFill>
          <a:blip r:embed="rId4" cstate="print"/>
          <a:stretch>
            <a:fillRect/>
          </a:stretch>
        </p:blipFill>
        <p:spPr>
          <a:xfrm>
            <a:off x="4953000" y="1752600"/>
            <a:ext cx="3531870" cy="3017520"/>
          </a:xfrm>
          <a:prstGeom prst="rect">
            <a:avLst/>
          </a:prstGeom>
        </p:spPr>
      </p:pic>
    </p:spTree>
    <p:extLst>
      <p:ext uri="{BB962C8B-B14F-4D97-AF65-F5344CB8AC3E}">
        <p14:creationId xmlns:p14="http://schemas.microsoft.com/office/powerpoint/2010/main" val="3186689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457200" y="50800"/>
            <a:ext cx="8229600" cy="635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fontAlgn="base">
              <a:spcBef>
                <a:spcPct val="0"/>
              </a:spcBef>
              <a:spcAft>
                <a:spcPct val="0"/>
              </a:spcAft>
              <a:defRPr sz="2400" b="1">
                <a:solidFill>
                  <a:schemeClr val="accent2"/>
                </a:solidFill>
                <a:latin typeface="Arial" charset="0"/>
              </a:defRPr>
            </a:lvl6pPr>
            <a:lvl7pPr marL="914400" algn="l" rtl="0" fontAlgn="base">
              <a:spcBef>
                <a:spcPct val="0"/>
              </a:spcBef>
              <a:spcAft>
                <a:spcPct val="0"/>
              </a:spcAft>
              <a:defRPr sz="2400" b="1">
                <a:solidFill>
                  <a:schemeClr val="accent2"/>
                </a:solidFill>
                <a:latin typeface="Arial" charset="0"/>
              </a:defRPr>
            </a:lvl7pPr>
            <a:lvl8pPr marL="1371600" algn="l" rtl="0" fontAlgn="base">
              <a:spcBef>
                <a:spcPct val="0"/>
              </a:spcBef>
              <a:spcAft>
                <a:spcPct val="0"/>
              </a:spcAft>
              <a:defRPr sz="2400" b="1">
                <a:solidFill>
                  <a:schemeClr val="accent2"/>
                </a:solidFill>
                <a:latin typeface="Arial" charset="0"/>
              </a:defRPr>
            </a:lvl8pPr>
            <a:lvl9pPr marL="1828800" algn="l" rtl="0" fontAlgn="base">
              <a:spcBef>
                <a:spcPct val="0"/>
              </a:spcBef>
              <a:spcAft>
                <a:spcPct val="0"/>
              </a:spcAft>
              <a:defRPr sz="2400" b="1">
                <a:solidFill>
                  <a:schemeClr val="accent2"/>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3366CC"/>
                </a:solidFill>
                <a:effectLst/>
                <a:uLnTx/>
                <a:uFillTx/>
                <a:latin typeface="Arial"/>
                <a:ea typeface="+mj-ea"/>
                <a:cs typeface="+mj-cs"/>
              </a:rPr>
              <a:t>Challenges with Ca</a:t>
            </a:r>
            <a:r>
              <a:rPr kumimoji="0" lang="en-US" sz="2800" b="1" i="0" u="none" strike="noStrike" kern="0" cap="none" spc="0" normalizeH="0" baseline="30000" noProof="0" dirty="0" smtClean="0">
                <a:ln>
                  <a:noFill/>
                </a:ln>
                <a:solidFill>
                  <a:srgbClr val="3366CC"/>
                </a:solidFill>
                <a:effectLst/>
                <a:uLnTx/>
                <a:uFillTx/>
                <a:latin typeface="Arial"/>
                <a:ea typeface="+mj-ea"/>
                <a:cs typeface="+mj-cs"/>
              </a:rPr>
              <a:t>2+</a:t>
            </a:r>
            <a:r>
              <a:rPr kumimoji="0" lang="en-US" sz="2800" b="1" i="0" u="none" strike="noStrike" kern="0" cap="none" spc="0" normalizeH="0" baseline="0" noProof="0" dirty="0" smtClean="0">
                <a:ln>
                  <a:noFill/>
                </a:ln>
                <a:solidFill>
                  <a:srgbClr val="3366CC"/>
                </a:solidFill>
                <a:effectLst/>
                <a:uLnTx/>
                <a:uFillTx/>
                <a:latin typeface="Arial"/>
                <a:ea typeface="+mj-ea"/>
                <a:cs typeface="+mj-cs"/>
              </a:rPr>
              <a:t> Imaging</a:t>
            </a:r>
            <a:endParaRPr kumimoji="0" lang="en-US" sz="2800" b="1" i="0" u="none" strike="noStrike" kern="0" cap="none" spc="0" normalizeH="0" baseline="0" noProof="0" dirty="0">
              <a:ln>
                <a:noFill/>
              </a:ln>
              <a:solidFill>
                <a:srgbClr val="3366CC"/>
              </a:solidFill>
              <a:effectLst/>
              <a:uLnTx/>
              <a:uFillTx/>
              <a:latin typeface="Arial"/>
              <a:ea typeface="+mj-ea"/>
              <a:cs typeface="+mj-cs"/>
            </a:endParaRPr>
          </a:p>
        </p:txBody>
      </p:sp>
      <mc:AlternateContent xmlns:mc="http://schemas.openxmlformats.org/markup-compatibility/2006" xmlns:a14="http://schemas.microsoft.com/office/drawing/2010/main">
        <mc:Choice Requires="a14">
          <p:sp>
            <p:nvSpPr>
              <p:cNvPr id="4" name="Content Placeholder 3"/>
              <p:cNvSpPr>
                <a:spLocks noGrp="1"/>
              </p:cNvSpPr>
              <p:nvPr>
                <p:ph sz="quarter" idx="1"/>
              </p:nvPr>
            </p:nvSpPr>
            <p:spPr>
              <a:xfrm>
                <a:off x="4419600" y="990600"/>
                <a:ext cx="4191000" cy="4437965"/>
              </a:xfrm>
            </p:spPr>
            <p:txBody>
              <a:bodyPr>
                <a:normAutofit/>
              </a:bodyPr>
              <a:lstStyle/>
              <a:p>
                <a:pPr>
                  <a:buClr>
                    <a:srgbClr val="3333FF"/>
                  </a:buClr>
                </a:pPr>
                <a:r>
                  <a:rPr lang="en-US" sz="2400" dirty="0" smtClean="0">
                    <a:latin typeface="Arial" panose="020B0604020202020204" pitchFamily="34" charset="0"/>
                    <a:cs typeface="Arial" panose="020B0604020202020204" pitchFamily="34" charset="0"/>
                  </a:rPr>
                  <a:t>Indirect fluorescence traces</a:t>
                </a:r>
              </a:p>
              <a:p>
                <a:pPr>
                  <a:buClr>
                    <a:srgbClr val="3333FF"/>
                  </a:buClr>
                </a:pPr>
                <a:r>
                  <a:rPr lang="en-US" sz="2400" dirty="0" smtClean="0">
                    <a:latin typeface="Arial" panose="020B0604020202020204" pitchFamily="34" charset="0"/>
                    <a:cs typeface="Arial" panose="020B0604020202020204" pitchFamily="34" charset="0"/>
                  </a:rPr>
                  <a:t>Nonlinear dynamics</a:t>
                </a:r>
              </a:p>
              <a:p>
                <a:pPr>
                  <a:buClr>
                    <a:srgbClr val="3333FF"/>
                  </a:buClr>
                </a:pPr>
                <a:r>
                  <a:rPr lang="en-US" sz="2400" dirty="0" smtClean="0">
                    <a:latin typeface="Arial" panose="020B0604020202020204" pitchFamily="34" charset="0"/>
                    <a:cs typeface="Arial" panose="020B0604020202020204" pitchFamily="34" charset="0"/>
                  </a:rPr>
                  <a:t>Large data sets</a:t>
                </a:r>
              </a:p>
              <a:p>
                <a:pPr>
                  <a:buClr>
                    <a:srgbClr val="3333FF"/>
                  </a:buClr>
                </a:pPr>
                <a:r>
                  <a:rPr lang="en-US" sz="2400" dirty="0" smtClean="0">
                    <a:latin typeface="Arial" panose="020B0604020202020204" pitchFamily="34" charset="0"/>
                    <a:cs typeface="Arial" panose="020B0604020202020204" pitchFamily="34" charset="0"/>
                  </a:rPr>
                  <a:t>Exogenous inputs</a:t>
                </a:r>
              </a:p>
              <a:p>
                <a:pPr>
                  <a:buClr>
                    <a:srgbClr val="3333FF"/>
                  </a:buClr>
                </a:pPr>
                <a:r>
                  <a:rPr lang="en-US" sz="2400" dirty="0" smtClean="0">
                    <a:latin typeface="Arial" panose="020B0604020202020204" pitchFamily="34" charset="0"/>
                    <a:cs typeface="Arial" panose="020B0604020202020204" pitchFamily="34" charset="0"/>
                  </a:rPr>
                  <a:t>Heavy temporal blurring</a:t>
                </a:r>
              </a:p>
              <a:p>
                <a:pPr lvl="1">
                  <a:buClrTx/>
                  <a:buFont typeface="Perpetua" panose="02020502060401020303" pitchFamily="18" charset="0"/>
                  <a:buChar char="-"/>
                </a:pPr>
                <a:r>
                  <a:rPr lang="en-US" sz="2000" dirty="0" smtClean="0">
                    <a:latin typeface="Arial" panose="020B0604020202020204" pitchFamily="34" charset="0"/>
                    <a:cs typeface="Arial" panose="020B0604020202020204" pitchFamily="34" charset="0"/>
                  </a:rPr>
                  <a:t>Ca</a:t>
                </a:r>
                <a:r>
                  <a:rPr lang="en-US" sz="2000" baseline="30000" dirty="0" smtClean="0">
                    <a:latin typeface="Arial" panose="020B0604020202020204" pitchFamily="34" charset="0"/>
                    <a:cs typeface="Arial" panose="020B0604020202020204" pitchFamily="34" charset="0"/>
                  </a:rPr>
                  <a:t>2+</a:t>
                </a:r>
                <a:r>
                  <a:rPr lang="en-US" sz="2000" dirty="0" smtClean="0">
                    <a:latin typeface="Arial" panose="020B0604020202020204" pitchFamily="34" charset="0"/>
                    <a:cs typeface="Arial" panose="020B0604020202020204" pitchFamily="34" charset="0"/>
                  </a:rPr>
                  <a:t> long decay: </a:t>
                </a:r>
                <a14:m>
                  <m:oMath xmlns:m="http://schemas.openxmlformats.org/officeDocument/2006/math">
                    <m:sSub>
                      <m:sSubPr>
                        <m:ctrlPr>
                          <a:rPr lang="en-US" sz="2000" b="0" i="1" smtClean="0">
                            <a:latin typeface="Cambria Math" panose="02040503050406030204" pitchFamily="18" charset="0"/>
                            <a:cs typeface="Times New Roman" panose="02020603050405020304" pitchFamily="18" charset="0"/>
                          </a:rPr>
                        </m:ctrlPr>
                      </m:sSubPr>
                      <m:e>
                        <m:r>
                          <a:rPr lang="en-US" sz="2000" b="0" i="1" smtClean="0">
                            <a:latin typeface="Cambria Math" panose="02040503050406030204" pitchFamily="18" charset="0"/>
                            <a:cs typeface="Times New Roman" panose="02020603050405020304" pitchFamily="18" charset="0"/>
                          </a:rPr>
                          <m:t>𝜏</m:t>
                        </m:r>
                      </m:e>
                      <m:sub>
                        <m:r>
                          <a:rPr lang="en-US" sz="2000" b="0" i="1" smtClean="0">
                            <a:latin typeface="Cambria Math" panose="02040503050406030204" pitchFamily="18" charset="0"/>
                            <a:cs typeface="Times New Roman" panose="02020603050405020304" pitchFamily="18" charset="0"/>
                          </a:rPr>
                          <m:t>𝑐</m:t>
                        </m:r>
                      </m:sub>
                    </m:sSub>
                  </m:oMath>
                </a14:m>
                <a:r>
                  <a:rPr lang="en-US" sz="2000" dirty="0" smtClean="0">
                    <a:latin typeface="Arial" panose="020B0604020202020204" pitchFamily="34" charset="0"/>
                    <a:cs typeface="Arial" panose="020B0604020202020204" pitchFamily="34" charset="0"/>
                  </a:rPr>
                  <a:t>~0.5 s **</a:t>
                </a:r>
              </a:p>
              <a:p>
                <a:pPr>
                  <a:buClr>
                    <a:srgbClr val="3333FF"/>
                  </a:buClr>
                </a:pPr>
                <a:r>
                  <a:rPr lang="en-US" sz="2400" dirty="0" smtClean="0">
                    <a:latin typeface="Arial" panose="020B0604020202020204" pitchFamily="34" charset="0"/>
                    <a:cs typeface="Arial" panose="020B0604020202020204" pitchFamily="34" charset="0"/>
                  </a:rPr>
                  <a:t>Low frame rate</a:t>
                </a:r>
                <a:endParaRPr lang="en-US" sz="2400" dirty="0">
                  <a:latin typeface="Arial" panose="020B0604020202020204" pitchFamily="34" charset="0"/>
                  <a:cs typeface="Arial" panose="020B0604020202020204" pitchFamily="34" charset="0"/>
                </a:endParaRPr>
              </a:p>
              <a:p>
                <a:pPr lvl="1">
                  <a:buClrTx/>
                  <a:buFont typeface="Perpetua" panose="02020502060401020303" pitchFamily="18" charset="0"/>
                  <a:buChar char="-"/>
                </a:pPr>
                <a:r>
                  <a:rPr lang="en-US" sz="2000" dirty="0" smtClean="0">
                    <a:latin typeface="Arial" panose="020B0604020202020204" pitchFamily="34" charset="0"/>
                    <a:cs typeface="Arial" panose="020B0604020202020204" pitchFamily="34" charset="0"/>
                  </a:rPr>
                  <a:t>Frames: 10-100 </a:t>
                </a:r>
                <a:r>
                  <a:rPr lang="en-US" sz="2000" dirty="0" err="1" smtClean="0">
                    <a:latin typeface="Arial" panose="020B0604020202020204" pitchFamily="34" charset="0"/>
                    <a:cs typeface="Arial" panose="020B0604020202020204" pitchFamily="34" charset="0"/>
                  </a:rPr>
                  <a:t>ms</a:t>
                </a:r>
                <a:r>
                  <a:rPr lang="en-US" sz="2000" baseline="30000" dirty="0" smtClean="0">
                    <a:latin typeface="Arial" panose="020B0604020202020204" pitchFamily="34" charset="0"/>
                    <a:cs typeface="Arial" panose="020B0604020202020204" pitchFamily="34" charset="0"/>
                  </a:rPr>
                  <a:t>*</a:t>
                </a:r>
              </a:p>
              <a:p>
                <a:pPr lvl="1">
                  <a:buClrTx/>
                  <a:buFont typeface="Perpetua" panose="02020502060401020303" pitchFamily="18" charset="0"/>
                  <a:buChar char="-"/>
                </a:pPr>
                <a:r>
                  <a:rPr lang="en-US" sz="2000" dirty="0" smtClean="0">
                    <a:latin typeface="Arial" panose="020B0604020202020204" pitchFamily="34" charset="0"/>
                    <a:cs typeface="Arial" panose="020B0604020202020204" pitchFamily="34" charset="0"/>
                  </a:rPr>
                  <a:t>Interneuron dynamics: 1-3 </a:t>
                </a:r>
                <a:r>
                  <a:rPr lang="en-US" sz="2000" dirty="0" err="1" smtClean="0">
                    <a:latin typeface="Arial" panose="020B0604020202020204" pitchFamily="34" charset="0"/>
                    <a:cs typeface="Arial" panose="020B0604020202020204" pitchFamily="34" charset="0"/>
                  </a:rPr>
                  <a:t>ms</a:t>
                </a:r>
                <a:endParaRPr lang="en-US" sz="2000" dirty="0">
                  <a:latin typeface="Arial" panose="020B0604020202020204" pitchFamily="34" charset="0"/>
                  <a:cs typeface="Arial" panose="020B0604020202020204" pitchFamily="34" charset="0"/>
                </a:endParaRPr>
              </a:p>
              <a:p>
                <a:pPr marL="274320" lvl="1" indent="-274320">
                  <a:spcBef>
                    <a:spcPts val="580"/>
                  </a:spcBef>
                  <a:buClr>
                    <a:srgbClr val="3333FF"/>
                  </a:buClr>
                </a:pPr>
                <a:r>
                  <a:rPr lang="en-US" dirty="0">
                    <a:latin typeface="Arial" panose="020B0604020202020204" pitchFamily="34" charset="0"/>
                    <a:cs typeface="Arial" panose="020B0604020202020204" pitchFamily="34" charset="0"/>
                  </a:rPr>
                  <a:t>Need </a:t>
                </a:r>
                <a:r>
                  <a:rPr lang="en-US" dirty="0">
                    <a:solidFill>
                      <a:srgbClr val="0070C0"/>
                    </a:solidFill>
                    <a:latin typeface="Arial" panose="020B0604020202020204" pitchFamily="34" charset="0"/>
                    <a:cs typeface="Arial" panose="020B0604020202020204" pitchFamily="34" charset="0"/>
                  </a:rPr>
                  <a:t>super-resolution</a:t>
                </a:r>
              </a:p>
              <a:p>
                <a:pPr marL="0" indent="0">
                  <a:buClr>
                    <a:srgbClr val="3333FF"/>
                  </a:buClr>
                  <a:buNone/>
                </a:pPr>
                <a:endParaRPr lang="en-US" sz="2000" dirty="0" smtClean="0">
                  <a:latin typeface="Arial" panose="020B0604020202020204" pitchFamily="34" charset="0"/>
                  <a:cs typeface="Arial" panose="020B0604020202020204" pitchFamily="34" charset="0"/>
                </a:endParaRPr>
              </a:p>
            </p:txBody>
          </p:sp>
        </mc:Choice>
        <mc:Fallback xmlns="">
          <p:sp>
            <p:nvSpPr>
              <p:cNvPr id="4" name="Content Placeholder 3"/>
              <p:cNvSpPr>
                <a:spLocks noGrp="1" noRot="1" noChangeAspect="1" noMove="1" noResize="1" noEditPoints="1" noAdjustHandles="1" noChangeArrowheads="1" noChangeShapeType="1" noTextEdit="1"/>
              </p:cNvSpPr>
              <p:nvPr>
                <p:ph sz="quarter" idx="1"/>
              </p:nvPr>
            </p:nvSpPr>
            <p:spPr>
              <a:xfrm>
                <a:off x="4419600" y="990600"/>
                <a:ext cx="4191000" cy="4437965"/>
              </a:xfrm>
              <a:blipFill rotWithShape="0">
                <a:blip r:embed="rId3"/>
                <a:stretch>
                  <a:fillRect l="-1017" t="-962" r="-2035"/>
                </a:stretch>
              </a:blipFill>
            </p:spPr>
            <p:txBody>
              <a:bodyPr/>
              <a:lstStyle/>
              <a:p>
                <a:r>
                  <a:rPr lang="en-US">
                    <a:noFill/>
                  </a:rPr>
                  <a:t> </a:t>
                </a:r>
              </a:p>
            </p:txBody>
          </p:sp>
        </mc:Fallback>
      </mc:AlternateContent>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524001"/>
            <a:ext cx="2977179" cy="3124200"/>
          </a:xfrm>
          <a:prstGeom prst="rect">
            <a:avLst/>
          </a:prstGeom>
        </p:spPr>
      </p:pic>
      <p:sp>
        <p:nvSpPr>
          <p:cNvPr id="6" name="TextBox 5"/>
          <p:cNvSpPr txBox="1"/>
          <p:nvPr/>
        </p:nvSpPr>
        <p:spPr>
          <a:xfrm>
            <a:off x="1727068" y="4887071"/>
            <a:ext cx="2203516" cy="323165"/>
          </a:xfrm>
          <a:prstGeom prst="rect">
            <a:avLst/>
          </a:prstGeom>
          <a:noFill/>
        </p:spPr>
        <p:txBody>
          <a:bodyPr wrap="square" rtlCol="0">
            <a:spAutoFit/>
          </a:bodyPr>
          <a:lstStyle/>
          <a:p>
            <a:pPr algn="l" defTabSz="457200"/>
            <a:r>
              <a:rPr lang="en-US" sz="1500" b="0" dirty="0" smtClean="0">
                <a:solidFill>
                  <a:srgbClr val="4F81BD"/>
                </a:solidFill>
                <a:latin typeface="Arial" panose="020B0604020202020204" pitchFamily="34" charset="0"/>
                <a:ea typeface="ＭＳ Ｐゴシック" pitchFamily="-65" charset="-128"/>
                <a:cs typeface="Arial" panose="020B0604020202020204" pitchFamily="34" charset="0"/>
              </a:rPr>
              <a:t> </a:t>
            </a:r>
            <a:r>
              <a:rPr lang="en-US" sz="1400" b="0" dirty="0" smtClean="0">
                <a:solidFill>
                  <a:srgbClr val="4F81BD"/>
                </a:solidFill>
                <a:latin typeface="Arial" panose="020B0604020202020204" pitchFamily="34" charset="0"/>
                <a:ea typeface="ＭＳ Ｐゴシック" pitchFamily="-65" charset="-128"/>
                <a:cs typeface="Arial" panose="020B0604020202020204" pitchFamily="34" charset="0"/>
              </a:rPr>
              <a:t>[</a:t>
            </a:r>
            <a:r>
              <a:rPr lang="en-US" sz="1400" b="0" dirty="0" err="1" smtClean="0">
                <a:solidFill>
                  <a:srgbClr val="4F81BD"/>
                </a:solidFill>
                <a:latin typeface="Arial" panose="020B0604020202020204" pitchFamily="34" charset="0"/>
                <a:ea typeface="ＭＳ Ｐゴシック" pitchFamily="-65" charset="-128"/>
                <a:cs typeface="Arial" panose="020B0604020202020204" pitchFamily="34" charset="0"/>
              </a:rPr>
              <a:t>Stociek</a:t>
            </a:r>
            <a:r>
              <a:rPr lang="en-US" sz="1400" b="0" dirty="0" smtClean="0">
                <a:solidFill>
                  <a:srgbClr val="4F81BD"/>
                </a:solidFill>
                <a:latin typeface="Arial" panose="020B0604020202020204" pitchFamily="34" charset="0"/>
                <a:ea typeface="ＭＳ Ｐゴシック" pitchFamily="-65" charset="-128"/>
                <a:cs typeface="Arial" panose="020B0604020202020204" pitchFamily="34" charset="0"/>
              </a:rPr>
              <a:t> et al. (2003)]</a:t>
            </a:r>
          </a:p>
        </p:txBody>
      </p:sp>
      <p:sp>
        <p:nvSpPr>
          <p:cNvPr id="7" name="TextBox 6"/>
          <p:cNvSpPr txBox="1"/>
          <p:nvPr/>
        </p:nvSpPr>
        <p:spPr>
          <a:xfrm>
            <a:off x="22192" y="5228510"/>
            <a:ext cx="4191000" cy="400110"/>
          </a:xfrm>
          <a:prstGeom prst="rect">
            <a:avLst/>
          </a:prstGeom>
          <a:noFill/>
        </p:spPr>
        <p:txBody>
          <a:bodyPr wrap="square" rtlCol="0">
            <a:spAutoFit/>
          </a:bodyPr>
          <a:lstStyle/>
          <a:p>
            <a:pPr algn="l" defTabSz="457200"/>
            <a:r>
              <a:rPr lang="en-US" b="0" dirty="0" smtClean="0">
                <a:solidFill>
                  <a:prstClr val="black"/>
                </a:solidFill>
                <a:latin typeface="Arial" panose="020B0604020202020204" pitchFamily="34" charset="0"/>
                <a:ea typeface="ＭＳ Ｐゴシック" pitchFamily="-65" charset="-128"/>
                <a:cs typeface="Arial" panose="020B0604020202020204" pitchFamily="34" charset="0"/>
              </a:rPr>
              <a:t>Glutamate induced spiking</a:t>
            </a:r>
          </a:p>
        </p:txBody>
      </p:sp>
      <p:sp>
        <p:nvSpPr>
          <p:cNvPr id="8" name="TextBox 7"/>
          <p:cNvSpPr txBox="1"/>
          <p:nvPr/>
        </p:nvSpPr>
        <p:spPr>
          <a:xfrm>
            <a:off x="304800" y="1014680"/>
            <a:ext cx="3625784" cy="461665"/>
          </a:xfrm>
          <a:prstGeom prst="rect">
            <a:avLst/>
          </a:prstGeom>
          <a:noFill/>
        </p:spPr>
        <p:txBody>
          <a:bodyPr wrap="square" rtlCol="0">
            <a:spAutoFit/>
          </a:bodyPr>
          <a:lstStyle/>
          <a:p>
            <a:pPr algn="l" defTabSz="457200"/>
            <a:r>
              <a:rPr lang="en-US" sz="2400" b="0" dirty="0" smtClean="0">
                <a:solidFill>
                  <a:prstClr val="black">
                    <a:lumMod val="65000"/>
                    <a:lumOff val="35000"/>
                  </a:prstClr>
                </a:solidFill>
                <a:latin typeface="Arial" panose="020B0604020202020204" pitchFamily="34" charset="0"/>
                <a:ea typeface="ＭＳ Ｐゴシック" pitchFamily="-65" charset="-128"/>
                <a:cs typeface="Arial" panose="020B0604020202020204" pitchFamily="34" charset="0"/>
              </a:rPr>
              <a:t>Calcium Fluorescence</a:t>
            </a:r>
            <a:endParaRPr lang="en-US" sz="1800" b="0" dirty="0" smtClean="0">
              <a:solidFill>
                <a:prstClr val="black">
                  <a:lumMod val="65000"/>
                  <a:lumOff val="35000"/>
                </a:prstClr>
              </a:solidFill>
              <a:latin typeface="Arial" panose="020B0604020202020204" pitchFamily="34" charset="0"/>
              <a:ea typeface="ＭＳ Ｐゴシック" pitchFamily="-65" charset="-128"/>
              <a:cs typeface="Arial" panose="020B0604020202020204" pitchFamily="34" charset="0"/>
            </a:endParaRPr>
          </a:p>
        </p:txBody>
      </p:sp>
      <p:sp>
        <p:nvSpPr>
          <p:cNvPr id="11" name="TextBox 10"/>
          <p:cNvSpPr txBox="1"/>
          <p:nvPr/>
        </p:nvSpPr>
        <p:spPr>
          <a:xfrm>
            <a:off x="4823691" y="5409515"/>
            <a:ext cx="4320309" cy="677108"/>
          </a:xfrm>
          <a:prstGeom prst="rect">
            <a:avLst/>
          </a:prstGeom>
          <a:noFill/>
        </p:spPr>
        <p:txBody>
          <a:bodyPr wrap="square" rtlCol="0">
            <a:spAutoFit/>
          </a:bodyPr>
          <a:lstStyle/>
          <a:p>
            <a:pPr algn="l"/>
            <a:r>
              <a:rPr lang="en-US" sz="1800" b="0" dirty="0" smtClean="0"/>
              <a:t>**GCaMP5, newer indicators faster</a:t>
            </a:r>
            <a:endParaRPr lang="en-US" b="0" i="1" dirty="0">
              <a:solidFill>
                <a:schemeClr val="tx2">
                  <a:lumMod val="60000"/>
                  <a:lumOff val="40000"/>
                </a:schemeClr>
              </a:solidFill>
            </a:endParaRPr>
          </a:p>
          <a:p>
            <a:pPr algn="l"/>
            <a:r>
              <a:rPr lang="en-US" b="0" i="1" dirty="0" smtClean="0">
                <a:solidFill>
                  <a:schemeClr val="tx2">
                    <a:lumMod val="60000"/>
                    <a:lumOff val="40000"/>
                  </a:schemeClr>
                </a:solidFill>
              </a:rPr>
              <a:t>  </a:t>
            </a:r>
          </a:p>
        </p:txBody>
      </p:sp>
      <p:sp>
        <p:nvSpPr>
          <p:cNvPr id="12" name="TextBox 11"/>
          <p:cNvSpPr txBox="1"/>
          <p:nvPr/>
        </p:nvSpPr>
        <p:spPr>
          <a:xfrm>
            <a:off x="838200" y="5809595"/>
            <a:ext cx="7043121" cy="646331"/>
          </a:xfrm>
          <a:prstGeom prst="rect">
            <a:avLst/>
          </a:prstGeom>
          <a:noFill/>
        </p:spPr>
        <p:txBody>
          <a:bodyPr wrap="square" rtlCol="0">
            <a:spAutoFit/>
          </a:bodyPr>
          <a:lstStyle/>
          <a:p>
            <a:pPr algn="l"/>
            <a:r>
              <a:rPr lang="en-US" sz="1800" b="0" dirty="0" smtClean="0">
                <a:solidFill>
                  <a:schemeClr val="tx2">
                    <a:lumMod val="60000"/>
                    <a:lumOff val="40000"/>
                  </a:schemeClr>
                </a:solidFill>
              </a:rPr>
              <a:t>NIPS 2013 &amp; NIPS 2015 workshops:</a:t>
            </a:r>
          </a:p>
          <a:p>
            <a:pPr algn="l"/>
            <a:r>
              <a:rPr lang="en-US" sz="1800" b="0" i="1" dirty="0" smtClean="0">
                <a:solidFill>
                  <a:schemeClr val="tx2">
                    <a:lumMod val="60000"/>
                    <a:lumOff val="40000"/>
                  </a:schemeClr>
                </a:solidFill>
              </a:rPr>
              <a:t>"Statistical Methods For Understanding Neural Systems"</a:t>
            </a:r>
            <a:endParaRPr lang="en-US" b="0" i="1" dirty="0" smtClean="0">
              <a:solidFill>
                <a:schemeClr val="tx2">
                  <a:lumMod val="60000"/>
                  <a:lumOff val="40000"/>
                </a:schemeClr>
              </a:solidFill>
            </a:endParaRPr>
          </a:p>
        </p:txBody>
      </p:sp>
    </p:spTree>
    <p:extLst>
      <p:ext uri="{BB962C8B-B14F-4D97-AF65-F5344CB8AC3E}">
        <p14:creationId xmlns:p14="http://schemas.microsoft.com/office/powerpoint/2010/main" val="38600018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Inference:  Causality Crucial</a:t>
            </a:r>
            <a:endParaRPr lang="en-US" dirty="0"/>
          </a:p>
        </p:txBody>
      </p:sp>
      <p:sp>
        <p:nvSpPr>
          <p:cNvPr id="28" name="Right Arrow 27"/>
          <p:cNvSpPr/>
          <p:nvPr/>
        </p:nvSpPr>
        <p:spPr>
          <a:xfrm>
            <a:off x="3678024" y="2506766"/>
            <a:ext cx="1370715" cy="36289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89546" y="3697069"/>
            <a:ext cx="3288080" cy="646331"/>
          </a:xfrm>
          <a:prstGeom prst="rect">
            <a:avLst/>
          </a:prstGeom>
          <a:noFill/>
        </p:spPr>
        <p:txBody>
          <a:bodyPr wrap="none" rtlCol="0">
            <a:spAutoFit/>
          </a:bodyPr>
          <a:lstStyle/>
          <a:p>
            <a:pPr defTabSz="457200"/>
            <a:r>
              <a:rPr lang="en-US" sz="1800" b="0" dirty="0" smtClean="0">
                <a:solidFill>
                  <a:prstClr val="black"/>
                </a:solidFill>
                <a:ea typeface="ＭＳ Ｐゴシック" pitchFamily="-65" charset="-128"/>
                <a:cs typeface="+mn-cs"/>
              </a:rPr>
              <a:t>Network of neurons: </a:t>
            </a:r>
          </a:p>
          <a:p>
            <a:pPr defTabSz="457200"/>
            <a:r>
              <a:rPr lang="en-US" sz="1800" b="0" dirty="0" smtClean="0">
                <a:solidFill>
                  <a:prstClr val="black"/>
                </a:solidFill>
                <a:ea typeface="ＭＳ Ｐゴシック" pitchFamily="-65" charset="-128"/>
                <a:cs typeface="+mn-cs"/>
              </a:rPr>
              <a:t>unknown synaptic connectivity</a:t>
            </a:r>
            <a:endParaRPr lang="en-US" sz="1800" b="0" dirty="0">
              <a:solidFill>
                <a:prstClr val="black"/>
              </a:solidFill>
              <a:ea typeface="ＭＳ Ｐゴシック" pitchFamily="-65" charset="-128"/>
              <a:cs typeface="+mn-cs"/>
            </a:endParaRPr>
          </a:p>
        </p:txBody>
      </p:sp>
      <p:grpSp>
        <p:nvGrpSpPr>
          <p:cNvPr id="4" name="Group 3"/>
          <p:cNvGrpSpPr/>
          <p:nvPr/>
        </p:nvGrpSpPr>
        <p:grpSpPr>
          <a:xfrm>
            <a:off x="5421710" y="2123661"/>
            <a:ext cx="3341290" cy="1054740"/>
            <a:chOff x="4193265" y="1091397"/>
            <a:chExt cx="4685966" cy="2059551"/>
          </a:xfrm>
        </p:grpSpPr>
        <p:sp>
          <p:nvSpPr>
            <p:cNvPr id="11" name="Oval 10"/>
            <p:cNvSpPr/>
            <p:nvPr/>
          </p:nvSpPr>
          <p:spPr bwMode="auto">
            <a:xfrm>
              <a:off x="5551522" y="1091397"/>
              <a:ext cx="274320" cy="27432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2" name="Oval 11"/>
            <p:cNvSpPr/>
            <p:nvPr/>
          </p:nvSpPr>
          <p:spPr bwMode="auto">
            <a:xfrm>
              <a:off x="5978242" y="2377567"/>
              <a:ext cx="274320" cy="27432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3" name="Oval 12"/>
            <p:cNvSpPr/>
            <p:nvPr/>
          </p:nvSpPr>
          <p:spPr bwMode="auto">
            <a:xfrm>
              <a:off x="7075522" y="1363785"/>
              <a:ext cx="274320" cy="27432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4" name="Oval 13"/>
            <p:cNvSpPr/>
            <p:nvPr/>
          </p:nvSpPr>
          <p:spPr bwMode="auto">
            <a:xfrm>
              <a:off x="7238225" y="2651887"/>
              <a:ext cx="274320" cy="27432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cxnSp>
          <p:nvCxnSpPr>
            <p:cNvPr id="15" name="Straight Arrow Connector 14"/>
            <p:cNvCxnSpPr>
              <a:stCxn id="11" idx="6"/>
              <a:endCxn id="13" idx="2"/>
            </p:cNvCxnSpPr>
            <p:nvPr/>
          </p:nvCxnSpPr>
          <p:spPr bwMode="auto">
            <a:xfrm>
              <a:off x="5825842" y="1228557"/>
              <a:ext cx="1249680" cy="272388"/>
            </a:xfrm>
            <a:prstGeom prst="straightConnector1">
              <a:avLst/>
            </a:prstGeom>
            <a:noFill/>
            <a:ln w="28575" cap="flat" cmpd="sng" algn="ctr">
              <a:solidFill>
                <a:srgbClr val="0070C0"/>
              </a:solidFill>
              <a:prstDash val="solid"/>
              <a:round/>
              <a:headEnd type="none" w="med" len="med"/>
              <a:tailEnd type="arrow"/>
            </a:ln>
            <a:effectLst/>
          </p:spPr>
        </p:cxnSp>
        <p:cxnSp>
          <p:nvCxnSpPr>
            <p:cNvPr id="16" name="Straight Arrow Connector 15"/>
            <p:cNvCxnSpPr>
              <a:stCxn id="12" idx="7"/>
              <a:endCxn id="13" idx="3"/>
            </p:cNvCxnSpPr>
            <p:nvPr/>
          </p:nvCxnSpPr>
          <p:spPr bwMode="auto">
            <a:xfrm flipV="1">
              <a:off x="6212389" y="1597932"/>
              <a:ext cx="903306" cy="819808"/>
            </a:xfrm>
            <a:prstGeom prst="straightConnector1">
              <a:avLst/>
            </a:prstGeom>
            <a:noFill/>
            <a:ln w="38100" cap="flat" cmpd="sng" algn="ctr">
              <a:solidFill>
                <a:srgbClr val="0070C0"/>
              </a:solidFill>
              <a:prstDash val="solid"/>
              <a:round/>
              <a:headEnd type="none" w="med" len="med"/>
              <a:tailEnd type="arrow"/>
            </a:ln>
            <a:effectLst/>
          </p:spPr>
        </p:cxnSp>
        <p:cxnSp>
          <p:nvCxnSpPr>
            <p:cNvPr id="17" name="Straight Arrow Connector 16"/>
            <p:cNvCxnSpPr>
              <a:stCxn id="11" idx="4"/>
              <a:endCxn id="12" idx="0"/>
            </p:cNvCxnSpPr>
            <p:nvPr/>
          </p:nvCxnSpPr>
          <p:spPr bwMode="auto">
            <a:xfrm>
              <a:off x="5688682" y="1365717"/>
              <a:ext cx="426720" cy="1011850"/>
            </a:xfrm>
            <a:prstGeom prst="straightConnector1">
              <a:avLst/>
            </a:prstGeom>
            <a:noFill/>
            <a:ln w="9525" cap="flat" cmpd="sng" algn="ctr">
              <a:solidFill>
                <a:srgbClr val="0070C0"/>
              </a:solidFill>
              <a:prstDash val="solid"/>
              <a:round/>
              <a:headEnd type="none" w="med" len="med"/>
              <a:tailEnd type="arrow"/>
            </a:ln>
            <a:effectLst/>
          </p:spPr>
        </p:cxnSp>
        <p:cxnSp>
          <p:nvCxnSpPr>
            <p:cNvPr id="18" name="Straight Arrow Connector 17"/>
            <p:cNvCxnSpPr/>
            <p:nvPr/>
          </p:nvCxnSpPr>
          <p:spPr bwMode="auto">
            <a:xfrm flipV="1">
              <a:off x="4786603" y="1259144"/>
              <a:ext cx="752701" cy="104641"/>
            </a:xfrm>
            <a:prstGeom prst="straightConnector1">
              <a:avLst/>
            </a:prstGeom>
            <a:noFill/>
            <a:ln w="9525" cap="flat" cmpd="sng" algn="ctr">
              <a:solidFill>
                <a:srgbClr val="7030A0"/>
              </a:solidFill>
              <a:prstDash val="solid"/>
              <a:round/>
              <a:headEnd type="none" w="med" len="med"/>
              <a:tailEnd type="arrow"/>
            </a:ln>
            <a:effectLst/>
          </p:spPr>
        </p:cxnSp>
        <p:cxnSp>
          <p:nvCxnSpPr>
            <p:cNvPr id="19" name="Straight Arrow Connector 18"/>
            <p:cNvCxnSpPr>
              <a:stCxn id="12" idx="5"/>
              <a:endCxn id="14" idx="2"/>
            </p:cNvCxnSpPr>
            <p:nvPr/>
          </p:nvCxnSpPr>
          <p:spPr bwMode="auto">
            <a:xfrm>
              <a:off x="6212389" y="2611714"/>
              <a:ext cx="1025836" cy="177333"/>
            </a:xfrm>
            <a:prstGeom prst="straightConnector1">
              <a:avLst/>
            </a:prstGeom>
            <a:noFill/>
            <a:ln w="9525" cap="flat" cmpd="sng" algn="ctr">
              <a:solidFill>
                <a:srgbClr val="7030A0"/>
              </a:solidFill>
              <a:prstDash val="solid"/>
              <a:round/>
              <a:headEnd type="none" w="med" len="med"/>
              <a:tailEnd type="arrow"/>
            </a:ln>
            <a:effectLst/>
          </p:spPr>
        </p:cxnSp>
        <p:cxnSp>
          <p:nvCxnSpPr>
            <p:cNvPr id="20" name="Straight Arrow Connector 19"/>
            <p:cNvCxnSpPr/>
            <p:nvPr/>
          </p:nvCxnSpPr>
          <p:spPr bwMode="auto">
            <a:xfrm flipV="1">
              <a:off x="7349842" y="1228557"/>
              <a:ext cx="1249680" cy="279438"/>
            </a:xfrm>
            <a:prstGeom prst="straightConnector1">
              <a:avLst/>
            </a:prstGeom>
            <a:noFill/>
            <a:ln w="28575" cap="flat" cmpd="sng" algn="ctr">
              <a:solidFill>
                <a:srgbClr val="0070C0"/>
              </a:solidFill>
              <a:prstDash val="solid"/>
              <a:round/>
              <a:headEnd type="none" w="med" len="med"/>
              <a:tailEnd type="arrow"/>
            </a:ln>
            <a:effectLst/>
          </p:spPr>
        </p:cxnSp>
        <p:cxnSp>
          <p:nvCxnSpPr>
            <p:cNvPr id="21" name="Straight Arrow Connector 20"/>
            <p:cNvCxnSpPr/>
            <p:nvPr/>
          </p:nvCxnSpPr>
          <p:spPr bwMode="auto">
            <a:xfrm>
              <a:off x="7238225" y="1646425"/>
              <a:ext cx="65716" cy="1053955"/>
            </a:xfrm>
            <a:prstGeom prst="straightConnector1">
              <a:avLst/>
            </a:prstGeom>
            <a:noFill/>
            <a:ln w="9525" cap="flat" cmpd="sng" algn="ctr">
              <a:solidFill>
                <a:srgbClr val="7030A0"/>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2" name="TextBox 21"/>
                <p:cNvSpPr txBox="1"/>
                <p:nvPr/>
              </p:nvSpPr>
              <p:spPr>
                <a:xfrm>
                  <a:off x="6379128" y="2726152"/>
                  <a:ext cx="635749" cy="424796"/>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𝑊</m:t>
                            </m:r>
                          </m:e>
                          <m:sub>
                            <m:r>
                              <a:rPr lang="en-US" b="0" i="1" smtClean="0">
                                <a:latin typeface="Cambria Math"/>
                              </a:rPr>
                              <m:t>𝑖𝑗</m:t>
                            </m:r>
                          </m:sub>
                        </m:sSub>
                      </m:oMath>
                    </m:oMathPara>
                  </a14:m>
                  <a:endParaRPr lang="en-US" sz="2400" b="0" dirty="0" smtClean="0"/>
                </a:p>
              </p:txBody>
            </p:sp>
          </mc:Choice>
          <mc:Fallback xmlns="">
            <p:sp>
              <p:nvSpPr>
                <p:cNvPr id="22" name="TextBox 21"/>
                <p:cNvSpPr txBox="1">
                  <a:spLocks noRot="1" noChangeAspect="1" noMove="1" noResize="1" noEditPoints="1" noAdjustHandles="1" noChangeArrowheads="1" noChangeShapeType="1" noTextEdit="1"/>
                </p:cNvSpPr>
                <p:nvPr/>
              </p:nvSpPr>
              <p:spPr>
                <a:xfrm>
                  <a:off x="6379128" y="2726152"/>
                  <a:ext cx="635749" cy="424796"/>
                </a:xfrm>
                <a:prstGeom prst="rect">
                  <a:avLst/>
                </a:prstGeom>
                <a:blipFill rotWithShape="0">
                  <a:blip r:embed="rId7"/>
                  <a:stretch>
                    <a:fillRect r="-18667" b="-46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7685121" y="2526097"/>
                  <a:ext cx="1194110" cy="400111"/>
                </a:xfrm>
                <a:prstGeom prst="rect">
                  <a:avLst/>
                </a:prstGeom>
                <a:noFill/>
              </p:spPr>
              <p:txBody>
                <a:bodyPr wrap="none" rtlCol="0">
                  <a:spAutoFit/>
                </a:bodyPr>
                <a:lstStyle/>
                <a:p>
                  <a:pPr algn="l"/>
                  <a:r>
                    <a:rPr lang="en-US" b="0" dirty="0" smtClean="0">
                      <a:cs typeface="Helvetica" panose="020B0604020202020204" pitchFamily="34" charset="0"/>
                    </a:rPr>
                    <a:t>Neuron </a:t>
                  </a:r>
                  <a14:m>
                    <m:oMath xmlns:m="http://schemas.openxmlformats.org/officeDocument/2006/math">
                      <m:r>
                        <a:rPr lang="en-US" b="0" i="1" smtClean="0">
                          <a:latin typeface="Cambria Math"/>
                        </a:rPr>
                        <m:t>𝑗</m:t>
                      </m:r>
                    </m:oMath>
                  </a14:m>
                  <a:endParaRPr lang="en-US" b="0" dirty="0" smtClean="0">
                    <a:cs typeface="Helvetica"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7685121" y="2526097"/>
                  <a:ext cx="1194110" cy="400111"/>
                </a:xfrm>
                <a:prstGeom prst="rect">
                  <a:avLst/>
                </a:prstGeom>
                <a:blipFill rotWithShape="0">
                  <a:blip r:embed="rId8"/>
                  <a:stretch>
                    <a:fillRect l="-7801" t="-10417" r="-39716" b="-7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4193265" y="2274145"/>
                  <a:ext cx="1186673" cy="400111"/>
                </a:xfrm>
                <a:prstGeom prst="rect">
                  <a:avLst/>
                </a:prstGeom>
                <a:noFill/>
              </p:spPr>
              <p:txBody>
                <a:bodyPr wrap="none" rtlCol="0">
                  <a:spAutoFit/>
                </a:bodyPr>
                <a:lstStyle/>
                <a:p>
                  <a:pPr algn="l"/>
                  <a:r>
                    <a:rPr lang="en-US" b="0" dirty="0" smtClean="0">
                      <a:cs typeface="Helvetica" panose="020B0604020202020204" pitchFamily="34" charset="0"/>
                    </a:rPr>
                    <a:t>Neuron </a:t>
                  </a:r>
                  <a14:m>
                    <m:oMath xmlns:m="http://schemas.openxmlformats.org/officeDocument/2006/math">
                      <m:r>
                        <a:rPr lang="en-US" b="0" i="1" smtClean="0">
                          <a:latin typeface="Cambria Math"/>
                        </a:rPr>
                        <m:t>𝑖</m:t>
                      </m:r>
                    </m:oMath>
                  </a14:m>
                  <a:endParaRPr lang="en-US" b="0" dirty="0" smtClean="0">
                    <a:cs typeface="Helvetica"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4193265" y="2274145"/>
                  <a:ext cx="1186673" cy="400111"/>
                </a:xfrm>
                <a:prstGeom prst="rect">
                  <a:avLst/>
                </a:prstGeom>
                <a:blipFill rotWithShape="0">
                  <a:blip r:embed="rId9"/>
                  <a:stretch>
                    <a:fillRect l="-7143" t="-8163" r="-36429" b="-7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5" name="TextBox 24"/>
              <p:cNvSpPr txBox="1"/>
              <p:nvPr/>
            </p:nvSpPr>
            <p:spPr>
              <a:xfrm>
                <a:off x="5791200" y="3378958"/>
                <a:ext cx="2971800" cy="668645"/>
              </a:xfrm>
              <a:prstGeom prst="rect">
                <a:avLst/>
              </a:prstGeom>
              <a:noFill/>
            </p:spPr>
            <p:txBody>
              <a:bodyPr wrap="square" rtlCol="0">
                <a:spAutoFit/>
              </a:bodyPr>
              <a:lstStyle/>
              <a:p>
                <a:pPr algn="l"/>
                <a:r>
                  <a:rPr lang="en-US" sz="1800" b="0" dirty="0" smtClean="0"/>
                  <a:t>Estimated connectivity map with synaptic weights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a:rPr>
                          <m:t>𝑊</m:t>
                        </m:r>
                      </m:e>
                      <m:sub>
                        <m:r>
                          <a:rPr lang="en-US" sz="1800" b="0" i="1" smtClean="0">
                            <a:latin typeface="Cambria Math"/>
                          </a:rPr>
                          <m:t>𝑖𝑗</m:t>
                        </m:r>
                      </m:sub>
                    </m:sSub>
                  </m:oMath>
                </a14:m>
                <a:endParaRPr lang="en-US" sz="1800" b="0" dirty="0" smtClean="0"/>
              </a:p>
            </p:txBody>
          </p:sp>
        </mc:Choice>
        <mc:Fallback xmlns="">
          <p:sp>
            <p:nvSpPr>
              <p:cNvPr id="25" name="TextBox 24"/>
              <p:cNvSpPr txBox="1">
                <a:spLocks noRot="1" noChangeAspect="1" noMove="1" noResize="1" noEditPoints="1" noAdjustHandles="1" noChangeArrowheads="1" noChangeShapeType="1" noTextEdit="1"/>
              </p:cNvSpPr>
              <p:nvPr/>
            </p:nvSpPr>
            <p:spPr>
              <a:xfrm>
                <a:off x="5791200" y="3378958"/>
                <a:ext cx="2971800" cy="668645"/>
              </a:xfrm>
              <a:prstGeom prst="rect">
                <a:avLst/>
              </a:prstGeom>
              <a:blipFill rotWithShape="0">
                <a:blip r:embed="rId10"/>
                <a:stretch>
                  <a:fillRect l="-1639" t="-4545" r="-3279" b="-10000"/>
                </a:stretch>
              </a:blipFill>
            </p:spPr>
            <p:txBody>
              <a:bodyPr/>
              <a:lstStyle/>
              <a:p>
                <a:r>
                  <a:rPr lang="en-US">
                    <a:noFill/>
                  </a:rPr>
                  <a:t> </a:t>
                </a:r>
              </a:p>
            </p:txBody>
          </p:sp>
        </mc:Fallback>
      </mc:AlternateContent>
      <p:pic>
        <p:nvPicPr>
          <p:cNvPr id="176" name="Picture 175"/>
          <p:cNvPicPr>
            <a:picLocks noChangeAspect="1"/>
          </p:cNvPicPr>
          <p:nvPr/>
        </p:nvPicPr>
        <p:blipFill rotWithShape="1">
          <a:blip r:embed="rId11" cstate="print">
            <a:extLst>
              <a:ext uri="{28A0092B-C50C-407E-A947-70E740481C1C}">
                <a14:useLocalDpi xmlns:a14="http://schemas.microsoft.com/office/drawing/2010/main" val="0"/>
              </a:ext>
            </a:extLst>
          </a:blip>
          <a:srcRect r="-774" b="21625"/>
          <a:stretch/>
        </p:blipFill>
        <p:spPr>
          <a:xfrm>
            <a:off x="381821" y="1823153"/>
            <a:ext cx="3024405" cy="1864090"/>
          </a:xfrm>
          <a:prstGeom prst="rect">
            <a:avLst/>
          </a:prstGeom>
        </p:spPr>
      </p:pic>
      <p:sp>
        <p:nvSpPr>
          <p:cNvPr id="5" name="TextBox 4"/>
          <p:cNvSpPr txBox="1"/>
          <p:nvPr/>
        </p:nvSpPr>
        <p:spPr>
          <a:xfrm>
            <a:off x="762000" y="5181599"/>
            <a:ext cx="7942263" cy="400110"/>
          </a:xfrm>
          <a:prstGeom prst="rect">
            <a:avLst/>
          </a:prstGeom>
          <a:noFill/>
        </p:spPr>
        <p:txBody>
          <a:bodyPr wrap="square" rtlCol="0">
            <a:spAutoFit/>
          </a:bodyPr>
          <a:lstStyle/>
          <a:p>
            <a:pPr algn="l"/>
            <a:r>
              <a:rPr lang="en-US" b="0" dirty="0" smtClean="0"/>
              <a:t>Elements of the network : time-varying electrochemical devices</a:t>
            </a:r>
          </a:p>
        </p:txBody>
      </p:sp>
    </p:spTree>
    <p:extLst>
      <p:ext uri="{BB962C8B-B14F-4D97-AF65-F5344CB8AC3E}">
        <p14:creationId xmlns:p14="http://schemas.microsoft.com/office/powerpoint/2010/main" val="3769470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7"/>
          <p:cNvGrpSpPr/>
          <p:nvPr/>
        </p:nvGrpSpPr>
        <p:grpSpPr>
          <a:xfrm>
            <a:off x="2514600" y="1713130"/>
            <a:ext cx="4890202" cy="1182470"/>
            <a:chOff x="4038600" y="1713130"/>
            <a:chExt cx="4890202" cy="1182470"/>
          </a:xfrm>
        </p:grpSpPr>
        <p:pic>
          <p:nvPicPr>
            <p:cNvPr id="361882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199" y="1734430"/>
              <a:ext cx="4661603" cy="964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bwMode="auto">
            <a:xfrm>
              <a:off x="4038600" y="1713130"/>
              <a:ext cx="1828800" cy="11824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cxnSp>
          <p:nvCxnSpPr>
            <p:cNvPr id="21" name="Straight Connector 20"/>
            <p:cNvCxnSpPr/>
            <p:nvPr/>
          </p:nvCxnSpPr>
          <p:spPr bwMode="auto">
            <a:xfrm flipV="1">
              <a:off x="5867400" y="2380761"/>
              <a:ext cx="3061402" cy="24064"/>
            </a:xfrm>
            <a:prstGeom prst="line">
              <a:avLst/>
            </a:prstGeom>
            <a:noFill/>
            <a:ln w="28575" cap="flat" cmpd="sng" algn="ctr">
              <a:solidFill>
                <a:srgbClr val="92D050"/>
              </a:solidFill>
              <a:prstDash val="solid"/>
              <a:round/>
              <a:headEnd type="none" w="med" len="med"/>
              <a:tailEnd type="none" w="med" len="med"/>
            </a:ln>
            <a:effectLst/>
          </p:spPr>
        </p:cxnSp>
      </p:grpSp>
      <p:sp>
        <p:nvSpPr>
          <p:cNvPr id="2" name="Title 1"/>
          <p:cNvSpPr>
            <a:spLocks noGrp="1"/>
          </p:cNvSpPr>
          <p:nvPr>
            <p:ph type="title"/>
          </p:nvPr>
        </p:nvSpPr>
        <p:spPr/>
        <p:txBody>
          <a:bodyPr/>
          <a:lstStyle/>
          <a:p>
            <a:r>
              <a:rPr lang="en-US" dirty="0" smtClean="0"/>
              <a:t>Neuronal Model:  Integrate and Fire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0" y="3119554"/>
                <a:ext cx="9143999" cy="3509846"/>
              </a:xfrm>
            </p:spPr>
            <p:txBody>
              <a:bodyPr/>
              <a:lstStyle/>
              <a:p>
                <a:r>
                  <a:rPr lang="en-US" sz="2000" b="0" dirty="0" smtClean="0">
                    <a:solidFill>
                      <a:schemeClr val="accent2"/>
                    </a:solidFill>
                  </a:rPr>
                  <a:t>Electrochemical </a:t>
                </a:r>
                <a:r>
                  <a:rPr lang="en-US" sz="2000" dirty="0" smtClean="0">
                    <a:solidFill>
                      <a:schemeClr val="accent2"/>
                    </a:solidFill>
                  </a:rPr>
                  <a:t>dynamic model:</a:t>
                </a:r>
              </a:p>
              <a:p>
                <a:r>
                  <a:rPr lang="en-US" sz="2000" dirty="0" smtClean="0">
                    <a:solidFill>
                      <a:schemeClr val="accent2"/>
                    </a:solidFill>
                  </a:rPr>
                  <a:t> </a:t>
                </a:r>
                <a:r>
                  <a:rPr lang="en-US" b="0" dirty="0" smtClean="0">
                    <a:solidFill>
                      <a:schemeClr val="accent2"/>
                    </a:solidFill>
                  </a:rPr>
                  <a:t> </a:t>
                </a:r>
                <a14:m>
                  <m:oMath xmlns:m="http://schemas.openxmlformats.org/officeDocument/2006/math">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V</m:t>
                        </m:r>
                      </m:e>
                      <m:sub>
                        <m:r>
                          <m:rPr>
                            <m:sty m:val="p"/>
                          </m:rPr>
                          <a:rPr lang="en-US" sz="2000" b="0" i="0" smtClean="0">
                            <a:latin typeface="Cambria Math" panose="02040503050406030204" pitchFamily="18" charset="0"/>
                          </a:rPr>
                          <m:t>i</m:t>
                        </m:r>
                      </m:sub>
                    </m:sSub>
                    <m:r>
                      <a:rPr lang="en-US" sz="2000" b="0"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m:t>
                    </m:r>
                  </m:oMath>
                </a14:m>
                <a:r>
                  <a:rPr lang="en-US" sz="2000" dirty="0" smtClean="0"/>
                  <a:t> = neuron </a:t>
                </a:r>
                <a14:m>
                  <m:oMath xmlns:m="http://schemas.openxmlformats.org/officeDocument/2006/math">
                    <m:r>
                      <a:rPr lang="en-US" sz="2000" b="0" i="1" smtClean="0">
                        <a:latin typeface="Cambria Math" panose="02040503050406030204" pitchFamily="18" charset="0"/>
                      </a:rPr>
                      <m:t>𝑖</m:t>
                    </m:r>
                  </m:oMath>
                </a14:m>
                <a:r>
                  <a:rPr lang="en-US" sz="2000" dirty="0" smtClean="0"/>
                  <a:t> potential</a:t>
                </a:r>
                <a14:m>
                  <m:oMath xmlns:m="http://schemas.openxmlformats.org/officeDocument/2006/math">
                    <m:sSub>
                      <m:sSubPr>
                        <m:ctrlPr>
                          <a:rPr lang="en-US" sz="2000" i="1">
                            <a:latin typeface="Cambria Math" panose="02040503050406030204" pitchFamily="18" charset="0"/>
                          </a:rPr>
                        </m:ctrlPr>
                      </m:sSubPr>
                      <m:e>
                        <m:r>
                          <a:rPr lang="en-US" sz="2000" b="0" i="0" smtClean="0">
                            <a:latin typeface="Cambria Math" panose="02040503050406030204" pitchFamily="18" charset="0"/>
                          </a:rPr>
                          <m:t>         </m:t>
                        </m:r>
                        <m:r>
                          <m:rPr>
                            <m:sty m:val="p"/>
                          </m:rPr>
                          <a:rPr lang="en-US" sz="2000" b="0" i="0" smtClean="0">
                            <a:latin typeface="Cambria Math" panose="02040503050406030204" pitchFamily="18" charset="0"/>
                          </a:rPr>
                          <m:t>I</m:t>
                        </m:r>
                      </m:e>
                      <m:sub>
                        <m:r>
                          <m:rPr>
                            <m:sty m:val="p"/>
                          </m:rPr>
                          <a:rPr lang="en-US" sz="2000" b="0" i="0" smtClean="0">
                            <a:latin typeface="Cambria Math" panose="02040503050406030204" pitchFamily="18" charset="0"/>
                          </a:rPr>
                          <m:t>ij</m:t>
                        </m:r>
                      </m:sub>
                    </m:sSub>
                    <m:r>
                      <a:rPr lang="en-US" sz="2000" i="1">
                        <a:latin typeface="Cambria Math" panose="02040503050406030204" pitchFamily="18" charset="0"/>
                      </a:rPr>
                      <m:t>(</m:t>
                    </m:r>
                    <m:r>
                      <a:rPr lang="en-US" sz="2000" i="1">
                        <a:latin typeface="Cambria Math" panose="02040503050406030204" pitchFamily="18" charset="0"/>
                      </a:rPr>
                      <m:t>𝑡</m:t>
                    </m:r>
                    <m:r>
                      <a:rPr lang="en-US" sz="2000" i="1">
                        <a:latin typeface="Cambria Math" panose="02040503050406030204" pitchFamily="18" charset="0"/>
                      </a:rPr>
                      <m:t>)</m:t>
                    </m:r>
                  </m:oMath>
                </a14:m>
                <a:r>
                  <a:rPr lang="en-US" sz="2000" dirty="0"/>
                  <a:t> = </a:t>
                </a:r>
                <a:r>
                  <a:rPr lang="en-US" sz="2000" dirty="0" smtClean="0"/>
                  <a:t>current  </a:t>
                </a:r>
                <a14:m>
                  <m:oMath xmlns:m="http://schemas.openxmlformats.org/officeDocument/2006/math">
                    <m:r>
                      <a:rPr lang="en-US" sz="2000" b="0" i="1" smtClean="0">
                        <a:latin typeface="Cambria Math" panose="02040503050406030204" pitchFamily="18" charset="0"/>
                      </a:rPr>
                      <m:t>𝑗</m:t>
                    </m:r>
                    <m:r>
                      <a:rPr lang="en-US" sz="2000" b="0" i="1" baseline="30000" smtClean="0">
                        <a:latin typeface="Cambria Math" panose="02040503050406030204" pitchFamily="18" charset="0"/>
                      </a:rPr>
                      <m:t>𝑡h</m:t>
                    </m:r>
                  </m:oMath>
                </a14:m>
                <a:r>
                  <a:rPr lang="en-US" sz="2000" dirty="0" smtClean="0"/>
                  <a:t> to  </a:t>
                </a:r>
                <a14:m>
                  <m:oMath xmlns:m="http://schemas.openxmlformats.org/officeDocument/2006/math">
                    <m:r>
                      <a:rPr lang="en-US" sz="2000" i="1">
                        <a:latin typeface="Cambria Math" panose="02040503050406030204" pitchFamily="18" charset="0"/>
                      </a:rPr>
                      <m:t>𝑖</m:t>
                    </m:r>
                    <m:r>
                      <m:rPr>
                        <m:sty m:val="p"/>
                      </m:rPr>
                      <a:rPr lang="en-US" sz="2000" b="0" i="0" baseline="30000" smtClean="0">
                        <a:latin typeface="Cambria Math" panose="02040503050406030204" pitchFamily="18" charset="0"/>
                      </a:rPr>
                      <m:t>th</m:t>
                    </m:r>
                    <m:r>
                      <a:rPr lang="en-US" sz="2000" b="0" i="0" smtClean="0">
                        <a:latin typeface="Cambria Math" panose="02040503050406030204" pitchFamily="18" charset="0"/>
                      </a:rPr>
                      <m:t> </m:t>
                    </m:r>
                    <m:r>
                      <m:rPr>
                        <m:sty m:val="p"/>
                      </m:rPr>
                      <a:rPr lang="en-US" sz="2000" b="0" i="0" smtClean="0">
                        <a:latin typeface="Cambria Math" panose="02040503050406030204" pitchFamily="18" charset="0"/>
                      </a:rPr>
                      <m:t>neuron</m:t>
                    </m:r>
                  </m:oMath>
                </a14:m>
                <a:endParaRPr lang="en-US" sz="1600" dirty="0" smtClean="0"/>
              </a:p>
              <a:p>
                <a:pPr lvl="1"/>
                <a:endParaRPr lang="en-US" sz="1600" dirty="0" smtClean="0"/>
              </a:p>
              <a:p>
                <a:r>
                  <a:rPr lang="en-US" sz="2000" dirty="0" smtClean="0">
                    <a:solidFill>
                      <a:srgbClr val="0070C0"/>
                    </a:solidFill>
                  </a:rPr>
                  <a:t>Integrate </a:t>
                </a:r>
                <a:r>
                  <a:rPr lang="en-US" sz="2000" dirty="0">
                    <a:solidFill>
                      <a:srgbClr val="0070C0"/>
                    </a:solidFill>
                  </a:rPr>
                  <a:t>phase</a:t>
                </a:r>
                <a:r>
                  <a:rPr lang="en-US" sz="2000" dirty="0"/>
                  <a:t>:  Potential </a:t>
                </a:r>
                <a:r>
                  <a:rPr lang="en-US" sz="2000" dirty="0" smtClean="0"/>
                  <a:t>builds: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𝑉</m:t>
                        </m:r>
                      </m:e>
                      <m:sub>
                        <m:r>
                          <a:rPr lang="en-US" sz="1800" i="1">
                            <a:latin typeface="Cambria Math" panose="02040503050406030204" pitchFamily="18" charset="0"/>
                          </a:rPr>
                          <m:t>𝑖</m:t>
                        </m:r>
                      </m:sub>
                    </m:sSub>
                    <m:d>
                      <m:dPr>
                        <m:ctrlPr>
                          <a:rPr lang="en-US" sz="1800" i="1">
                            <a:latin typeface="Cambria Math" panose="02040503050406030204" pitchFamily="18" charset="0"/>
                          </a:rPr>
                        </m:ctrlPr>
                      </m:dPr>
                      <m:e>
                        <m:r>
                          <a:rPr lang="en-US" sz="1800" i="1">
                            <a:latin typeface="Cambria Math" panose="02040503050406030204" pitchFamily="18" charset="0"/>
                          </a:rPr>
                          <m:t>𝑡</m:t>
                        </m:r>
                      </m:e>
                    </m:d>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𝑉</m:t>
                        </m:r>
                      </m:e>
                      <m:sub>
                        <m:r>
                          <a:rPr lang="en-US" sz="1800" i="1">
                            <a:latin typeface="Cambria Math" panose="02040503050406030204" pitchFamily="18" charset="0"/>
                          </a:rPr>
                          <m:t>𝑡h</m:t>
                        </m:r>
                      </m:sub>
                    </m:sSub>
                  </m:oMath>
                </a14:m>
                <a:endParaRPr lang="en-US" sz="1800" b="1" dirty="0" smtClean="0">
                  <a:solidFill>
                    <a:schemeClr val="accent1"/>
                  </a:solidFill>
                </a:endParaRPr>
              </a:p>
              <a:p>
                <a:pPr marL="457200" lvl="1" indent="0">
                  <a:buNone/>
                </a:pPr>
                <a:endParaRPr lang="en-US" sz="1000" b="1" dirty="0" smtClean="0">
                  <a:solidFill>
                    <a:schemeClr val="accent1"/>
                  </a:solidFill>
                </a:endParaRPr>
              </a:p>
              <a:p>
                <a:pPr marL="0" indent="0">
                  <a:buNone/>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𝑅𝐶</m:t>
                          </m:r>
                        </m:e>
                        <m:sub>
                          <m:r>
                            <a:rPr lang="en-US" sz="2000" b="0" i="1" smtClean="0">
                              <a:latin typeface="Cambria Math" panose="02040503050406030204" pitchFamily="18" charset="0"/>
                            </a:rPr>
                            <m:t>𝑚</m:t>
                          </m:r>
                        </m:sub>
                      </m:sSub>
                      <m:f>
                        <m:fPr>
                          <m:ctrlPr>
                            <a:rPr lang="en-US" sz="2000" i="1" smtClean="0">
                              <a:latin typeface="Cambria Math" panose="02040503050406030204" pitchFamily="18" charset="0"/>
                            </a:rPr>
                          </m:ctrlPr>
                        </m:fPr>
                        <m:num>
                          <m:r>
                            <a:rPr lang="en-US" sz="2000" b="0" i="1" smtClean="0">
                              <a:latin typeface="Cambria Math" panose="02040503050406030204" pitchFamily="18" charset="0"/>
                            </a:rPr>
                            <m:t>𝑑</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m:t>
                          </m:r>
                        </m:num>
                        <m:den>
                          <m:r>
                            <a:rPr lang="en-US" sz="2000" b="0" i="1" smtClean="0">
                              <a:latin typeface="Cambria Math" panose="02040503050406030204" pitchFamily="18" charset="0"/>
                            </a:rPr>
                            <m:t>𝑑𝑡</m:t>
                          </m:r>
                        </m:den>
                      </m:f>
                      <m:r>
                        <a:rPr lang="en-US" sz="2000" i="1">
                          <a:latin typeface="Cambria Math"/>
                        </a:rPr>
                        <m:t>=</m:t>
                      </m:r>
                      <m:r>
                        <a:rPr lang="en-US" sz="2000" i="1" smtClean="0">
                          <a:latin typeface="Cambria Math" panose="02040503050406030204" pitchFamily="18" charset="0"/>
                        </a:rPr>
                        <m:t>−</m:t>
                      </m:r>
                      <m:r>
                        <a:rPr lang="en-US" sz="2000" b="0" i="1" smtClean="0">
                          <a:latin typeface="Cambria Math" panose="02040503050406030204" pitchFamily="18" charset="0"/>
                        </a:rPr>
                        <m:t>𝑉</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1" smtClean="0">
                          <a:latin typeface="Cambria Math" panose="02040503050406030204" pitchFamily="18" charset="0"/>
                        </a:rPr>
                        <m:t> </m:t>
                      </m:r>
                      <m:r>
                        <a:rPr lang="en-US" sz="2000" i="1">
                          <a:latin typeface="Cambria Math"/>
                        </a:rPr>
                        <m:t>+</m:t>
                      </m:r>
                      <m:r>
                        <a:rPr lang="en-US" sz="2000" b="0" i="1" smtClean="0">
                          <a:latin typeface="Cambria Math" panose="02040503050406030204" pitchFamily="18" charset="0"/>
                        </a:rPr>
                        <m:t>        </m:t>
                      </m:r>
                      <m:nary>
                        <m:naryPr>
                          <m:chr m:val="∑"/>
                          <m:limLoc m:val="subSup"/>
                          <m:ctrlPr>
                            <a:rPr lang="en-US" sz="2000" i="1" smtClean="0">
                              <a:latin typeface="Cambria Math" panose="02040503050406030204" pitchFamily="18" charset="0"/>
                            </a:rPr>
                          </m:ctrlPr>
                        </m:naryPr>
                        <m:sub>
                          <m:r>
                            <m:rPr>
                              <m:brk m:alnAt="25"/>
                            </m:rPr>
                            <a:rPr lang="en-US" sz="2000" b="0" i="1" smtClean="0">
                              <a:latin typeface="Cambria Math"/>
                            </a:rPr>
                            <m:t>𝑗</m:t>
                          </m:r>
                          <m:r>
                            <a:rPr lang="en-US" sz="2000" b="0" i="1" smtClean="0">
                              <a:latin typeface="Cambria Math"/>
                            </a:rPr>
                            <m:t>=1</m:t>
                          </m:r>
                        </m:sub>
                        <m:sup>
                          <m:r>
                            <a:rPr lang="en-US" sz="2000" b="0" i="1" smtClean="0">
                              <a:latin typeface="Cambria Math"/>
                            </a:rPr>
                            <m:t>𝑁</m:t>
                          </m:r>
                        </m:sup>
                        <m:e>
                          <m:sSub>
                            <m:sSubPr>
                              <m:ctrlPr>
                                <a:rPr lang="en-US" sz="2000" b="0" i="1" smtClean="0">
                                  <a:latin typeface="Cambria Math" panose="02040503050406030204" pitchFamily="18" charset="0"/>
                                </a:rPr>
                              </m:ctrlPr>
                            </m:sSubPr>
                            <m:e>
                              <m:r>
                                <a:rPr lang="en-US" sz="2000" b="0" i="1" smtClean="0">
                                  <a:latin typeface="Cambria Math"/>
                                </a:rPr>
                                <m:t>𝑅</m:t>
                              </m:r>
                            </m:e>
                            <m:sub>
                              <m:r>
                                <a:rPr lang="en-US" sz="2000" b="0" i="1" smtClean="0">
                                  <a:latin typeface="Cambria Math" panose="02040503050406030204" pitchFamily="18" charset="0"/>
                                </a:rPr>
                                <m:t>𝑖</m:t>
                              </m:r>
                              <m:r>
                                <a:rPr lang="en-US" sz="2000" b="0" i="1" smtClean="0">
                                  <a:latin typeface="Cambria Math"/>
                                </a:rPr>
                                <m:t>𝑗</m:t>
                              </m:r>
                            </m:sub>
                          </m:sSub>
                          <m:sSub>
                            <m:sSubPr>
                              <m:ctrlPr>
                                <a:rPr lang="en-US" sz="2000" b="0" i="1" smtClean="0">
                                  <a:latin typeface="Cambria Math" panose="02040503050406030204" pitchFamily="18" charset="0"/>
                                </a:rPr>
                              </m:ctrlPr>
                            </m:sSubPr>
                            <m:e>
                              <m:r>
                                <a:rPr lang="en-US" sz="2000" b="0" i="1" smtClean="0">
                                  <a:latin typeface="Cambria Math"/>
                                </a:rPr>
                                <m:t>𝐼</m:t>
                              </m:r>
                            </m:e>
                            <m:sub>
                              <m:r>
                                <a:rPr lang="en-US" sz="2000" b="0" i="1" smtClean="0">
                                  <a:latin typeface="Cambria Math" panose="02040503050406030204" pitchFamily="18" charset="0"/>
                                </a:rPr>
                                <m:t>𝑖</m:t>
                              </m:r>
                              <m:r>
                                <a:rPr lang="en-US" sz="2000" b="0" i="1" smtClean="0">
                                  <a:latin typeface="Cambria Math"/>
                                </a:rPr>
                                <m:t>𝑗</m:t>
                              </m:r>
                            </m:sub>
                          </m:sSub>
                          <m:d>
                            <m:dPr>
                              <m:ctrlPr>
                                <a:rPr lang="en-US" sz="2000" b="0" i="1" smtClean="0">
                                  <a:latin typeface="Cambria Math" panose="02040503050406030204" pitchFamily="18" charset="0"/>
                                </a:rPr>
                              </m:ctrlPr>
                            </m:dPr>
                            <m:e>
                              <m:r>
                                <a:rPr lang="en-US" sz="2000" b="0" i="1" smtClean="0">
                                  <a:latin typeface="Cambria Math"/>
                                </a:rPr>
                                <m:t>𝑡</m:t>
                              </m:r>
                            </m:e>
                          </m:d>
                        </m:e>
                      </m:nary>
                    </m:oMath>
                  </m:oMathPara>
                </a14:m>
                <a:endParaRPr lang="en-US" sz="2000" b="0" dirty="0" smtClean="0"/>
              </a:p>
              <a:p>
                <a:pPr marL="0" indent="0">
                  <a:buNone/>
                </a:pPr>
                <a:endParaRPr lang="en-US" sz="1000" dirty="0" smtClean="0"/>
              </a:p>
              <a:p>
                <a:pPr marL="0" indent="0">
                  <a:buNone/>
                </a:pPr>
                <a:endParaRPr lang="en-US" sz="1000" dirty="0" smtClean="0"/>
              </a:p>
              <a:p>
                <a:pPr marL="0" indent="0">
                  <a:buNone/>
                </a:pPr>
                <a:endParaRPr lang="en-US" sz="800" dirty="0"/>
              </a:p>
              <a:p>
                <a:r>
                  <a:rPr lang="en-US" sz="2000" dirty="0" smtClean="0">
                    <a:solidFill>
                      <a:srgbClr val="0070C0"/>
                    </a:solidFill>
                  </a:rPr>
                  <a:t>Fire:</a:t>
                </a:r>
                <a:r>
                  <a:rPr lang="en-US" sz="2000" dirty="0" smtClean="0"/>
                  <a:t> discharges spike, reset: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𝑖</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𝑡h</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𝑖</m:t>
                        </m:r>
                      </m:sub>
                    </m:sSub>
                    <m:d>
                      <m:dPr>
                        <m:ctrlPr>
                          <a:rPr lang="en-US" sz="2000" b="0" i="1" smtClean="0">
                            <a:latin typeface="Cambria Math" panose="02040503050406030204" pitchFamily="18" charset="0"/>
                          </a:rPr>
                        </m:ctrlPr>
                      </m:dPr>
                      <m:e>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𝑡</m:t>
                            </m:r>
                          </m:e>
                          <m:sup>
                            <m:r>
                              <a:rPr lang="en-US" sz="2000" b="0" i="1" smtClean="0">
                                <a:latin typeface="Cambria Math" panose="02040503050406030204" pitchFamily="18" charset="0"/>
                              </a:rPr>
                              <m:t>+</m:t>
                            </m:r>
                          </m:sup>
                        </m:sSup>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𝑟𝑒𝑠𝑒𝑡</m:t>
                        </m:r>
                      </m:sub>
                    </m:sSub>
                  </m:oMath>
                </a14:m>
                <a:endParaRPr lang="en-US" sz="2000" dirty="0" smtClean="0"/>
              </a:p>
              <a:p>
                <a:endParaRPr lang="en-US" dirty="0" smtClean="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0" y="3119554"/>
                <a:ext cx="9143999" cy="3509846"/>
              </a:xfrm>
              <a:blipFill rotWithShape="0">
                <a:blip r:embed="rId4"/>
                <a:stretch>
                  <a:fillRect l="-267" t="-868"/>
                </a:stretch>
              </a:blipFill>
            </p:spPr>
            <p:txBody>
              <a:bodyPr/>
              <a:lstStyle/>
              <a:p>
                <a:r>
                  <a:rPr lang="en-US">
                    <a:noFill/>
                  </a:rPr>
                  <a:t> </a:t>
                </a:r>
              </a:p>
            </p:txBody>
          </p:sp>
        </mc:Fallback>
      </mc:AlternateContent>
      <p:pic>
        <p:nvPicPr>
          <p:cNvPr id="3618818" name="Picture 2" descr="Analog neur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1256046"/>
            <a:ext cx="4465493" cy="18192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1734430"/>
            <a:ext cx="1524000" cy="646331"/>
          </a:xfrm>
          <a:prstGeom prst="rect">
            <a:avLst/>
          </a:prstGeom>
          <a:solidFill>
            <a:schemeClr val="bg1"/>
          </a:solidFill>
        </p:spPr>
        <p:txBody>
          <a:bodyPr wrap="square" rtlCol="0">
            <a:spAutoFit/>
          </a:bodyPr>
          <a:lstStyle/>
          <a:p>
            <a:pPr algn="l"/>
            <a:r>
              <a:rPr lang="en-US" sz="1800" b="0" dirty="0" smtClean="0"/>
              <a:t>Input spike currents</a:t>
            </a:r>
          </a:p>
        </p:txBody>
      </p:sp>
      <p:sp>
        <p:nvSpPr>
          <p:cNvPr id="6" name="TextBox 5"/>
          <p:cNvSpPr txBox="1"/>
          <p:nvPr/>
        </p:nvSpPr>
        <p:spPr>
          <a:xfrm>
            <a:off x="2819400" y="953869"/>
            <a:ext cx="1676400" cy="646331"/>
          </a:xfrm>
          <a:prstGeom prst="rect">
            <a:avLst/>
          </a:prstGeom>
          <a:solidFill>
            <a:schemeClr val="bg1"/>
          </a:solidFill>
        </p:spPr>
        <p:txBody>
          <a:bodyPr wrap="square" rtlCol="0">
            <a:spAutoFit/>
          </a:bodyPr>
          <a:lstStyle/>
          <a:p>
            <a:pPr algn="l"/>
            <a:r>
              <a:rPr lang="en-US" sz="1800" b="0" dirty="0" smtClean="0"/>
              <a:t>Membrane voltage</a:t>
            </a:r>
          </a:p>
        </p:txBody>
      </p:sp>
      <p:sp>
        <p:nvSpPr>
          <p:cNvPr id="7" name="TextBox 6"/>
          <p:cNvSpPr txBox="1"/>
          <p:nvPr/>
        </p:nvSpPr>
        <p:spPr>
          <a:xfrm>
            <a:off x="3058915" y="2514600"/>
            <a:ext cx="979685" cy="369332"/>
          </a:xfrm>
          <a:prstGeom prst="rect">
            <a:avLst/>
          </a:prstGeom>
          <a:solidFill>
            <a:schemeClr val="bg1"/>
          </a:solidFill>
        </p:spPr>
        <p:txBody>
          <a:bodyPr wrap="square" rtlCol="0">
            <a:spAutoFit/>
          </a:bodyPr>
          <a:lstStyle/>
          <a:p>
            <a:pPr algn="l"/>
            <a:r>
              <a:rPr lang="en-US" sz="1800" b="0" dirty="0" smtClean="0"/>
              <a:t>Reset</a:t>
            </a:r>
            <a:endParaRPr lang="en-US" b="0" dirty="0" smtClean="0"/>
          </a:p>
        </p:txBody>
      </p:sp>
      <p:sp>
        <p:nvSpPr>
          <p:cNvPr id="8" name="TextBox 7"/>
          <p:cNvSpPr txBox="1"/>
          <p:nvPr/>
        </p:nvSpPr>
        <p:spPr>
          <a:xfrm>
            <a:off x="1498820" y="1066799"/>
            <a:ext cx="1208285" cy="646331"/>
          </a:xfrm>
          <a:prstGeom prst="rect">
            <a:avLst/>
          </a:prstGeom>
          <a:solidFill>
            <a:schemeClr val="bg1"/>
          </a:solidFill>
        </p:spPr>
        <p:txBody>
          <a:bodyPr wrap="square" rtlCol="0">
            <a:spAutoFit/>
          </a:bodyPr>
          <a:lstStyle/>
          <a:p>
            <a:pPr algn="l"/>
            <a:r>
              <a:rPr lang="en-US" sz="1800" b="0" dirty="0" smtClean="0"/>
              <a:t>Synaptic weight</a:t>
            </a:r>
            <a:endParaRPr lang="en-US" b="0" dirty="0" smtClean="0"/>
          </a:p>
        </p:txBody>
      </p:sp>
      <p:sp>
        <p:nvSpPr>
          <p:cNvPr id="9" name="TextBox 8"/>
          <p:cNvSpPr txBox="1"/>
          <p:nvPr/>
        </p:nvSpPr>
        <p:spPr>
          <a:xfrm>
            <a:off x="5074000" y="953869"/>
            <a:ext cx="3668328" cy="369332"/>
          </a:xfrm>
          <a:prstGeom prst="rect">
            <a:avLst/>
          </a:prstGeom>
          <a:solidFill>
            <a:schemeClr val="bg1"/>
          </a:solidFill>
        </p:spPr>
        <p:txBody>
          <a:bodyPr wrap="square" rtlCol="0">
            <a:spAutoFit/>
          </a:bodyPr>
          <a:lstStyle/>
          <a:p>
            <a:pPr algn="l"/>
            <a:r>
              <a:rPr lang="en-US" sz="1800" b="0" dirty="0" smtClean="0">
                <a:solidFill>
                  <a:srgbClr val="0070C0"/>
                </a:solidFill>
              </a:rPr>
              <a:t>Spike emission</a:t>
            </a:r>
          </a:p>
        </p:txBody>
      </p:sp>
      <p:cxnSp>
        <p:nvCxnSpPr>
          <p:cNvPr id="10" name="Straight Arrow Connector 9"/>
          <p:cNvCxnSpPr/>
          <p:nvPr/>
        </p:nvCxnSpPr>
        <p:spPr bwMode="auto">
          <a:xfrm>
            <a:off x="1485900" y="1937084"/>
            <a:ext cx="266700" cy="0"/>
          </a:xfrm>
          <a:prstGeom prst="straightConnector1">
            <a:avLst/>
          </a:prstGeom>
          <a:noFill/>
          <a:ln w="9525" cap="flat" cmpd="sng" algn="ctr">
            <a:solidFill>
              <a:schemeClr val="tx1"/>
            </a:solidFill>
            <a:prstDash val="solid"/>
            <a:round/>
            <a:headEnd type="none" w="med" len="med"/>
            <a:tailEnd type="arrow"/>
          </a:ln>
          <a:effectLst/>
        </p:spPr>
      </p:cxnSp>
      <p:sp>
        <p:nvSpPr>
          <p:cNvPr id="16" name="AutoShape 4" descr="data:image/jpeg;base64,/9j/4AAQSkZJRgABAQAAAQABAAD/2wCEAAkGBhAGEBEREBIQFBMPFxcQEBIREBEXEBcSFRcYFhQVFhYXJyceGxojGhMUHy8hIzMpLCwsFSIxNTAqNSYtLSkBCQoKBgwHGQcMFikYEhgpKSkpKSkpKSkpKSkpKSkpKSkpKSkpKSkpKSkpKSkpKSkpKSkpKSkpKSkpKSkpKSkpKf/AABEIAKgBLAMBIgACEQEDEQH/xAAbAAEBAQEBAQEBAAAAAAAAAAAABAUCAwYHAf/EAEIQAAEDAgIECAwFAgcBAAAAAAEAAgMEERIhBRMVMQYiM0FRU5SzFDJhY3Fyc4GTstHSJDRCUpGSoQcWI0NigsGi/8QAFAEBAAAAAAAAAAAAAAAAAAAAAP/EABQRAQAAAAAAAAAAAAAAAAAAAAD/2gAMAwEAAhEDEQA/AP3FERAREQEXLHiQXBBHSNy6QERT6QpRXRSRkAiRjmEH/kCP/UFCL5/gpEayGnqJGYXNhZFG1zbOa2zdY63Nic0ZdDRuuQt+6D+oiICIiAiIgIiICIiAiIgIiICIiAiIgIiICIiAiIgIiICIiAiIgLiXEWuw2xWOG+7FbK/kuu0QYvA/RR0LSMhMjpAxzyx7yTIQ5xccRPQ5zgPJZbSl0byTff8AMVUgIiICz6Dl6r12d0xaCz6Dlqr12d0xBoIiICIiAi8aqo8FaHWvdzGf1vay/uxX9y9kBERAReNLUeFNLrWs57P6HuZf34b+9eyAiLxfU4ZGR28dr336MBYLf/f9kHsiIgIvGrqPBI3yEX1bXPt04QTb+y9WnEL9KD+oiICLwhqdc+RtuSIbfpu0O/8AV7oCIiAiIgIiICIiCTS2lYtCQS1E7sMcLTI91ich0AbzzWWf/muKnlhiqGmB1TG+eHWuZhLYw0yNcQbNe0PaSN2eRNivXhVoBvCmjqKRzsGvYWB9r4Xb2utlexANsrrF07wMl4USQSTujY6kgqYY8GJwdLUxiIyG9rNaGk4c74t+WYbldwno9HMxyTxWxRMye0nFOQIshuDr3vusCdwJVO16fHq9fDrCcIZrWY8WHFbDe98OdujNfC0n+G9TBGAZIMTW6Ma0cfCdmm5ubZY7n0eVds4Oz6X0hXgjVsFbR1eucyQOe2CCK4hJFiC5paTfIXyKD6j/ADDSaJp3SSVEGCKN07iyRrv9MOILmgZuF+Llz5b1rwzNqGtc0gtcA5pBBBB3EEL81pv8KqiGmdAZoPylVQscA/M1FT4Q15bzAWDbXPTfmX6RTNcxjQ7DiAAIbfDfyX5kHqiIgLPoOWqvXZ3TFoLPoOWqvXZ3TEGgiIgIiII9Lcm32sHfRqxR6W5NvtYO+jViAiIgj0Tybvaz99IrFHonk3e1n76RWICim/Mxeym+aFWqKb8zF7Kb5oUFqIiCPTP5af2UnylVR7h6ApdM/lp/ZSfKVVHuHoCDpERBDQ8tU+szu2K5Q0PLVPrM7tiuQEREBERAREQEREBERARFxNiwuw2xWOG+7FbK/kug8NG8k33/ADFVLB4H6a2vSMme0xY3PDY5LCQBryw4h5XNcR5CFtuma3IuA9JCDtFwZWt3uGe7MJrW2viFum4sg7WfQctVeuzumK0StIviFhvNxZQaPla6aqsR4zDvG7VMQaSLhszXZBzT6CE17f3N/kIO0XDpmtyLmj0kI6Vrd5A58yEE2luTb7WDvo1YoNLTNEbeM3OWG2Y65is1zbXxC3TcWQdouBK125wy35hBM0/qb/IQTaJ5N3tZ++kViz9ETtcw2c3OWa2Y66RWmZo/U3+Qg7UU35mL2U3zQqp0rW7yB6SFFNO3wmHjN5KbnH7oUGgi41rbXxC3TcWQStOdxYb8wgm0z+Wn9lJ8pVUe4egKLTE7TTz8ZvJSc4/aVVFM1wADm7uYhB6ouNe39zf5COma3e5o9JCCSh5ap9ZndsVyzqKduuqeM3xmc46tiv1gNsxnuzGfoQdLNdwipmywxCQF1S+WGLCC5pkgDjKwuGQLcDr352kb1pL8yi4AT4aaN1PEWQz6QllGKPC9lSyZsNhz21sYIO4NPQLh+movg+DvAyaOaKSsZiMNJSRskMuItrKfWB8uRzuHixO8XBtfOCm4F1zaZoeZRUssJHCSCSllkj1uGR0LsOMSCU4i4hwNreKCg+/odLRaRfPHGSXUz9TMC0izy1rwATv4r2m46U0ppaLQzGvmJDXvZCCGk8eVwYwZdLnAX8q+Gi4GVjaptRgjY/wtk+sY8HDD4D4M8NubkawA2O9oF88lPHwJ0gGRNNjq2UDZmmUHW1NNUmaoqbneXMsATZzicwLXQfoE2l4qeoipnEiSdr5IhhNi2LDrM9wtjbv6VavgOD3BGq0fW088zGl0bq7wmoxsxS+ESMdA63jcWNgZY7rAC4C+/QEREBERBGdDUziSYILk3JMTL3OZN7b7rqbRcFScT4YnOO9zo2E5bsyFUiCaTRkEwaHRRODBhYHRsIaOgXGQQ6Mgc0MMUWBpxBurZhB6QLWvmqUQTN0ZAxrmCKINfbE0Rswm264tYqDRejoYZqvDFE27mtOGNou0xMuDYbvIthZ9By1V67O6Yg9odFQU7g5kMLXDc5sbA4c2RA6Cudj04OLUQ3ve+qZe++97b1YpNIVDog1rLayU4IyRcA2Jc8jnDWgm3PYDnQR10MNRIWsp4ZZctY57GYWXGRkfYm9rWaLk5bhmuZeDENfY1QbMQAACxrYmgfpa0Z4czk4utdadJSNomhjd2ZJPjOcc3OcedxNyT5V7IMPSOgKSGNgbT04wyQgWhjyBmZfmVlVT01FHZ0UWBzhaMRNOJ/MAwDN2X9vIu9LG0Y9rD30a40ezww+EO/UP9AEeJEdxz/U+wcd2VhzZhLBobXg3ZFAx4s6KJkeNzc8pJLW59zd37ivWl4KUNH4lNBc7yY2ucfS51yVqogx9DaIp4mXbBCC2WbCREwEWmfaxAysvOSlj0o4mGCnsTd1RJCxwcb56sb3n/kSBnlizCU3468A8XHM+fysM8gbH/wBiHX8jSP1Arba0MAAAAGQA3WQZL+CtLUuD542zyAAY5mtcct1mgBo9wXEmhKVtTEBT09tVL/sx/uh8i2ll6TqvA5o32udVKGt53Pc+BrG+9xA96BWxQQNbC2CORx4zIQxmEcxe64s1u/jb+YAnJeTODbJmubMI8ElscMLBHCbG4xEcZ9vKQMvFCvoaPwUEuIdI/jSvtbE7ydDRuA5gPeqkGFpDg5R0lNPgpqdto5LWhZfxTz2VzaGm0eBLqoWYBfGI2AjK2RAvz29670z+Wn9lJ8pXjTt2k/Gc44ThjHM6RuT5D6pu0dBDjnlYJRokaROMQxQNJxBxgiNS7O+LjAiP3guz/SQvccF6PGZHQRyPd40krdY8+kvutVEGLRaGptbUDUQWDmADUx2H+m3dktNtBEwMAjjAjN4wGNs0nMlvQfQvCh5ap9ZndsVyAiIgIiICIiAiIgIiICIiAiIgIiICyW1XgE9RijmIkcxzSyGR7SBG1pzaDzg5LWRBn7aZ1dT2ab6KQ6TD6jGYqnCyPCw+DzeM913i1uiNn8rbRBn7aZ1dT2ab6JtpnV1PZpvotBEHz+nqwaRgdG2Opu50d/w8w4okYXZ2/aCtAaZYP9up7NN9FoIgz9tM6up7NN9E20zq6ns030WgiD5/Q9YKITF0dTeWaSQfh5jxS7i83QL+9aG2mdXU9mm+i0EQZ+2mdXU9mm+izq2sFTUU0mrqcMIlLvw829waGi1s+c+5fQogz9tM6up7NN9E20zq6ns030WgiDH0jpUTwytbFUlzmPa0eDTZktIA3L+aN0i2jhijMdTdjGtP4abxgMzu6brZRBn7aZ1dT2ab6JtpnV1PZpvotBEGLS6TEck7jFU2e5pb+GmzAY0Hm6QVbDpVs7g0MnF+d0ErW+8kWCtUVXpLwaaCEMLjPjJIc0YGMAxPIJuRdzBl+7+QtREQEREBERAREQEREBERAREQFy94jBJNgBck7gBvXS/jmh4sRcHIg7kGJwNxS0jZnve81TpKkY3ucWxzPc+JgvuDYyxthlkty6/jWhgsAABuAGSgoOXqvXZ3TEGgiIgIiICIiAiIgIiICIiAiIgIiICIiApn6PjkmZOQdZGx8TDiNgyQtc8W3ZmNn9IVKICIiAiIgIiICIiD+PdgBOeWeQufcFFoXTUPCCITQFzo3FzQ4se25Y4sdk4A5Oa4e5WuOEE2JtzC1z5BfJfl1LwLr2QUUTonDUM0m2ZrZ4wC+qe59N4ruNbEd+4n3oP1JF+SUWiq2qmkpgZPCoIdEF8pmBEUjC/wp5OK7i9sbmm18VxfetvRXBqtinYJGO1bW6Rje4ysLHNqJg+mFr3LQy4zHFvZB95T1DKtrXscHMeMTXNILSDuII3heiwuA+jX6H0dSQSx6uSGJkcjbtPHa0BzrtJGZBK3UBERAWfQctVeuzumLQWfQctVeuzumINBERAREQEREBERAREQEREBERAREQEREBERAREQEREBERAREQEREHIjAN7C53mwv/K6REBERAREQFn0HLVXrs7pi0Fn0HLVXrs7piDQWbNTeG1D2ufKAyONzRHK9gu50ocThIv4jd/QtJRRfmZfZQ/PMg42KzrKntU/3JsVnWVPap/uWgiDP2KzrKntU/3JsVnWVPap/uWgiDP2KzrKntU/3JsVnWVPap/uWgiDP2KzrKntU/3JsVnWVPap/uWgiDP2KzrKntU/3JsVnWVPap/uWgiDP2KzrKntU/3JsVnWVPap/uWgiDP2KzrKntU/3JsVnWVPap/uWgiDP2KzrKntU/3JsVnWVPap/uWgiDP2KzrKntU/3L+t0OxpBx1GWedTOR/F1eiAiIgIiICIiAiIgIiICIiAiIgIiICzI3uo5pyY5CJHNc0tbcEBjWn+7StNEEe0fNTfDU0dUWzyP1U2F0cbQcHO10pPzt/laqII9o+am+Gm0fNTfDViII9o+am+Gm0fNTfDViII9o+am+Gm0fNTfDViII9o+am+Gm0fNTfDViII9o+am+Gm0fNTfDViII9o+am+Gm0fNTfDViII9o+am+Gm0fNTfDViII9o+am+Gm0fNTfDViII9o+am+Gu4q3WkDVyi/O5lh7yqVDV6RME8EDWtcZtY913AFsUYbicG8/GkjH/AGQXIiICIiAiIgIiICIiAiIgIiICIiAiIgIiICIiAiIgIiICIiAiIgIiICIiAiIgLxdRsfI2Ujjsa5jXXOTXEFwtuzwj+ERB7IiICIiAiIgIiI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6" descr="data:image/jpeg;base64,/9j/4AAQSkZJRgABAQAAAQABAAD/2wCEAAkGBhAGEBEREBIQFBMPFxcQEBIREBEXEBcSFRcYFhQVFhYXJyceGxojGhMUHy8hIzMpLCwsFSIxNTAqNSYtLSkBCQoKBgwHGQcMFikYEhgpKSkpKSkpKSkpKSkpKSkpKSkpKSkpKSkpKSkpKSkpKSkpKSkpKSkpKSkpKSkpKSkpKf/AABEIAKgBLAMBIgACEQEDEQH/xAAbAAEBAQEBAQEBAAAAAAAAAAAABAUCAwYHAf/EAEIQAAEDAgIECAwFAgcBAAAAAAEAAgMEERIhBRMVMQYiM0FRU5SzFDJhY3Fyc4GTstHSJDRCUpGSoQcWI0NigsGi/8QAFAEBAAAAAAAAAAAAAAAAAAAAAP/EABQRAQAAAAAAAAAAAAAAAAAAAAD/2gAMAwEAAhEDEQA/AP3FERAREQEXLHiQXBBHSNy6QERT6QpRXRSRkAiRjmEH/kCP/UFCL5/gpEayGnqJGYXNhZFG1zbOa2zdY63Nic0ZdDRuuQt+6D+oiICIiAiIgIiICIiAiIgIiICIiAiIgIiICIiAiIgIiICIiAiIgLiXEWuw2xWOG+7FbK/kuu0QYvA/RR0LSMhMjpAxzyx7yTIQ5xccRPQ5zgPJZbSl0byTff8AMVUgIiICz6Dl6r12d0xaCz6Dlqr12d0xBoIiICIiAi8aqo8FaHWvdzGf1vay/uxX9y9kBERAReNLUeFNLrWs57P6HuZf34b+9eyAiLxfU4ZGR28dr336MBYLf/f9kHsiIgIvGrqPBI3yEX1bXPt04QTb+y9WnEL9KD+oiICLwhqdc+RtuSIbfpu0O/8AV7oCIiAiIgIiICIiCTS2lYtCQS1E7sMcLTI91ich0AbzzWWf/muKnlhiqGmB1TG+eHWuZhLYw0yNcQbNe0PaSN2eRNivXhVoBvCmjqKRzsGvYWB9r4Xb2utlexANsrrF07wMl4USQSTujY6kgqYY8GJwdLUxiIyG9rNaGk4c74t+WYbldwno9HMxyTxWxRMye0nFOQIshuDr3vusCdwJVO16fHq9fDrCcIZrWY8WHFbDe98OdujNfC0n+G9TBGAZIMTW6Ma0cfCdmm5ubZY7n0eVds4Oz6X0hXgjVsFbR1eucyQOe2CCK4hJFiC5paTfIXyKD6j/ADDSaJp3SSVEGCKN07iyRrv9MOILmgZuF+Llz5b1rwzNqGtc0gtcA5pBBBB3EEL81pv8KqiGmdAZoPylVQscA/M1FT4Q15bzAWDbXPTfmX6RTNcxjQ7DiAAIbfDfyX5kHqiIgLPoOWqvXZ3TFoLPoOWqvXZ3TEGgiIgIiII9Lcm32sHfRqxR6W5NvtYO+jViAiIgj0Tybvaz99IrFHonk3e1n76RWICim/Mxeym+aFWqKb8zF7Kb5oUFqIiCPTP5af2UnylVR7h6ApdM/lp/ZSfKVVHuHoCDpERBDQ8tU+szu2K5Q0PLVPrM7tiuQEREBERAREQEREBERARFxNiwuw2xWOG+7FbK/kug8NG8k33/ADFVLB4H6a2vSMme0xY3PDY5LCQBryw4h5XNcR5CFtuma3IuA9JCDtFwZWt3uGe7MJrW2viFum4sg7WfQctVeuzumK0StIviFhvNxZQaPla6aqsR4zDvG7VMQaSLhszXZBzT6CE17f3N/kIO0XDpmtyLmj0kI6Vrd5A58yEE2luTb7WDvo1YoNLTNEbeM3OWG2Y65is1zbXxC3TcWQdouBK125wy35hBM0/qb/IQTaJ5N3tZ++kViz9ETtcw2c3OWa2Y66RWmZo/U3+Qg7UU35mL2U3zQqp0rW7yB6SFFNO3wmHjN5KbnH7oUGgi41rbXxC3TcWQStOdxYb8wgm0z+Wn9lJ8pVUe4egKLTE7TTz8ZvJSc4/aVVFM1wADm7uYhB6ouNe39zf5COma3e5o9JCCSh5ap9ZndsVyzqKduuqeM3xmc46tiv1gNsxnuzGfoQdLNdwipmywxCQF1S+WGLCC5pkgDjKwuGQLcDr352kb1pL8yi4AT4aaN1PEWQz6QllGKPC9lSyZsNhz21sYIO4NPQLh+movg+DvAyaOaKSsZiMNJSRskMuItrKfWB8uRzuHixO8XBtfOCm4F1zaZoeZRUssJHCSCSllkj1uGR0LsOMSCU4i4hwNreKCg+/odLRaRfPHGSXUz9TMC0izy1rwATv4r2m46U0ppaLQzGvmJDXvZCCGk8eVwYwZdLnAX8q+Gi4GVjaptRgjY/wtk+sY8HDD4D4M8NubkawA2O9oF88lPHwJ0gGRNNjq2UDZmmUHW1NNUmaoqbneXMsATZzicwLXQfoE2l4qeoipnEiSdr5IhhNi2LDrM9wtjbv6VavgOD3BGq0fW088zGl0bq7wmoxsxS+ESMdA63jcWNgZY7rAC4C+/QEREBERBGdDUziSYILk3JMTL3OZN7b7rqbRcFScT4YnOO9zo2E5bsyFUiCaTRkEwaHRRODBhYHRsIaOgXGQQ6Mgc0MMUWBpxBurZhB6QLWvmqUQTN0ZAxrmCKINfbE0Rswm264tYqDRejoYZqvDFE27mtOGNou0xMuDYbvIthZ9By1V67O6Yg9odFQU7g5kMLXDc5sbA4c2RA6Cudj04OLUQ3ve+qZe++97b1YpNIVDog1rLayU4IyRcA2Jc8jnDWgm3PYDnQR10MNRIWsp4ZZctY57GYWXGRkfYm9rWaLk5bhmuZeDENfY1QbMQAACxrYmgfpa0Z4czk4utdadJSNomhjd2ZJPjOcc3OcedxNyT5V7IMPSOgKSGNgbT04wyQgWhjyBmZfmVlVT01FHZ0UWBzhaMRNOJ/MAwDN2X9vIu9LG0Y9rD30a40ezww+EO/UP9AEeJEdxz/U+wcd2VhzZhLBobXg3ZFAx4s6KJkeNzc8pJLW59zd37ivWl4KUNH4lNBc7yY2ucfS51yVqogx9DaIp4mXbBCC2WbCREwEWmfaxAysvOSlj0o4mGCnsTd1RJCxwcb56sb3n/kSBnlizCU3468A8XHM+fysM8gbH/wBiHX8jSP1Arba0MAAAAGQA3WQZL+CtLUuD542zyAAY5mtcct1mgBo9wXEmhKVtTEBT09tVL/sx/uh8i2ll6TqvA5o32udVKGt53Pc+BrG+9xA96BWxQQNbC2CORx4zIQxmEcxe64s1u/jb+YAnJeTODbJmubMI8ElscMLBHCbG4xEcZ9vKQMvFCvoaPwUEuIdI/jSvtbE7ydDRuA5gPeqkGFpDg5R0lNPgpqdto5LWhZfxTz2VzaGm0eBLqoWYBfGI2AjK2RAvz29670z+Wn9lJ8pXjTt2k/Gc44ThjHM6RuT5D6pu0dBDjnlYJRokaROMQxQNJxBxgiNS7O+LjAiP3guz/SQvccF6PGZHQRyPd40krdY8+kvutVEGLRaGptbUDUQWDmADUx2H+m3dktNtBEwMAjjAjN4wGNs0nMlvQfQvCh5ap9ZndsVyAiIgIiICIiAiIgIiICIiAiIgIiICyW1XgE9RijmIkcxzSyGR7SBG1pzaDzg5LWRBn7aZ1dT2ab6KQ6TD6jGYqnCyPCw+DzeM913i1uiNn8rbRBn7aZ1dT2ab6JtpnV1PZpvotBEHz+nqwaRgdG2Opu50d/w8w4okYXZ2/aCtAaZYP9up7NN9FoIgz9tM6up7NN9E20zq6ns030WgiD5/Q9YKITF0dTeWaSQfh5jxS7i83QL+9aG2mdXU9mm+i0EQZ+2mdXU9mm+izq2sFTUU0mrqcMIlLvw829waGi1s+c+5fQogz9tM6up7NN9E20zq6ns030WgiDH0jpUTwytbFUlzmPa0eDTZktIA3L+aN0i2jhijMdTdjGtP4abxgMzu6brZRBn7aZ1dT2ab6JtpnV1PZpvotBEGLS6TEck7jFU2e5pb+GmzAY0Hm6QVbDpVs7g0MnF+d0ErW+8kWCtUVXpLwaaCEMLjPjJIc0YGMAxPIJuRdzBl+7+QtREQEREBERAREQEREBERAREQFy94jBJNgBck7gBvXS/jmh4sRcHIg7kGJwNxS0jZnve81TpKkY3ucWxzPc+JgvuDYyxthlkty6/jWhgsAABuAGSgoOXqvXZ3TEGgiIgIiICIiAiIgIiICIiAiIgIiICIiApn6PjkmZOQdZGx8TDiNgyQtc8W3ZmNn9IVKICIiAiIgIiICIiD+PdgBOeWeQufcFFoXTUPCCITQFzo3FzQ4se25Y4sdk4A5Oa4e5WuOEE2JtzC1z5BfJfl1LwLr2QUUTonDUM0m2ZrZ4wC+qe59N4ruNbEd+4n3oP1JF+SUWiq2qmkpgZPCoIdEF8pmBEUjC/wp5OK7i9sbmm18VxfetvRXBqtinYJGO1bW6Rje4ysLHNqJg+mFr3LQy4zHFvZB95T1DKtrXscHMeMTXNILSDuII3heiwuA+jX6H0dSQSx6uSGJkcjbtPHa0BzrtJGZBK3UBERAWfQctVeuzumLQWfQctVeuzumINBERAREQEREBERAREQEREBERAREQEREBERAREQEREBERAREQEREHIjAN7C53mwv/K6REBERAREQFn0HLVXrs7pi0Fn0HLVXrs7piDQWbNTeG1D2ufKAyONzRHK9gu50ocThIv4jd/QtJRRfmZfZQ/PMg42KzrKntU/3JsVnWVPap/uWgiDP2KzrKntU/3JsVnWVPap/uWgiDP2KzrKntU/3JsVnWVPap/uWgiDP2KzrKntU/3JsVnWVPap/uWgiDP2KzrKntU/3JsVnWVPap/uWgiDP2KzrKntU/3JsVnWVPap/uWgiDP2KzrKntU/3JsVnWVPap/uWgiDP2KzrKntU/3JsVnWVPap/uWgiDP2KzrKntU/3L+t0OxpBx1GWedTOR/F1eiAiIgIiICIiAiIgIiICIiAiIgIiICzI3uo5pyY5CJHNc0tbcEBjWn+7StNEEe0fNTfDU0dUWzyP1U2F0cbQcHO10pPzt/laqII9o+am+Gm0fNTfDViII9o+am+Gm0fNTfDViII9o+am+Gm0fNTfDViII9o+am+Gm0fNTfDViII9o+am+Gm0fNTfDViII9o+am+Gm0fNTfDViII9o+am+Gm0fNTfDViII9o+am+Gm0fNTfDViII9o+am+Gu4q3WkDVyi/O5lh7yqVDV6RME8EDWtcZtY913AFsUYbicG8/GkjH/AGQXIiICIiAiIgIiICIiAiIgIiICIiAiIgIiICIiAiIgIiICIiAiIgIiICIiAiIgLxdRsfI2Ujjsa5jXXOTXEFwtuzwj+ERB7IiICIiAiIgIiI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8" descr="data:image/jpeg;base64,/9j/4AAQSkZJRgABAQAAAQABAAD/2wCEAAkGBhAGEBEREBIQFBMPFxcQEBIREBEXEBcSFRcYFhQVFhYXJyceGxojGhMUHy8hIzMpLCwsFSIxNTAqNSYtLSkBCQoKBgwHGQcMFikYEhgpKSkpKSkpKSkpKSkpKSkpKSkpKSkpKSkpKSkpKSkpKSkpKSkpKSkpKSkpKSkpKSkpKf/AABEIAKgBLAMBIgACEQEDEQH/xAAbAAEBAQEBAQEBAAAAAAAAAAAABAUCAwYHAf/EAEIQAAEDAgIECAwFAgcBAAAAAAEAAgMEERIhBRMVMQYiM0FRU5SzFDJhY3Fyc4GTstHSJDRCUpGSoQcWI0NigsGi/8QAFAEBAAAAAAAAAAAAAAAAAAAAAP/EABQRAQAAAAAAAAAAAAAAAAAAAAD/2gAMAwEAAhEDEQA/AP3FERAREQEXLHiQXBBHSNy6QERT6QpRXRSRkAiRjmEH/kCP/UFCL5/gpEayGnqJGYXNhZFG1zbOa2zdY63Nic0ZdDRuuQt+6D+oiICIiAiIgIiICIiAiIgIiICIiAiIgIiICIiAiIgIiICIiAiIgLiXEWuw2xWOG+7FbK/kuu0QYvA/RR0LSMhMjpAxzyx7yTIQ5xccRPQ5zgPJZbSl0byTff8AMVUgIiICz6Dl6r12d0xaCz6Dlqr12d0xBoIiICIiAi8aqo8FaHWvdzGf1vay/uxX9y9kBERAReNLUeFNLrWs57P6HuZf34b+9eyAiLxfU4ZGR28dr336MBYLf/f9kHsiIgIvGrqPBI3yEX1bXPt04QTb+y9WnEL9KD+oiICLwhqdc+RtuSIbfpu0O/8AV7oCIiAiIgIiICIiCTS2lYtCQS1E7sMcLTI91ich0AbzzWWf/muKnlhiqGmB1TG+eHWuZhLYw0yNcQbNe0PaSN2eRNivXhVoBvCmjqKRzsGvYWB9r4Xb2utlexANsrrF07wMl4USQSTujY6kgqYY8GJwdLUxiIyG9rNaGk4c74t+WYbldwno9HMxyTxWxRMye0nFOQIshuDr3vusCdwJVO16fHq9fDrCcIZrWY8WHFbDe98OdujNfC0n+G9TBGAZIMTW6Ma0cfCdmm5ubZY7n0eVds4Oz6X0hXgjVsFbR1eucyQOe2CCK4hJFiC5paTfIXyKD6j/ADDSaJp3SSVEGCKN07iyRrv9MOILmgZuF+Llz5b1rwzNqGtc0gtcA5pBBBB3EEL81pv8KqiGmdAZoPylVQscA/M1FT4Q15bzAWDbXPTfmX6RTNcxjQ7DiAAIbfDfyX5kHqiIgLPoOWqvXZ3TFoLPoOWqvXZ3TEGgiIgIiII9Lcm32sHfRqxR6W5NvtYO+jViAiIgj0Tybvaz99IrFHonk3e1n76RWICim/Mxeym+aFWqKb8zF7Kb5oUFqIiCPTP5af2UnylVR7h6ApdM/lp/ZSfKVVHuHoCDpERBDQ8tU+szu2K5Q0PLVPrM7tiuQEREBERAREQEREBERARFxNiwuw2xWOG+7FbK/kug8NG8k33/ADFVLB4H6a2vSMme0xY3PDY5LCQBryw4h5XNcR5CFtuma3IuA9JCDtFwZWt3uGe7MJrW2viFum4sg7WfQctVeuzumK0StIviFhvNxZQaPla6aqsR4zDvG7VMQaSLhszXZBzT6CE17f3N/kIO0XDpmtyLmj0kI6Vrd5A58yEE2luTb7WDvo1YoNLTNEbeM3OWG2Y65is1zbXxC3TcWQdouBK125wy35hBM0/qb/IQTaJ5N3tZ++kViz9ETtcw2c3OWa2Y66RWmZo/U3+Qg7UU35mL2U3zQqp0rW7yB6SFFNO3wmHjN5KbnH7oUGgi41rbXxC3TcWQStOdxYb8wgm0z+Wn9lJ8pVUe4egKLTE7TTz8ZvJSc4/aVVFM1wADm7uYhB6ouNe39zf5COma3e5o9JCCSh5ap9ZndsVyzqKduuqeM3xmc46tiv1gNsxnuzGfoQdLNdwipmywxCQF1S+WGLCC5pkgDjKwuGQLcDr352kb1pL8yi4AT4aaN1PEWQz6QllGKPC9lSyZsNhz21sYIO4NPQLh+movg+DvAyaOaKSsZiMNJSRskMuItrKfWB8uRzuHixO8XBtfOCm4F1zaZoeZRUssJHCSCSllkj1uGR0LsOMSCU4i4hwNreKCg+/odLRaRfPHGSXUz9TMC0izy1rwATv4r2m46U0ppaLQzGvmJDXvZCCGk8eVwYwZdLnAX8q+Gi4GVjaptRgjY/wtk+sY8HDD4D4M8NubkawA2O9oF88lPHwJ0gGRNNjq2UDZmmUHW1NNUmaoqbneXMsATZzicwLXQfoE2l4qeoipnEiSdr5IhhNi2LDrM9wtjbv6VavgOD3BGq0fW088zGl0bq7wmoxsxS+ESMdA63jcWNgZY7rAC4C+/QEREBERBGdDUziSYILk3JMTL3OZN7b7rqbRcFScT4YnOO9zo2E5bsyFUiCaTRkEwaHRRODBhYHRsIaOgXGQQ6Mgc0MMUWBpxBurZhB6QLWvmqUQTN0ZAxrmCKINfbE0Rswm264tYqDRejoYZqvDFE27mtOGNou0xMuDYbvIthZ9By1V67O6Yg9odFQU7g5kMLXDc5sbA4c2RA6Cudj04OLUQ3ve+qZe++97b1YpNIVDog1rLayU4IyRcA2Jc8jnDWgm3PYDnQR10MNRIWsp4ZZctY57GYWXGRkfYm9rWaLk5bhmuZeDENfY1QbMQAACxrYmgfpa0Z4czk4utdadJSNomhjd2ZJPjOcc3OcedxNyT5V7IMPSOgKSGNgbT04wyQgWhjyBmZfmVlVT01FHZ0UWBzhaMRNOJ/MAwDN2X9vIu9LG0Y9rD30a40ezww+EO/UP9AEeJEdxz/U+wcd2VhzZhLBobXg3ZFAx4s6KJkeNzc8pJLW59zd37ivWl4KUNH4lNBc7yY2ucfS51yVqogx9DaIp4mXbBCC2WbCREwEWmfaxAysvOSlj0o4mGCnsTd1RJCxwcb56sb3n/kSBnlizCU3468A8XHM+fysM8gbH/wBiHX8jSP1Arba0MAAAAGQA3WQZL+CtLUuD542zyAAY5mtcct1mgBo9wXEmhKVtTEBT09tVL/sx/uh8i2ll6TqvA5o32udVKGt53Pc+BrG+9xA96BWxQQNbC2CORx4zIQxmEcxe64s1u/jb+YAnJeTODbJmubMI8ElscMLBHCbG4xEcZ9vKQMvFCvoaPwUEuIdI/jSvtbE7ydDRuA5gPeqkGFpDg5R0lNPgpqdto5LWhZfxTz2VzaGm0eBLqoWYBfGI2AjK2RAvz29670z+Wn9lJ8pXjTt2k/Gc44ThjHM6RuT5D6pu0dBDjnlYJRokaROMQxQNJxBxgiNS7O+LjAiP3guz/SQvccF6PGZHQRyPd40krdY8+kvutVEGLRaGptbUDUQWDmADUx2H+m3dktNtBEwMAjjAjN4wGNs0nMlvQfQvCh5ap9ZndsVyAiIgIiICIiAiIgIiICIiAiIgIiICyW1XgE9RijmIkcxzSyGR7SBG1pzaDzg5LWRBn7aZ1dT2ab6KQ6TD6jGYqnCyPCw+DzeM913i1uiNn8rbRBn7aZ1dT2ab6JtpnV1PZpvotBEHz+nqwaRgdG2Opu50d/w8w4okYXZ2/aCtAaZYP9up7NN9FoIgz9tM6up7NN9E20zq6ns030WgiD5/Q9YKITF0dTeWaSQfh5jxS7i83QL+9aG2mdXU9mm+i0EQZ+2mdXU9mm+izq2sFTUU0mrqcMIlLvw829waGi1s+c+5fQogz9tM6up7NN9E20zq6ns030WgiDH0jpUTwytbFUlzmPa0eDTZktIA3L+aN0i2jhijMdTdjGtP4abxgMzu6brZRBn7aZ1dT2ab6JtpnV1PZpvotBEGLS6TEck7jFU2e5pb+GmzAY0Hm6QVbDpVs7g0MnF+d0ErW+8kWCtUVXpLwaaCEMLjPjJIc0YGMAxPIJuRdzBl+7+QtREQEREBERAREQEREBERAREQFy94jBJNgBck7gBvXS/jmh4sRcHIg7kGJwNxS0jZnve81TpKkY3ucWxzPc+JgvuDYyxthlkty6/jWhgsAABuAGSgoOXqvXZ3TEGgiIgIiICIiAiIgIiICIiAiIgIiICIiApn6PjkmZOQdZGx8TDiNgyQtc8W3ZmNn9IVKICIiAiIgIiICIiD+PdgBOeWeQufcFFoXTUPCCITQFzo3FzQ4se25Y4sdk4A5Oa4e5WuOEE2JtzC1z5BfJfl1LwLr2QUUTonDUM0m2ZrZ4wC+qe59N4ruNbEd+4n3oP1JF+SUWiq2qmkpgZPCoIdEF8pmBEUjC/wp5OK7i9sbmm18VxfetvRXBqtinYJGO1bW6Rje4ysLHNqJg+mFr3LQy4zHFvZB95T1DKtrXscHMeMTXNILSDuII3heiwuA+jX6H0dSQSx6uSGJkcjbtPHa0BzrtJGZBK3UBERAWfQctVeuzumLQWfQctVeuzumINBERAREQEREBERAREQEREBERAREQEREBERAREQEREBERAREQEREHIjAN7C53mwv/K6REBERAREQFn0HLVXrs7pi0Fn0HLVXrs7piDQWbNTeG1D2ufKAyONzRHK9gu50ocThIv4jd/QtJRRfmZfZQ/PMg42KzrKntU/3JsVnWVPap/uWgiDP2KzrKntU/3JsVnWVPap/uWgiDP2KzrKntU/3JsVnWVPap/uWgiDP2KzrKntU/3JsVnWVPap/uWgiDP2KzrKntU/3JsVnWVPap/uWgiDP2KzrKntU/3JsVnWVPap/uWgiDP2KzrKntU/3JsVnWVPap/uWgiDP2KzrKntU/3JsVnWVPap/uWgiDP2KzrKntU/3L+t0OxpBx1GWedTOR/F1eiAiIgIiICIiAiIgIiICIiAiIgIiICzI3uo5pyY5CJHNc0tbcEBjWn+7StNEEe0fNTfDU0dUWzyP1U2F0cbQcHO10pPzt/laqII9o+am+Gm0fNTfDViII9o+am+Gm0fNTfDViII9o+am+Gm0fNTfDViII9o+am+Gm0fNTfDViII9o+am+Gm0fNTfDViII9o+am+Gm0fNTfDViII9o+am+Gm0fNTfDViII9o+am+Gm0fNTfDViII9o+am+Gu4q3WkDVyi/O5lh7yqVDV6RME8EDWtcZtY913AFsUYbicG8/GkjH/AGQXIiICIiAiIgIiICIiAiIgIiICIiAiIgIiICIiAiIgIiICIiAiIgIiICIiAiIgLxdRsfI2Ujjsa5jXXOTXEFwtuzwj+ERB7IiICIiAiIgIiIP/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TextBox 26"/>
          <p:cNvSpPr txBox="1"/>
          <p:nvPr/>
        </p:nvSpPr>
        <p:spPr>
          <a:xfrm>
            <a:off x="6930874" y="2209800"/>
            <a:ext cx="1811454" cy="369332"/>
          </a:xfrm>
          <a:prstGeom prst="rect">
            <a:avLst/>
          </a:prstGeom>
          <a:solidFill>
            <a:schemeClr val="bg1"/>
          </a:solidFill>
        </p:spPr>
        <p:txBody>
          <a:bodyPr wrap="square" rtlCol="0">
            <a:spAutoFit/>
          </a:bodyPr>
          <a:lstStyle/>
          <a:p>
            <a:pPr algn="l"/>
            <a:r>
              <a:rPr lang="en-US" sz="1800" b="0" dirty="0" smtClean="0"/>
              <a:t>Threshold</a:t>
            </a:r>
            <a:endParaRPr lang="en-US" b="0" dirty="0" smtClean="0"/>
          </a:p>
        </p:txBody>
      </p:sp>
      <p:sp>
        <p:nvSpPr>
          <p:cNvPr id="30" name="Rectangle 29"/>
          <p:cNvSpPr/>
          <p:nvPr/>
        </p:nvSpPr>
        <p:spPr bwMode="auto">
          <a:xfrm>
            <a:off x="4191000" y="1713130"/>
            <a:ext cx="980346" cy="45255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2" name="TextBox 11"/>
          <p:cNvSpPr txBox="1"/>
          <p:nvPr/>
        </p:nvSpPr>
        <p:spPr>
          <a:xfrm>
            <a:off x="7244540" y="6306234"/>
            <a:ext cx="1978706" cy="646331"/>
          </a:xfrm>
          <a:prstGeom prst="rect">
            <a:avLst/>
          </a:prstGeom>
          <a:noFill/>
        </p:spPr>
        <p:txBody>
          <a:bodyPr wrap="square" rtlCol="0">
            <a:spAutoFit/>
          </a:bodyPr>
          <a:lstStyle/>
          <a:p>
            <a:pPr algn="l"/>
            <a:r>
              <a:rPr lang="en-US" sz="1600" dirty="0">
                <a:solidFill>
                  <a:schemeClr val="accent1"/>
                </a:solidFill>
              </a:rPr>
              <a:t>[</a:t>
            </a:r>
            <a:r>
              <a:rPr lang="en-US" sz="1600" dirty="0" err="1">
                <a:solidFill>
                  <a:schemeClr val="accent1"/>
                </a:solidFill>
              </a:rPr>
              <a:t>Lapicque</a:t>
            </a:r>
            <a:r>
              <a:rPr lang="en-US" sz="1600" dirty="0">
                <a:solidFill>
                  <a:schemeClr val="accent1"/>
                </a:solidFill>
              </a:rPr>
              <a:t> (1907)]</a:t>
            </a:r>
            <a:endParaRPr lang="en-US" sz="1600" dirty="0"/>
          </a:p>
          <a:p>
            <a:pPr algn="l">
              <a:buFont typeface="Arial" pitchFamily="34" charset="0"/>
              <a:buChar char="•"/>
            </a:pPr>
            <a:endParaRPr lang="en-US" b="0" dirty="0" smtClean="0"/>
          </a:p>
        </p:txBody>
      </p:sp>
      <p:sp>
        <p:nvSpPr>
          <p:cNvPr id="13" name="TextBox 12"/>
          <p:cNvSpPr txBox="1"/>
          <p:nvPr/>
        </p:nvSpPr>
        <p:spPr>
          <a:xfrm>
            <a:off x="2160074" y="5306401"/>
            <a:ext cx="1497526" cy="307777"/>
          </a:xfrm>
          <a:prstGeom prst="rect">
            <a:avLst/>
          </a:prstGeom>
          <a:noFill/>
        </p:spPr>
        <p:txBody>
          <a:bodyPr wrap="none" rtlCol="0">
            <a:spAutoFit/>
          </a:bodyPr>
          <a:lstStyle/>
          <a:p>
            <a:pPr algn="l"/>
            <a:r>
              <a:rPr lang="en-US" sz="1400" b="0" dirty="0" smtClean="0"/>
              <a:t>Charge increase</a:t>
            </a:r>
          </a:p>
        </p:txBody>
      </p:sp>
      <p:sp>
        <p:nvSpPr>
          <p:cNvPr id="23" name="TextBox 22"/>
          <p:cNvSpPr txBox="1"/>
          <p:nvPr/>
        </p:nvSpPr>
        <p:spPr>
          <a:xfrm>
            <a:off x="3845257" y="5364041"/>
            <a:ext cx="811441" cy="307777"/>
          </a:xfrm>
          <a:prstGeom prst="rect">
            <a:avLst/>
          </a:prstGeom>
          <a:noFill/>
        </p:spPr>
        <p:txBody>
          <a:bodyPr wrap="none" rtlCol="0">
            <a:spAutoFit/>
          </a:bodyPr>
          <a:lstStyle/>
          <a:p>
            <a:pPr algn="l"/>
            <a:r>
              <a:rPr lang="en-US" sz="1400" b="0" dirty="0" smtClean="0"/>
              <a:t>leakage</a:t>
            </a:r>
          </a:p>
        </p:txBody>
      </p:sp>
      <p:sp>
        <p:nvSpPr>
          <p:cNvPr id="26" name="TextBox 25"/>
          <p:cNvSpPr txBox="1"/>
          <p:nvPr/>
        </p:nvSpPr>
        <p:spPr>
          <a:xfrm>
            <a:off x="5178187" y="5350705"/>
            <a:ext cx="1516762" cy="307777"/>
          </a:xfrm>
          <a:prstGeom prst="rect">
            <a:avLst/>
          </a:prstGeom>
          <a:noFill/>
        </p:spPr>
        <p:txBody>
          <a:bodyPr wrap="none" rtlCol="0">
            <a:spAutoFit/>
          </a:bodyPr>
          <a:lstStyle/>
          <a:p>
            <a:pPr algn="l"/>
            <a:r>
              <a:rPr lang="en-US" sz="1400" b="0" dirty="0" smtClean="0"/>
              <a:t>Incoming current</a:t>
            </a:r>
          </a:p>
        </p:txBody>
      </p:sp>
    </p:spTree>
    <p:extLst>
      <p:ext uri="{BB962C8B-B14F-4D97-AF65-F5344CB8AC3E}">
        <p14:creationId xmlns:p14="http://schemas.microsoft.com/office/powerpoint/2010/main" val="314133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58" y="49691"/>
            <a:ext cx="9062642" cy="638667"/>
          </a:xfrm>
        </p:spPr>
        <p:txBody>
          <a:bodyPr/>
          <a:lstStyle/>
          <a:p>
            <a:r>
              <a:rPr lang="en-US" dirty="0" smtClean="0"/>
              <a:t>Calcium Imaging: Connectivity Detection Problem</a:t>
            </a:r>
            <a:endParaRPr lang="en-US" dirty="0"/>
          </a:p>
        </p:txBody>
      </p:sp>
      <p:sp>
        <p:nvSpPr>
          <p:cNvPr id="28" name="Right Arrow 27"/>
          <p:cNvSpPr/>
          <p:nvPr/>
        </p:nvSpPr>
        <p:spPr>
          <a:xfrm>
            <a:off x="3450723" y="1660829"/>
            <a:ext cx="1370715" cy="36289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162643" y="1219200"/>
            <a:ext cx="3288080" cy="2035900"/>
            <a:chOff x="1065430" y="4525575"/>
            <a:chExt cx="3288080" cy="2035900"/>
          </a:xfrm>
        </p:grpSpPr>
        <p:pic>
          <p:nvPicPr>
            <p:cNvPr id="3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4816" y="4525575"/>
              <a:ext cx="2407634" cy="133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Box 30"/>
            <p:cNvSpPr txBox="1"/>
            <p:nvPr/>
          </p:nvSpPr>
          <p:spPr>
            <a:xfrm>
              <a:off x="1065430" y="5915144"/>
              <a:ext cx="3288080" cy="646331"/>
            </a:xfrm>
            <a:prstGeom prst="rect">
              <a:avLst/>
            </a:prstGeom>
            <a:noFill/>
          </p:spPr>
          <p:txBody>
            <a:bodyPr wrap="none" rtlCol="0">
              <a:spAutoFit/>
            </a:bodyPr>
            <a:lstStyle/>
            <a:p>
              <a:pPr defTabSz="457200"/>
              <a:r>
                <a:rPr lang="en-US" sz="1800" b="0" dirty="0" smtClean="0">
                  <a:solidFill>
                    <a:prstClr val="black"/>
                  </a:solidFill>
                  <a:ea typeface="ＭＳ Ｐゴシック" pitchFamily="-65" charset="-128"/>
                  <a:cs typeface="+mn-cs"/>
                </a:rPr>
                <a:t>Network of neurons: </a:t>
              </a:r>
            </a:p>
            <a:p>
              <a:pPr defTabSz="457200"/>
              <a:r>
                <a:rPr lang="en-US" sz="1800" b="0" dirty="0" smtClean="0">
                  <a:solidFill>
                    <a:prstClr val="black"/>
                  </a:solidFill>
                  <a:ea typeface="ＭＳ Ｐゴシック" pitchFamily="-65" charset="-128"/>
                  <a:cs typeface="+mn-cs"/>
                </a:rPr>
                <a:t>unknown synaptic connectivity</a:t>
              </a:r>
              <a:endParaRPr lang="en-US" sz="1800" b="0" dirty="0">
                <a:solidFill>
                  <a:prstClr val="black"/>
                </a:solidFill>
                <a:ea typeface="ＭＳ Ｐゴシック" pitchFamily="-65" charset="-128"/>
                <a:cs typeface="+mn-cs"/>
              </a:endParaRPr>
            </a:p>
          </p:txBody>
        </p:sp>
      </p:grpSp>
      <p:sp>
        <p:nvSpPr>
          <p:cNvPr id="33" name="TextBox 32"/>
          <p:cNvSpPr txBox="1"/>
          <p:nvPr/>
        </p:nvSpPr>
        <p:spPr>
          <a:xfrm>
            <a:off x="5486400" y="2819400"/>
            <a:ext cx="2685351" cy="369332"/>
          </a:xfrm>
          <a:prstGeom prst="rect">
            <a:avLst/>
          </a:prstGeom>
          <a:noFill/>
        </p:spPr>
        <p:txBody>
          <a:bodyPr wrap="none" rtlCol="0">
            <a:spAutoFit/>
          </a:bodyPr>
          <a:lstStyle/>
          <a:p>
            <a:pPr algn="l" defTabSz="457200"/>
            <a:r>
              <a:rPr lang="en-US" sz="1800" b="0" dirty="0" smtClean="0">
                <a:solidFill>
                  <a:prstClr val="black"/>
                </a:solidFill>
                <a:ea typeface="ＭＳ Ｐゴシック" pitchFamily="-65" charset="-128"/>
                <a:cs typeface="+mn-cs"/>
              </a:rPr>
              <a:t>Ca</a:t>
            </a:r>
            <a:r>
              <a:rPr lang="en-US" sz="1800" b="0" baseline="30000" dirty="0" smtClean="0">
                <a:solidFill>
                  <a:prstClr val="black"/>
                </a:solidFill>
                <a:ea typeface="ＭＳ Ｐゴシック" pitchFamily="-65" charset="-128"/>
                <a:cs typeface="+mn-cs"/>
              </a:rPr>
              <a:t>2+ </a:t>
            </a:r>
            <a:r>
              <a:rPr lang="en-US" sz="1800" b="0" dirty="0" smtClean="0">
                <a:solidFill>
                  <a:prstClr val="black"/>
                </a:solidFill>
                <a:ea typeface="ＭＳ Ｐゴシック" pitchFamily="-65" charset="-128"/>
                <a:cs typeface="+mn-cs"/>
              </a:rPr>
              <a:t>fluorescence movie</a:t>
            </a:r>
            <a:endParaRPr lang="en-US" sz="1800" b="0" dirty="0">
              <a:solidFill>
                <a:prstClr val="black"/>
              </a:solidFill>
              <a:ea typeface="ＭＳ Ｐゴシック" pitchFamily="-65" charset="-128"/>
              <a:cs typeface="+mn-cs"/>
            </a:endParaRPr>
          </a:p>
        </p:txBody>
      </p:sp>
      <p:pic>
        <p:nvPicPr>
          <p:cNvPr id="34" name="CaImageClip">
            <a:hlinkClick r:id="" action="ppaction://media"/>
          </p:cNvPr>
          <p:cNvPicPr>
            <a:picLocks noChangeAspect="1"/>
          </p:cNvPicPr>
          <p:nvPr>
            <a:videoFile r:link="rId1"/>
            <p:extLst>
              <p:ext uri="{DAA4B4D4-6D71-4841-9C94-3DE7FCFB9230}">
                <p14:media xmlns:p14="http://schemas.microsoft.com/office/powerpoint/2010/main" r:embed="rId2">
                  <p14:trim st="641" end="766.3125"/>
                </p14:media>
              </p:ext>
            </p:extLst>
          </p:nvPr>
        </p:nvPicPr>
        <p:blipFill rotWithShape="1">
          <a:blip r:embed="rId6"/>
          <a:srcRect l="16225" t="24516" r="14515" b="-14885"/>
          <a:stretch/>
        </p:blipFill>
        <p:spPr>
          <a:xfrm>
            <a:off x="5527190" y="1066800"/>
            <a:ext cx="2609786" cy="1913843"/>
          </a:xfrm>
          <a:prstGeom prst="rect">
            <a:avLst/>
          </a:prstGeom>
        </p:spPr>
      </p:pic>
      <p:grpSp>
        <p:nvGrpSpPr>
          <p:cNvPr id="5" name="Group 4"/>
          <p:cNvGrpSpPr/>
          <p:nvPr/>
        </p:nvGrpSpPr>
        <p:grpSpPr>
          <a:xfrm>
            <a:off x="276760" y="3200400"/>
            <a:ext cx="8419183" cy="3465731"/>
            <a:chOff x="276760" y="3200400"/>
            <a:chExt cx="8419183" cy="3465731"/>
          </a:xfrm>
        </p:grpSpPr>
        <p:sp>
          <p:nvSpPr>
            <p:cNvPr id="26" name="Right Arrow 25"/>
            <p:cNvSpPr/>
            <p:nvPr/>
          </p:nvSpPr>
          <p:spPr>
            <a:xfrm rot="5400000">
              <a:off x="6417586" y="3436487"/>
              <a:ext cx="812498" cy="34032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76760" y="4126646"/>
              <a:ext cx="3173963" cy="1122928"/>
              <a:chOff x="4193265" y="1091397"/>
              <a:chExt cx="4685966" cy="2059551"/>
            </a:xfrm>
          </p:grpSpPr>
          <p:sp>
            <p:nvSpPr>
              <p:cNvPr id="11" name="Oval 10"/>
              <p:cNvSpPr/>
              <p:nvPr/>
            </p:nvSpPr>
            <p:spPr bwMode="auto">
              <a:xfrm>
                <a:off x="5551522" y="1091397"/>
                <a:ext cx="274320" cy="27432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2" name="Oval 11"/>
              <p:cNvSpPr/>
              <p:nvPr/>
            </p:nvSpPr>
            <p:spPr bwMode="auto">
              <a:xfrm>
                <a:off x="5978242" y="2377567"/>
                <a:ext cx="274320" cy="27432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3" name="Oval 12"/>
              <p:cNvSpPr/>
              <p:nvPr/>
            </p:nvSpPr>
            <p:spPr bwMode="auto">
              <a:xfrm>
                <a:off x="7075522" y="1363785"/>
                <a:ext cx="274320" cy="27432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4" name="Oval 13"/>
              <p:cNvSpPr/>
              <p:nvPr/>
            </p:nvSpPr>
            <p:spPr bwMode="auto">
              <a:xfrm>
                <a:off x="7238225" y="2651887"/>
                <a:ext cx="274320" cy="27432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cxnSp>
            <p:nvCxnSpPr>
              <p:cNvPr id="15" name="Straight Arrow Connector 14"/>
              <p:cNvCxnSpPr>
                <a:stCxn id="11" idx="6"/>
                <a:endCxn id="13" idx="2"/>
              </p:cNvCxnSpPr>
              <p:nvPr/>
            </p:nvCxnSpPr>
            <p:spPr bwMode="auto">
              <a:xfrm>
                <a:off x="5825842" y="1228557"/>
                <a:ext cx="1249680" cy="272388"/>
              </a:xfrm>
              <a:prstGeom prst="straightConnector1">
                <a:avLst/>
              </a:prstGeom>
              <a:noFill/>
              <a:ln w="28575" cap="flat" cmpd="sng" algn="ctr">
                <a:solidFill>
                  <a:srgbClr val="0070C0"/>
                </a:solidFill>
                <a:prstDash val="solid"/>
                <a:round/>
                <a:headEnd type="none" w="med" len="med"/>
                <a:tailEnd type="arrow"/>
              </a:ln>
              <a:effectLst/>
            </p:spPr>
          </p:cxnSp>
          <p:cxnSp>
            <p:nvCxnSpPr>
              <p:cNvPr id="16" name="Straight Arrow Connector 15"/>
              <p:cNvCxnSpPr>
                <a:stCxn id="12" idx="7"/>
                <a:endCxn id="13" idx="3"/>
              </p:cNvCxnSpPr>
              <p:nvPr/>
            </p:nvCxnSpPr>
            <p:spPr bwMode="auto">
              <a:xfrm flipV="1">
                <a:off x="6212389" y="1597932"/>
                <a:ext cx="903306" cy="819808"/>
              </a:xfrm>
              <a:prstGeom prst="straightConnector1">
                <a:avLst/>
              </a:prstGeom>
              <a:noFill/>
              <a:ln w="38100" cap="flat" cmpd="sng" algn="ctr">
                <a:solidFill>
                  <a:srgbClr val="0070C0"/>
                </a:solidFill>
                <a:prstDash val="solid"/>
                <a:round/>
                <a:headEnd type="none" w="med" len="med"/>
                <a:tailEnd type="arrow"/>
              </a:ln>
              <a:effectLst/>
            </p:spPr>
          </p:cxnSp>
          <p:cxnSp>
            <p:nvCxnSpPr>
              <p:cNvPr id="17" name="Straight Arrow Connector 16"/>
              <p:cNvCxnSpPr>
                <a:stCxn id="11" idx="4"/>
                <a:endCxn id="12" idx="0"/>
              </p:cNvCxnSpPr>
              <p:nvPr/>
            </p:nvCxnSpPr>
            <p:spPr bwMode="auto">
              <a:xfrm>
                <a:off x="5688682" y="1365717"/>
                <a:ext cx="426720" cy="1011850"/>
              </a:xfrm>
              <a:prstGeom prst="straightConnector1">
                <a:avLst/>
              </a:prstGeom>
              <a:noFill/>
              <a:ln w="9525" cap="flat" cmpd="sng" algn="ctr">
                <a:solidFill>
                  <a:srgbClr val="0070C0"/>
                </a:solidFill>
                <a:prstDash val="solid"/>
                <a:round/>
                <a:headEnd type="none" w="med" len="med"/>
                <a:tailEnd type="arrow"/>
              </a:ln>
              <a:effectLst/>
            </p:spPr>
          </p:cxnSp>
          <p:cxnSp>
            <p:nvCxnSpPr>
              <p:cNvPr id="18" name="Straight Arrow Connector 17"/>
              <p:cNvCxnSpPr/>
              <p:nvPr/>
            </p:nvCxnSpPr>
            <p:spPr bwMode="auto">
              <a:xfrm flipV="1">
                <a:off x="4786603" y="1259144"/>
                <a:ext cx="752701" cy="104641"/>
              </a:xfrm>
              <a:prstGeom prst="straightConnector1">
                <a:avLst/>
              </a:prstGeom>
              <a:noFill/>
              <a:ln w="9525" cap="flat" cmpd="sng" algn="ctr">
                <a:solidFill>
                  <a:srgbClr val="7030A0"/>
                </a:solidFill>
                <a:prstDash val="solid"/>
                <a:round/>
                <a:headEnd type="none" w="med" len="med"/>
                <a:tailEnd type="arrow"/>
              </a:ln>
              <a:effectLst/>
            </p:spPr>
          </p:cxnSp>
          <p:cxnSp>
            <p:nvCxnSpPr>
              <p:cNvPr id="19" name="Straight Arrow Connector 18"/>
              <p:cNvCxnSpPr>
                <a:stCxn id="12" idx="5"/>
                <a:endCxn id="14" idx="2"/>
              </p:cNvCxnSpPr>
              <p:nvPr/>
            </p:nvCxnSpPr>
            <p:spPr bwMode="auto">
              <a:xfrm>
                <a:off x="6212389" y="2611714"/>
                <a:ext cx="1025836" cy="177333"/>
              </a:xfrm>
              <a:prstGeom prst="straightConnector1">
                <a:avLst/>
              </a:prstGeom>
              <a:noFill/>
              <a:ln w="9525" cap="flat" cmpd="sng" algn="ctr">
                <a:solidFill>
                  <a:srgbClr val="7030A0"/>
                </a:solidFill>
                <a:prstDash val="solid"/>
                <a:round/>
                <a:headEnd type="none" w="med" len="med"/>
                <a:tailEnd type="arrow"/>
              </a:ln>
              <a:effectLst/>
            </p:spPr>
          </p:cxnSp>
          <p:cxnSp>
            <p:nvCxnSpPr>
              <p:cNvPr id="20" name="Straight Arrow Connector 19"/>
              <p:cNvCxnSpPr/>
              <p:nvPr/>
            </p:nvCxnSpPr>
            <p:spPr bwMode="auto">
              <a:xfrm flipV="1">
                <a:off x="7349842" y="1228557"/>
                <a:ext cx="1249680" cy="279438"/>
              </a:xfrm>
              <a:prstGeom prst="straightConnector1">
                <a:avLst/>
              </a:prstGeom>
              <a:noFill/>
              <a:ln w="28575" cap="flat" cmpd="sng" algn="ctr">
                <a:solidFill>
                  <a:srgbClr val="0070C0"/>
                </a:solidFill>
                <a:prstDash val="solid"/>
                <a:round/>
                <a:headEnd type="none" w="med" len="med"/>
                <a:tailEnd type="arrow"/>
              </a:ln>
              <a:effectLst/>
            </p:spPr>
          </p:cxnSp>
          <p:cxnSp>
            <p:nvCxnSpPr>
              <p:cNvPr id="21" name="Straight Arrow Connector 20"/>
              <p:cNvCxnSpPr/>
              <p:nvPr/>
            </p:nvCxnSpPr>
            <p:spPr bwMode="auto">
              <a:xfrm>
                <a:off x="7238225" y="1646425"/>
                <a:ext cx="65716" cy="1053955"/>
              </a:xfrm>
              <a:prstGeom prst="straightConnector1">
                <a:avLst/>
              </a:prstGeom>
              <a:noFill/>
              <a:ln w="9525" cap="flat" cmpd="sng" algn="ctr">
                <a:solidFill>
                  <a:srgbClr val="7030A0"/>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2" name="TextBox 21"/>
                  <p:cNvSpPr txBox="1"/>
                  <p:nvPr/>
                </p:nvSpPr>
                <p:spPr>
                  <a:xfrm>
                    <a:off x="6379128" y="2726152"/>
                    <a:ext cx="635749" cy="424796"/>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𝑊</m:t>
                              </m:r>
                            </m:e>
                            <m:sub>
                              <m:r>
                                <a:rPr lang="en-US" b="0" i="1" smtClean="0">
                                  <a:latin typeface="Cambria Math"/>
                                </a:rPr>
                                <m:t>𝑖𝑗</m:t>
                              </m:r>
                            </m:sub>
                          </m:sSub>
                        </m:oMath>
                      </m:oMathPara>
                    </a14:m>
                    <a:endParaRPr lang="en-US" sz="2400" b="0" dirty="0" smtClean="0"/>
                  </a:p>
                </p:txBody>
              </p:sp>
            </mc:Choice>
            <mc:Fallback xmlns="">
              <p:sp>
                <p:nvSpPr>
                  <p:cNvPr id="22" name="TextBox 21"/>
                  <p:cNvSpPr txBox="1">
                    <a:spLocks noRot="1" noChangeAspect="1" noMove="1" noResize="1" noEditPoints="1" noAdjustHandles="1" noChangeArrowheads="1" noChangeShapeType="1" noTextEdit="1"/>
                  </p:cNvSpPr>
                  <p:nvPr/>
                </p:nvSpPr>
                <p:spPr>
                  <a:xfrm>
                    <a:off x="6379128" y="2726152"/>
                    <a:ext cx="635749" cy="424796"/>
                  </a:xfrm>
                  <a:prstGeom prst="rect">
                    <a:avLst/>
                  </a:prstGeom>
                  <a:blipFill rotWithShape="0">
                    <a:blip r:embed="rId7"/>
                    <a:stretch>
                      <a:fillRect r="-18667" b="-46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7685121" y="2526097"/>
                    <a:ext cx="1194110" cy="400111"/>
                  </a:xfrm>
                  <a:prstGeom prst="rect">
                    <a:avLst/>
                  </a:prstGeom>
                  <a:noFill/>
                </p:spPr>
                <p:txBody>
                  <a:bodyPr wrap="none" rtlCol="0">
                    <a:spAutoFit/>
                  </a:bodyPr>
                  <a:lstStyle/>
                  <a:p>
                    <a:pPr algn="l"/>
                    <a:r>
                      <a:rPr lang="en-US" b="0" dirty="0" smtClean="0">
                        <a:cs typeface="Helvetica" panose="020B0604020202020204" pitchFamily="34" charset="0"/>
                      </a:rPr>
                      <a:t>Neuron </a:t>
                    </a:r>
                    <a14:m>
                      <m:oMath xmlns:m="http://schemas.openxmlformats.org/officeDocument/2006/math">
                        <m:r>
                          <a:rPr lang="en-US" b="0" i="1" smtClean="0">
                            <a:latin typeface="Cambria Math"/>
                          </a:rPr>
                          <m:t>𝑗</m:t>
                        </m:r>
                      </m:oMath>
                    </a14:m>
                    <a:endParaRPr lang="en-US" b="0" dirty="0" smtClean="0">
                      <a:cs typeface="Helvetica"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7685121" y="2526097"/>
                    <a:ext cx="1194110" cy="400111"/>
                  </a:xfrm>
                  <a:prstGeom prst="rect">
                    <a:avLst/>
                  </a:prstGeom>
                  <a:blipFill rotWithShape="0">
                    <a:blip r:embed="rId8"/>
                    <a:stretch>
                      <a:fillRect l="-7801" t="-10417" r="-39716" b="-7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4193265" y="2274145"/>
                    <a:ext cx="1186673" cy="400111"/>
                  </a:xfrm>
                  <a:prstGeom prst="rect">
                    <a:avLst/>
                  </a:prstGeom>
                  <a:noFill/>
                </p:spPr>
                <p:txBody>
                  <a:bodyPr wrap="none" rtlCol="0">
                    <a:spAutoFit/>
                  </a:bodyPr>
                  <a:lstStyle/>
                  <a:p>
                    <a:pPr algn="l"/>
                    <a:r>
                      <a:rPr lang="en-US" b="0" dirty="0" smtClean="0">
                        <a:cs typeface="Helvetica" panose="020B0604020202020204" pitchFamily="34" charset="0"/>
                      </a:rPr>
                      <a:t>Neuron </a:t>
                    </a:r>
                    <a14:m>
                      <m:oMath xmlns:m="http://schemas.openxmlformats.org/officeDocument/2006/math">
                        <m:r>
                          <a:rPr lang="en-US" b="0" i="1" smtClean="0">
                            <a:latin typeface="Cambria Math"/>
                          </a:rPr>
                          <m:t>𝑖</m:t>
                        </m:r>
                      </m:oMath>
                    </a14:m>
                    <a:endParaRPr lang="en-US" b="0" dirty="0" smtClean="0">
                      <a:cs typeface="Helvetica"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4193265" y="2274145"/>
                    <a:ext cx="1186673" cy="400111"/>
                  </a:xfrm>
                  <a:prstGeom prst="rect">
                    <a:avLst/>
                  </a:prstGeom>
                  <a:blipFill rotWithShape="0">
                    <a:blip r:embed="rId9"/>
                    <a:stretch>
                      <a:fillRect l="-7143" t="-8163" r="-36429" b="-7142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5" name="TextBox 24"/>
                <p:cNvSpPr txBox="1"/>
                <p:nvPr/>
              </p:nvSpPr>
              <p:spPr>
                <a:xfrm>
                  <a:off x="478923" y="5904263"/>
                  <a:ext cx="2971800" cy="668645"/>
                </a:xfrm>
                <a:prstGeom prst="rect">
                  <a:avLst/>
                </a:prstGeom>
                <a:noFill/>
              </p:spPr>
              <p:txBody>
                <a:bodyPr wrap="square" rtlCol="0">
                  <a:spAutoFit/>
                </a:bodyPr>
                <a:lstStyle/>
                <a:p>
                  <a:pPr algn="l"/>
                  <a:r>
                    <a:rPr lang="en-US" sz="1800" b="0" dirty="0" smtClean="0"/>
                    <a:t>Estimated connectivity map with synaptic weights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a:rPr>
                            <m:t>𝑊</m:t>
                          </m:r>
                        </m:e>
                        <m:sub>
                          <m:r>
                            <a:rPr lang="en-US" sz="1800" b="0" i="1" smtClean="0">
                              <a:latin typeface="Cambria Math"/>
                            </a:rPr>
                            <m:t>𝑖𝑗</m:t>
                          </m:r>
                        </m:sub>
                      </m:sSub>
                    </m:oMath>
                  </a14:m>
                  <a:endParaRPr lang="en-US" sz="1800" b="0" dirty="0" smtClean="0"/>
                </a:p>
              </p:txBody>
            </p:sp>
          </mc:Choice>
          <mc:Fallback xmlns="">
            <p:sp>
              <p:nvSpPr>
                <p:cNvPr id="25" name="TextBox 24"/>
                <p:cNvSpPr txBox="1">
                  <a:spLocks noRot="1" noChangeAspect="1" noMove="1" noResize="1" noEditPoints="1" noAdjustHandles="1" noChangeArrowheads="1" noChangeShapeType="1" noTextEdit="1"/>
                </p:cNvSpPr>
                <p:nvPr/>
              </p:nvSpPr>
              <p:spPr>
                <a:xfrm>
                  <a:off x="478923" y="5904263"/>
                  <a:ext cx="2971800" cy="668645"/>
                </a:xfrm>
                <a:prstGeom prst="rect">
                  <a:avLst/>
                </a:prstGeom>
                <a:blipFill rotWithShape="0">
                  <a:blip r:embed="rId10"/>
                  <a:stretch>
                    <a:fillRect l="-1848" t="-5505" r="-3491" b="-11009"/>
                  </a:stretch>
                </a:blipFill>
              </p:spPr>
              <p:txBody>
                <a:bodyPr/>
                <a:lstStyle/>
                <a:p>
                  <a:r>
                    <a:rPr lang="en-US">
                      <a:noFill/>
                    </a:rPr>
                    <a:t> </a:t>
                  </a:r>
                </a:p>
              </p:txBody>
            </p:sp>
          </mc:Fallback>
        </mc:AlternateContent>
        <p:pic>
          <p:nvPicPr>
            <p:cNvPr id="27" name="Picture 26"/>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5486400" y="4227351"/>
              <a:ext cx="2334546" cy="1739439"/>
            </a:xfrm>
            <a:prstGeom prst="rect">
              <a:avLst/>
            </a:prstGeom>
          </p:spPr>
        </p:pic>
        <p:sp>
          <p:nvSpPr>
            <p:cNvPr id="32" name="TextBox 31"/>
            <p:cNvSpPr txBox="1"/>
            <p:nvPr/>
          </p:nvSpPr>
          <p:spPr>
            <a:xfrm>
              <a:off x="5724143" y="6019800"/>
              <a:ext cx="2971800" cy="646331"/>
            </a:xfrm>
            <a:prstGeom prst="rect">
              <a:avLst/>
            </a:prstGeom>
            <a:noFill/>
          </p:spPr>
          <p:txBody>
            <a:bodyPr wrap="square" rtlCol="0">
              <a:spAutoFit/>
            </a:bodyPr>
            <a:lstStyle/>
            <a:p>
              <a:pPr algn="r"/>
              <a:r>
                <a:rPr lang="en-US" sz="1800" b="0" dirty="0" smtClean="0"/>
                <a:t>Ca</a:t>
              </a:r>
              <a:r>
                <a:rPr lang="en-US" sz="1800" b="0" baseline="30000" dirty="0" smtClean="0"/>
                <a:t>2+</a:t>
              </a:r>
              <a:r>
                <a:rPr lang="en-US" sz="1800" b="0" dirty="0" smtClean="0"/>
                <a:t> fluorescence image                  MPI </a:t>
              </a:r>
              <a:r>
                <a:rPr lang="en-US" sz="1800" b="0" i="1" dirty="0" smtClean="0"/>
                <a:t>2012</a:t>
              </a:r>
              <a:r>
                <a:rPr lang="en-US" sz="1800" b="0" dirty="0" smtClean="0"/>
                <a:t> </a:t>
              </a:r>
            </a:p>
          </p:txBody>
        </p:sp>
        <p:sp>
          <p:nvSpPr>
            <p:cNvPr id="35" name="Right Arrow 34"/>
            <p:cNvSpPr/>
            <p:nvPr/>
          </p:nvSpPr>
          <p:spPr>
            <a:xfrm flipH="1">
              <a:off x="4146582" y="4709857"/>
              <a:ext cx="973106" cy="342397"/>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65263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58" fill="hold"/>
                                        <p:tgtEl>
                                          <p:spTgt spid="34"/>
                                        </p:tgtEl>
                                      </p:cBhvr>
                                    </p:cmd>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34"/>
                                        </p:tgtEl>
                                      </p:cBhvr>
                                    </p:cmd>
                                  </p:childTnLst>
                                </p:cTn>
                              </p:par>
                            </p:childTnLst>
                          </p:cTn>
                        </p:par>
                      </p:childTnLst>
                    </p:cTn>
                  </p:par>
                </p:childTnLst>
              </p:cTn>
              <p:nextCondLst>
                <p:cond evt="onClick" delay="0">
                  <p:tgtEl>
                    <p:spTgt spid="34"/>
                  </p:tgtEl>
                </p:cond>
              </p:nextCondLst>
            </p:seq>
            <p:video>
              <p:cMediaNode vol="0">
                <p:cTn id="15" repeatCount="indefinite" fill="hold" display="0">
                  <p:stCondLst>
                    <p:cond delay="indefinite"/>
                  </p:stCondLst>
                </p:cTn>
                <p:tgtEl>
                  <p:spTgt spid="3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Each Neuron: Discrete-Time Neural Model</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74663" y="838200"/>
                <a:ext cx="8974138" cy="5664200"/>
              </a:xfrm>
            </p:spPr>
            <p:txBody>
              <a:bodyPr/>
              <a:lstStyle/>
              <a:p>
                <a:r>
                  <a:rPr lang="en-US" dirty="0" smtClean="0"/>
                  <a:t>Voltage: integrate and fire:</a:t>
                </a:r>
              </a:p>
              <a:p>
                <a:pPr marL="457200" lvl="1" indent="0">
                  <a:buNone/>
                </a:pPr>
                <a:r>
                  <a:rPr lang="en-US" sz="2400" dirty="0" smtClean="0"/>
                  <a:t>	</a:t>
                </a:r>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panose="02040503050406030204" pitchFamily="18" charset="0"/>
                          </a:rPr>
                          <m:t>𝑣</m:t>
                        </m:r>
                      </m:e>
                      <m:sub>
                        <m:r>
                          <a:rPr lang="en-US" sz="2400" i="1">
                            <a:latin typeface="Cambria Math"/>
                          </a:rPr>
                          <m:t>𝑖</m:t>
                        </m:r>
                      </m:sub>
                      <m:sup>
                        <m:r>
                          <a:rPr lang="en-US" sz="2400" b="0" i="1" smtClean="0">
                            <a:latin typeface="Cambria Math" panose="02040503050406030204" pitchFamily="18" charset="0"/>
                          </a:rPr>
                          <m:t>𝑘</m:t>
                        </m:r>
                        <m:r>
                          <a:rPr lang="en-US" sz="2400" i="1">
                            <a:latin typeface="Cambria Math"/>
                          </a:rPr>
                          <m:t>+1</m:t>
                        </m:r>
                      </m:sup>
                    </m:sSubSup>
                    <m:r>
                      <a:rPr lang="en-US" sz="2400" i="1">
                        <a:latin typeface="Cambria Math"/>
                      </a:rPr>
                      <m:t>=</m:t>
                    </m:r>
                    <m:d>
                      <m:dPr>
                        <m:ctrlPr>
                          <a:rPr lang="en-US" sz="2400" i="1">
                            <a:latin typeface="Cambria Math" panose="02040503050406030204" pitchFamily="18" charset="0"/>
                          </a:rPr>
                        </m:ctrlPr>
                      </m:dPr>
                      <m:e>
                        <m:r>
                          <a:rPr lang="en-US" sz="2400" i="1">
                            <a:latin typeface="Cambria Math"/>
                          </a:rPr>
                          <m:t>1−</m:t>
                        </m:r>
                        <m:r>
                          <a:rPr lang="en-US" sz="2400" i="1">
                            <a:latin typeface="Cambria Math"/>
                          </a:rPr>
                          <m:t>𝛼</m:t>
                        </m:r>
                      </m:e>
                    </m:d>
                    <m:sSubSup>
                      <m:sSubSupPr>
                        <m:ctrlPr>
                          <a:rPr lang="en-US" sz="2400" i="1">
                            <a:latin typeface="Cambria Math" panose="02040503050406030204" pitchFamily="18" charset="0"/>
                          </a:rPr>
                        </m:ctrlPr>
                      </m:sSubSupPr>
                      <m:e>
                        <m:r>
                          <a:rPr lang="en-US" sz="2400" i="1">
                            <a:latin typeface="Cambria Math"/>
                          </a:rPr>
                          <m:t>𝑣</m:t>
                        </m:r>
                      </m:e>
                      <m:sub>
                        <m:r>
                          <a:rPr lang="en-US" sz="2400" i="1">
                            <a:latin typeface="Cambria Math"/>
                          </a:rPr>
                          <m:t>𝑖</m:t>
                        </m:r>
                      </m:sub>
                      <m:sup>
                        <m:r>
                          <a:rPr lang="en-US" sz="2400" b="0" i="1" smtClean="0">
                            <a:latin typeface="Cambria Math" panose="02040503050406030204" pitchFamily="18" charset="0"/>
                          </a:rPr>
                          <m:t>𝑘</m:t>
                        </m:r>
                      </m:sup>
                    </m:sSubSup>
                    <m:r>
                      <a:rPr lang="en-US" sz="2400" i="1">
                        <a:latin typeface="Cambria Math"/>
                      </a:rPr>
                      <m:t>+</m:t>
                    </m:r>
                    <m:nary>
                      <m:naryPr>
                        <m:chr m:val="∑"/>
                        <m:limLoc m:val="subSup"/>
                        <m:ctrlPr>
                          <a:rPr lang="en-US" sz="2400" i="1">
                            <a:latin typeface="Cambria Math" panose="02040503050406030204" pitchFamily="18" charset="0"/>
                          </a:rPr>
                        </m:ctrlPr>
                      </m:naryPr>
                      <m:sub>
                        <m:r>
                          <m:rPr>
                            <m:brk m:alnAt="25"/>
                          </m:rPr>
                          <a:rPr lang="en-US" sz="2400" i="1">
                            <a:latin typeface="Cambria Math"/>
                          </a:rPr>
                          <m:t>𝑗</m:t>
                        </m:r>
                        <m:r>
                          <a:rPr lang="en-US" sz="2400" i="1">
                            <a:latin typeface="Cambria Math"/>
                          </a:rPr>
                          <m:t>=1</m:t>
                        </m:r>
                      </m:sub>
                      <m:sup>
                        <m:r>
                          <a:rPr lang="en-US" sz="2400" i="1">
                            <a:latin typeface="Cambria Math"/>
                          </a:rPr>
                          <m:t>𝑛</m:t>
                        </m:r>
                      </m:sup>
                      <m:e>
                        <m:sSub>
                          <m:sSubPr>
                            <m:ctrlPr>
                              <a:rPr lang="en-US" sz="2400" i="1">
                                <a:latin typeface="Cambria Math" panose="02040503050406030204" pitchFamily="18" charset="0"/>
                              </a:rPr>
                            </m:ctrlPr>
                          </m:sSubPr>
                          <m:e>
                            <m:r>
                              <a:rPr lang="en-US" sz="2400" b="0" i="1" smtClean="0">
                                <a:latin typeface="Cambria Math" panose="02040503050406030204" pitchFamily="18" charset="0"/>
                              </a:rPr>
                              <m:t>𝑊</m:t>
                            </m:r>
                          </m:e>
                          <m:sub>
                            <m:r>
                              <a:rPr lang="en-US" sz="2400" i="1">
                                <a:latin typeface="Cambria Math"/>
                              </a:rPr>
                              <m:t>𝑖𝑗</m:t>
                            </m:r>
                            <m:r>
                              <a:rPr lang="en-US" sz="2400" i="1">
                                <a:latin typeface="Cambria Math"/>
                              </a:rPr>
                              <m:t> </m:t>
                            </m:r>
                          </m:sub>
                        </m:sSub>
                        <m:sSubSup>
                          <m:sSubSupPr>
                            <m:ctrlPr>
                              <a:rPr lang="en-US" sz="2400" i="1">
                                <a:latin typeface="Cambria Math" panose="02040503050406030204" pitchFamily="18" charset="0"/>
                              </a:rPr>
                            </m:ctrlPr>
                          </m:sSubSupPr>
                          <m:e>
                            <m:r>
                              <a:rPr lang="en-US" sz="2400" i="1">
                                <a:latin typeface="Cambria Math"/>
                              </a:rPr>
                              <m:t>𝑠</m:t>
                            </m:r>
                          </m:e>
                          <m:sub>
                            <m:r>
                              <a:rPr lang="en-US" sz="2400" i="1">
                                <a:latin typeface="Cambria Math"/>
                              </a:rPr>
                              <m:t>𝑗</m:t>
                            </m:r>
                          </m:sub>
                          <m:sup>
                            <m:r>
                              <a:rPr lang="en-US" sz="2400" b="0" i="1" smtClean="0">
                                <a:latin typeface="Cambria Math" panose="02040503050406030204" pitchFamily="18" charset="0"/>
                              </a:rPr>
                              <m:t>𝑘</m:t>
                            </m:r>
                          </m:sup>
                        </m:sSubSup>
                        <m:r>
                          <a:rPr lang="en-US" sz="2400" i="1">
                            <a:latin typeface="Cambria Math"/>
                          </a:rPr>
                          <m:t>+</m:t>
                        </m:r>
                        <m:sSubSup>
                          <m:sSubSupPr>
                            <m:ctrlPr>
                              <a:rPr lang="en-US" sz="2400" i="1">
                                <a:latin typeface="Cambria Math" panose="02040503050406030204" pitchFamily="18" charset="0"/>
                              </a:rPr>
                            </m:ctrlPr>
                          </m:sSubSupPr>
                          <m:e>
                            <m:r>
                              <a:rPr lang="en-US" sz="2400" i="1">
                                <a:latin typeface="Cambria Math"/>
                              </a:rPr>
                              <m:t>𝑑</m:t>
                            </m:r>
                          </m:e>
                          <m:sub>
                            <m:r>
                              <a:rPr lang="en-US" sz="2400" b="0" i="1" smtClean="0">
                                <a:latin typeface="Cambria Math" panose="02040503050406030204" pitchFamily="18" charset="0"/>
                              </a:rPr>
                              <m:t>𝑣</m:t>
                            </m:r>
                            <m:r>
                              <a:rPr lang="en-US" sz="2400" b="0" i="1" smtClean="0">
                                <a:latin typeface="Cambria Math" panose="02040503050406030204" pitchFamily="18" charset="0"/>
                              </a:rPr>
                              <m:t>,</m:t>
                            </m:r>
                            <m:r>
                              <a:rPr lang="en-US" sz="2400" i="1">
                                <a:latin typeface="Cambria Math"/>
                              </a:rPr>
                              <m:t>𝑖</m:t>
                            </m:r>
                          </m:sub>
                          <m:sup>
                            <m:r>
                              <a:rPr lang="en-US" sz="2400" b="0" i="1" smtClean="0">
                                <a:latin typeface="Cambria Math" panose="02040503050406030204" pitchFamily="18" charset="0"/>
                              </a:rPr>
                              <m:t>𝑘</m:t>
                            </m:r>
                          </m:sup>
                        </m:sSubSup>
                      </m:e>
                    </m:nary>
                  </m:oMath>
                </a14:m>
                <a:r>
                  <a:rPr lang="en-US" sz="2400" dirty="0" smtClean="0"/>
                  <a:t>   </a:t>
                </a:r>
                <a:r>
                  <a:rPr lang="en-US" sz="2400" dirty="0" smtClean="0">
                    <a:solidFill>
                      <a:schemeClr val="accent2"/>
                    </a:solidFill>
                  </a:rPr>
                  <a:t>  </a:t>
                </a:r>
                <a:r>
                  <a:rPr lang="en-US" sz="2400" dirty="0" smtClean="0">
                    <a:solidFill>
                      <a:schemeClr val="tx2">
                        <a:lumMod val="60000"/>
                        <a:lumOff val="40000"/>
                      </a:schemeClr>
                    </a:solidFill>
                  </a:rPr>
                  <a:t>[Integrate]</a:t>
                </a:r>
              </a:p>
              <a:p>
                <a:pPr marL="457200" lvl="1" indent="0">
                  <a:buNone/>
                </a:pPr>
                <a:r>
                  <a:rPr lang="en-US" sz="2400" dirty="0" smtClean="0"/>
                  <a:t>	if</a:t>
                </a:r>
                <a:r>
                  <a:rPr lang="en-US" sz="2400" dirty="0" smtClean="0">
                    <a:solidFill>
                      <a:srgbClr val="0070C0"/>
                    </a:solidFill>
                  </a:rPr>
                  <a:t>      </a:t>
                </a:r>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a:rPr>
                          <m:t>𝑣</m:t>
                        </m:r>
                      </m:e>
                      <m:sub>
                        <m:r>
                          <a:rPr lang="en-US" sz="2400" i="1">
                            <a:latin typeface="Cambria Math"/>
                          </a:rPr>
                          <m:t>𝑖</m:t>
                        </m:r>
                      </m:sub>
                      <m:sup>
                        <m:r>
                          <a:rPr lang="en-US" sz="2400" b="0" i="1" smtClean="0">
                            <a:latin typeface="Cambria Math" panose="02040503050406030204" pitchFamily="18" charset="0"/>
                          </a:rPr>
                          <m:t>𝑘</m:t>
                        </m:r>
                        <m:r>
                          <a:rPr lang="en-US" sz="2400" i="1">
                            <a:latin typeface="Cambria Math"/>
                          </a:rPr>
                          <m:t>+1</m:t>
                        </m:r>
                      </m:sup>
                    </m:sSubSup>
                    <m:r>
                      <a:rPr lang="en-US" sz="2400" i="1">
                        <a:latin typeface="Cambria Math"/>
                      </a:rPr>
                      <m:t>≥</m:t>
                    </m:r>
                    <m:r>
                      <a:rPr lang="en-US" sz="2400" i="1">
                        <a:latin typeface="Cambria Math"/>
                      </a:rPr>
                      <m:t>𝜇</m:t>
                    </m:r>
                    <m:r>
                      <a:rPr lang="en-US" sz="2400" i="1">
                        <a:latin typeface="Cambria Math"/>
                      </a:rPr>
                      <m:t>⇒  </m:t>
                    </m:r>
                    <m:sSubSup>
                      <m:sSubSupPr>
                        <m:ctrlPr>
                          <a:rPr lang="en-US" sz="2400" i="1">
                            <a:latin typeface="Cambria Math" panose="02040503050406030204" pitchFamily="18" charset="0"/>
                          </a:rPr>
                        </m:ctrlPr>
                      </m:sSubSupPr>
                      <m:e>
                        <m:r>
                          <a:rPr lang="en-US" sz="2400" i="1">
                            <a:latin typeface="Cambria Math"/>
                          </a:rPr>
                          <m:t>𝑠</m:t>
                        </m:r>
                      </m:e>
                      <m:sub>
                        <m:r>
                          <a:rPr lang="en-US" sz="2400" i="1">
                            <a:latin typeface="Cambria Math"/>
                          </a:rPr>
                          <m:t>𝑖</m:t>
                        </m:r>
                      </m:sub>
                      <m:sup>
                        <m:r>
                          <a:rPr lang="en-US" sz="2400" b="0" i="1" smtClean="0">
                            <a:latin typeface="Cambria Math" panose="02040503050406030204" pitchFamily="18" charset="0"/>
                          </a:rPr>
                          <m:t>𝑘</m:t>
                        </m:r>
                      </m:sup>
                    </m:sSubSup>
                    <m:r>
                      <a:rPr lang="en-US" sz="2400" i="1">
                        <a:latin typeface="Cambria Math"/>
                      </a:rPr>
                      <m:t>=1</m:t>
                    </m:r>
                    <m:r>
                      <a:rPr lang="en-US" sz="2400">
                        <a:latin typeface="Cambria Math" panose="02040503050406030204" pitchFamily="18" charset="0"/>
                      </a:rPr>
                      <m:t>,</m:t>
                    </m:r>
                  </m:oMath>
                </a14:m>
                <a:r>
                  <a:rPr lang="en-US" sz="2400" dirty="0"/>
                  <a:t> </a:t>
                </a:r>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a:rPr>
                          <m:t>𝑣</m:t>
                        </m:r>
                      </m:e>
                      <m:sub>
                        <m:r>
                          <a:rPr lang="en-US" sz="2400" i="1">
                            <a:latin typeface="Cambria Math"/>
                          </a:rPr>
                          <m:t>𝑖</m:t>
                        </m:r>
                      </m:sub>
                      <m:sup>
                        <m:r>
                          <a:rPr lang="en-US" sz="2400" b="0" i="1" smtClean="0">
                            <a:latin typeface="Cambria Math" panose="02040503050406030204" pitchFamily="18" charset="0"/>
                          </a:rPr>
                          <m:t>𝑘</m:t>
                        </m:r>
                        <m:r>
                          <a:rPr lang="en-US" sz="2400" i="1">
                            <a:latin typeface="Cambria Math"/>
                          </a:rPr>
                          <m:t>+1</m:t>
                        </m:r>
                      </m:sup>
                    </m:sSubSup>
                    <m:r>
                      <a:rPr lang="en-US" sz="2400" i="1">
                        <a:latin typeface="Cambria Math"/>
                      </a:rPr>
                      <m:t>=0,</m:t>
                    </m:r>
                    <m:r>
                      <a:rPr lang="en-US" sz="2400" i="1" smtClean="0">
                        <a:latin typeface="Cambria Math"/>
                      </a:rPr>
                      <m:t> </m:t>
                    </m:r>
                  </m:oMath>
                </a14:m>
                <a:r>
                  <a:rPr lang="en-US" sz="2400" dirty="0" smtClean="0"/>
                  <a:t>	</a:t>
                </a:r>
                <a:r>
                  <a:rPr lang="en-US" sz="2400" dirty="0" smtClean="0">
                    <a:solidFill>
                      <a:schemeClr val="tx2">
                        <a:lumMod val="60000"/>
                        <a:lumOff val="40000"/>
                      </a:schemeClr>
                    </a:solidFill>
                  </a:rPr>
                  <a:t>[spike </a:t>
                </a:r>
                <a:r>
                  <a:rPr lang="en-US" sz="2400" dirty="0">
                    <a:solidFill>
                      <a:schemeClr val="tx2">
                        <a:lumMod val="60000"/>
                        <a:lumOff val="40000"/>
                      </a:schemeClr>
                    </a:solidFill>
                  </a:rPr>
                  <a:t>&amp; reset]</a:t>
                </a:r>
                <a:br>
                  <a:rPr lang="en-US" sz="2400" dirty="0">
                    <a:solidFill>
                      <a:schemeClr val="tx2">
                        <a:lumMod val="60000"/>
                        <a:lumOff val="40000"/>
                      </a:schemeClr>
                    </a:solidFill>
                  </a:rPr>
                </a:br>
                <a:r>
                  <a:rPr lang="en-US" sz="2400" dirty="0" smtClean="0">
                    <a:solidFill>
                      <a:srgbClr val="0070C0"/>
                    </a:solidFill>
                  </a:rPr>
                  <a:t>	</a:t>
                </a:r>
                <a:r>
                  <a:rPr lang="en-US" sz="2400" dirty="0" smtClean="0"/>
                  <a:t>else</a:t>
                </a:r>
                <a:r>
                  <a:rPr lang="en-US" sz="2400" dirty="0" smtClean="0">
                    <a:solidFill>
                      <a:srgbClr val="0070C0"/>
                    </a:solidFill>
                  </a:rPr>
                  <a:t> </a:t>
                </a:r>
                <a14:m>
                  <m:oMath xmlns:m="http://schemas.openxmlformats.org/officeDocument/2006/math">
                    <m:sSubSup>
                      <m:sSubSupPr>
                        <m:ctrlPr>
                          <a:rPr lang="en-US" sz="2400" i="1">
                            <a:latin typeface="Cambria Math" panose="02040503050406030204" pitchFamily="18" charset="0"/>
                          </a:rPr>
                        </m:ctrlPr>
                      </m:sSubSupPr>
                      <m:e>
                        <m:r>
                          <a:rPr lang="en-US" sz="2400" i="1">
                            <a:latin typeface="Cambria Math"/>
                          </a:rPr>
                          <m:t>𝑣</m:t>
                        </m:r>
                      </m:e>
                      <m:sub>
                        <m:r>
                          <a:rPr lang="en-US" sz="2400" i="1">
                            <a:latin typeface="Cambria Math"/>
                          </a:rPr>
                          <m:t>𝑖</m:t>
                        </m:r>
                      </m:sub>
                      <m:sup>
                        <m:r>
                          <a:rPr lang="en-US" sz="2400" b="0" i="1" smtClean="0">
                            <a:latin typeface="Cambria Math" panose="02040503050406030204" pitchFamily="18" charset="0"/>
                          </a:rPr>
                          <m:t>𝑘</m:t>
                        </m:r>
                        <m:r>
                          <a:rPr lang="en-US" sz="2400" i="1">
                            <a:latin typeface="Cambria Math"/>
                          </a:rPr>
                          <m:t>+1</m:t>
                        </m:r>
                      </m:sup>
                    </m:sSubSup>
                    <m:r>
                      <a:rPr lang="en-US" sz="2400" i="1">
                        <a:latin typeface="Cambria Math"/>
                      </a:rPr>
                      <m:t>&lt;</m:t>
                    </m:r>
                    <m:r>
                      <a:rPr lang="en-US" sz="2400" i="1">
                        <a:latin typeface="Cambria Math"/>
                      </a:rPr>
                      <m:t>𝜇</m:t>
                    </m:r>
                    <m:r>
                      <a:rPr lang="en-US" sz="2400" i="1">
                        <a:latin typeface="Cambria Math"/>
                      </a:rPr>
                      <m:t>⇒  </m:t>
                    </m:r>
                    <m:sSubSup>
                      <m:sSubSupPr>
                        <m:ctrlPr>
                          <a:rPr lang="en-US" sz="2400" i="1">
                            <a:latin typeface="Cambria Math" panose="02040503050406030204" pitchFamily="18" charset="0"/>
                          </a:rPr>
                        </m:ctrlPr>
                      </m:sSubSupPr>
                      <m:e>
                        <m:r>
                          <a:rPr lang="en-US" sz="2400" i="1">
                            <a:latin typeface="Cambria Math"/>
                          </a:rPr>
                          <m:t>𝑠</m:t>
                        </m:r>
                      </m:e>
                      <m:sub>
                        <m:r>
                          <a:rPr lang="en-US" sz="2400" i="1">
                            <a:latin typeface="Cambria Math"/>
                          </a:rPr>
                          <m:t>𝑖</m:t>
                        </m:r>
                      </m:sub>
                      <m:sup>
                        <m:r>
                          <a:rPr lang="en-US" sz="2400" b="0" i="1" smtClean="0">
                            <a:latin typeface="Cambria Math" panose="02040503050406030204" pitchFamily="18" charset="0"/>
                          </a:rPr>
                          <m:t>𝑘</m:t>
                        </m:r>
                      </m:sup>
                    </m:sSubSup>
                    <m:r>
                      <a:rPr lang="en-US" sz="2400" i="1">
                        <a:latin typeface="Cambria Math"/>
                      </a:rPr>
                      <m:t>=0</m:t>
                    </m:r>
                  </m:oMath>
                </a14:m>
                <a:r>
                  <a:rPr lang="en-US" sz="2400" dirty="0"/>
                  <a:t>	</a:t>
                </a:r>
                <a:r>
                  <a:rPr lang="en-US" sz="2400" dirty="0" smtClean="0"/>
                  <a:t>                     </a:t>
                </a:r>
                <a:r>
                  <a:rPr lang="en-US" sz="2400" dirty="0" smtClean="0">
                    <a:solidFill>
                      <a:schemeClr val="tx2">
                        <a:lumMod val="60000"/>
                        <a:lumOff val="40000"/>
                      </a:schemeClr>
                    </a:solidFill>
                  </a:rPr>
                  <a:t>[</a:t>
                </a:r>
                <a:r>
                  <a:rPr lang="en-US" sz="2400" dirty="0">
                    <a:solidFill>
                      <a:schemeClr val="tx2">
                        <a:lumMod val="60000"/>
                        <a:lumOff val="40000"/>
                      </a:schemeClr>
                    </a:solidFill>
                  </a:rPr>
                  <a:t>no spike] </a:t>
                </a:r>
              </a:p>
              <a:p>
                <a:pPr marL="0" indent="0">
                  <a:buNone/>
                </a:pPr>
                <a:r>
                  <a:rPr lang="en-US" dirty="0" smtClean="0"/>
                  <a:t>   Calcium fluorescence </a:t>
                </a:r>
                <a:br>
                  <a:rPr lang="en-US" dirty="0" smtClean="0"/>
                </a:br>
                <a:r>
                  <a:rPr lang="en-US" dirty="0" smtClean="0"/>
                  <a:t>	</a:t>
                </a:r>
                <a14:m>
                  <m:oMath xmlns:m="http://schemas.openxmlformats.org/officeDocument/2006/math">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𝑧</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𝑘</m:t>
                        </m:r>
                        <m:r>
                          <a:rPr lang="en-US" sz="2400" b="0" i="1" smtClean="0">
                            <a:latin typeface="Cambria Math" panose="02040503050406030204" pitchFamily="18" charset="0"/>
                          </a:rPr>
                          <m:t>+1</m:t>
                        </m:r>
                      </m:sup>
                    </m:sSubSup>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1−</m:t>
                        </m:r>
                        <m:r>
                          <a:rPr lang="en-US" sz="2400" b="0" i="1" smtClean="0">
                            <a:latin typeface="Cambria Math" panose="02040503050406030204" pitchFamily="18" charset="0"/>
                          </a:rPr>
                          <m:t>𝛽</m:t>
                        </m:r>
                      </m:e>
                    </m:d>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𝑧</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𝑘</m:t>
                        </m:r>
                      </m:sup>
                    </m:sSubSup>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𝑠</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𝑘</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𝑑</m:t>
                        </m:r>
                      </m:e>
                      <m:sub>
                        <m:r>
                          <a:rPr lang="en-US" sz="2400" b="0" i="1" smtClean="0">
                            <a:latin typeface="Cambria Math" panose="02040503050406030204" pitchFamily="18" charset="0"/>
                          </a:rPr>
                          <m:t>𝑧</m:t>
                        </m:r>
                        <m:r>
                          <a:rPr lang="en-US" sz="2400" i="1">
                            <a:latin typeface="Cambria Math" panose="02040503050406030204" pitchFamily="18" charset="0"/>
                          </a:rPr>
                          <m:t>,</m:t>
                        </m:r>
                        <m:r>
                          <a:rPr lang="en-US" sz="2400" i="1">
                            <a:latin typeface="Cambria Math" panose="02040503050406030204" pitchFamily="18" charset="0"/>
                          </a:rPr>
                          <m:t>𝑖</m:t>
                        </m:r>
                      </m:sub>
                      <m:sup>
                        <m:r>
                          <a:rPr lang="en-US" sz="2400" i="1">
                            <a:latin typeface="Cambria Math" panose="02040503050406030204" pitchFamily="18" charset="0"/>
                          </a:rPr>
                          <m:t>𝑘</m:t>
                        </m:r>
                      </m:sup>
                    </m:sSubSup>
                  </m:oMath>
                </a14:m>
                <a:r>
                  <a:rPr lang="en-US" sz="2400" b="0" dirty="0" smtClean="0"/>
                  <a:t>    </a:t>
                </a:r>
                <a:r>
                  <a:rPr lang="en-US" dirty="0"/>
                  <a:t> </a:t>
                </a:r>
                <a:r>
                  <a:rPr lang="en-US" dirty="0" smtClean="0"/>
                  <a:t>   </a:t>
                </a:r>
                <a:r>
                  <a:rPr lang="en-US" sz="2000" dirty="0" smtClean="0">
                    <a:solidFill>
                      <a:schemeClr val="tx2">
                        <a:lumMod val="60000"/>
                        <a:lumOff val="40000"/>
                      </a:schemeClr>
                    </a:solidFill>
                  </a:rPr>
                  <a:t>[z: Ca</a:t>
                </a:r>
                <a:r>
                  <a:rPr lang="en-US" sz="2000" baseline="30000" dirty="0" smtClean="0">
                    <a:solidFill>
                      <a:schemeClr val="tx2">
                        <a:lumMod val="60000"/>
                        <a:lumOff val="40000"/>
                      </a:schemeClr>
                    </a:solidFill>
                  </a:rPr>
                  <a:t>2+</a:t>
                </a:r>
                <a:r>
                  <a:rPr lang="en-US" sz="2000" dirty="0" smtClean="0">
                    <a:solidFill>
                      <a:schemeClr val="tx2">
                        <a:lumMod val="60000"/>
                        <a:lumOff val="40000"/>
                      </a:schemeClr>
                    </a:solidFill>
                  </a:rPr>
                  <a:t>]</a:t>
                </a:r>
                <a:r>
                  <a:rPr lang="en-US" sz="2000" b="0" dirty="0" smtClean="0"/>
                  <a:t/>
                </a:r>
                <a:br>
                  <a:rPr lang="en-US" sz="2000" b="0" dirty="0" smtClean="0"/>
                </a:br>
                <a:r>
                  <a:rPr lang="en-US" sz="2400" b="0" dirty="0" smtClean="0"/>
                  <a:t>	</a:t>
                </a:r>
                <a14:m>
                  <m:oMath xmlns:m="http://schemas.openxmlformats.org/officeDocument/2006/math">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𝑦</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𝑘</m:t>
                        </m:r>
                      </m:sup>
                    </m:sSubSup>
                    <m:r>
                      <a:rPr lang="en-US" sz="2400" b="0" i="1" smtClean="0">
                        <a:latin typeface="Cambria Math" panose="02040503050406030204" pitchFamily="18" charset="0"/>
                      </a:rPr>
                      <m:t>=</m:t>
                    </m:r>
                    <m:r>
                      <a:rPr lang="en-US" sz="2400" b="0" i="1" smtClean="0">
                        <a:latin typeface="Cambria Math" panose="02040503050406030204" pitchFamily="18" charset="0"/>
                      </a:rPr>
                      <m:t>𝑎</m:t>
                    </m:r>
                    <m:r>
                      <a:rPr lang="en-US" sz="2400" b="0" i="1" smtClean="0">
                        <a:latin typeface="Cambria Math" panose="02040503050406030204" pitchFamily="18" charset="0"/>
                      </a:rPr>
                      <m:t> </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𝑧</m:t>
                        </m:r>
                      </m:e>
                      <m:sub>
                        <m:r>
                          <a:rPr lang="en-US" sz="2400" b="0" i="1" smtClean="0">
                            <a:latin typeface="Cambria Math" panose="02040503050406030204" pitchFamily="18" charset="0"/>
                          </a:rPr>
                          <m:t>𝑖</m:t>
                        </m:r>
                      </m:sub>
                      <m:sup>
                        <m:r>
                          <a:rPr lang="en-US" sz="2400" b="0" i="1" smtClean="0">
                            <a:latin typeface="Cambria Math" panose="02040503050406030204" pitchFamily="18" charset="0"/>
                          </a:rPr>
                          <m:t>𝑘</m:t>
                        </m:r>
                      </m:sup>
                    </m:sSubSup>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𝑑</m:t>
                        </m:r>
                      </m:e>
                      <m:sub>
                        <m:r>
                          <a:rPr lang="en-US" sz="2400" b="0" i="1" smtClean="0">
                            <a:latin typeface="Cambria Math" panose="02040503050406030204" pitchFamily="18" charset="0"/>
                          </a:rPr>
                          <m:t>𝑦</m:t>
                        </m:r>
                        <m:r>
                          <a:rPr lang="en-US" sz="2400" b="0" i="1" smtClean="0">
                            <a:latin typeface="Cambria Math" panose="02040503050406030204" pitchFamily="18" charset="0"/>
                          </a:rPr>
                          <m:t>,</m:t>
                        </m:r>
                        <m:r>
                          <a:rPr lang="en-US" sz="2400" b="0" i="1" smtClean="0">
                            <a:latin typeface="Cambria Math" panose="02040503050406030204" pitchFamily="18" charset="0"/>
                          </a:rPr>
                          <m:t>𝑖</m:t>
                        </m:r>
                      </m:sub>
                      <m:sup>
                        <m:r>
                          <a:rPr lang="en-US" sz="2400" b="0" i="1" smtClean="0">
                            <a:latin typeface="Cambria Math" panose="02040503050406030204" pitchFamily="18" charset="0"/>
                          </a:rPr>
                          <m:t>𝑘</m:t>
                        </m:r>
                      </m:sup>
                    </m:sSubSup>
                  </m:oMath>
                </a14:m>
                <a:r>
                  <a:rPr lang="en-US" sz="2400" dirty="0" smtClean="0"/>
                  <a:t>                            </a:t>
                </a:r>
                <a:r>
                  <a:rPr lang="en-US" sz="2000" dirty="0" smtClean="0">
                    <a:solidFill>
                      <a:schemeClr val="tx2">
                        <a:lumMod val="60000"/>
                        <a:lumOff val="40000"/>
                      </a:schemeClr>
                    </a:solidFill>
                  </a:rPr>
                  <a:t>[y: fluorescence]</a:t>
                </a:r>
                <a:endParaRPr lang="en-US" sz="1800" dirty="0" smtClean="0"/>
              </a:p>
              <a:p>
                <a:pPr marL="457200" lvl="1" indent="0">
                  <a:buNone/>
                </a:pPr>
                <a:r>
                  <a:rPr lang="en-US" dirty="0"/>
                  <a:t> </a:t>
                </a:r>
                <a:r>
                  <a:rPr lang="en-US" dirty="0" smtClean="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𝑖𝑗</m:t>
                        </m:r>
                      </m:sub>
                    </m:sSub>
                  </m:oMath>
                </a14:m>
                <a:r>
                  <a:rPr lang="en-US" dirty="0"/>
                  <a:t> = </a:t>
                </a:r>
                <a:r>
                  <a:rPr lang="en-US" dirty="0" smtClean="0"/>
                  <a:t>"weight" = integrated </a:t>
                </a:r>
                <a:r>
                  <a:rPr lang="en-US" dirty="0"/>
                  <a:t>voltage </a:t>
                </a:r>
                <a:r>
                  <a:rPr lang="en-US" dirty="0" smtClean="0"/>
                  <a:t>change from spike current</a:t>
                </a:r>
              </a:p>
              <a:p>
                <a:pPr marL="457200" lvl="1" indent="0">
                  <a:buNone/>
                </a:pPr>
                <a:endParaRPr lang="en-US" sz="900" dirty="0"/>
              </a:p>
              <a:p>
                <a:pPr marL="342900" lvl="1" indent="-342900">
                  <a:buClr>
                    <a:schemeClr val="accent1"/>
                  </a:buClr>
                  <a:buSzPct val="80000"/>
                  <a:buFont typeface="Wingdings" pitchFamily="2" charset="2"/>
                  <a:buChar char="n"/>
                </a:pPr>
                <a:r>
                  <a:rPr lang="en-US" sz="2800" dirty="0" smtClean="0"/>
                  <a:t>Ca</a:t>
                </a:r>
                <a:r>
                  <a:rPr lang="en-US" sz="2800" baseline="30000" dirty="0" smtClean="0"/>
                  <a:t>2+</a:t>
                </a:r>
                <a:r>
                  <a:rPr lang="en-US" sz="2800" dirty="0" smtClean="0"/>
                  <a:t> </a:t>
                </a:r>
                <a:r>
                  <a:rPr lang="en-US" sz="2800" dirty="0"/>
                  <a:t>fluorescence: dynamical system also</a:t>
                </a:r>
              </a:p>
              <a:p>
                <a:pPr marL="342900" lvl="1" indent="-342900">
                  <a:buClr>
                    <a:schemeClr val="accent1"/>
                  </a:buClr>
                  <a:buSzPct val="80000"/>
                  <a:buFont typeface="Wingdings" pitchFamily="2" charset="2"/>
                  <a:buChar char="n"/>
                </a:pPr>
                <a:r>
                  <a:rPr lang="en-US" sz="2800" dirty="0" smtClean="0">
                    <a:solidFill>
                      <a:schemeClr val="accent4">
                        <a:lumMod val="85000"/>
                        <a:lumOff val="15000"/>
                      </a:schemeClr>
                    </a:solidFill>
                  </a:rPr>
                  <a:t>Nonlinear state space</a:t>
                </a:r>
              </a:p>
              <a:p>
                <a:pPr marL="342900" lvl="1" indent="-342900">
                  <a:buClr>
                    <a:schemeClr val="accent1"/>
                  </a:buClr>
                  <a:buSzPct val="80000"/>
                  <a:buFont typeface="Wingdings" pitchFamily="2" charset="2"/>
                  <a:buChar char="n"/>
                </a:pPr>
                <a:r>
                  <a:rPr lang="en-US" sz="2800" dirty="0" smtClean="0">
                    <a:solidFill>
                      <a:schemeClr val="accent4">
                        <a:lumMod val="85000"/>
                        <a:lumOff val="15000"/>
                      </a:schemeClr>
                    </a:solidFill>
                  </a:rPr>
                  <a:t>Need: connectivity, spike times, voltages, calcium…</a:t>
                </a:r>
              </a:p>
              <a:p>
                <a:pPr marL="342900" lvl="1" indent="-342900">
                  <a:buClr>
                    <a:schemeClr val="accent1"/>
                  </a:buClr>
                  <a:buSzPct val="80000"/>
                </a:pPr>
                <a:endParaRPr lang="en-US" dirty="0" smtClean="0">
                  <a:solidFill>
                    <a:schemeClr val="tx2">
                      <a:lumMod val="60000"/>
                      <a:lumOff val="40000"/>
                    </a:schemeClr>
                  </a:solidFill>
                </a:endParaRPr>
              </a:p>
              <a:p>
                <a:pPr lvl="1"/>
                <a:endParaRPr lang="en-US" dirty="0" smtClean="0"/>
              </a:p>
              <a:p>
                <a:pPr lvl="1"/>
                <a:endParaRPr lang="en-US" dirty="0" smtClean="0"/>
              </a:p>
              <a:p>
                <a:pPr lvl="1"/>
                <a:endParaRPr lang="en-US" dirty="0" smtClean="0"/>
              </a:p>
              <a:p>
                <a:pPr lvl="1"/>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74663" y="838200"/>
                <a:ext cx="8974138" cy="5664200"/>
              </a:xfrm>
              <a:blipFill rotWithShape="0">
                <a:blip r:embed="rId3"/>
                <a:stretch>
                  <a:fillRect l="-815" t="-753"/>
                </a:stretch>
              </a:blipFill>
            </p:spPr>
            <p:txBody>
              <a:bodyPr/>
              <a:lstStyle/>
              <a:p>
                <a:r>
                  <a:rPr lang="en-US">
                    <a:noFill/>
                  </a:rPr>
                  <a:t> </a:t>
                </a:r>
              </a:p>
            </p:txBody>
          </p:sp>
        </mc:Fallback>
      </mc:AlternateContent>
      <p:sp>
        <p:nvSpPr>
          <p:cNvPr id="5" name="TextBox 4"/>
          <p:cNvSpPr txBox="1"/>
          <p:nvPr/>
        </p:nvSpPr>
        <p:spPr>
          <a:xfrm>
            <a:off x="1600200" y="6096000"/>
            <a:ext cx="7754937" cy="584775"/>
          </a:xfrm>
          <a:prstGeom prst="rect">
            <a:avLst/>
          </a:prstGeom>
          <a:noFill/>
        </p:spPr>
        <p:txBody>
          <a:bodyPr wrap="square" rtlCol="0">
            <a:spAutoFit/>
          </a:bodyPr>
          <a:lstStyle/>
          <a:p>
            <a:pPr lvl="0" algn="l" eaLnBrk="0" hangingPunct="0">
              <a:spcBef>
                <a:spcPct val="20000"/>
              </a:spcBef>
              <a:buClr>
                <a:srgbClr val="000099"/>
              </a:buClr>
              <a:buSzPct val="80000"/>
            </a:pPr>
            <a:r>
              <a:rPr lang="en-US" sz="1600" kern="0" dirty="0" err="1">
                <a:solidFill>
                  <a:srgbClr val="000099"/>
                </a:solidFill>
                <a:latin typeface="Arial"/>
                <a:cs typeface="+mn-cs"/>
              </a:rPr>
              <a:t>Mischenko</a:t>
            </a:r>
            <a:r>
              <a:rPr lang="en-US" sz="1600" kern="0" dirty="0">
                <a:solidFill>
                  <a:srgbClr val="000099"/>
                </a:solidFill>
                <a:latin typeface="Arial"/>
                <a:cs typeface="+mn-cs"/>
              </a:rPr>
              <a:t>, Vogelstein, </a:t>
            </a:r>
            <a:r>
              <a:rPr lang="en-US" sz="1600" kern="0" dirty="0" err="1">
                <a:solidFill>
                  <a:srgbClr val="000099"/>
                </a:solidFill>
                <a:latin typeface="Arial"/>
                <a:cs typeface="+mn-cs"/>
              </a:rPr>
              <a:t>Paninski</a:t>
            </a:r>
            <a:r>
              <a:rPr lang="en-US" sz="1600" kern="0" dirty="0">
                <a:solidFill>
                  <a:srgbClr val="000099"/>
                </a:solidFill>
                <a:latin typeface="Arial"/>
                <a:cs typeface="+mn-cs"/>
              </a:rPr>
              <a:t> (2010), Yasuda(2004), Vogelstein et al (</a:t>
            </a:r>
            <a:r>
              <a:rPr lang="en-US" sz="1600" kern="0" dirty="0" smtClean="0">
                <a:solidFill>
                  <a:srgbClr val="000099"/>
                </a:solidFill>
                <a:latin typeface="Arial"/>
                <a:cs typeface="+mn-cs"/>
              </a:rPr>
              <a:t>2010), Fletcher et al, COSYNE 2014, NIPS 2014</a:t>
            </a:r>
            <a:endParaRPr lang="en-US" b="0" dirty="0" smtClean="0"/>
          </a:p>
        </p:txBody>
      </p:sp>
    </p:spTree>
    <p:extLst>
      <p:ext uri="{BB962C8B-B14F-4D97-AF65-F5344CB8AC3E}">
        <p14:creationId xmlns:p14="http://schemas.microsoft.com/office/powerpoint/2010/main" val="5907181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990600"/>
            <a:ext cx="7238951" cy="2971504"/>
          </a:xfrm>
          <a:prstGeom prst="rect">
            <a:avLst/>
          </a:prstGeom>
          <a:solidFill>
            <a:schemeClr val="bg1"/>
          </a:solidFill>
          <a:ln>
            <a:noFill/>
          </a:ln>
          <a:extLst/>
        </p:spPr>
      </p:pic>
      <p:sp>
        <p:nvSpPr>
          <p:cNvPr id="3" name="Rectangle 2"/>
          <p:cNvSpPr/>
          <p:nvPr/>
        </p:nvSpPr>
        <p:spPr bwMode="auto">
          <a:xfrm>
            <a:off x="1219200" y="3505200"/>
            <a:ext cx="25146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effectLst/>
              <a:latin typeface="Arial" charset="0"/>
            </a:endParaRPr>
          </a:p>
        </p:txBody>
      </p:sp>
      <p:sp>
        <p:nvSpPr>
          <p:cNvPr id="2" name="Title 1"/>
          <p:cNvSpPr>
            <a:spLocks noGrp="1"/>
          </p:cNvSpPr>
          <p:nvPr>
            <p:ph type="title"/>
          </p:nvPr>
        </p:nvSpPr>
        <p:spPr/>
        <p:txBody>
          <a:bodyPr>
            <a:normAutofit/>
          </a:bodyPr>
          <a:lstStyle/>
          <a:p>
            <a:r>
              <a:rPr lang="en-US" dirty="0" smtClean="0"/>
              <a:t>Summary: System</a:t>
            </a:r>
            <a:endParaRPr lang="en-US" dirty="0"/>
          </a:p>
        </p:txBody>
      </p:sp>
      <mc:AlternateContent xmlns:mc="http://schemas.openxmlformats.org/markup-compatibility/2006" xmlns:a14="http://schemas.microsoft.com/office/drawing/2010/main">
        <mc:Choice Requires="a14">
          <p:sp>
            <p:nvSpPr>
              <p:cNvPr id="5" name="TextBox 4"/>
              <p:cNvSpPr txBox="1"/>
              <p:nvPr/>
            </p:nvSpPr>
            <p:spPr>
              <a:xfrm>
                <a:off x="228600" y="3978146"/>
                <a:ext cx="3957494" cy="1684564"/>
              </a:xfrm>
              <a:prstGeom prst="rect">
                <a:avLst/>
              </a:prstGeom>
              <a:solidFill>
                <a:schemeClr val="bg1"/>
              </a:solidFill>
            </p:spPr>
            <p:txBody>
              <a:bodyPr wrap="none" rtlCol="0">
                <a:spAutoFit/>
              </a:bodyPr>
              <a:lstStyle/>
              <a:p>
                <a:pPr marL="0" indent="0" algn="l">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1" i="1" smtClean="0">
                              <a:latin typeface="Cambria Math"/>
                            </a:rPr>
                            <m:t>𝒗</m:t>
                          </m:r>
                        </m:e>
                        <m:sup>
                          <m:r>
                            <a:rPr lang="en-US" b="0" i="1" smtClean="0">
                              <a:latin typeface="Cambria Math"/>
                            </a:rPr>
                            <m:t>𝑘</m:t>
                          </m:r>
                          <m:r>
                            <a:rPr lang="en-US" b="0" i="1">
                              <a:latin typeface="Cambria Math"/>
                            </a:rPr>
                            <m:t>+1</m:t>
                          </m:r>
                        </m:sup>
                      </m:sSup>
                      <m:r>
                        <a:rPr lang="en-US" b="0" i="1">
                          <a:latin typeface="Cambria Math"/>
                        </a:rPr>
                        <m:t>=</m:t>
                      </m:r>
                      <m:d>
                        <m:dPr>
                          <m:ctrlPr>
                            <a:rPr lang="en-US" b="0" i="1">
                              <a:latin typeface="Cambria Math" panose="02040503050406030204" pitchFamily="18" charset="0"/>
                            </a:rPr>
                          </m:ctrlPr>
                        </m:dPr>
                        <m:e>
                          <m:r>
                            <a:rPr lang="en-US" b="0" i="1">
                              <a:latin typeface="Cambria Math"/>
                            </a:rPr>
                            <m:t>1−</m:t>
                          </m:r>
                          <m:r>
                            <a:rPr lang="en-US" b="0" i="1">
                              <a:latin typeface="Cambria Math"/>
                            </a:rPr>
                            <m:t>𝛼</m:t>
                          </m:r>
                        </m:e>
                      </m:d>
                      <m:sSup>
                        <m:sSupPr>
                          <m:ctrlPr>
                            <a:rPr lang="en-US" b="0" i="1">
                              <a:latin typeface="Cambria Math" panose="02040503050406030204" pitchFamily="18" charset="0"/>
                            </a:rPr>
                          </m:ctrlPr>
                        </m:sSupPr>
                        <m:e>
                          <m:r>
                            <a:rPr lang="en-US" b="1" i="1" smtClean="0">
                              <a:latin typeface="Cambria Math"/>
                            </a:rPr>
                            <m:t>𝒗</m:t>
                          </m:r>
                        </m:e>
                        <m:sup>
                          <m:r>
                            <a:rPr lang="en-US" b="0" i="1" smtClean="0">
                              <a:latin typeface="Cambria Math"/>
                            </a:rPr>
                            <m:t>𝑘</m:t>
                          </m:r>
                        </m:sup>
                      </m:sSup>
                      <m:r>
                        <a:rPr lang="en-US" b="0" i="1">
                          <a:latin typeface="Cambria Math"/>
                        </a:rPr>
                        <m:t>+</m:t>
                      </m:r>
                      <m:r>
                        <a:rPr lang="en-US" b="1" i="1">
                          <a:latin typeface="Cambria Math"/>
                        </a:rPr>
                        <m:t>𝑾</m:t>
                      </m:r>
                      <m:sSup>
                        <m:sSupPr>
                          <m:ctrlPr>
                            <a:rPr lang="en-US" b="0" i="1">
                              <a:latin typeface="Cambria Math" panose="02040503050406030204" pitchFamily="18" charset="0"/>
                            </a:rPr>
                          </m:ctrlPr>
                        </m:sSupPr>
                        <m:e>
                          <m:r>
                            <a:rPr lang="en-US" b="1" i="1">
                              <a:latin typeface="Cambria Math"/>
                            </a:rPr>
                            <m:t>𝒔</m:t>
                          </m:r>
                        </m:e>
                        <m:sup>
                          <m:r>
                            <a:rPr lang="en-US" b="0" i="1" smtClean="0">
                              <a:latin typeface="Cambria Math"/>
                            </a:rPr>
                            <m:t>𝑘</m:t>
                          </m:r>
                        </m:sup>
                      </m:sSup>
                      <m:r>
                        <a:rPr lang="en-US" b="0" i="1">
                          <a:latin typeface="Cambria Math"/>
                        </a:rPr>
                        <m:t>+</m:t>
                      </m:r>
                      <m:sSubSup>
                        <m:sSubSupPr>
                          <m:ctrlPr>
                            <a:rPr lang="en-US" b="0" i="1">
                              <a:latin typeface="Cambria Math" panose="02040503050406030204" pitchFamily="18" charset="0"/>
                            </a:rPr>
                          </m:ctrlPr>
                        </m:sSubSupPr>
                        <m:e>
                          <m:r>
                            <a:rPr lang="en-US" b="1" i="1">
                              <a:latin typeface="Cambria Math"/>
                            </a:rPr>
                            <m:t>𝒅</m:t>
                          </m:r>
                        </m:e>
                        <m:sub>
                          <m:r>
                            <a:rPr lang="en-US" b="0" i="1">
                              <a:latin typeface="Cambria Math"/>
                            </a:rPr>
                            <m:t>𝑥</m:t>
                          </m:r>
                        </m:sub>
                        <m:sup>
                          <m:r>
                            <a:rPr lang="en-US" b="0" i="1" smtClean="0">
                              <a:latin typeface="Cambria Math"/>
                            </a:rPr>
                            <m:t>𝑘</m:t>
                          </m:r>
                        </m:sup>
                      </m:sSubSup>
                    </m:oMath>
                  </m:oMathPara>
                </a14:m>
                <a:r>
                  <a:rPr lang="en-US" b="0" dirty="0"/>
                  <a:t/>
                </a:r>
                <a:br>
                  <a:rPr lang="en-US" b="0" dirty="0"/>
                </a:br>
                <a14:m>
                  <m:oMath xmlns:m="http://schemas.openxmlformats.org/officeDocument/2006/math">
                    <m:sSup>
                      <m:sSupPr>
                        <m:ctrlPr>
                          <a:rPr lang="en-US" b="0" i="1">
                            <a:latin typeface="Cambria Math" panose="02040503050406030204" pitchFamily="18" charset="0"/>
                          </a:rPr>
                        </m:ctrlPr>
                      </m:sSupPr>
                      <m:e>
                        <m:r>
                          <a:rPr lang="en-US" b="1" i="1">
                            <a:latin typeface="Cambria Math"/>
                          </a:rPr>
                          <m:t>𝒔</m:t>
                        </m:r>
                      </m:e>
                      <m:sup>
                        <m:r>
                          <a:rPr lang="en-US" b="0" i="1" smtClean="0">
                            <a:latin typeface="Cambria Math"/>
                          </a:rPr>
                          <m:t>𝑘</m:t>
                        </m:r>
                      </m:sup>
                    </m:sSup>
                    <m:r>
                      <a:rPr lang="en-US" b="0" i="1">
                        <a:latin typeface="Cambria Math"/>
                      </a:rPr>
                      <m:t>=</m:t>
                    </m:r>
                    <m:r>
                      <a:rPr lang="en-US" b="0" i="1" smtClean="0">
                        <a:latin typeface="Cambria Math"/>
                      </a:rPr>
                      <m:t>1</m:t>
                    </m:r>
                  </m:oMath>
                </a14:m>
                <a:r>
                  <a:rPr lang="en-US" b="0" dirty="0"/>
                  <a:t>, </a:t>
                </a:r>
                <a14:m>
                  <m:oMath xmlns:m="http://schemas.openxmlformats.org/officeDocument/2006/math">
                    <m:sSup>
                      <m:sSupPr>
                        <m:ctrlPr>
                          <a:rPr lang="en-US" b="0" i="1" dirty="0">
                            <a:latin typeface="Cambria Math" panose="02040503050406030204" pitchFamily="18" charset="0"/>
                          </a:rPr>
                        </m:ctrlPr>
                      </m:sSupPr>
                      <m:e>
                        <m:r>
                          <a:rPr lang="en-US" b="1" i="1" dirty="0" smtClean="0">
                            <a:latin typeface="Cambria Math"/>
                          </a:rPr>
                          <m:t>𝒗</m:t>
                        </m:r>
                      </m:e>
                      <m:sup>
                        <m:r>
                          <a:rPr lang="en-US" b="0" i="1" dirty="0" smtClean="0">
                            <a:latin typeface="Cambria Math"/>
                          </a:rPr>
                          <m:t>𝑘</m:t>
                        </m:r>
                      </m:sup>
                    </m:sSup>
                    <m:r>
                      <a:rPr lang="en-US" b="0" i="1" dirty="0">
                        <a:latin typeface="Cambria Math"/>
                      </a:rPr>
                      <m:t>=</m:t>
                    </m:r>
                    <m:r>
                      <a:rPr lang="en-US" b="0" i="1" smtClean="0">
                        <a:latin typeface="Cambria Math"/>
                      </a:rPr>
                      <m:t>0</m:t>
                    </m:r>
                  </m:oMath>
                </a14:m>
                <a:r>
                  <a:rPr lang="en-US" b="0" dirty="0"/>
                  <a:t> when </a:t>
                </a:r>
                <a14:m>
                  <m:oMath xmlns:m="http://schemas.openxmlformats.org/officeDocument/2006/math">
                    <m:sSup>
                      <m:sSupPr>
                        <m:ctrlPr>
                          <a:rPr lang="en-US" b="0" i="1" dirty="0">
                            <a:latin typeface="Cambria Math" panose="02040503050406030204" pitchFamily="18" charset="0"/>
                          </a:rPr>
                        </m:ctrlPr>
                      </m:sSupPr>
                      <m:e>
                        <m:r>
                          <a:rPr lang="en-US" i="1" dirty="0">
                            <a:latin typeface="Cambria Math"/>
                          </a:rPr>
                          <m:t>𝒗</m:t>
                        </m:r>
                      </m:e>
                      <m:sup>
                        <m:r>
                          <a:rPr lang="en-US" b="0" i="1" dirty="0">
                            <a:latin typeface="Cambria Math"/>
                          </a:rPr>
                          <m:t>𝑘</m:t>
                        </m:r>
                      </m:sup>
                    </m:sSup>
                    <m:r>
                      <a:rPr lang="en-US" b="0" i="1" dirty="0">
                        <a:latin typeface="Cambria Math"/>
                      </a:rPr>
                      <m:t>&gt;</m:t>
                    </m:r>
                    <m:r>
                      <a:rPr lang="en-US" b="0" i="1" dirty="0">
                        <a:latin typeface="Cambria Math"/>
                      </a:rPr>
                      <m:t>𝜇</m:t>
                    </m:r>
                  </m:oMath>
                </a14:m>
                <a:r>
                  <a:rPr lang="en-US" b="0" dirty="0"/>
                  <a:t> </a:t>
                </a:r>
              </a:p>
              <a:p>
                <a:pPr marL="0" indent="0" algn="l">
                  <a:buNone/>
                </a:pPr>
                <a:endParaRPr lang="en-US" dirty="0"/>
              </a:p>
              <a:p>
                <a:pPr marL="0" indent="0" algn="l">
                  <a:buNone/>
                </a:pPr>
                <a14:m>
                  <m:oMath xmlns:m="http://schemas.openxmlformats.org/officeDocument/2006/math">
                    <m:sSup>
                      <m:sSupPr>
                        <m:ctrlPr>
                          <a:rPr lang="en-US" b="0" i="1">
                            <a:latin typeface="Cambria Math" panose="02040503050406030204" pitchFamily="18" charset="0"/>
                          </a:rPr>
                        </m:ctrlPr>
                      </m:sSupPr>
                      <m:e>
                        <m:r>
                          <a:rPr lang="en-US" b="1" i="1">
                            <a:latin typeface="Cambria Math"/>
                          </a:rPr>
                          <m:t>𝒛</m:t>
                        </m:r>
                      </m:e>
                      <m:sup>
                        <m:r>
                          <a:rPr lang="en-US" b="0" i="1" smtClean="0">
                            <a:latin typeface="Cambria Math"/>
                          </a:rPr>
                          <m:t>𝑘</m:t>
                        </m:r>
                        <m:r>
                          <a:rPr lang="en-US" b="0" i="1">
                            <a:latin typeface="Cambria Math"/>
                          </a:rPr>
                          <m:t>+1</m:t>
                        </m:r>
                      </m:sup>
                    </m:sSup>
                    <m:r>
                      <a:rPr lang="en-US" b="0" i="1">
                        <a:latin typeface="Cambria Math"/>
                      </a:rPr>
                      <m:t>=</m:t>
                    </m:r>
                    <m:d>
                      <m:dPr>
                        <m:ctrlPr>
                          <a:rPr lang="en-US" b="0" i="1">
                            <a:latin typeface="Cambria Math" panose="02040503050406030204" pitchFamily="18" charset="0"/>
                          </a:rPr>
                        </m:ctrlPr>
                      </m:dPr>
                      <m:e>
                        <m:r>
                          <a:rPr lang="en-US" b="0" i="1">
                            <a:latin typeface="Cambria Math"/>
                          </a:rPr>
                          <m:t>1−</m:t>
                        </m:r>
                        <m:r>
                          <a:rPr lang="en-US" b="0" i="1">
                            <a:latin typeface="Cambria Math"/>
                          </a:rPr>
                          <m:t>𝛽</m:t>
                        </m:r>
                      </m:e>
                    </m:d>
                    <m:sSup>
                      <m:sSupPr>
                        <m:ctrlPr>
                          <a:rPr lang="en-US" b="0" i="1">
                            <a:latin typeface="Cambria Math" panose="02040503050406030204" pitchFamily="18" charset="0"/>
                          </a:rPr>
                        </m:ctrlPr>
                      </m:sSupPr>
                      <m:e>
                        <m:r>
                          <a:rPr lang="en-US" b="1" i="1">
                            <a:latin typeface="Cambria Math"/>
                          </a:rPr>
                          <m:t>𝒛</m:t>
                        </m:r>
                      </m:e>
                      <m:sup>
                        <m:r>
                          <a:rPr lang="en-US" b="0" i="1" smtClean="0">
                            <a:latin typeface="Cambria Math"/>
                          </a:rPr>
                          <m:t>𝑘</m:t>
                        </m:r>
                      </m:sup>
                    </m:sSup>
                    <m:r>
                      <a:rPr lang="en-US" b="0" i="1">
                        <a:latin typeface="Cambria Math"/>
                      </a:rPr>
                      <m:t>+</m:t>
                    </m:r>
                    <m:sSubSup>
                      <m:sSubSupPr>
                        <m:ctrlPr>
                          <a:rPr lang="en-US" b="0" i="1">
                            <a:latin typeface="Cambria Math" panose="02040503050406030204" pitchFamily="18" charset="0"/>
                          </a:rPr>
                        </m:ctrlPr>
                      </m:sSubSupPr>
                      <m:e>
                        <m:r>
                          <a:rPr lang="en-US" b="1" i="1">
                            <a:latin typeface="Cambria Math"/>
                          </a:rPr>
                          <m:t>𝒅</m:t>
                        </m:r>
                      </m:e>
                      <m:sub>
                        <m:r>
                          <a:rPr lang="en-US" b="0" i="1">
                            <a:latin typeface="Cambria Math"/>
                          </a:rPr>
                          <m:t>𝑧</m:t>
                        </m:r>
                      </m:sub>
                      <m:sup>
                        <m:r>
                          <a:rPr lang="en-US" b="0" i="1" smtClean="0">
                            <a:latin typeface="Cambria Math"/>
                          </a:rPr>
                          <m:t>𝑘</m:t>
                        </m:r>
                      </m:sup>
                    </m:sSubSup>
                    <m:r>
                      <a:rPr lang="en-US" b="0" i="1">
                        <a:latin typeface="Cambria Math"/>
                      </a:rPr>
                      <m:t>+</m:t>
                    </m:r>
                    <m:sSup>
                      <m:sSupPr>
                        <m:ctrlPr>
                          <a:rPr lang="en-US" b="0" i="1">
                            <a:latin typeface="Cambria Math" panose="02040503050406030204" pitchFamily="18" charset="0"/>
                          </a:rPr>
                        </m:ctrlPr>
                      </m:sSupPr>
                      <m:e>
                        <m:r>
                          <a:rPr lang="en-US" b="1" i="1">
                            <a:latin typeface="Cambria Math"/>
                          </a:rPr>
                          <m:t>𝒔</m:t>
                        </m:r>
                      </m:e>
                      <m:sup>
                        <m:r>
                          <a:rPr lang="en-US" b="0" i="1" smtClean="0">
                            <a:latin typeface="Cambria Math"/>
                          </a:rPr>
                          <m:t>𝑘</m:t>
                        </m:r>
                      </m:sup>
                    </m:sSup>
                  </m:oMath>
                </a14:m>
                <a:r>
                  <a:rPr lang="en-US" b="0" dirty="0" smtClean="0"/>
                  <a:t> </a:t>
                </a:r>
                <a:r>
                  <a:rPr lang="en-US" b="0" dirty="0"/>
                  <a:t/>
                </a:r>
                <a:br>
                  <a:rPr lang="en-US" b="0" dirty="0"/>
                </a:br>
                <a14:m>
                  <m:oMath xmlns:m="http://schemas.openxmlformats.org/officeDocument/2006/math">
                    <m:sSup>
                      <m:sSupPr>
                        <m:ctrlPr>
                          <a:rPr lang="en-US" b="0" i="1" smtClean="0">
                            <a:latin typeface="Cambria Math" panose="02040503050406030204" pitchFamily="18" charset="0"/>
                          </a:rPr>
                        </m:ctrlPr>
                      </m:sSupPr>
                      <m:e>
                        <m:r>
                          <a:rPr lang="en-US" b="1" i="1">
                            <a:latin typeface="Cambria Math"/>
                          </a:rPr>
                          <m:t>𝒚</m:t>
                        </m:r>
                      </m:e>
                      <m:sup>
                        <m:r>
                          <a:rPr lang="en-US" b="0" i="1" smtClean="0">
                            <a:latin typeface="Cambria Math"/>
                          </a:rPr>
                          <m:t>𝑘</m:t>
                        </m:r>
                      </m:sup>
                    </m:sSup>
                    <m:r>
                      <a:rPr lang="en-US" b="0" i="1">
                        <a:latin typeface="Cambria Math"/>
                      </a:rPr>
                      <m:t>=</m:t>
                    </m:r>
                    <m:sSup>
                      <m:sSupPr>
                        <m:ctrlPr>
                          <a:rPr lang="en-US" b="0" i="1">
                            <a:latin typeface="Cambria Math" panose="02040503050406030204" pitchFamily="18" charset="0"/>
                          </a:rPr>
                        </m:ctrlPr>
                      </m:sSupPr>
                      <m:e>
                        <m:r>
                          <a:rPr lang="en-US" b="0" i="1" smtClean="0">
                            <a:latin typeface="Cambria Math" panose="02040503050406030204" pitchFamily="18" charset="0"/>
                          </a:rPr>
                          <m:t>𝑎</m:t>
                        </m:r>
                        <m:r>
                          <a:rPr lang="en-US" b="1" i="1" smtClean="0">
                            <a:latin typeface="Cambria Math" panose="02040503050406030204" pitchFamily="18" charset="0"/>
                          </a:rPr>
                          <m:t> </m:t>
                        </m:r>
                        <m:r>
                          <a:rPr lang="en-US" b="1" i="1">
                            <a:latin typeface="Cambria Math"/>
                          </a:rPr>
                          <m:t>𝒛</m:t>
                        </m:r>
                      </m:e>
                      <m:sup>
                        <m:r>
                          <a:rPr lang="en-US" b="0" i="1" smtClean="0">
                            <a:latin typeface="Cambria Math"/>
                          </a:rPr>
                          <m:t>𝑘</m:t>
                        </m:r>
                      </m:sup>
                    </m:sSup>
                    <m:r>
                      <a:rPr lang="en-US" b="0" i="1">
                        <a:latin typeface="Cambria Math"/>
                      </a:rPr>
                      <m:t>+</m:t>
                    </m:r>
                    <m:sSubSup>
                      <m:sSubSupPr>
                        <m:ctrlPr>
                          <a:rPr lang="en-US" b="0" i="1">
                            <a:latin typeface="Cambria Math" panose="02040503050406030204" pitchFamily="18" charset="0"/>
                          </a:rPr>
                        </m:ctrlPr>
                      </m:sSubSupPr>
                      <m:e>
                        <m:r>
                          <a:rPr lang="en-US" b="1" i="1">
                            <a:latin typeface="Cambria Math"/>
                          </a:rPr>
                          <m:t>𝒅</m:t>
                        </m:r>
                      </m:e>
                      <m:sub>
                        <m:r>
                          <a:rPr lang="en-US" b="0" i="1">
                            <a:latin typeface="Cambria Math"/>
                          </a:rPr>
                          <m:t>𝑦</m:t>
                        </m:r>
                      </m:sub>
                      <m:sup>
                        <m:r>
                          <a:rPr lang="en-US" b="0" i="1" smtClean="0">
                            <a:latin typeface="Cambria Math"/>
                          </a:rPr>
                          <m:t>𝑘</m:t>
                        </m:r>
                      </m:sup>
                    </m:sSubSup>
                  </m:oMath>
                </a14:m>
                <a:r>
                  <a:rPr lang="en-US" b="0" dirty="0" smtClean="0"/>
                  <a:t> </a:t>
                </a:r>
              </a:p>
            </p:txBody>
          </p:sp>
        </mc:Choice>
        <mc:Fallback xmlns="">
          <p:sp>
            <p:nvSpPr>
              <p:cNvPr id="5" name="TextBox 4"/>
              <p:cNvSpPr txBox="1">
                <a:spLocks noRot="1" noChangeAspect="1" noMove="1" noResize="1" noEditPoints="1" noAdjustHandles="1" noChangeArrowheads="1" noChangeShapeType="1" noTextEdit="1"/>
              </p:cNvSpPr>
              <p:nvPr/>
            </p:nvSpPr>
            <p:spPr>
              <a:xfrm>
                <a:off x="228600" y="3978146"/>
                <a:ext cx="3957494" cy="1684564"/>
              </a:xfrm>
              <a:prstGeom prst="rect">
                <a:avLst/>
              </a:prstGeom>
              <a:blipFill rotWithShape="0">
                <a:blip r:embed="rId4"/>
                <a:stretch>
                  <a:fillRect l="-154" b="-362"/>
                </a:stretch>
              </a:blipFill>
            </p:spPr>
            <p:txBody>
              <a:bodyPr/>
              <a:lstStyle/>
              <a:p>
                <a:r>
                  <a:rPr lang="en-US">
                    <a:noFill/>
                  </a:rPr>
                  <a:t> </a:t>
                </a:r>
              </a:p>
            </p:txBody>
          </p:sp>
        </mc:Fallback>
      </mc:AlternateContent>
      <p:sp>
        <p:nvSpPr>
          <p:cNvPr id="7" name="TextBox 6"/>
          <p:cNvSpPr txBox="1"/>
          <p:nvPr/>
        </p:nvSpPr>
        <p:spPr>
          <a:xfrm>
            <a:off x="4669824" y="3962400"/>
            <a:ext cx="3575018" cy="1631216"/>
          </a:xfrm>
          <a:prstGeom prst="rect">
            <a:avLst/>
          </a:prstGeom>
          <a:noFill/>
        </p:spPr>
        <p:txBody>
          <a:bodyPr wrap="none" rtlCol="0">
            <a:spAutoFit/>
          </a:bodyPr>
          <a:lstStyle/>
          <a:p>
            <a:pPr algn="l"/>
            <a:r>
              <a:rPr lang="en-US" b="0" dirty="0" smtClean="0"/>
              <a:t>Membrane voltage integration</a:t>
            </a:r>
          </a:p>
          <a:p>
            <a:pPr algn="l"/>
            <a:r>
              <a:rPr lang="en-US" b="0" dirty="0" smtClean="0"/>
              <a:t>Spike and reset</a:t>
            </a:r>
          </a:p>
          <a:p>
            <a:pPr algn="l"/>
            <a:endParaRPr lang="en-US" b="0" dirty="0"/>
          </a:p>
          <a:p>
            <a:pPr algn="l"/>
            <a:r>
              <a:rPr lang="en-US" b="0" dirty="0" smtClean="0"/>
              <a:t>Bound Ca</a:t>
            </a:r>
            <a:r>
              <a:rPr lang="en-US" b="0" baseline="30000" dirty="0" smtClean="0"/>
              <a:t>2+</a:t>
            </a:r>
            <a:r>
              <a:rPr lang="en-US" b="0" dirty="0" smtClean="0"/>
              <a:t> concentration</a:t>
            </a:r>
          </a:p>
          <a:p>
            <a:pPr algn="l"/>
            <a:r>
              <a:rPr lang="en-US" b="0" dirty="0" smtClean="0"/>
              <a:t>Fluorescence </a:t>
            </a:r>
          </a:p>
        </p:txBody>
      </p:sp>
      <p:cxnSp>
        <p:nvCxnSpPr>
          <p:cNvPr id="9" name="Straight Arrow Connector 8"/>
          <p:cNvCxnSpPr/>
          <p:nvPr/>
        </p:nvCxnSpPr>
        <p:spPr bwMode="auto">
          <a:xfrm flipH="1">
            <a:off x="4343880" y="4191000"/>
            <a:ext cx="325944" cy="0"/>
          </a:xfrm>
          <a:prstGeom prst="straightConnector1">
            <a:avLst/>
          </a:prstGeom>
          <a:noFill/>
          <a:ln w="9525" cap="flat" cmpd="sng" algn="ctr">
            <a:solidFill>
              <a:schemeClr val="tx1"/>
            </a:solidFill>
            <a:prstDash val="solid"/>
            <a:round/>
            <a:headEnd type="none" w="med" len="med"/>
            <a:tailEnd type="arrow"/>
          </a:ln>
          <a:effectLst/>
        </p:spPr>
      </p:cxnSp>
      <p:cxnSp>
        <p:nvCxnSpPr>
          <p:cNvPr id="11" name="Straight Arrow Connector 10"/>
          <p:cNvCxnSpPr/>
          <p:nvPr/>
        </p:nvCxnSpPr>
        <p:spPr bwMode="auto">
          <a:xfrm flipH="1">
            <a:off x="4022124" y="4495800"/>
            <a:ext cx="647700" cy="0"/>
          </a:xfrm>
          <a:prstGeom prst="straightConnector1">
            <a:avLst/>
          </a:prstGeom>
          <a:noFill/>
          <a:ln w="9525"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flipH="1">
            <a:off x="3581400" y="5105400"/>
            <a:ext cx="1088424" cy="0"/>
          </a:xfrm>
          <a:prstGeom prst="straightConnector1">
            <a:avLst/>
          </a:prstGeom>
          <a:noFill/>
          <a:ln w="9525" cap="flat" cmpd="sng" algn="ctr">
            <a:solidFill>
              <a:schemeClr val="tx1"/>
            </a:solidFill>
            <a:prstDash val="solid"/>
            <a:round/>
            <a:headEnd type="none" w="med" len="med"/>
            <a:tailEnd type="arrow"/>
          </a:ln>
          <a:effectLst/>
        </p:spPr>
      </p:cxnSp>
      <p:cxnSp>
        <p:nvCxnSpPr>
          <p:cNvPr id="14" name="Straight Arrow Connector 13"/>
          <p:cNvCxnSpPr/>
          <p:nvPr/>
        </p:nvCxnSpPr>
        <p:spPr bwMode="auto">
          <a:xfrm flipH="1">
            <a:off x="3581400" y="5410200"/>
            <a:ext cx="1088424" cy="0"/>
          </a:xfrm>
          <a:prstGeom prst="straightConnector1">
            <a:avLst/>
          </a:prstGeom>
          <a:noFill/>
          <a:ln w="9525" cap="flat" cmpd="sng" algn="ctr">
            <a:solidFill>
              <a:schemeClr val="tx1"/>
            </a:solidFill>
            <a:prstDash val="solid"/>
            <a:round/>
            <a:headEnd type="none" w="med" len="med"/>
            <a:tailEnd type="arrow"/>
          </a:ln>
          <a:effectLst/>
        </p:spPr>
      </p:cxnSp>
      <p:cxnSp>
        <p:nvCxnSpPr>
          <p:cNvPr id="6" name="Straight Connector 5"/>
          <p:cNvCxnSpPr/>
          <p:nvPr/>
        </p:nvCxnSpPr>
        <p:spPr bwMode="auto">
          <a:xfrm flipV="1">
            <a:off x="4060224" y="1143000"/>
            <a:ext cx="0" cy="304800"/>
          </a:xfrm>
          <a:prstGeom prst="line">
            <a:avLst/>
          </a:prstGeom>
          <a:no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flipH="1">
            <a:off x="2362200" y="1143000"/>
            <a:ext cx="1698024" cy="0"/>
          </a:xfrm>
          <a:prstGeom prst="line">
            <a:avLst/>
          </a:prstGeom>
          <a:noFill/>
          <a:ln w="9525" cap="flat" cmpd="sng" algn="ctr">
            <a:solidFill>
              <a:schemeClr val="tx1"/>
            </a:solidFill>
            <a:prstDash val="solid"/>
            <a:round/>
            <a:headEnd type="none" w="med" len="med"/>
            <a:tailEnd type="none" w="med" len="med"/>
          </a:ln>
          <a:effectLst/>
        </p:spPr>
      </p:cxnSp>
      <p:cxnSp>
        <p:nvCxnSpPr>
          <p:cNvPr id="15" name="Straight Arrow Connector 14"/>
          <p:cNvCxnSpPr/>
          <p:nvPr/>
        </p:nvCxnSpPr>
        <p:spPr bwMode="auto">
          <a:xfrm>
            <a:off x="2362200" y="1143000"/>
            <a:ext cx="0" cy="304800"/>
          </a:xfrm>
          <a:prstGeom prst="straightConnector1">
            <a:avLst/>
          </a:prstGeom>
          <a:noFill/>
          <a:ln w="9525" cap="flat" cmpd="sng" algn="ctr">
            <a:solidFill>
              <a:schemeClr val="tx1"/>
            </a:solidFill>
            <a:prstDash val="solid"/>
            <a:round/>
            <a:headEnd type="none" w="med" len="med"/>
            <a:tailEnd type="arrow"/>
          </a:ln>
          <a:effectLst/>
        </p:spPr>
      </p:cxnSp>
      <p:sp>
        <p:nvSpPr>
          <p:cNvPr id="4" name="Rectangle 3"/>
          <p:cNvSpPr/>
          <p:nvPr/>
        </p:nvSpPr>
        <p:spPr bwMode="auto">
          <a:xfrm>
            <a:off x="685800" y="1219200"/>
            <a:ext cx="11430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6" name="TextBox 15"/>
          <p:cNvSpPr txBox="1"/>
          <p:nvPr/>
        </p:nvSpPr>
        <p:spPr>
          <a:xfrm>
            <a:off x="97114" y="1076980"/>
            <a:ext cx="1558440" cy="523220"/>
          </a:xfrm>
          <a:prstGeom prst="rect">
            <a:avLst/>
          </a:prstGeom>
          <a:noFill/>
        </p:spPr>
        <p:txBody>
          <a:bodyPr wrap="none" rtlCol="0">
            <a:spAutoFit/>
          </a:bodyPr>
          <a:lstStyle/>
          <a:p>
            <a:pPr algn="l"/>
            <a:r>
              <a:rPr lang="en-US" sz="1400" b="0" dirty="0" smtClean="0"/>
              <a:t>Input: </a:t>
            </a:r>
          </a:p>
          <a:p>
            <a:pPr algn="l"/>
            <a:r>
              <a:rPr lang="en-US" sz="1400" b="0" dirty="0" smtClean="0"/>
              <a:t>stimuli &amp; neurons</a:t>
            </a:r>
          </a:p>
        </p:txBody>
      </p:sp>
    </p:spTree>
    <p:extLst>
      <p:ext uri="{BB962C8B-B14F-4D97-AF65-F5344CB8AC3E}">
        <p14:creationId xmlns:p14="http://schemas.microsoft.com/office/powerpoint/2010/main" val="37198800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4" name="Content Placeholder 3"/>
          <p:cNvSpPr>
            <a:spLocks noGrp="1"/>
          </p:cNvSpPr>
          <p:nvPr>
            <p:ph sz="quarter" idx="1"/>
          </p:nvPr>
        </p:nvSpPr>
        <p:spPr>
          <a:xfrm>
            <a:off x="512762" y="965200"/>
            <a:ext cx="8555037" cy="5359400"/>
          </a:xfrm>
        </p:spPr>
        <p:txBody>
          <a:bodyPr/>
          <a:lstStyle/>
          <a:p>
            <a:r>
              <a:rPr lang="en-US" sz="2800" dirty="0" smtClean="0"/>
              <a:t>Neural mapping via </a:t>
            </a:r>
            <a:r>
              <a:rPr lang="en-US" sz="2800" dirty="0" err="1" smtClean="0"/>
              <a:t>multineuron</a:t>
            </a:r>
            <a:r>
              <a:rPr lang="en-US" sz="2800" dirty="0" smtClean="0"/>
              <a:t> excitation</a:t>
            </a:r>
            <a:endParaRPr lang="en-US" sz="2800" dirty="0"/>
          </a:p>
          <a:p>
            <a:pPr lvl="1"/>
            <a:r>
              <a:rPr lang="en-US" sz="2400" dirty="0"/>
              <a:t>Background: </a:t>
            </a:r>
            <a:r>
              <a:rPr lang="en-US" sz="2400" dirty="0" smtClean="0"/>
              <a:t>Neuroscience</a:t>
            </a:r>
          </a:p>
          <a:p>
            <a:pPr lvl="1"/>
            <a:r>
              <a:rPr lang="en-US" sz="2400" dirty="0" err="1" smtClean="0"/>
              <a:t>Optogenetic</a:t>
            </a:r>
            <a:r>
              <a:rPr lang="en-US" sz="2400" dirty="0" smtClean="0"/>
              <a:t> stimulation</a:t>
            </a:r>
            <a:endParaRPr lang="en-US" sz="2400" dirty="0"/>
          </a:p>
          <a:p>
            <a:pPr lvl="1"/>
            <a:r>
              <a:rPr lang="en-US" sz="2400" dirty="0" smtClean="0"/>
              <a:t>Estimation via </a:t>
            </a:r>
            <a:r>
              <a:rPr lang="en-US" sz="2400" dirty="0"/>
              <a:t>graphical models </a:t>
            </a:r>
            <a:endParaRPr lang="en-US" dirty="0" smtClean="0"/>
          </a:p>
          <a:p>
            <a:r>
              <a:rPr lang="en-US" sz="2800" dirty="0" smtClean="0"/>
              <a:t>Network connectivity </a:t>
            </a:r>
            <a:r>
              <a:rPr lang="en-US" sz="2800" dirty="0"/>
              <a:t>via Ca</a:t>
            </a:r>
            <a:r>
              <a:rPr lang="en-US" sz="2800" baseline="30000" dirty="0"/>
              <a:t>2+</a:t>
            </a:r>
            <a:r>
              <a:rPr lang="en-US" sz="2800" dirty="0"/>
              <a:t> imaging</a:t>
            </a:r>
            <a:endParaRPr lang="en-US" sz="2800" dirty="0" smtClean="0"/>
          </a:p>
          <a:p>
            <a:pPr lvl="1"/>
            <a:r>
              <a:rPr lang="en-US" sz="2400" dirty="0" smtClean="0"/>
              <a:t>Large scale but indirect</a:t>
            </a:r>
            <a:r>
              <a:rPr lang="en-US" sz="2400" dirty="0"/>
              <a:t> </a:t>
            </a:r>
            <a:r>
              <a:rPr lang="en-US" sz="2400" dirty="0" smtClean="0"/>
              <a:t>and smoothed</a:t>
            </a:r>
          </a:p>
          <a:p>
            <a:pPr lvl="1"/>
            <a:r>
              <a:rPr lang="en-US" sz="2400" dirty="0" smtClean="0"/>
              <a:t>Network model captures dynamics</a:t>
            </a:r>
            <a:endParaRPr lang="en-US" sz="2400" dirty="0"/>
          </a:p>
          <a:p>
            <a:pPr lvl="1"/>
            <a:r>
              <a:rPr lang="en-US" sz="2400" dirty="0" smtClean="0"/>
              <a:t>Scalable accurate algorithm</a:t>
            </a:r>
          </a:p>
          <a:p>
            <a:r>
              <a:rPr lang="en-US" sz="2800" dirty="0" smtClean="0"/>
              <a:t>Receptive </a:t>
            </a:r>
            <a:r>
              <a:rPr lang="en-US" sz="2800" dirty="0"/>
              <a:t>Field of Retinal Ganglion Cells</a:t>
            </a:r>
          </a:p>
          <a:p>
            <a:pPr lvl="1"/>
            <a:r>
              <a:rPr lang="en-US" sz="2400" dirty="0" err="1"/>
              <a:t>Spatio</a:t>
            </a:r>
            <a:r>
              <a:rPr lang="en-US" sz="2400" dirty="0"/>
              <a:t>-temporal </a:t>
            </a:r>
            <a:r>
              <a:rPr lang="en-US" sz="2400" dirty="0" smtClean="0"/>
              <a:t>filtering</a:t>
            </a:r>
          </a:p>
          <a:p>
            <a:pPr lvl="1"/>
            <a:r>
              <a:rPr lang="en-US" sz="2400" dirty="0" smtClean="0"/>
              <a:t>Improved identification with limited data</a:t>
            </a:r>
            <a:endParaRPr lang="en-US" sz="2400" dirty="0"/>
          </a:p>
          <a:p>
            <a:pPr lvl="1"/>
            <a:endParaRPr lang="en-US" sz="2800" dirty="0"/>
          </a:p>
          <a:p>
            <a:endParaRPr lang="en-US" dirty="0"/>
          </a:p>
        </p:txBody>
      </p:sp>
    </p:spTree>
    <p:extLst>
      <p:ext uri="{BB962C8B-B14F-4D97-AF65-F5344CB8AC3E}">
        <p14:creationId xmlns:p14="http://schemas.microsoft.com/office/powerpoint/2010/main" val="623902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83762" y="990600"/>
                <a:ext cx="8229600" cy="5359400"/>
              </a:xfrm>
            </p:spPr>
            <p:txBody>
              <a:bodyPr/>
              <a:lstStyle/>
              <a:p>
                <a:r>
                  <a:rPr lang="en-US" dirty="0" smtClean="0"/>
                  <a:t>ML estimate:  </a:t>
                </a:r>
                <a:br>
                  <a:rPr lang="en-US" dirty="0" smtClean="0"/>
                </a:b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𝑊</m:t>
                        </m:r>
                      </m:e>
                    </m:acc>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arg</m:t>
                        </m:r>
                      </m:fName>
                      <m:e>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𝑊</m:t>
                                </m:r>
                              </m:lim>
                            </m:limLow>
                          </m:fName>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𝑦</m:t>
                                    </m:r>
                                  </m:e>
                                  <m:e>
                                    <m:r>
                                      <a:rPr lang="en-US" i="1">
                                        <a:latin typeface="Cambria Math" panose="02040503050406030204" pitchFamily="18" charset="0"/>
                                      </a:rPr>
                                      <m:t>𝑊</m:t>
                                    </m:r>
                                  </m:e>
                                </m:d>
                              </m:e>
                            </m:func>
                          </m:e>
                        </m:func>
                      </m:e>
                    </m:func>
                  </m:oMath>
                </a14:m>
                <a:endParaRPr lang="en-US" dirty="0" smtClean="0"/>
              </a:p>
              <a:p>
                <a:endParaRPr lang="en-US" dirty="0"/>
              </a:p>
              <a:p>
                <a:endParaRPr lang="en-US" dirty="0"/>
              </a:p>
              <a:p>
                <a:pPr lvl="1"/>
                <a:r>
                  <a:rPr lang="en-US" dirty="0" smtClean="0"/>
                  <a:t>Can add regularization term to impose </a:t>
                </a:r>
                <a:r>
                  <a:rPr lang="en-US" dirty="0" err="1" smtClean="0"/>
                  <a:t>sparsity</a:t>
                </a:r>
                <a:r>
                  <a:rPr lang="en-US" dirty="0" smtClean="0"/>
                  <a:t> </a:t>
                </a:r>
              </a:p>
              <a:p>
                <a:pPr lvl="1"/>
                <a:endParaRPr lang="en-US" dirty="0" smtClean="0"/>
              </a:p>
              <a:p>
                <a:r>
                  <a:rPr lang="en-US" dirty="0" smtClean="0"/>
                  <a:t>But….there are hidden states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𝑘</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𝑘</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𝑧</m:t>
                            </m:r>
                          </m:e>
                          <m:sup>
                            <m:r>
                              <a:rPr lang="en-US" b="0" i="1" smtClean="0">
                                <a:latin typeface="Cambria Math" panose="02040503050406030204" pitchFamily="18" charset="0"/>
                              </a:rPr>
                              <m:t>𝑘</m:t>
                            </m:r>
                          </m:sup>
                        </m:sSup>
                      </m:e>
                    </m:d>
                  </m:oMath>
                </a14:m>
                <a:endParaRPr lang="en-US" b="0" i="1" dirty="0" smtClean="0">
                  <a:latin typeface="Cambria Math" panose="02040503050406030204" pitchFamily="18" charset="0"/>
                </a:endParaRPr>
              </a:p>
              <a:p>
                <a:endParaRPr lang="en-US"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𝑊</m:t>
                          </m:r>
                        </m:e>
                      </m:acc>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arg</m:t>
                          </m:r>
                        </m:fName>
                        <m:e>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r>
                                    <a:rPr lang="en-US" i="1">
                                      <a:latin typeface="Cambria Math" panose="02040503050406030204" pitchFamily="18" charset="0"/>
                                    </a:rPr>
                                    <m:t>𝑊</m:t>
                                  </m:r>
                                </m:lim>
                              </m:limLow>
                            </m:fName>
                            <m:e>
                              <m:func>
                                <m:funcPr>
                                  <m:ctrlPr>
                                    <a:rPr lang="en-US" i="1" smtClean="0">
                                      <a:latin typeface="Cambria Math" panose="02040503050406030204" pitchFamily="18" charset="0"/>
                                    </a:rPr>
                                  </m:ctrlPr>
                                </m:funcPr>
                                <m:fName>
                                  <m:r>
                                    <m:rPr>
                                      <m:sty m:val="p"/>
                                    </m:rPr>
                                    <a:rPr lang="en-US">
                                      <a:latin typeface="Cambria Math" panose="02040503050406030204" pitchFamily="18" charset="0"/>
                                    </a:rPr>
                                    <m:t>log</m:t>
                                  </m:r>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𝑥</m:t>
                                      </m:r>
                                    </m:sub>
                                  </m:sSub>
                                  <m:d>
                                    <m:dPr>
                                      <m:begChr m:val="["/>
                                      <m:endChr m:val="]"/>
                                      <m:ctrlPr>
                                        <a:rPr lang="en-US" b="0" i="1" smtClean="0">
                                          <a:latin typeface="Cambria Math" panose="02040503050406030204" pitchFamily="18" charset="0"/>
                                        </a:rPr>
                                      </m:ctrlPr>
                                    </m:dPr>
                                    <m:e>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𝑦</m:t>
                                          </m:r>
                                          <m:r>
                                            <a:rPr lang="en-US" i="1">
                                              <a:latin typeface="Cambria Math" panose="02040503050406030204" pitchFamily="18" charset="0"/>
                                            </a:rPr>
                                            <m:t>,</m:t>
                                          </m:r>
                                          <m:r>
                                            <a:rPr lang="en-US" i="1">
                                              <a:latin typeface="Cambria Math" panose="02040503050406030204" pitchFamily="18" charset="0"/>
                                            </a:rPr>
                                            <m:t>𝑥</m:t>
                                          </m:r>
                                        </m:e>
                                        <m:e>
                                          <m:r>
                                            <a:rPr lang="en-US" i="1">
                                              <a:latin typeface="Cambria Math" panose="02040503050406030204" pitchFamily="18" charset="0"/>
                                            </a:rPr>
                                            <m:t>𝑊</m:t>
                                          </m:r>
                                        </m:e>
                                      </m:d>
                                    </m:e>
                                  </m:d>
                                </m:e>
                              </m:func>
                            </m:e>
                          </m:func>
                        </m:e>
                      </m:func>
                    </m:oMath>
                  </m:oMathPara>
                </a14:m>
                <a:endParaRPr lang="en-US" dirty="0"/>
              </a:p>
              <a:p>
                <a:endParaRPr lang="en-US" dirty="0" smtClean="0"/>
              </a:p>
              <a:p>
                <a:r>
                  <a:rPr lang="en-US" dirty="0" smtClean="0"/>
                  <a:t>Computationally complex: high-dimensional integral</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83762" y="990600"/>
                <a:ext cx="8229600" cy="5359400"/>
              </a:xfrm>
              <a:blipFill rotWithShape="0">
                <a:blip r:embed="rId3"/>
                <a:stretch>
                  <a:fillRect l="-519" t="-796"/>
                </a:stretch>
              </a:blipFill>
            </p:spPr>
            <p:txBody>
              <a:bodyPr/>
              <a:lstStyle/>
              <a:p>
                <a:r>
                  <a:rPr lang="en-US">
                    <a:noFill/>
                  </a:rPr>
                  <a:t> </a:t>
                </a:r>
              </a:p>
            </p:txBody>
          </p:sp>
        </mc:Fallback>
      </mc:AlternateContent>
      <p:sp>
        <p:nvSpPr>
          <p:cNvPr id="2" name="Title 1"/>
          <p:cNvSpPr>
            <a:spLocks noGrp="1"/>
          </p:cNvSpPr>
          <p:nvPr>
            <p:ph type="title"/>
          </p:nvPr>
        </p:nvSpPr>
        <p:spPr>
          <a:xfrm>
            <a:off x="228600" y="38100"/>
            <a:ext cx="8475663" cy="635000"/>
          </a:xfrm>
        </p:spPr>
        <p:txBody>
          <a:bodyPr/>
          <a:lstStyle/>
          <a:p>
            <a:r>
              <a:rPr lang="en-US" dirty="0" smtClean="0"/>
              <a:t>Maximum Likelihood Estimation of Connectivity</a:t>
            </a:r>
            <a:endParaRPr lang="en-US" dirty="0"/>
          </a:p>
        </p:txBody>
      </p:sp>
      <p:sp>
        <p:nvSpPr>
          <p:cNvPr id="4" name="TextBox 3"/>
          <p:cNvSpPr txBox="1"/>
          <p:nvPr/>
        </p:nvSpPr>
        <p:spPr>
          <a:xfrm>
            <a:off x="4393038" y="2178050"/>
            <a:ext cx="1544012" cy="369332"/>
          </a:xfrm>
          <a:prstGeom prst="rect">
            <a:avLst/>
          </a:prstGeom>
          <a:noFill/>
        </p:spPr>
        <p:txBody>
          <a:bodyPr wrap="none" rtlCol="0">
            <a:spAutoFit/>
          </a:bodyPr>
          <a:lstStyle/>
          <a:p>
            <a:pPr algn="l"/>
            <a:r>
              <a:rPr lang="en-US" sz="1800" b="0" i="1" dirty="0" smtClean="0"/>
              <a:t>Observations</a:t>
            </a:r>
          </a:p>
        </p:txBody>
      </p:sp>
      <p:cxnSp>
        <p:nvCxnSpPr>
          <p:cNvPr id="6" name="Straight Arrow Connector 5"/>
          <p:cNvCxnSpPr/>
          <p:nvPr/>
        </p:nvCxnSpPr>
        <p:spPr bwMode="auto">
          <a:xfrm flipV="1">
            <a:off x="5486400" y="1828800"/>
            <a:ext cx="125838" cy="349250"/>
          </a:xfrm>
          <a:prstGeom prst="straightConnector1">
            <a:avLst/>
          </a:prstGeom>
          <a:noFill/>
          <a:ln w="9525" cap="flat" cmpd="sng" algn="ctr">
            <a:solidFill>
              <a:schemeClr val="tx1"/>
            </a:solidFill>
            <a:prstDash val="solid"/>
            <a:round/>
            <a:headEnd type="none" w="med" len="med"/>
            <a:tailEnd type="triangle"/>
          </a:ln>
          <a:effectLst/>
        </p:spPr>
      </p:cxnSp>
      <p:cxnSp>
        <p:nvCxnSpPr>
          <p:cNvPr id="10" name="Straight Arrow Connector 9"/>
          <p:cNvCxnSpPr/>
          <p:nvPr/>
        </p:nvCxnSpPr>
        <p:spPr bwMode="auto">
          <a:xfrm flipH="1" flipV="1">
            <a:off x="6078756" y="1828800"/>
            <a:ext cx="626844" cy="349251"/>
          </a:xfrm>
          <a:prstGeom prst="straightConnector1">
            <a:avLst/>
          </a:prstGeom>
          <a:noFill/>
          <a:ln w="9525" cap="flat" cmpd="sng" algn="ctr">
            <a:solidFill>
              <a:schemeClr val="tx1"/>
            </a:solidFill>
            <a:prstDash val="solid"/>
            <a:round/>
            <a:headEnd type="none" w="med" len="med"/>
            <a:tailEnd type="triangle"/>
          </a:ln>
          <a:effectLst/>
        </p:spPr>
      </p:cxnSp>
      <p:sp>
        <p:nvSpPr>
          <p:cNvPr id="14" name="TextBox 13"/>
          <p:cNvSpPr txBox="1"/>
          <p:nvPr/>
        </p:nvSpPr>
        <p:spPr>
          <a:xfrm>
            <a:off x="6087733" y="2150610"/>
            <a:ext cx="2531462" cy="646331"/>
          </a:xfrm>
          <a:prstGeom prst="rect">
            <a:avLst/>
          </a:prstGeom>
          <a:noFill/>
        </p:spPr>
        <p:txBody>
          <a:bodyPr wrap="none" rtlCol="0">
            <a:spAutoFit/>
          </a:bodyPr>
          <a:lstStyle/>
          <a:p>
            <a:pPr algn="l"/>
            <a:r>
              <a:rPr lang="en-US" sz="1800" b="0" i="1" dirty="0" smtClean="0"/>
              <a:t>Desired parameters</a:t>
            </a:r>
            <a:br>
              <a:rPr lang="en-US" sz="1800" b="0" i="1" dirty="0" smtClean="0"/>
            </a:br>
            <a:r>
              <a:rPr lang="en-US" sz="1800" b="0" i="1" dirty="0" smtClean="0"/>
              <a:t>e.g. connectivity matrix</a:t>
            </a:r>
          </a:p>
        </p:txBody>
      </p:sp>
      <mc:AlternateContent xmlns:mc="http://schemas.openxmlformats.org/markup-compatibility/2006" xmlns:a14="http://schemas.microsoft.com/office/drawing/2010/main">
        <mc:Choice Requires="a14">
          <p:sp>
            <p:nvSpPr>
              <p:cNvPr id="5" name="TextBox 4"/>
              <p:cNvSpPr txBox="1"/>
              <p:nvPr/>
            </p:nvSpPr>
            <p:spPr>
              <a:xfrm>
                <a:off x="6211314" y="1371445"/>
                <a:ext cx="1262215" cy="461665"/>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m:t>
                      </m:r>
                      <m:r>
                        <a:rPr lang="en-US" sz="2400" i="1">
                          <a:latin typeface="Cambria Math" panose="02040503050406030204" pitchFamily="18" charset="0"/>
                        </a:rPr>
                        <m:t>𝜆</m:t>
                      </m:r>
                      <m:sSub>
                        <m:sSubPr>
                          <m:ctrlPr>
                            <a:rPr lang="en-US" sz="2400" i="1">
                              <a:latin typeface="Cambria Math" panose="02040503050406030204" pitchFamily="18" charset="0"/>
                            </a:rPr>
                          </m:ctrlPr>
                        </m:sSubPr>
                        <m:e>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𝑊</m:t>
                              </m:r>
                            </m:e>
                          </m:d>
                        </m:e>
                        <m:sub>
                          <m:r>
                            <a:rPr lang="en-US" sz="2400" i="1">
                              <a:latin typeface="Cambria Math" panose="02040503050406030204" pitchFamily="18" charset="0"/>
                            </a:rPr>
                            <m:t>1</m:t>
                          </m:r>
                        </m:sub>
                      </m:sSub>
                    </m:oMath>
                  </m:oMathPara>
                </a14:m>
                <a:endParaRPr lang="en-US" sz="2400" b="0" dirty="0" smtClean="0"/>
              </a:p>
            </p:txBody>
          </p:sp>
        </mc:Choice>
        <mc:Fallback xmlns="">
          <p:sp>
            <p:nvSpPr>
              <p:cNvPr id="5" name="TextBox 4"/>
              <p:cNvSpPr txBox="1">
                <a:spLocks noRot="1" noChangeAspect="1" noMove="1" noResize="1" noEditPoints="1" noAdjustHandles="1" noChangeArrowheads="1" noChangeShapeType="1" noTextEdit="1"/>
              </p:cNvSpPr>
              <p:nvPr/>
            </p:nvSpPr>
            <p:spPr>
              <a:xfrm>
                <a:off x="6211314" y="1371445"/>
                <a:ext cx="1262215" cy="461665"/>
              </a:xfrm>
              <a:prstGeom prst="rect">
                <a:avLst/>
              </a:prstGeom>
              <a:blipFill rotWithShape="0">
                <a:blip r:embed="rId4"/>
                <a:stretch>
                  <a:fillRect r="-2899" b="-2632"/>
                </a:stretch>
              </a:blipFill>
            </p:spPr>
            <p:txBody>
              <a:bodyPr/>
              <a:lstStyle/>
              <a:p>
                <a:r>
                  <a:rPr lang="en-US">
                    <a:noFill/>
                  </a:rPr>
                  <a:t> </a:t>
                </a:r>
              </a:p>
            </p:txBody>
          </p:sp>
        </mc:Fallback>
      </mc:AlternateContent>
      <p:sp>
        <p:nvSpPr>
          <p:cNvPr id="11" name="TextBox 10"/>
          <p:cNvSpPr txBox="1"/>
          <p:nvPr/>
        </p:nvSpPr>
        <p:spPr>
          <a:xfrm>
            <a:off x="5927022" y="6011446"/>
            <a:ext cx="2786340" cy="338554"/>
          </a:xfrm>
          <a:prstGeom prst="rect">
            <a:avLst/>
          </a:prstGeom>
          <a:noFill/>
        </p:spPr>
        <p:txBody>
          <a:bodyPr wrap="none" rtlCol="0">
            <a:spAutoFit/>
          </a:bodyPr>
          <a:lstStyle/>
          <a:p>
            <a:pPr algn="l"/>
            <a:r>
              <a:rPr lang="en-US" sz="1600" dirty="0" smtClean="0">
                <a:solidFill>
                  <a:srgbClr val="1447EC"/>
                </a:solidFill>
              </a:rPr>
              <a:t>Fletcher et al COSYNE ’14</a:t>
            </a:r>
          </a:p>
        </p:txBody>
      </p:sp>
      <p:sp>
        <p:nvSpPr>
          <p:cNvPr id="7" name="Rectangle 6"/>
          <p:cNvSpPr/>
          <p:nvPr/>
        </p:nvSpPr>
        <p:spPr bwMode="auto">
          <a:xfrm>
            <a:off x="533400" y="3381622"/>
            <a:ext cx="8085795" cy="2971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2" name="Rectangle 11"/>
          <p:cNvSpPr/>
          <p:nvPr/>
        </p:nvSpPr>
        <p:spPr bwMode="auto">
          <a:xfrm>
            <a:off x="533399" y="3302924"/>
            <a:ext cx="8085796" cy="27051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853201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5" grpId="0"/>
      <p:bldP spid="7"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427328" y="5253618"/>
            <a:ext cx="25146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effectLst/>
              <a:latin typeface="Arial" charset="0"/>
            </a:endParaRPr>
          </a:p>
        </p:txBody>
      </p:sp>
      <p:sp>
        <p:nvSpPr>
          <p:cNvPr id="2" name="Title 1"/>
          <p:cNvSpPr>
            <a:spLocks noGrp="1"/>
          </p:cNvSpPr>
          <p:nvPr>
            <p:ph type="title"/>
          </p:nvPr>
        </p:nvSpPr>
        <p:spPr/>
        <p:txBody>
          <a:bodyPr>
            <a:normAutofit/>
          </a:bodyPr>
          <a:lstStyle/>
          <a:p>
            <a:r>
              <a:rPr lang="en-US" dirty="0" smtClean="0"/>
              <a:t>Expectation Maximization Algorithm</a:t>
            </a:r>
            <a:endParaRPr lang="en-US" dirty="0"/>
          </a:p>
        </p:txBody>
      </p:sp>
      <mc:AlternateContent xmlns:mc="http://schemas.openxmlformats.org/markup-compatibility/2006" xmlns:a14="http://schemas.microsoft.com/office/drawing/2010/main">
        <mc:Choice Requires="a14">
          <p:sp>
            <p:nvSpPr>
              <p:cNvPr id="5" name="TextBox 4"/>
              <p:cNvSpPr txBox="1"/>
              <p:nvPr/>
            </p:nvSpPr>
            <p:spPr>
              <a:xfrm>
                <a:off x="311152" y="1196168"/>
                <a:ext cx="3636380" cy="1684564"/>
              </a:xfrm>
              <a:prstGeom prst="rect">
                <a:avLst/>
              </a:prstGeom>
              <a:solidFill>
                <a:schemeClr val="bg1"/>
              </a:solidFill>
            </p:spPr>
            <p:txBody>
              <a:bodyPr wrap="none" rtlCol="0">
                <a:spAutoFit/>
              </a:bodyPr>
              <a:lstStyle/>
              <a:p>
                <a:pPr marL="0" indent="0" algn="l">
                  <a:buNone/>
                </a:pPr>
                <a14:m>
                  <m:oMathPara xmlns:m="http://schemas.openxmlformats.org/officeDocument/2006/math">
                    <m:oMathParaPr>
                      <m:jc m:val="left"/>
                    </m:oMathParaPr>
                    <m:oMath xmlns:m="http://schemas.openxmlformats.org/officeDocument/2006/math">
                      <m:sSup>
                        <m:sSupPr>
                          <m:ctrlPr>
                            <a:rPr lang="en-US" b="0" i="1" smtClean="0">
                              <a:solidFill>
                                <a:srgbClr val="FF0000"/>
                              </a:solidFill>
                              <a:latin typeface="Cambria Math" panose="02040503050406030204" pitchFamily="18" charset="0"/>
                            </a:rPr>
                          </m:ctrlPr>
                        </m:sSupPr>
                        <m:e>
                          <m:r>
                            <a:rPr lang="en-US" b="1" i="1" smtClean="0">
                              <a:solidFill>
                                <a:srgbClr val="FF0000"/>
                              </a:solidFill>
                              <a:latin typeface="Cambria Math"/>
                            </a:rPr>
                            <m:t>𝒗</m:t>
                          </m:r>
                        </m:e>
                        <m:sup>
                          <m:r>
                            <a:rPr lang="en-US" b="0" i="1" smtClean="0">
                              <a:solidFill>
                                <a:srgbClr val="FF0000"/>
                              </a:solidFill>
                              <a:latin typeface="Cambria Math"/>
                            </a:rPr>
                            <m:t>𝑘</m:t>
                          </m:r>
                          <m:r>
                            <a:rPr lang="en-US" b="0" i="1">
                              <a:solidFill>
                                <a:srgbClr val="FF0000"/>
                              </a:solidFill>
                              <a:latin typeface="Cambria Math"/>
                            </a:rPr>
                            <m:t>+1</m:t>
                          </m:r>
                        </m:sup>
                      </m:sSup>
                      <m:r>
                        <a:rPr lang="en-US" b="0" i="1">
                          <a:latin typeface="Cambria Math"/>
                        </a:rPr>
                        <m:t>=</m:t>
                      </m:r>
                      <m:d>
                        <m:dPr>
                          <m:ctrlPr>
                            <a:rPr lang="en-US" b="0" i="1">
                              <a:latin typeface="Cambria Math" panose="02040503050406030204" pitchFamily="18" charset="0"/>
                            </a:rPr>
                          </m:ctrlPr>
                        </m:dPr>
                        <m:e>
                          <m:r>
                            <a:rPr lang="en-US" b="0" i="1">
                              <a:latin typeface="Cambria Math"/>
                            </a:rPr>
                            <m:t>1−</m:t>
                          </m:r>
                          <m:r>
                            <a:rPr lang="en-US" b="0" i="1">
                              <a:latin typeface="Cambria Math"/>
                            </a:rPr>
                            <m:t>𝛼</m:t>
                          </m:r>
                        </m:e>
                      </m:d>
                      <m:sSup>
                        <m:sSupPr>
                          <m:ctrlPr>
                            <a:rPr lang="en-US" b="0" i="1" smtClean="0">
                              <a:solidFill>
                                <a:srgbClr val="FF0000"/>
                              </a:solidFill>
                              <a:latin typeface="Cambria Math" panose="02040503050406030204" pitchFamily="18" charset="0"/>
                            </a:rPr>
                          </m:ctrlPr>
                        </m:sSupPr>
                        <m:e>
                          <m:r>
                            <a:rPr lang="en-US" b="1" i="1" smtClean="0">
                              <a:solidFill>
                                <a:srgbClr val="FF0000"/>
                              </a:solidFill>
                              <a:latin typeface="Cambria Math"/>
                            </a:rPr>
                            <m:t>𝒗</m:t>
                          </m:r>
                        </m:e>
                        <m:sup>
                          <m:r>
                            <a:rPr lang="en-US" b="0" i="1" smtClean="0">
                              <a:solidFill>
                                <a:srgbClr val="FF0000"/>
                              </a:solidFill>
                              <a:latin typeface="Cambria Math"/>
                            </a:rPr>
                            <m:t>𝑘</m:t>
                          </m:r>
                        </m:sup>
                      </m:sSup>
                      <m:r>
                        <a:rPr lang="en-US" b="0" i="1">
                          <a:latin typeface="Cambria Math"/>
                        </a:rPr>
                        <m:t>+</m:t>
                      </m:r>
                      <m:r>
                        <a:rPr lang="en-US" b="1" i="1">
                          <a:latin typeface="Cambria Math"/>
                        </a:rPr>
                        <m:t>𝑾</m:t>
                      </m:r>
                      <m:sSup>
                        <m:sSupPr>
                          <m:ctrlPr>
                            <a:rPr lang="en-US" b="0" i="1" smtClean="0">
                              <a:solidFill>
                                <a:srgbClr val="FF0000"/>
                              </a:solidFill>
                              <a:latin typeface="Cambria Math" panose="02040503050406030204" pitchFamily="18" charset="0"/>
                            </a:rPr>
                          </m:ctrlPr>
                        </m:sSupPr>
                        <m:e>
                          <m:r>
                            <a:rPr lang="en-US" b="1" i="1">
                              <a:solidFill>
                                <a:srgbClr val="FF0000"/>
                              </a:solidFill>
                              <a:latin typeface="Cambria Math"/>
                            </a:rPr>
                            <m:t>𝒔</m:t>
                          </m:r>
                        </m:e>
                        <m:sup>
                          <m:r>
                            <a:rPr lang="en-US" b="0" i="1" smtClean="0">
                              <a:solidFill>
                                <a:srgbClr val="FF0000"/>
                              </a:solidFill>
                              <a:latin typeface="Cambria Math"/>
                            </a:rPr>
                            <m:t>𝑘</m:t>
                          </m:r>
                        </m:sup>
                      </m:sSup>
                      <m:r>
                        <a:rPr lang="en-US" b="0" i="1" smtClean="0">
                          <a:solidFill>
                            <a:schemeClr val="tx1"/>
                          </a:solidFill>
                          <a:latin typeface="Cambria Math" panose="02040503050406030204" pitchFamily="18" charset="0"/>
                        </a:rPr>
                        <m:t>+</m:t>
                      </m:r>
                      <m:sSubSup>
                        <m:sSubSupPr>
                          <m:ctrlPr>
                            <a:rPr lang="en-US" b="0" i="1" smtClean="0">
                              <a:solidFill>
                                <a:schemeClr val="tx1"/>
                              </a:solidFill>
                              <a:latin typeface="Cambria Math" panose="02040503050406030204" pitchFamily="18" charset="0"/>
                            </a:rPr>
                          </m:ctrlPr>
                        </m:sSubSupPr>
                        <m:e>
                          <m:r>
                            <a:rPr lang="en-US" b="1" i="1" smtClean="0">
                              <a:solidFill>
                                <a:schemeClr val="tx1"/>
                              </a:solidFill>
                              <a:latin typeface="Cambria Math" panose="02040503050406030204" pitchFamily="18" charset="0"/>
                            </a:rPr>
                            <m:t>𝒅</m:t>
                          </m:r>
                        </m:e>
                        <m:sub>
                          <m:r>
                            <a:rPr lang="en-US" b="0" i="1" smtClean="0">
                              <a:solidFill>
                                <a:schemeClr val="tx1"/>
                              </a:solidFill>
                              <a:latin typeface="Cambria Math" panose="02040503050406030204" pitchFamily="18" charset="0"/>
                            </a:rPr>
                            <m:t>𝑥</m:t>
                          </m:r>
                        </m:sub>
                        <m:sup>
                          <m:r>
                            <a:rPr lang="en-US" b="0" i="1" smtClean="0">
                              <a:solidFill>
                                <a:schemeClr val="tx1"/>
                              </a:solidFill>
                              <a:latin typeface="Cambria Math" panose="02040503050406030204" pitchFamily="18" charset="0"/>
                            </a:rPr>
                            <m:t>𝑘</m:t>
                          </m:r>
                        </m:sup>
                      </m:sSubSup>
                    </m:oMath>
                  </m:oMathPara>
                </a14:m>
                <a:r>
                  <a:rPr lang="en-US" b="0" dirty="0">
                    <a:solidFill>
                      <a:schemeClr val="tx1"/>
                    </a:solidFill>
                  </a:rPr>
                  <a:t/>
                </a:r>
                <a:br>
                  <a:rPr lang="en-US" b="0" dirty="0">
                    <a:solidFill>
                      <a:schemeClr val="tx1"/>
                    </a:solidFill>
                  </a:rPr>
                </a:br>
                <a14:m>
                  <m:oMath xmlns:m="http://schemas.openxmlformats.org/officeDocument/2006/math">
                    <m:sSup>
                      <m:sSupPr>
                        <m:ctrlPr>
                          <a:rPr lang="en-US" b="0" i="1" smtClean="0">
                            <a:solidFill>
                              <a:srgbClr val="FF0000"/>
                            </a:solidFill>
                            <a:latin typeface="Cambria Math" panose="02040503050406030204" pitchFamily="18" charset="0"/>
                          </a:rPr>
                        </m:ctrlPr>
                      </m:sSupPr>
                      <m:e>
                        <m:r>
                          <a:rPr lang="en-US" b="1" i="1">
                            <a:solidFill>
                              <a:srgbClr val="FF0000"/>
                            </a:solidFill>
                            <a:latin typeface="Cambria Math"/>
                          </a:rPr>
                          <m:t>𝒔</m:t>
                        </m:r>
                      </m:e>
                      <m:sup>
                        <m:r>
                          <a:rPr lang="en-US" b="0" i="1" smtClean="0">
                            <a:solidFill>
                              <a:srgbClr val="FF0000"/>
                            </a:solidFill>
                            <a:latin typeface="Cambria Math"/>
                          </a:rPr>
                          <m:t>𝑘</m:t>
                        </m:r>
                      </m:sup>
                    </m:sSup>
                    <m:r>
                      <a:rPr lang="en-US" b="0" i="1">
                        <a:latin typeface="Cambria Math"/>
                      </a:rPr>
                      <m:t>=</m:t>
                    </m:r>
                    <m:r>
                      <a:rPr lang="en-US" b="0" i="1" smtClean="0">
                        <a:latin typeface="Cambria Math"/>
                      </a:rPr>
                      <m:t>1</m:t>
                    </m:r>
                  </m:oMath>
                </a14:m>
                <a:r>
                  <a:rPr lang="en-US" b="0" dirty="0"/>
                  <a:t>, </a:t>
                </a:r>
                <a14:m>
                  <m:oMath xmlns:m="http://schemas.openxmlformats.org/officeDocument/2006/math">
                    <m:sSup>
                      <m:sSupPr>
                        <m:ctrlPr>
                          <a:rPr lang="en-US" b="0" i="1" dirty="0" smtClean="0">
                            <a:solidFill>
                              <a:srgbClr val="FF0000"/>
                            </a:solidFill>
                            <a:latin typeface="Cambria Math" panose="02040503050406030204" pitchFamily="18" charset="0"/>
                          </a:rPr>
                        </m:ctrlPr>
                      </m:sSupPr>
                      <m:e>
                        <m:r>
                          <a:rPr lang="en-US" b="1" i="1" dirty="0" smtClean="0">
                            <a:solidFill>
                              <a:srgbClr val="FF0000"/>
                            </a:solidFill>
                            <a:latin typeface="Cambria Math"/>
                          </a:rPr>
                          <m:t>𝒗</m:t>
                        </m:r>
                      </m:e>
                      <m:sup>
                        <m:r>
                          <a:rPr lang="en-US" b="0" i="1" dirty="0" smtClean="0">
                            <a:solidFill>
                              <a:srgbClr val="FF0000"/>
                            </a:solidFill>
                            <a:latin typeface="Cambria Math"/>
                          </a:rPr>
                          <m:t>𝑘</m:t>
                        </m:r>
                      </m:sup>
                    </m:sSup>
                    <m:r>
                      <a:rPr lang="en-US" b="0" i="1" dirty="0">
                        <a:latin typeface="Cambria Math"/>
                      </a:rPr>
                      <m:t>=</m:t>
                    </m:r>
                    <m:r>
                      <a:rPr lang="en-US" b="0" i="1" smtClean="0">
                        <a:latin typeface="Cambria Math"/>
                      </a:rPr>
                      <m:t>0</m:t>
                    </m:r>
                  </m:oMath>
                </a14:m>
                <a:r>
                  <a:rPr lang="en-US" b="0" dirty="0"/>
                  <a:t> when </a:t>
                </a:r>
                <a14:m>
                  <m:oMath xmlns:m="http://schemas.openxmlformats.org/officeDocument/2006/math">
                    <m:sSup>
                      <m:sSupPr>
                        <m:ctrlPr>
                          <a:rPr lang="en-US" b="0" i="1" dirty="0" smtClean="0">
                            <a:solidFill>
                              <a:srgbClr val="FF0000"/>
                            </a:solidFill>
                            <a:latin typeface="Cambria Math" panose="02040503050406030204" pitchFamily="18" charset="0"/>
                          </a:rPr>
                        </m:ctrlPr>
                      </m:sSupPr>
                      <m:e>
                        <m:r>
                          <a:rPr lang="en-US" i="1" dirty="0">
                            <a:solidFill>
                              <a:srgbClr val="FF0000"/>
                            </a:solidFill>
                            <a:latin typeface="Cambria Math"/>
                          </a:rPr>
                          <m:t>𝒗</m:t>
                        </m:r>
                      </m:e>
                      <m:sup>
                        <m:r>
                          <a:rPr lang="en-US" b="0" i="1" dirty="0">
                            <a:solidFill>
                              <a:srgbClr val="FF0000"/>
                            </a:solidFill>
                            <a:latin typeface="Cambria Math"/>
                          </a:rPr>
                          <m:t>𝑘</m:t>
                        </m:r>
                      </m:sup>
                    </m:sSup>
                    <m:r>
                      <a:rPr lang="en-US" b="0" i="1" dirty="0">
                        <a:latin typeface="Cambria Math"/>
                      </a:rPr>
                      <m:t>&gt;</m:t>
                    </m:r>
                    <m:r>
                      <a:rPr lang="en-US" b="0" i="1" dirty="0">
                        <a:latin typeface="Cambria Math"/>
                      </a:rPr>
                      <m:t>𝜇</m:t>
                    </m:r>
                  </m:oMath>
                </a14:m>
                <a:r>
                  <a:rPr lang="en-US" b="0" dirty="0"/>
                  <a:t> </a:t>
                </a:r>
              </a:p>
              <a:p>
                <a:pPr marL="0" indent="0" algn="l">
                  <a:buNone/>
                </a:pPr>
                <a:endParaRPr lang="en-US" dirty="0"/>
              </a:p>
              <a:p>
                <a:pPr marL="0" indent="0" algn="l">
                  <a:buNone/>
                </a:pPr>
                <a14:m>
                  <m:oMath xmlns:m="http://schemas.openxmlformats.org/officeDocument/2006/math">
                    <m:sSup>
                      <m:sSupPr>
                        <m:ctrlPr>
                          <a:rPr lang="en-US" b="0" i="1" smtClean="0">
                            <a:solidFill>
                              <a:srgbClr val="FF0000"/>
                            </a:solidFill>
                            <a:latin typeface="Cambria Math" panose="02040503050406030204" pitchFamily="18" charset="0"/>
                          </a:rPr>
                        </m:ctrlPr>
                      </m:sSupPr>
                      <m:e>
                        <m:r>
                          <a:rPr lang="en-US" b="1" i="1">
                            <a:solidFill>
                              <a:srgbClr val="FF0000"/>
                            </a:solidFill>
                            <a:latin typeface="Cambria Math"/>
                          </a:rPr>
                          <m:t>𝒛</m:t>
                        </m:r>
                      </m:e>
                      <m:sup>
                        <m:r>
                          <a:rPr lang="en-US" b="0" i="1" smtClean="0">
                            <a:solidFill>
                              <a:srgbClr val="FF0000"/>
                            </a:solidFill>
                            <a:latin typeface="Cambria Math"/>
                          </a:rPr>
                          <m:t>𝑘</m:t>
                        </m:r>
                        <m:r>
                          <a:rPr lang="en-US" b="0" i="1">
                            <a:solidFill>
                              <a:srgbClr val="FF0000"/>
                            </a:solidFill>
                            <a:latin typeface="Cambria Math"/>
                          </a:rPr>
                          <m:t>+1</m:t>
                        </m:r>
                      </m:sup>
                    </m:sSup>
                    <m:r>
                      <a:rPr lang="en-US" b="0" i="1">
                        <a:latin typeface="Cambria Math"/>
                      </a:rPr>
                      <m:t>=</m:t>
                    </m:r>
                    <m:d>
                      <m:dPr>
                        <m:ctrlPr>
                          <a:rPr lang="en-US" b="0" i="1">
                            <a:latin typeface="Cambria Math" panose="02040503050406030204" pitchFamily="18" charset="0"/>
                          </a:rPr>
                        </m:ctrlPr>
                      </m:dPr>
                      <m:e>
                        <m:r>
                          <a:rPr lang="en-US" b="0" i="1">
                            <a:latin typeface="Cambria Math"/>
                          </a:rPr>
                          <m:t>1−</m:t>
                        </m:r>
                        <m:r>
                          <a:rPr lang="en-US" b="0" i="1">
                            <a:latin typeface="Cambria Math"/>
                          </a:rPr>
                          <m:t>𝛽</m:t>
                        </m:r>
                      </m:e>
                    </m:d>
                    <m:sSup>
                      <m:sSupPr>
                        <m:ctrlPr>
                          <a:rPr lang="en-US" b="0" i="1" smtClean="0">
                            <a:solidFill>
                              <a:srgbClr val="FF0000"/>
                            </a:solidFill>
                            <a:latin typeface="Cambria Math" panose="02040503050406030204" pitchFamily="18" charset="0"/>
                          </a:rPr>
                        </m:ctrlPr>
                      </m:sSupPr>
                      <m:e>
                        <m:r>
                          <a:rPr lang="en-US" b="1" i="1">
                            <a:solidFill>
                              <a:srgbClr val="FF0000"/>
                            </a:solidFill>
                            <a:latin typeface="Cambria Math" panose="02040503050406030204" pitchFamily="18" charset="0"/>
                          </a:rPr>
                          <m:t>𝒛</m:t>
                        </m:r>
                      </m:e>
                      <m:sup>
                        <m:r>
                          <a:rPr lang="en-US" b="0" i="1" smtClean="0">
                            <a:solidFill>
                              <a:srgbClr val="FF0000"/>
                            </a:solidFill>
                            <a:latin typeface="Cambria Math"/>
                          </a:rPr>
                          <m:t>𝑘</m:t>
                        </m:r>
                      </m:sup>
                    </m:sSup>
                    <m:r>
                      <a:rPr lang="en-US" b="0" i="1">
                        <a:latin typeface="Cambria Math"/>
                      </a:rPr>
                      <m:t>+</m:t>
                    </m:r>
                    <m:sSubSup>
                      <m:sSubSupPr>
                        <m:ctrlPr>
                          <a:rPr lang="en-US" b="0" i="1">
                            <a:latin typeface="Cambria Math" panose="02040503050406030204" pitchFamily="18" charset="0"/>
                          </a:rPr>
                        </m:ctrlPr>
                      </m:sSubSupPr>
                      <m:e>
                        <m:r>
                          <a:rPr lang="en-US" b="1" i="1">
                            <a:latin typeface="Cambria Math"/>
                          </a:rPr>
                          <m:t>𝒅</m:t>
                        </m:r>
                      </m:e>
                      <m:sub>
                        <m:r>
                          <a:rPr lang="en-US" b="0" i="1">
                            <a:latin typeface="Cambria Math"/>
                          </a:rPr>
                          <m:t>𝑧</m:t>
                        </m:r>
                      </m:sub>
                      <m:sup>
                        <m:r>
                          <a:rPr lang="en-US" b="0" i="1" smtClean="0">
                            <a:latin typeface="Cambria Math"/>
                          </a:rPr>
                          <m:t>𝑘</m:t>
                        </m:r>
                      </m:sup>
                    </m:sSubSup>
                    <m:r>
                      <a:rPr lang="en-US" b="0" i="1">
                        <a:latin typeface="Cambria Math"/>
                      </a:rPr>
                      <m:t>+</m:t>
                    </m:r>
                    <m:sSup>
                      <m:sSupPr>
                        <m:ctrlPr>
                          <a:rPr lang="en-US" b="0" i="1" smtClean="0">
                            <a:solidFill>
                              <a:srgbClr val="FF0000"/>
                            </a:solidFill>
                            <a:latin typeface="Cambria Math" panose="02040503050406030204" pitchFamily="18" charset="0"/>
                          </a:rPr>
                        </m:ctrlPr>
                      </m:sSupPr>
                      <m:e>
                        <m:r>
                          <a:rPr lang="en-US" b="1" i="1">
                            <a:solidFill>
                              <a:srgbClr val="FF0000"/>
                            </a:solidFill>
                            <a:latin typeface="Cambria Math"/>
                          </a:rPr>
                          <m:t>𝒔</m:t>
                        </m:r>
                      </m:e>
                      <m:sup>
                        <m:r>
                          <a:rPr lang="en-US" b="0" i="1" smtClean="0">
                            <a:solidFill>
                              <a:srgbClr val="FF0000"/>
                            </a:solidFill>
                            <a:latin typeface="Cambria Math"/>
                          </a:rPr>
                          <m:t>𝑘</m:t>
                        </m:r>
                      </m:sup>
                    </m:sSup>
                  </m:oMath>
                </a14:m>
                <a:r>
                  <a:rPr lang="en-US" b="0" dirty="0" smtClean="0"/>
                  <a:t> </a:t>
                </a:r>
                <a:r>
                  <a:rPr lang="en-US" b="0" dirty="0"/>
                  <a:t/>
                </a:r>
                <a:br>
                  <a:rPr lang="en-US" b="0" dirty="0"/>
                </a:br>
                <a14:m>
                  <m:oMath xmlns:m="http://schemas.openxmlformats.org/officeDocument/2006/math">
                    <m:sSup>
                      <m:sSupPr>
                        <m:ctrlPr>
                          <a:rPr lang="en-US" b="0" i="1" smtClean="0">
                            <a:latin typeface="Cambria Math" panose="02040503050406030204" pitchFamily="18" charset="0"/>
                          </a:rPr>
                        </m:ctrlPr>
                      </m:sSupPr>
                      <m:e>
                        <m:r>
                          <a:rPr lang="en-US" b="1" i="1">
                            <a:latin typeface="Cambria Math"/>
                          </a:rPr>
                          <m:t>𝒚</m:t>
                        </m:r>
                      </m:e>
                      <m:sup>
                        <m:r>
                          <a:rPr lang="en-US" b="0" i="1" smtClean="0">
                            <a:latin typeface="Cambria Math"/>
                          </a:rPr>
                          <m:t>𝑘</m:t>
                        </m:r>
                      </m:sup>
                    </m:sSup>
                    <m:r>
                      <a:rPr lang="en-US" b="0" i="1">
                        <a:latin typeface="Cambria Math"/>
                      </a:rPr>
                      <m:t>=</m:t>
                    </m:r>
                    <m:sSup>
                      <m:sSupPr>
                        <m:ctrlPr>
                          <a:rPr lang="en-US" b="0" i="1" smtClean="0">
                            <a:solidFill>
                              <a:srgbClr val="FF0000"/>
                            </a:solidFill>
                            <a:latin typeface="Cambria Math" panose="02040503050406030204" pitchFamily="18" charset="0"/>
                          </a:rPr>
                        </m:ctrlPr>
                      </m:sSupPr>
                      <m:e>
                        <m:r>
                          <a:rPr lang="en-US" b="0" i="1" smtClean="0">
                            <a:solidFill>
                              <a:schemeClr val="tx1"/>
                            </a:solidFill>
                            <a:latin typeface="Cambria Math" panose="02040503050406030204" pitchFamily="18" charset="0"/>
                          </a:rPr>
                          <m:t>𝑎</m:t>
                        </m:r>
                        <m:r>
                          <a:rPr lang="en-US" b="1" i="1">
                            <a:solidFill>
                              <a:srgbClr val="FF0000"/>
                            </a:solidFill>
                            <a:latin typeface="Cambria Math"/>
                          </a:rPr>
                          <m:t>𝒛</m:t>
                        </m:r>
                      </m:e>
                      <m:sup>
                        <m:r>
                          <a:rPr lang="en-US" b="0" i="1" smtClean="0">
                            <a:solidFill>
                              <a:srgbClr val="FF0000"/>
                            </a:solidFill>
                            <a:latin typeface="Cambria Math"/>
                          </a:rPr>
                          <m:t>𝑘</m:t>
                        </m:r>
                      </m:sup>
                    </m:sSup>
                    <m:r>
                      <a:rPr lang="en-US" b="0" i="1">
                        <a:latin typeface="Cambria Math"/>
                      </a:rPr>
                      <m:t>+</m:t>
                    </m:r>
                    <m:sSubSup>
                      <m:sSubSupPr>
                        <m:ctrlPr>
                          <a:rPr lang="en-US" b="0" i="1">
                            <a:latin typeface="Cambria Math" panose="02040503050406030204" pitchFamily="18" charset="0"/>
                          </a:rPr>
                        </m:ctrlPr>
                      </m:sSubSupPr>
                      <m:e>
                        <m:r>
                          <a:rPr lang="en-US" b="1" i="1">
                            <a:latin typeface="Cambria Math"/>
                          </a:rPr>
                          <m:t>𝒅</m:t>
                        </m:r>
                      </m:e>
                      <m:sub>
                        <m:r>
                          <a:rPr lang="en-US" b="0" i="1">
                            <a:latin typeface="Cambria Math"/>
                          </a:rPr>
                          <m:t>𝑦</m:t>
                        </m:r>
                      </m:sub>
                      <m:sup>
                        <m:r>
                          <a:rPr lang="en-US" b="0" i="1" smtClean="0">
                            <a:latin typeface="Cambria Math"/>
                          </a:rPr>
                          <m:t>𝑘</m:t>
                        </m:r>
                      </m:sup>
                    </m:sSubSup>
                  </m:oMath>
                </a14:m>
                <a:r>
                  <a:rPr lang="en-US" b="0" dirty="0" smtClean="0"/>
                  <a:t> </a:t>
                </a:r>
              </a:p>
            </p:txBody>
          </p:sp>
        </mc:Choice>
        <mc:Fallback xmlns="">
          <p:sp>
            <p:nvSpPr>
              <p:cNvPr id="5" name="TextBox 4"/>
              <p:cNvSpPr txBox="1">
                <a:spLocks noRot="1" noChangeAspect="1" noMove="1" noResize="1" noEditPoints="1" noAdjustHandles="1" noChangeArrowheads="1" noChangeShapeType="1" noTextEdit="1"/>
              </p:cNvSpPr>
              <p:nvPr/>
            </p:nvSpPr>
            <p:spPr>
              <a:xfrm>
                <a:off x="311152" y="1196168"/>
                <a:ext cx="3636380" cy="1684564"/>
              </a:xfrm>
              <a:prstGeom prst="rect">
                <a:avLst/>
              </a:prstGeom>
              <a:blipFill rotWithShape="0">
                <a:blip r:embed="rId3"/>
                <a:stretch>
                  <a:fillRect b="-3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ontent Placeholder 2"/>
              <p:cNvSpPr>
                <a:spLocks noGrp="1"/>
              </p:cNvSpPr>
              <p:nvPr>
                <p:ph idx="1"/>
              </p:nvPr>
            </p:nvSpPr>
            <p:spPr>
              <a:xfrm>
                <a:off x="4443258" y="1144967"/>
                <a:ext cx="4624542" cy="1903033"/>
              </a:xfrm>
            </p:spPr>
            <p:txBody>
              <a:bodyPr/>
              <a:lstStyle/>
              <a:p>
                <a:r>
                  <a:rPr lang="en-US" sz="2000" dirty="0" smtClean="0"/>
                  <a:t>Want regularized ML:  </a:t>
                </a:r>
                <a:br>
                  <a:rPr lang="en-US" sz="2000" dirty="0" smtClean="0"/>
                </a:br>
                <a14:m>
                  <m:oMath xmlns:m="http://schemas.openxmlformats.org/officeDocument/2006/math">
                    <m:acc>
                      <m:accPr>
                        <m:chr m:val="̂"/>
                        <m:ctrlPr>
                          <a:rPr lang="en-US" sz="2000" i="1" smtClean="0">
                            <a:latin typeface="Cambria Math" panose="02040503050406030204" pitchFamily="18" charset="0"/>
                          </a:rPr>
                        </m:ctrlPr>
                      </m:accPr>
                      <m:e>
                        <m:r>
                          <a:rPr lang="en-US" sz="2000" b="0" i="1" smtClean="0">
                            <a:latin typeface="Cambria Math" panose="02040503050406030204" pitchFamily="18" charset="0"/>
                          </a:rPr>
                          <m:t>𝑊</m:t>
                        </m:r>
                      </m:e>
                    </m:acc>
                    <m:r>
                      <a:rPr lang="en-US" sz="2000" b="0" i="1" smtClean="0">
                        <a:latin typeface="Cambria Math" panose="02040503050406030204" pitchFamily="18" charset="0"/>
                      </a:rPr>
                      <m:t>=</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arg</m:t>
                        </m:r>
                      </m:fName>
                      <m:e>
                        <m:func>
                          <m:funcPr>
                            <m:ctrlPr>
                              <a:rPr lang="en-US" sz="2000" b="0" i="1" smtClean="0">
                                <a:latin typeface="Cambria Math" panose="02040503050406030204" pitchFamily="18" charset="0"/>
                              </a:rPr>
                            </m:ctrlPr>
                          </m:funcPr>
                          <m:fName>
                            <m:limLow>
                              <m:limLowPr>
                                <m:ctrlPr>
                                  <a:rPr lang="en-US" sz="2000" b="0" i="1" smtClean="0">
                                    <a:latin typeface="Cambria Math" panose="02040503050406030204" pitchFamily="18" charset="0"/>
                                  </a:rPr>
                                </m:ctrlPr>
                              </m:limLowPr>
                              <m:e>
                                <m:r>
                                  <m:rPr>
                                    <m:sty m:val="p"/>
                                  </m:rPr>
                                  <a:rPr lang="en-US" sz="2000" b="0" i="0" smtClean="0">
                                    <a:latin typeface="Cambria Math" panose="02040503050406030204" pitchFamily="18" charset="0"/>
                                  </a:rPr>
                                  <m:t>max</m:t>
                                </m:r>
                              </m:e>
                              <m:lim>
                                <m:r>
                                  <a:rPr lang="en-US" sz="2000" b="0" i="1" smtClean="0">
                                    <a:latin typeface="Cambria Math" panose="02040503050406030204" pitchFamily="18" charset="0"/>
                                  </a:rPr>
                                  <m:t>𝑊</m:t>
                                </m:r>
                              </m:lim>
                            </m:limLow>
                          </m:fName>
                          <m:e>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log</m:t>
                                </m:r>
                              </m:fName>
                              <m:e>
                                <m:r>
                                  <a:rPr lang="en-US" sz="2000" i="1">
                                    <a:latin typeface="Cambria Math" panose="02040503050406030204" pitchFamily="18" charset="0"/>
                                  </a:rPr>
                                  <m:t>𝑝</m:t>
                                </m:r>
                                <m:d>
                                  <m:dPr>
                                    <m:ctrlPr>
                                      <a:rPr lang="en-US" sz="2000" i="1">
                                        <a:latin typeface="Cambria Math" panose="02040503050406030204" pitchFamily="18" charset="0"/>
                                      </a:rPr>
                                    </m:ctrlPr>
                                  </m:dPr>
                                  <m:e>
                                    <m:r>
                                      <a:rPr lang="en-US" sz="2000" i="1">
                                        <a:latin typeface="Cambria Math" panose="02040503050406030204" pitchFamily="18" charset="0"/>
                                      </a:rPr>
                                      <m:t>𝑦</m:t>
                                    </m:r>
                                  </m:e>
                                  <m:e>
                                    <m:r>
                                      <a:rPr lang="en-US" sz="2000" i="1">
                                        <a:latin typeface="Cambria Math" panose="02040503050406030204" pitchFamily="18" charset="0"/>
                                      </a:rPr>
                                      <m:t>𝑊</m:t>
                                    </m:r>
                                  </m:e>
                                </m:d>
                                <m:r>
                                  <a:rPr lang="en-US" sz="2000" b="0" i="1" smtClean="0">
                                    <a:latin typeface="Cambria Math"/>
                                  </a:rPr>
                                  <m:t>−</m:t>
                                </m:r>
                                <m:r>
                                  <a:rPr lang="en-US" sz="2000" b="0" i="1" smtClean="0">
                                    <a:latin typeface="Cambria Math" panose="02040503050406030204" pitchFamily="18" charset="0"/>
                                  </a:rPr>
                                  <m:t>𝜆</m:t>
                                </m:r>
                                <m:sSub>
                                  <m:sSubPr>
                                    <m:ctrlPr>
                                      <a:rPr lang="en-US" sz="2000" b="0" i="1" smtClean="0">
                                        <a:latin typeface="Cambria Math" panose="02040503050406030204" pitchFamily="18" charset="0"/>
                                      </a:rPr>
                                    </m:ctrlPr>
                                  </m:sSubPr>
                                  <m:e>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𝑊</m:t>
                                        </m:r>
                                      </m:e>
                                    </m:d>
                                  </m:e>
                                  <m:sub>
                                    <m:r>
                                      <a:rPr lang="en-US" sz="2000" b="0" i="1" smtClean="0">
                                        <a:latin typeface="Cambria Math" panose="02040503050406030204" pitchFamily="18" charset="0"/>
                                      </a:rPr>
                                      <m:t>1</m:t>
                                    </m:r>
                                  </m:sub>
                                </m:sSub>
                              </m:e>
                            </m:func>
                          </m:e>
                        </m:func>
                      </m:e>
                    </m:func>
                  </m:oMath>
                </a14:m>
                <a:endParaRPr lang="en-US" dirty="0" smtClean="0"/>
              </a:p>
              <a:p>
                <a:r>
                  <a:rPr lang="en-US" sz="2000" dirty="0" smtClean="0">
                    <a:solidFill>
                      <a:schemeClr val="tx2">
                        <a:lumMod val="40000"/>
                        <a:lumOff val="60000"/>
                      </a:schemeClr>
                    </a:solidFill>
                  </a:rPr>
                  <a:t>Problem</a:t>
                </a:r>
                <a:r>
                  <a:rPr lang="en-US" sz="2000" dirty="0" smtClean="0"/>
                  <a:t>:  Hidden states </a:t>
                </a:r>
                <a14:m>
                  <m:oMath xmlns:m="http://schemas.openxmlformats.org/officeDocument/2006/math">
                    <m:r>
                      <a:rPr lang="en-US" sz="2000" i="1" smtClean="0">
                        <a:solidFill>
                          <a:schemeClr val="tx1"/>
                        </a:solidFill>
                        <a:latin typeface="Cambria Math" panose="02040503050406030204" pitchFamily="18" charset="0"/>
                      </a:rPr>
                      <m:t>(</m:t>
                    </m:r>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𝑣</m:t>
                        </m:r>
                      </m:e>
                      <m:sup>
                        <m:r>
                          <a:rPr lang="en-US" sz="2000" i="1">
                            <a:solidFill>
                              <a:schemeClr val="tx1"/>
                            </a:solidFill>
                            <a:latin typeface="Cambria Math" panose="02040503050406030204" pitchFamily="18" charset="0"/>
                          </a:rPr>
                          <m:t>𝑘</m:t>
                        </m:r>
                      </m:sup>
                    </m:sSup>
                    <m:r>
                      <a:rPr lang="en-US" sz="2000" i="1">
                        <a:solidFill>
                          <a:schemeClr val="tx1"/>
                        </a:solidFill>
                        <a:latin typeface="Cambria Math" panose="02040503050406030204" pitchFamily="18" charset="0"/>
                      </a:rPr>
                      <m:t>,</m:t>
                    </m:r>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𝑧</m:t>
                        </m:r>
                      </m:e>
                      <m:sup>
                        <m:r>
                          <a:rPr lang="en-US" sz="2000" i="1">
                            <a:solidFill>
                              <a:schemeClr val="tx1"/>
                            </a:solidFill>
                            <a:latin typeface="Cambria Math" panose="02040503050406030204" pitchFamily="18" charset="0"/>
                          </a:rPr>
                          <m:t>𝑘</m:t>
                        </m:r>
                      </m:sup>
                    </m:sSup>
                    <m:r>
                      <a:rPr lang="en-US" sz="2000" i="1">
                        <a:solidFill>
                          <a:schemeClr val="tx1"/>
                        </a:solidFill>
                        <a:latin typeface="Cambria Math" panose="02040503050406030204" pitchFamily="18" charset="0"/>
                      </a:rPr>
                      <m:t>,</m:t>
                    </m:r>
                    <m:sSup>
                      <m:sSupPr>
                        <m:ctrlPr>
                          <a:rPr lang="en-US" sz="2000" i="1">
                            <a:solidFill>
                              <a:schemeClr val="tx1"/>
                            </a:solidFill>
                            <a:latin typeface="Cambria Math" panose="02040503050406030204" pitchFamily="18" charset="0"/>
                          </a:rPr>
                        </m:ctrlPr>
                      </m:sSupPr>
                      <m:e>
                        <m:r>
                          <a:rPr lang="en-US" sz="2000" i="1">
                            <a:solidFill>
                              <a:schemeClr val="tx1"/>
                            </a:solidFill>
                            <a:latin typeface="Cambria Math" panose="02040503050406030204" pitchFamily="18" charset="0"/>
                          </a:rPr>
                          <m:t>𝑠</m:t>
                        </m:r>
                      </m:e>
                      <m:sup>
                        <m:r>
                          <a:rPr lang="en-US" sz="2000" i="1">
                            <a:solidFill>
                              <a:schemeClr val="tx1"/>
                            </a:solidFill>
                            <a:latin typeface="Cambria Math" panose="02040503050406030204" pitchFamily="18" charset="0"/>
                          </a:rPr>
                          <m:t>𝑘</m:t>
                        </m:r>
                      </m:sup>
                    </m:sSup>
                    <m:r>
                      <a:rPr lang="en-US" sz="2000" i="1">
                        <a:solidFill>
                          <a:schemeClr val="tx1"/>
                        </a:solidFill>
                        <a:latin typeface="Cambria Math" panose="02040503050406030204" pitchFamily="18" charset="0"/>
                      </a:rPr>
                      <m:t>)</m:t>
                    </m:r>
                  </m:oMath>
                </a14:m>
                <a:r>
                  <a:rPr lang="en-US" sz="2000" dirty="0" smtClean="0">
                    <a:solidFill>
                      <a:schemeClr val="tx1"/>
                    </a:solidFill>
                  </a:rPr>
                  <a:t> </a:t>
                </a:r>
              </a:p>
              <a:p>
                <a:r>
                  <a:rPr lang="en-US" sz="2000" dirty="0" smtClean="0"/>
                  <a:t>Use EM iterations</a:t>
                </a:r>
              </a:p>
            </p:txBody>
          </p:sp>
        </mc:Choice>
        <mc:Fallback xmlns="">
          <p:sp>
            <p:nvSpPr>
              <p:cNvPr id="17" name="Content Placeholder 2"/>
              <p:cNvSpPr>
                <a:spLocks noGrp="1" noRot="1" noChangeAspect="1" noMove="1" noResize="1" noEditPoints="1" noAdjustHandles="1" noChangeArrowheads="1" noChangeShapeType="1" noTextEdit="1"/>
              </p:cNvSpPr>
              <p:nvPr>
                <p:ph idx="1"/>
              </p:nvPr>
            </p:nvSpPr>
            <p:spPr>
              <a:xfrm>
                <a:off x="4443258" y="1144967"/>
                <a:ext cx="4624542" cy="1903033"/>
              </a:xfrm>
              <a:blipFill rotWithShape="0">
                <a:blip r:embed="rId4"/>
                <a:stretch>
                  <a:fillRect l="-527" t="-1603"/>
                </a:stretch>
              </a:blipFill>
            </p:spPr>
            <p:txBody>
              <a:bodyPr/>
              <a:lstStyle/>
              <a:p>
                <a:r>
                  <a:rPr lang="en-US">
                    <a:noFill/>
                  </a:rPr>
                  <a:t> </a:t>
                </a:r>
              </a:p>
            </p:txBody>
          </p:sp>
        </mc:Fallback>
      </mc:AlternateContent>
      <p:sp>
        <p:nvSpPr>
          <p:cNvPr id="13" name="TextBox 12"/>
          <p:cNvSpPr txBox="1"/>
          <p:nvPr/>
        </p:nvSpPr>
        <p:spPr>
          <a:xfrm>
            <a:off x="152400" y="3546202"/>
            <a:ext cx="3200400" cy="1631216"/>
          </a:xfrm>
          <a:prstGeom prst="rect">
            <a:avLst/>
          </a:prstGeom>
          <a:noFill/>
        </p:spPr>
        <p:txBody>
          <a:bodyPr wrap="square" rtlCol="0">
            <a:spAutoFit/>
          </a:bodyPr>
          <a:lstStyle/>
          <a:p>
            <a:r>
              <a:rPr lang="en-US" b="0" dirty="0" smtClean="0">
                <a:solidFill>
                  <a:srgbClr val="00B0F0"/>
                </a:solidFill>
              </a:rPr>
              <a:t>E step</a:t>
            </a:r>
          </a:p>
          <a:p>
            <a:pPr algn="l"/>
            <a:endParaRPr lang="en-US" b="0" dirty="0"/>
          </a:p>
          <a:p>
            <a:pPr algn="l"/>
            <a:r>
              <a:rPr lang="en-US" b="0" dirty="0" smtClean="0"/>
              <a:t>Estimate distribution of hidden states given parameters</a:t>
            </a:r>
          </a:p>
        </p:txBody>
      </p:sp>
      <p:sp>
        <p:nvSpPr>
          <p:cNvPr id="15" name="TextBox 14"/>
          <p:cNvSpPr txBox="1"/>
          <p:nvPr/>
        </p:nvSpPr>
        <p:spPr>
          <a:xfrm>
            <a:off x="4934014" y="3653418"/>
            <a:ext cx="4514786" cy="1323439"/>
          </a:xfrm>
          <a:prstGeom prst="rect">
            <a:avLst/>
          </a:prstGeom>
          <a:noFill/>
        </p:spPr>
        <p:txBody>
          <a:bodyPr wrap="square" rtlCol="0">
            <a:spAutoFit/>
          </a:bodyPr>
          <a:lstStyle/>
          <a:p>
            <a:r>
              <a:rPr lang="en-US" b="0" dirty="0" smtClean="0">
                <a:solidFill>
                  <a:srgbClr val="00B0F0"/>
                </a:solidFill>
              </a:rPr>
              <a:t>M step</a:t>
            </a:r>
          </a:p>
          <a:p>
            <a:pPr algn="l"/>
            <a:endParaRPr lang="en-US" b="0" dirty="0"/>
          </a:p>
          <a:p>
            <a:pPr algn="l"/>
            <a:r>
              <a:rPr lang="en-US" b="0" dirty="0" smtClean="0"/>
              <a:t>Update parameter estimate </a:t>
            </a:r>
            <a:br>
              <a:rPr lang="en-US" b="0" dirty="0" smtClean="0"/>
            </a:br>
            <a:r>
              <a:rPr lang="en-US" b="0" dirty="0" smtClean="0"/>
              <a:t>given density on hidden states:</a:t>
            </a:r>
          </a:p>
        </p:txBody>
      </p:sp>
      <p:sp>
        <p:nvSpPr>
          <p:cNvPr id="16" name="Right Arrow 15"/>
          <p:cNvSpPr/>
          <p:nvPr/>
        </p:nvSpPr>
        <p:spPr bwMode="auto">
          <a:xfrm>
            <a:off x="3562911" y="4064018"/>
            <a:ext cx="978408" cy="316407"/>
          </a:xfrm>
          <a:prstGeom prst="rightArrow">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8" name="Right Arrow 17"/>
          <p:cNvSpPr/>
          <p:nvPr/>
        </p:nvSpPr>
        <p:spPr bwMode="auto">
          <a:xfrm rot="10800000">
            <a:off x="3562911" y="4782198"/>
            <a:ext cx="978408" cy="293952"/>
          </a:xfrm>
          <a:prstGeom prst="rightArrow">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20" name="TextBox 19"/>
              <p:cNvSpPr txBox="1"/>
              <p:nvPr/>
            </p:nvSpPr>
            <p:spPr>
              <a:xfrm>
                <a:off x="2819400" y="5177418"/>
                <a:ext cx="2304433" cy="646331"/>
              </a:xfrm>
              <a:prstGeom prst="rect">
                <a:avLst/>
              </a:prstGeom>
              <a:noFill/>
            </p:spPr>
            <p:txBody>
              <a:bodyPr wrap="square" rtlCol="0">
                <a:spAutoFit/>
              </a:bodyPr>
              <a:lstStyle/>
              <a:p>
                <a:r>
                  <a:rPr lang="en-US" sz="1800" b="0" dirty="0" smtClean="0"/>
                  <a:t>Parameter </a:t>
                </a:r>
                <a:br>
                  <a:rPr lang="en-US" sz="1800" b="0" dirty="0" smtClean="0"/>
                </a:br>
                <a:r>
                  <a:rPr lang="en-US" sz="1800" b="0" dirty="0" smtClean="0"/>
                  <a:t>estimate </a:t>
                </a:r>
                <a14:m>
                  <m:oMath xmlns:m="http://schemas.openxmlformats.org/officeDocument/2006/math">
                    <m:r>
                      <a:rPr lang="en-US" sz="1800" b="0" i="1" smtClean="0">
                        <a:solidFill>
                          <a:srgbClr val="FF0000"/>
                        </a:solidFill>
                        <a:latin typeface="Cambria Math" panose="02040503050406030204" pitchFamily="18" charset="0"/>
                      </a:rPr>
                      <m:t>𝑊</m:t>
                    </m:r>
                  </m:oMath>
                </a14:m>
                <a:endParaRPr lang="en-US" sz="1800" b="0" dirty="0" smtClean="0">
                  <a:solidFill>
                    <a:srgbClr val="FF0000"/>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819400" y="5177418"/>
                <a:ext cx="2304433" cy="646331"/>
              </a:xfrm>
              <a:prstGeom prst="rect">
                <a:avLst/>
              </a:prstGeom>
              <a:blipFill rotWithShape="0">
                <a:blip r:embed="rId5"/>
                <a:stretch>
                  <a:fillRect t="-4717"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314608" y="1193178"/>
                <a:ext cx="3688574" cy="1705403"/>
              </a:xfrm>
              <a:prstGeom prst="rect">
                <a:avLst/>
              </a:prstGeom>
              <a:noFill/>
            </p:spPr>
            <p:txBody>
              <a:bodyPr wrap="none" rtlCol="0">
                <a:spAutoFit/>
              </a:bodyPr>
              <a:lstStyle/>
              <a:p>
                <a:pPr marL="0" indent="0" algn="l">
                  <a:buNone/>
                </a:pPr>
                <a14:m>
                  <m:oMathPara xmlns:m="http://schemas.openxmlformats.org/officeDocument/2006/math">
                    <m:oMathParaPr>
                      <m:jc m:val="left"/>
                    </m:oMathParaPr>
                    <m:oMath xmlns:m="http://schemas.openxmlformats.org/officeDocument/2006/math">
                      <m:sSup>
                        <m:sSupPr>
                          <m:ctrlPr>
                            <a:rPr lang="en-US" b="0" i="1" smtClean="0">
                              <a:latin typeface="Cambria Math" panose="02040503050406030204" pitchFamily="18" charset="0"/>
                            </a:rPr>
                          </m:ctrlPr>
                        </m:sSupPr>
                        <m:e>
                          <m:r>
                            <a:rPr lang="en-US" b="1" i="1" smtClean="0">
                              <a:latin typeface="Cambria Math"/>
                            </a:rPr>
                            <m:t>𝒗</m:t>
                          </m:r>
                        </m:e>
                        <m:sup>
                          <m:r>
                            <a:rPr lang="en-US" b="0" i="1" smtClean="0">
                              <a:latin typeface="Cambria Math"/>
                            </a:rPr>
                            <m:t>𝑘</m:t>
                          </m:r>
                          <m:r>
                            <a:rPr lang="en-US" b="0" i="1">
                              <a:latin typeface="Cambria Math"/>
                            </a:rPr>
                            <m:t>+1</m:t>
                          </m:r>
                        </m:sup>
                      </m:sSup>
                      <m:r>
                        <a:rPr lang="en-US" b="0" i="1">
                          <a:latin typeface="Cambria Math"/>
                        </a:rPr>
                        <m:t>=</m:t>
                      </m:r>
                      <m:d>
                        <m:dPr>
                          <m:ctrlPr>
                            <a:rPr lang="en-US" b="0" i="1">
                              <a:latin typeface="Cambria Math" panose="02040503050406030204" pitchFamily="18" charset="0"/>
                            </a:rPr>
                          </m:ctrlPr>
                        </m:dPr>
                        <m:e>
                          <m:r>
                            <a:rPr lang="en-US" b="0" i="1">
                              <a:latin typeface="Cambria Math"/>
                            </a:rPr>
                            <m:t>1−</m:t>
                          </m:r>
                          <m:r>
                            <a:rPr lang="en-US" b="0" i="1">
                              <a:latin typeface="Cambria Math"/>
                            </a:rPr>
                            <m:t>𝛼</m:t>
                          </m:r>
                        </m:e>
                      </m:d>
                      <m:sSup>
                        <m:sSupPr>
                          <m:ctrlPr>
                            <a:rPr lang="en-US" b="0" i="1">
                              <a:latin typeface="Cambria Math" panose="02040503050406030204" pitchFamily="18" charset="0"/>
                            </a:rPr>
                          </m:ctrlPr>
                        </m:sSupPr>
                        <m:e>
                          <m:r>
                            <a:rPr lang="en-US" b="1" i="1" smtClean="0">
                              <a:latin typeface="Cambria Math"/>
                            </a:rPr>
                            <m:t>𝒗</m:t>
                          </m:r>
                        </m:e>
                        <m:sup>
                          <m:r>
                            <a:rPr lang="en-US" b="0" i="1" smtClean="0">
                              <a:latin typeface="Cambria Math"/>
                            </a:rPr>
                            <m:t>𝑘</m:t>
                          </m:r>
                        </m:sup>
                      </m:sSup>
                      <m:r>
                        <a:rPr lang="en-US" b="0" i="1">
                          <a:latin typeface="Cambria Math"/>
                        </a:rPr>
                        <m:t>+</m:t>
                      </m:r>
                      <m:r>
                        <a:rPr lang="en-US" b="1" i="1" smtClean="0">
                          <a:solidFill>
                            <a:srgbClr val="FF0000"/>
                          </a:solidFill>
                          <a:latin typeface="Cambria Math"/>
                        </a:rPr>
                        <m:t>𝑾</m:t>
                      </m:r>
                      <m:sSup>
                        <m:sSupPr>
                          <m:ctrlPr>
                            <a:rPr lang="en-US" b="0" i="1">
                              <a:latin typeface="Cambria Math" panose="02040503050406030204" pitchFamily="18" charset="0"/>
                            </a:rPr>
                          </m:ctrlPr>
                        </m:sSupPr>
                        <m:e>
                          <m:r>
                            <a:rPr lang="en-US" b="1" i="1">
                              <a:latin typeface="Cambria Math"/>
                            </a:rPr>
                            <m:t>𝒔</m:t>
                          </m:r>
                        </m:e>
                        <m:sup>
                          <m:r>
                            <a:rPr lang="en-US" b="0" i="1" smtClean="0">
                              <a:latin typeface="Cambria Math"/>
                            </a:rPr>
                            <m:t>𝑘</m:t>
                          </m:r>
                        </m:sup>
                      </m:s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1" i="1" smtClean="0">
                              <a:latin typeface="Cambria Math" panose="02040503050406030204" pitchFamily="18" charset="0"/>
                            </a:rPr>
                            <m:t>𝒅</m:t>
                          </m:r>
                        </m:e>
                        <m:sub>
                          <m:r>
                            <a:rPr lang="en-US" b="0" i="1" smtClean="0">
                              <a:latin typeface="Cambria Math" panose="02040503050406030204" pitchFamily="18" charset="0"/>
                            </a:rPr>
                            <m:t>𝑥</m:t>
                          </m:r>
                        </m:sub>
                        <m:sup>
                          <m:r>
                            <a:rPr lang="en-US" b="0" i="1" smtClean="0">
                              <a:latin typeface="Cambria Math" panose="02040503050406030204" pitchFamily="18" charset="0"/>
                            </a:rPr>
                            <m:t>𝑘</m:t>
                          </m:r>
                        </m:sup>
                      </m:sSubSup>
                    </m:oMath>
                  </m:oMathPara>
                </a14:m>
                <a:r>
                  <a:rPr lang="en-US" b="0" dirty="0"/>
                  <a:t/>
                </a:r>
                <a:br>
                  <a:rPr lang="en-US" b="0" dirty="0"/>
                </a:br>
                <a14:m>
                  <m:oMath xmlns:m="http://schemas.openxmlformats.org/officeDocument/2006/math">
                    <m:sSup>
                      <m:sSupPr>
                        <m:ctrlPr>
                          <a:rPr lang="en-US" b="0" i="1">
                            <a:latin typeface="Cambria Math" panose="02040503050406030204" pitchFamily="18" charset="0"/>
                          </a:rPr>
                        </m:ctrlPr>
                      </m:sSupPr>
                      <m:e>
                        <m:r>
                          <a:rPr lang="en-US" b="1" i="1">
                            <a:latin typeface="Cambria Math"/>
                          </a:rPr>
                          <m:t>𝒔</m:t>
                        </m:r>
                      </m:e>
                      <m:sup>
                        <m:r>
                          <a:rPr lang="en-US" b="0" i="1" smtClean="0">
                            <a:latin typeface="Cambria Math"/>
                          </a:rPr>
                          <m:t>𝑘</m:t>
                        </m:r>
                      </m:sup>
                    </m:sSup>
                    <m:r>
                      <a:rPr lang="en-US" b="0" i="1">
                        <a:latin typeface="Cambria Math"/>
                      </a:rPr>
                      <m:t>=</m:t>
                    </m:r>
                    <m:r>
                      <a:rPr lang="en-US" b="0" i="1" smtClean="0">
                        <a:latin typeface="Cambria Math"/>
                      </a:rPr>
                      <m:t>1</m:t>
                    </m:r>
                  </m:oMath>
                </a14:m>
                <a:r>
                  <a:rPr lang="en-US" b="0" dirty="0"/>
                  <a:t>, </a:t>
                </a:r>
                <a14:m>
                  <m:oMath xmlns:m="http://schemas.openxmlformats.org/officeDocument/2006/math">
                    <m:sSup>
                      <m:sSupPr>
                        <m:ctrlPr>
                          <a:rPr lang="en-US" b="0" i="1" dirty="0">
                            <a:latin typeface="Cambria Math" panose="02040503050406030204" pitchFamily="18" charset="0"/>
                          </a:rPr>
                        </m:ctrlPr>
                      </m:sSupPr>
                      <m:e>
                        <m:r>
                          <a:rPr lang="en-US" b="1" i="1" dirty="0" smtClean="0">
                            <a:latin typeface="Cambria Math"/>
                          </a:rPr>
                          <m:t>𝒗</m:t>
                        </m:r>
                      </m:e>
                      <m:sup>
                        <m:r>
                          <a:rPr lang="en-US" b="0" i="1" dirty="0" smtClean="0">
                            <a:latin typeface="Cambria Math"/>
                          </a:rPr>
                          <m:t>𝑘</m:t>
                        </m:r>
                      </m:sup>
                    </m:sSup>
                    <m:r>
                      <a:rPr lang="en-US" b="0" i="1" dirty="0">
                        <a:latin typeface="Cambria Math"/>
                      </a:rPr>
                      <m:t>=</m:t>
                    </m:r>
                    <m:r>
                      <a:rPr lang="en-US" b="0" i="1" smtClean="0">
                        <a:latin typeface="Cambria Math"/>
                      </a:rPr>
                      <m:t>0</m:t>
                    </m:r>
                  </m:oMath>
                </a14:m>
                <a:r>
                  <a:rPr lang="en-US" b="0" dirty="0"/>
                  <a:t> when </a:t>
                </a:r>
                <a14:m>
                  <m:oMath xmlns:m="http://schemas.openxmlformats.org/officeDocument/2006/math">
                    <m:sSup>
                      <m:sSupPr>
                        <m:ctrlPr>
                          <a:rPr lang="en-US" b="0" i="1" dirty="0">
                            <a:latin typeface="Cambria Math" panose="02040503050406030204" pitchFamily="18" charset="0"/>
                          </a:rPr>
                        </m:ctrlPr>
                      </m:sSupPr>
                      <m:e>
                        <m:r>
                          <a:rPr lang="en-US" i="1" dirty="0">
                            <a:latin typeface="Cambria Math"/>
                          </a:rPr>
                          <m:t>𝒗</m:t>
                        </m:r>
                      </m:e>
                      <m:sup>
                        <m:r>
                          <a:rPr lang="en-US" b="0" i="1" dirty="0">
                            <a:latin typeface="Cambria Math"/>
                          </a:rPr>
                          <m:t>𝑘</m:t>
                        </m:r>
                      </m:sup>
                    </m:sSup>
                    <m:r>
                      <a:rPr lang="en-US" b="0" i="1" dirty="0">
                        <a:latin typeface="Cambria Math"/>
                      </a:rPr>
                      <m:t>&gt;</m:t>
                    </m:r>
                    <m:r>
                      <a:rPr lang="en-US" b="0" i="1" dirty="0">
                        <a:latin typeface="Cambria Math"/>
                      </a:rPr>
                      <m:t>𝜇</m:t>
                    </m:r>
                  </m:oMath>
                </a14:m>
                <a:r>
                  <a:rPr lang="en-US" b="0" dirty="0"/>
                  <a:t> </a:t>
                </a:r>
              </a:p>
              <a:p>
                <a:pPr marL="0" indent="0" algn="l">
                  <a:buNone/>
                </a:pPr>
                <a:endParaRPr lang="en-US" dirty="0"/>
              </a:p>
              <a:p>
                <a:pPr marL="0" indent="0" algn="l">
                  <a:buNone/>
                </a:pPr>
                <a14:m>
                  <m:oMath xmlns:m="http://schemas.openxmlformats.org/officeDocument/2006/math">
                    <m:sSup>
                      <m:sSupPr>
                        <m:ctrlPr>
                          <a:rPr lang="en-US" b="0" i="1">
                            <a:latin typeface="Cambria Math" panose="02040503050406030204" pitchFamily="18" charset="0"/>
                          </a:rPr>
                        </m:ctrlPr>
                      </m:sSupPr>
                      <m:e>
                        <m:r>
                          <a:rPr lang="en-US" b="1" i="1">
                            <a:latin typeface="Cambria Math"/>
                          </a:rPr>
                          <m:t>𝒛</m:t>
                        </m:r>
                      </m:e>
                      <m:sup>
                        <m:r>
                          <a:rPr lang="en-US" b="0" i="1" smtClean="0">
                            <a:latin typeface="Cambria Math"/>
                          </a:rPr>
                          <m:t>𝑘</m:t>
                        </m:r>
                        <m:r>
                          <a:rPr lang="en-US" b="0" i="1">
                            <a:latin typeface="Cambria Math"/>
                          </a:rPr>
                          <m:t>+1</m:t>
                        </m:r>
                      </m:sup>
                    </m:sSup>
                    <m:r>
                      <a:rPr lang="en-US" b="0" i="1">
                        <a:latin typeface="Cambria Math"/>
                      </a:rPr>
                      <m:t>=</m:t>
                    </m:r>
                    <m:d>
                      <m:dPr>
                        <m:ctrlPr>
                          <a:rPr lang="en-US" b="0" i="1">
                            <a:latin typeface="Cambria Math" panose="02040503050406030204" pitchFamily="18" charset="0"/>
                          </a:rPr>
                        </m:ctrlPr>
                      </m:dPr>
                      <m:e>
                        <m:r>
                          <a:rPr lang="en-US" b="0" i="1">
                            <a:latin typeface="Cambria Math"/>
                          </a:rPr>
                          <m:t>1−</m:t>
                        </m:r>
                        <m:r>
                          <a:rPr lang="en-US" b="0" i="1">
                            <a:latin typeface="Cambria Math"/>
                          </a:rPr>
                          <m:t>𝛽</m:t>
                        </m:r>
                      </m:e>
                    </m:d>
                    <m:sSup>
                      <m:sSupPr>
                        <m:ctrlPr>
                          <a:rPr lang="en-US" b="0" i="1">
                            <a:latin typeface="Cambria Math" panose="02040503050406030204" pitchFamily="18" charset="0"/>
                          </a:rPr>
                        </m:ctrlPr>
                      </m:sSupPr>
                      <m:e>
                        <m:r>
                          <a:rPr lang="en-US" b="1" i="1">
                            <a:latin typeface="Cambria Math"/>
                          </a:rPr>
                          <m:t>𝒛</m:t>
                        </m:r>
                      </m:e>
                      <m:sup>
                        <m:r>
                          <a:rPr lang="en-US" b="0" i="1" smtClean="0">
                            <a:latin typeface="Cambria Math"/>
                          </a:rPr>
                          <m:t>𝑘</m:t>
                        </m:r>
                      </m:sup>
                    </m:sSup>
                    <m:r>
                      <a:rPr lang="en-US" b="0" i="1">
                        <a:latin typeface="Cambria Math"/>
                      </a:rPr>
                      <m:t>+</m:t>
                    </m:r>
                    <m:sSubSup>
                      <m:sSubSupPr>
                        <m:ctrlPr>
                          <a:rPr lang="en-US" b="0" i="1">
                            <a:latin typeface="Cambria Math" panose="02040503050406030204" pitchFamily="18" charset="0"/>
                          </a:rPr>
                        </m:ctrlPr>
                      </m:sSubSupPr>
                      <m:e>
                        <m:r>
                          <a:rPr lang="en-US" b="1" i="1">
                            <a:latin typeface="Cambria Math"/>
                          </a:rPr>
                          <m:t>𝒅</m:t>
                        </m:r>
                      </m:e>
                      <m:sub>
                        <m:r>
                          <a:rPr lang="en-US" b="0" i="1">
                            <a:latin typeface="Cambria Math"/>
                          </a:rPr>
                          <m:t>𝑧</m:t>
                        </m:r>
                      </m:sub>
                      <m:sup>
                        <m:r>
                          <a:rPr lang="en-US" b="0" i="1" smtClean="0">
                            <a:latin typeface="Cambria Math"/>
                          </a:rPr>
                          <m:t>𝑘</m:t>
                        </m:r>
                      </m:sup>
                    </m:sSubSup>
                    <m:r>
                      <a:rPr lang="en-US" b="0" i="1">
                        <a:latin typeface="Cambria Math"/>
                      </a:rPr>
                      <m:t>+</m:t>
                    </m:r>
                    <m:sSup>
                      <m:sSupPr>
                        <m:ctrlPr>
                          <a:rPr lang="en-US" b="0" i="1">
                            <a:latin typeface="Cambria Math" panose="02040503050406030204" pitchFamily="18" charset="0"/>
                          </a:rPr>
                        </m:ctrlPr>
                      </m:sSupPr>
                      <m:e>
                        <m:r>
                          <a:rPr lang="en-US" b="1" i="1">
                            <a:latin typeface="Cambria Math"/>
                          </a:rPr>
                          <m:t>𝒔</m:t>
                        </m:r>
                      </m:e>
                      <m:sup>
                        <m:r>
                          <a:rPr lang="en-US" b="0" i="1" smtClean="0">
                            <a:latin typeface="Cambria Math"/>
                          </a:rPr>
                          <m:t>𝑘</m:t>
                        </m:r>
                      </m:sup>
                    </m:sSup>
                  </m:oMath>
                </a14:m>
                <a:r>
                  <a:rPr lang="en-US" b="0" dirty="0" smtClean="0"/>
                  <a:t> </a:t>
                </a:r>
                <a:r>
                  <a:rPr lang="en-US" b="0" dirty="0"/>
                  <a:t/>
                </a:r>
                <a:br>
                  <a:rPr lang="en-US" b="0" dirty="0"/>
                </a:br>
                <a14:m>
                  <m:oMath xmlns:m="http://schemas.openxmlformats.org/officeDocument/2006/math">
                    <m:sSup>
                      <m:sSupPr>
                        <m:ctrlPr>
                          <a:rPr lang="en-US" b="0" i="1" smtClean="0">
                            <a:latin typeface="Cambria Math" panose="02040503050406030204" pitchFamily="18" charset="0"/>
                          </a:rPr>
                        </m:ctrlPr>
                      </m:sSupPr>
                      <m:e>
                        <m:r>
                          <a:rPr lang="en-US" b="1" i="1">
                            <a:latin typeface="Cambria Math"/>
                          </a:rPr>
                          <m:t>𝒚</m:t>
                        </m:r>
                      </m:e>
                      <m:sup>
                        <m:r>
                          <a:rPr lang="en-US" b="0" i="1" smtClean="0">
                            <a:latin typeface="Cambria Math"/>
                          </a:rPr>
                          <m:t>𝑘</m:t>
                        </m:r>
                      </m:sup>
                    </m:sSup>
                    <m:r>
                      <a:rPr lang="en-US" b="0" i="1">
                        <a:latin typeface="Cambria Math"/>
                      </a:rPr>
                      <m:t>=</m:t>
                    </m:r>
                    <m:r>
                      <a:rPr lang="en-US" b="0" i="1" smtClean="0">
                        <a:latin typeface="Cambria Math" panose="02040503050406030204" pitchFamily="18" charset="0"/>
                      </a:rPr>
                      <m:t>𝑎</m:t>
                    </m:r>
                    <m:sSup>
                      <m:sSupPr>
                        <m:ctrlPr>
                          <a:rPr lang="en-US" b="0" i="1">
                            <a:latin typeface="Cambria Math" panose="02040503050406030204" pitchFamily="18" charset="0"/>
                          </a:rPr>
                        </m:ctrlPr>
                      </m:sSupPr>
                      <m:e>
                        <m:r>
                          <a:rPr lang="en-US" b="1" i="1">
                            <a:latin typeface="Cambria Math"/>
                          </a:rPr>
                          <m:t>𝒛</m:t>
                        </m:r>
                      </m:e>
                      <m:sup>
                        <m:r>
                          <a:rPr lang="en-US" b="0" i="1" smtClean="0">
                            <a:latin typeface="Cambria Math"/>
                          </a:rPr>
                          <m:t>𝑘</m:t>
                        </m:r>
                      </m:sup>
                    </m:sSup>
                    <m:r>
                      <a:rPr lang="en-US" b="0" i="1">
                        <a:latin typeface="Cambria Math"/>
                      </a:rPr>
                      <m:t>+</m:t>
                    </m:r>
                    <m:sSubSup>
                      <m:sSubSupPr>
                        <m:ctrlPr>
                          <a:rPr lang="en-US" b="0" i="1">
                            <a:latin typeface="Cambria Math" panose="02040503050406030204" pitchFamily="18" charset="0"/>
                          </a:rPr>
                        </m:ctrlPr>
                      </m:sSubSupPr>
                      <m:e>
                        <m:r>
                          <a:rPr lang="en-US" b="1" i="1">
                            <a:latin typeface="Cambria Math"/>
                          </a:rPr>
                          <m:t>𝒅</m:t>
                        </m:r>
                      </m:e>
                      <m:sub>
                        <m:r>
                          <a:rPr lang="en-US" b="0" i="1">
                            <a:latin typeface="Cambria Math"/>
                          </a:rPr>
                          <m:t>𝑦</m:t>
                        </m:r>
                      </m:sub>
                      <m:sup>
                        <m:r>
                          <a:rPr lang="en-US" b="0" i="1" smtClean="0">
                            <a:latin typeface="Cambria Math"/>
                          </a:rPr>
                          <m:t>𝑘</m:t>
                        </m:r>
                      </m:sup>
                    </m:sSubSup>
                  </m:oMath>
                </a14:m>
                <a:r>
                  <a:rPr lang="en-US" b="0" dirty="0" smtClean="0"/>
                  <a:t> </a:t>
                </a:r>
              </a:p>
            </p:txBody>
          </p:sp>
        </mc:Choice>
        <mc:Fallback xmlns="">
          <p:sp>
            <p:nvSpPr>
              <p:cNvPr id="22" name="TextBox 21"/>
              <p:cNvSpPr txBox="1">
                <a:spLocks noRot="1" noChangeAspect="1" noMove="1" noResize="1" noEditPoints="1" noAdjustHandles="1" noChangeArrowheads="1" noChangeShapeType="1" noTextEdit="1"/>
              </p:cNvSpPr>
              <p:nvPr/>
            </p:nvSpPr>
            <p:spPr>
              <a:xfrm>
                <a:off x="314608" y="1193178"/>
                <a:ext cx="3688574" cy="1705403"/>
              </a:xfrm>
              <a:prstGeom prst="rect">
                <a:avLst/>
              </a:prstGeom>
              <a:blipFill rotWithShape="0">
                <a:blip r:embed="rId6"/>
                <a:stretch>
                  <a:fillRect l="-1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2561915" y="3311482"/>
                <a:ext cx="2971801" cy="651269"/>
              </a:xfrm>
              <a:prstGeom prst="rect">
                <a:avLst/>
              </a:prstGeom>
              <a:noFill/>
            </p:spPr>
            <p:txBody>
              <a:bodyPr wrap="square" rtlCol="0">
                <a:spAutoFit/>
              </a:bodyPr>
              <a:lstStyle/>
              <a:p>
                <a:r>
                  <a:rPr lang="en-US" sz="1800" b="0" dirty="0" smtClean="0"/>
                  <a:t>Distribution of hidden states </a:t>
                </a:r>
                <a14:m>
                  <m:oMath xmlns:m="http://schemas.openxmlformats.org/officeDocument/2006/math">
                    <m:r>
                      <a:rPr lang="en-US" sz="1800" b="0" i="1" smtClean="0">
                        <a:solidFill>
                          <a:srgbClr val="FF0000"/>
                        </a:solidFill>
                        <a:latin typeface="Cambria Math" panose="02040503050406030204" pitchFamily="18" charset="0"/>
                      </a:rPr>
                      <m:t>(</m:t>
                    </m:r>
                    <m:sSup>
                      <m:sSupPr>
                        <m:ctrlPr>
                          <a:rPr lang="en-US" sz="1800" b="0" i="1" smtClean="0">
                            <a:solidFill>
                              <a:srgbClr val="FF0000"/>
                            </a:solidFill>
                            <a:latin typeface="Cambria Math" panose="02040503050406030204" pitchFamily="18" charset="0"/>
                          </a:rPr>
                        </m:ctrlPr>
                      </m:sSupPr>
                      <m:e>
                        <m:r>
                          <a:rPr lang="en-US" sz="1800" b="0" i="1" smtClean="0">
                            <a:solidFill>
                              <a:srgbClr val="FF0000"/>
                            </a:solidFill>
                            <a:latin typeface="Cambria Math" panose="02040503050406030204" pitchFamily="18" charset="0"/>
                          </a:rPr>
                          <m:t>𝑣</m:t>
                        </m:r>
                      </m:e>
                      <m:sup>
                        <m:r>
                          <a:rPr lang="en-US" sz="1800" b="0" i="1" smtClean="0">
                            <a:solidFill>
                              <a:srgbClr val="FF0000"/>
                            </a:solidFill>
                            <a:latin typeface="Cambria Math" panose="02040503050406030204" pitchFamily="18" charset="0"/>
                          </a:rPr>
                          <m:t>𝑘</m:t>
                        </m:r>
                      </m:sup>
                    </m:sSup>
                    <m:r>
                      <a:rPr lang="en-US" sz="1800" b="0" i="1" smtClean="0">
                        <a:solidFill>
                          <a:srgbClr val="FF0000"/>
                        </a:solidFill>
                        <a:latin typeface="Cambria Math" panose="02040503050406030204" pitchFamily="18" charset="0"/>
                      </a:rPr>
                      <m:t>,</m:t>
                    </m:r>
                    <m:sSup>
                      <m:sSupPr>
                        <m:ctrlPr>
                          <a:rPr lang="en-US" sz="1800" b="0" i="1" smtClean="0">
                            <a:solidFill>
                              <a:srgbClr val="FF0000"/>
                            </a:solidFill>
                            <a:latin typeface="Cambria Math" panose="02040503050406030204" pitchFamily="18" charset="0"/>
                          </a:rPr>
                        </m:ctrlPr>
                      </m:sSupPr>
                      <m:e>
                        <m:r>
                          <a:rPr lang="en-US" sz="1800" b="0" i="1" smtClean="0">
                            <a:solidFill>
                              <a:srgbClr val="FF0000"/>
                            </a:solidFill>
                            <a:latin typeface="Cambria Math" panose="02040503050406030204" pitchFamily="18" charset="0"/>
                          </a:rPr>
                          <m:t>𝑧</m:t>
                        </m:r>
                      </m:e>
                      <m:sup>
                        <m:r>
                          <a:rPr lang="en-US" sz="1800" b="0" i="1" smtClean="0">
                            <a:solidFill>
                              <a:srgbClr val="FF0000"/>
                            </a:solidFill>
                            <a:latin typeface="Cambria Math" panose="02040503050406030204" pitchFamily="18" charset="0"/>
                          </a:rPr>
                          <m:t>𝑘</m:t>
                        </m:r>
                      </m:sup>
                    </m:sSup>
                    <m:r>
                      <a:rPr lang="en-US" sz="1800" b="0" i="1" smtClean="0">
                        <a:solidFill>
                          <a:srgbClr val="FF0000"/>
                        </a:solidFill>
                        <a:latin typeface="Cambria Math" panose="02040503050406030204" pitchFamily="18" charset="0"/>
                      </a:rPr>
                      <m:t>,</m:t>
                    </m:r>
                    <m:sSup>
                      <m:sSupPr>
                        <m:ctrlPr>
                          <a:rPr lang="en-US" sz="1800" b="0" i="1" smtClean="0">
                            <a:solidFill>
                              <a:srgbClr val="FF0000"/>
                            </a:solidFill>
                            <a:latin typeface="Cambria Math" panose="02040503050406030204" pitchFamily="18" charset="0"/>
                          </a:rPr>
                        </m:ctrlPr>
                      </m:sSupPr>
                      <m:e>
                        <m:r>
                          <a:rPr lang="en-US" sz="1800" b="0" i="1" smtClean="0">
                            <a:solidFill>
                              <a:srgbClr val="FF0000"/>
                            </a:solidFill>
                            <a:latin typeface="Cambria Math" panose="02040503050406030204" pitchFamily="18" charset="0"/>
                          </a:rPr>
                          <m:t>𝑠</m:t>
                        </m:r>
                      </m:e>
                      <m:sup>
                        <m:r>
                          <a:rPr lang="en-US" sz="1800" b="0" i="1" smtClean="0">
                            <a:solidFill>
                              <a:srgbClr val="FF0000"/>
                            </a:solidFill>
                            <a:latin typeface="Cambria Math" panose="02040503050406030204" pitchFamily="18" charset="0"/>
                          </a:rPr>
                          <m:t>𝑘</m:t>
                        </m:r>
                      </m:sup>
                    </m:sSup>
                    <m:r>
                      <a:rPr lang="en-US" sz="1800" b="0" i="1" smtClean="0">
                        <a:solidFill>
                          <a:srgbClr val="FF0000"/>
                        </a:solidFill>
                        <a:latin typeface="Cambria Math" panose="02040503050406030204" pitchFamily="18" charset="0"/>
                      </a:rPr>
                      <m:t>)</m:t>
                    </m:r>
                  </m:oMath>
                </a14:m>
                <a:r>
                  <a:rPr lang="en-US" sz="1800" b="0" dirty="0" smtClean="0">
                    <a:solidFill>
                      <a:srgbClr val="FF0000"/>
                    </a:solidFill>
                  </a:rPr>
                  <a:t> </a:t>
                </a:r>
                <a:endParaRPr lang="en-US" sz="1800" b="0" dirty="0" smtClean="0"/>
              </a:p>
            </p:txBody>
          </p:sp>
        </mc:Choice>
        <mc:Fallback xmlns="">
          <p:sp>
            <p:nvSpPr>
              <p:cNvPr id="24" name="TextBox 23"/>
              <p:cNvSpPr txBox="1">
                <a:spLocks noRot="1" noChangeAspect="1" noMove="1" noResize="1" noEditPoints="1" noAdjustHandles="1" noChangeArrowheads="1" noChangeShapeType="1" noTextEdit="1"/>
              </p:cNvSpPr>
              <p:nvPr/>
            </p:nvSpPr>
            <p:spPr>
              <a:xfrm>
                <a:off x="2561915" y="3311482"/>
                <a:ext cx="2971801" cy="651269"/>
              </a:xfrm>
              <a:prstGeom prst="rect">
                <a:avLst/>
              </a:prstGeom>
              <a:blipFill rotWithShape="0">
                <a:blip r:embed="rId8"/>
                <a:stretch>
                  <a:fillRect t="-4673" b="-14019"/>
                </a:stretch>
              </a:blipFill>
            </p:spPr>
            <p:txBody>
              <a:bodyPr/>
              <a:lstStyle/>
              <a:p>
                <a:r>
                  <a:rPr lang="en-US">
                    <a:noFill/>
                  </a:rPr>
                  <a:t> </a:t>
                </a:r>
              </a:p>
            </p:txBody>
          </p:sp>
        </mc:Fallback>
      </mc:AlternateContent>
      <p:sp>
        <p:nvSpPr>
          <p:cNvPr id="26" name="Rectangular Callout 25"/>
          <p:cNvSpPr/>
          <p:nvPr/>
        </p:nvSpPr>
        <p:spPr bwMode="auto">
          <a:xfrm rot="10800000">
            <a:off x="803121" y="4147583"/>
            <a:ext cx="3640137" cy="1609809"/>
          </a:xfrm>
          <a:prstGeom prst="wedgeRectCallout">
            <a:avLst>
              <a:gd name="adj1" fmla="val -63332"/>
              <a:gd name="adj2" fmla="val 21716"/>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28" name="TextBox 27"/>
              <p:cNvSpPr txBox="1"/>
              <p:nvPr/>
            </p:nvSpPr>
            <p:spPr>
              <a:xfrm>
                <a:off x="933187" y="4285101"/>
                <a:ext cx="3674404" cy="1323439"/>
              </a:xfrm>
              <a:prstGeom prst="rect">
                <a:avLst/>
              </a:prstGeom>
              <a:noFill/>
            </p:spPr>
            <p:txBody>
              <a:bodyPr wrap="none" rtlCol="0">
                <a:spAutoFit/>
              </a:bodyPr>
              <a:lstStyle/>
              <a:p>
                <a:pPr algn="l"/>
                <a:r>
                  <a:rPr lang="en-US" b="0" dirty="0" smtClean="0"/>
                  <a:t>Easy for Ca</a:t>
                </a:r>
                <a:r>
                  <a:rPr lang="en-US" b="0" baseline="30000" dirty="0" smtClean="0"/>
                  <a:t>2+ </a:t>
                </a:r>
                <a:r>
                  <a:rPr lang="en-US" b="0" dirty="0" smtClean="0"/>
                  <a:t>Imaging problem</a:t>
                </a:r>
              </a:p>
              <a:p>
                <a:pPr algn="l"/>
                <a:endParaRPr lang="en-US" b="0" dirty="0" smtClean="0"/>
              </a:p>
              <a:p>
                <a:pPr algn="l"/>
                <a14:m>
                  <m:oMath xmlns:m="http://schemas.openxmlformats.org/officeDocument/2006/math">
                    <m:r>
                      <a:rPr lang="en-US" b="0" i="1" dirty="0" smtClean="0">
                        <a:latin typeface="Cambria Math" panose="02040503050406030204" pitchFamily="18" charset="0"/>
                      </a:rPr>
                      <m:t>𝑊</m:t>
                    </m:r>
                  </m:oMath>
                </a14:m>
                <a:r>
                  <a:rPr lang="en-US" b="0" dirty="0" smtClean="0"/>
                  <a:t> is linear in likelihood</a:t>
                </a:r>
              </a:p>
              <a:p>
                <a:pPr algn="l"/>
                <a:r>
                  <a:rPr lang="en-US" b="0" dirty="0" smtClean="0"/>
                  <a:t>LASSO problem</a:t>
                </a:r>
              </a:p>
            </p:txBody>
          </p:sp>
        </mc:Choice>
        <mc:Fallback xmlns="">
          <p:sp>
            <p:nvSpPr>
              <p:cNvPr id="28" name="TextBox 27"/>
              <p:cNvSpPr txBox="1">
                <a:spLocks noRot="1" noChangeAspect="1" noMove="1" noResize="1" noEditPoints="1" noAdjustHandles="1" noChangeArrowheads="1" noChangeShapeType="1" noTextEdit="1"/>
              </p:cNvSpPr>
              <p:nvPr/>
            </p:nvSpPr>
            <p:spPr>
              <a:xfrm>
                <a:off x="933187" y="4285101"/>
                <a:ext cx="3674404" cy="1323439"/>
              </a:xfrm>
              <a:prstGeom prst="rect">
                <a:avLst/>
              </a:prstGeom>
              <a:blipFill rotWithShape="0">
                <a:blip r:embed="rId9"/>
                <a:stretch>
                  <a:fillRect l="-1658" t="-2304" r="-995" b="-7834"/>
                </a:stretch>
              </a:blipFill>
            </p:spPr>
            <p:txBody>
              <a:bodyPr/>
              <a:lstStyle/>
              <a:p>
                <a:r>
                  <a:rPr lang="en-US">
                    <a:noFill/>
                  </a:rPr>
                  <a:t> </a:t>
                </a:r>
              </a:p>
            </p:txBody>
          </p:sp>
        </mc:Fallback>
      </mc:AlternateContent>
      <p:sp>
        <p:nvSpPr>
          <p:cNvPr id="29" name="Rectangular Callout 28"/>
          <p:cNvSpPr/>
          <p:nvPr/>
        </p:nvSpPr>
        <p:spPr bwMode="auto">
          <a:xfrm rot="10800000">
            <a:off x="4284662" y="4117884"/>
            <a:ext cx="4419600" cy="1609809"/>
          </a:xfrm>
          <a:prstGeom prst="wedgeRectCallout">
            <a:avLst>
              <a:gd name="adj1" fmla="val 66936"/>
              <a:gd name="adj2" fmla="val 2221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30" name="TextBox 29"/>
          <p:cNvSpPr txBox="1"/>
          <p:nvPr/>
        </p:nvSpPr>
        <p:spPr>
          <a:xfrm>
            <a:off x="4267129" y="4136249"/>
            <a:ext cx="4261103" cy="1323439"/>
          </a:xfrm>
          <a:prstGeom prst="rect">
            <a:avLst/>
          </a:prstGeom>
          <a:noFill/>
        </p:spPr>
        <p:txBody>
          <a:bodyPr wrap="none" rtlCol="0">
            <a:spAutoFit/>
          </a:bodyPr>
          <a:lstStyle/>
          <a:p>
            <a:pPr algn="l"/>
            <a:r>
              <a:rPr lang="en-US" b="0" dirty="0" smtClean="0"/>
              <a:t>Exact computation hard</a:t>
            </a:r>
          </a:p>
          <a:p>
            <a:pPr algn="l"/>
            <a:endParaRPr lang="en-US" b="0" dirty="0" smtClean="0"/>
          </a:p>
          <a:p>
            <a:pPr algn="l"/>
            <a:r>
              <a:rPr lang="en-US" b="0" dirty="0" smtClean="0"/>
              <a:t>High-dim integral or Gibbs sampling</a:t>
            </a:r>
            <a:br>
              <a:rPr lang="en-US" b="0" dirty="0" smtClean="0"/>
            </a:br>
            <a:r>
              <a:rPr lang="en-US" sz="1800" dirty="0" smtClean="0">
                <a:solidFill>
                  <a:schemeClr val="accent1"/>
                </a:solidFill>
              </a:rPr>
              <a:t>[</a:t>
            </a:r>
            <a:r>
              <a:rPr lang="en-US" sz="1800" dirty="0" err="1" smtClean="0">
                <a:solidFill>
                  <a:schemeClr val="accent1"/>
                </a:solidFill>
              </a:rPr>
              <a:t>Mischenko</a:t>
            </a:r>
            <a:r>
              <a:rPr lang="en-US" sz="1800" dirty="0" smtClean="0">
                <a:solidFill>
                  <a:schemeClr val="accent1"/>
                </a:solidFill>
              </a:rPr>
              <a:t> et al., 2010]</a:t>
            </a:r>
          </a:p>
        </p:txBody>
      </p:sp>
      <mc:AlternateContent xmlns:mc="http://schemas.openxmlformats.org/markup-compatibility/2006" xmlns:a14="http://schemas.microsoft.com/office/drawing/2010/main">
        <mc:Choice Requires="a14">
          <p:sp>
            <p:nvSpPr>
              <p:cNvPr id="23" name="TextBox 22"/>
              <p:cNvSpPr txBox="1"/>
              <p:nvPr/>
            </p:nvSpPr>
            <p:spPr>
              <a:xfrm>
                <a:off x="314094" y="1195038"/>
                <a:ext cx="3644267" cy="1684564"/>
              </a:xfrm>
              <a:prstGeom prst="rect">
                <a:avLst/>
              </a:prstGeom>
              <a:noFill/>
            </p:spPr>
            <p:txBody>
              <a:bodyPr wrap="none" rtlCol="0">
                <a:spAutoFit/>
              </a:bodyPr>
              <a:lstStyle/>
              <a:p>
                <a:pPr marL="0" indent="0" algn="l">
                  <a:buNone/>
                </a:pPr>
                <a14:m>
                  <m:oMathPara xmlns:m="http://schemas.openxmlformats.org/officeDocument/2006/math">
                    <m:oMathParaPr>
                      <m:jc m:val="left"/>
                    </m:oMathParaPr>
                    <m:oMath xmlns:m="http://schemas.openxmlformats.org/officeDocument/2006/math">
                      <m:sSup>
                        <m:sSupPr>
                          <m:ctrlPr>
                            <a:rPr lang="en-US" b="0" i="1" smtClean="0">
                              <a:latin typeface="Cambria Math" panose="02040503050406030204" pitchFamily="18" charset="0"/>
                            </a:rPr>
                          </m:ctrlPr>
                        </m:sSupPr>
                        <m:e>
                          <m:r>
                            <a:rPr lang="en-US" b="1" i="1" smtClean="0">
                              <a:latin typeface="Cambria Math"/>
                            </a:rPr>
                            <m:t>𝒗</m:t>
                          </m:r>
                        </m:e>
                        <m:sup>
                          <m:r>
                            <a:rPr lang="en-US" b="0" i="1" smtClean="0">
                              <a:latin typeface="Cambria Math"/>
                            </a:rPr>
                            <m:t>𝑘</m:t>
                          </m:r>
                          <m:r>
                            <a:rPr lang="en-US" b="0" i="1">
                              <a:latin typeface="Cambria Math"/>
                            </a:rPr>
                            <m:t>+1</m:t>
                          </m:r>
                        </m:sup>
                      </m:sSup>
                      <m:r>
                        <a:rPr lang="en-US" b="0" i="1">
                          <a:latin typeface="Cambria Math"/>
                        </a:rPr>
                        <m:t>=</m:t>
                      </m:r>
                      <m:d>
                        <m:dPr>
                          <m:ctrlPr>
                            <a:rPr lang="en-US" b="0" i="1">
                              <a:latin typeface="Cambria Math" panose="02040503050406030204" pitchFamily="18" charset="0"/>
                            </a:rPr>
                          </m:ctrlPr>
                        </m:dPr>
                        <m:e>
                          <m:r>
                            <a:rPr lang="en-US" b="0" i="1">
                              <a:latin typeface="Cambria Math"/>
                            </a:rPr>
                            <m:t>1−</m:t>
                          </m:r>
                          <m:r>
                            <a:rPr lang="en-US" b="0" i="1">
                              <a:latin typeface="Cambria Math"/>
                            </a:rPr>
                            <m:t>𝛼</m:t>
                          </m:r>
                        </m:e>
                      </m:d>
                      <m:sSup>
                        <m:sSupPr>
                          <m:ctrlPr>
                            <a:rPr lang="en-US" b="0" i="1">
                              <a:latin typeface="Cambria Math" panose="02040503050406030204" pitchFamily="18" charset="0"/>
                            </a:rPr>
                          </m:ctrlPr>
                        </m:sSupPr>
                        <m:e>
                          <m:r>
                            <a:rPr lang="en-US" b="1" i="1" smtClean="0">
                              <a:latin typeface="Cambria Math"/>
                            </a:rPr>
                            <m:t>𝒗</m:t>
                          </m:r>
                        </m:e>
                        <m:sup>
                          <m:r>
                            <a:rPr lang="en-US" b="0" i="1" smtClean="0">
                              <a:latin typeface="Cambria Math"/>
                            </a:rPr>
                            <m:t>𝑘</m:t>
                          </m:r>
                        </m:sup>
                      </m:sSup>
                      <m:r>
                        <a:rPr lang="en-US" b="0" i="1">
                          <a:latin typeface="Cambria Math"/>
                        </a:rPr>
                        <m:t>+</m:t>
                      </m:r>
                      <m:r>
                        <a:rPr lang="en-US" b="1" i="1">
                          <a:latin typeface="Cambria Math"/>
                        </a:rPr>
                        <m:t>𝑾</m:t>
                      </m:r>
                      <m:sSup>
                        <m:sSupPr>
                          <m:ctrlPr>
                            <a:rPr lang="en-US" b="0" i="1">
                              <a:latin typeface="Cambria Math" panose="02040503050406030204" pitchFamily="18" charset="0"/>
                            </a:rPr>
                          </m:ctrlPr>
                        </m:sSupPr>
                        <m:e>
                          <m:r>
                            <a:rPr lang="en-US" b="1" i="1">
                              <a:latin typeface="Cambria Math"/>
                            </a:rPr>
                            <m:t>𝒔</m:t>
                          </m:r>
                        </m:e>
                        <m:sup>
                          <m:r>
                            <a:rPr lang="en-US" b="0" i="1" smtClean="0">
                              <a:latin typeface="Cambria Math"/>
                            </a:rPr>
                            <m:t>𝑘</m:t>
                          </m:r>
                        </m:sup>
                      </m:sSup>
                      <m:r>
                        <a:rPr lang="en-US" b="0" i="1">
                          <a:latin typeface="Cambria Math"/>
                        </a:rPr>
                        <m:t>+</m:t>
                      </m:r>
                      <m:sSubSup>
                        <m:sSubSupPr>
                          <m:ctrlPr>
                            <a:rPr lang="en-US" b="0" i="1">
                              <a:latin typeface="Cambria Math" panose="02040503050406030204" pitchFamily="18" charset="0"/>
                            </a:rPr>
                          </m:ctrlPr>
                        </m:sSubSupPr>
                        <m:e>
                          <m:r>
                            <a:rPr lang="en-US" i="1">
                              <a:latin typeface="Cambria Math"/>
                            </a:rPr>
                            <m:t>𝒅</m:t>
                          </m:r>
                        </m:e>
                        <m:sub>
                          <m:r>
                            <a:rPr lang="en-US" b="0" i="1">
                              <a:latin typeface="Cambria Math"/>
                            </a:rPr>
                            <m:t>𝑥</m:t>
                          </m:r>
                        </m:sub>
                        <m:sup>
                          <m:r>
                            <a:rPr lang="en-US" b="0" i="1">
                              <a:latin typeface="Cambria Math"/>
                            </a:rPr>
                            <m:t>𝑘</m:t>
                          </m:r>
                        </m:sup>
                      </m:sSubSup>
                    </m:oMath>
                  </m:oMathPara>
                </a14:m>
                <a:r>
                  <a:rPr lang="en-US" b="0" dirty="0"/>
                  <a:t/>
                </a:r>
                <a:br>
                  <a:rPr lang="en-US" b="0" dirty="0"/>
                </a:br>
                <a14:m>
                  <m:oMath xmlns:m="http://schemas.openxmlformats.org/officeDocument/2006/math">
                    <m:sSup>
                      <m:sSupPr>
                        <m:ctrlPr>
                          <a:rPr lang="en-US" b="0" i="1">
                            <a:latin typeface="Cambria Math" panose="02040503050406030204" pitchFamily="18" charset="0"/>
                          </a:rPr>
                        </m:ctrlPr>
                      </m:sSupPr>
                      <m:e>
                        <m:r>
                          <a:rPr lang="en-US" b="1" i="1">
                            <a:latin typeface="Cambria Math"/>
                          </a:rPr>
                          <m:t>𝒔</m:t>
                        </m:r>
                      </m:e>
                      <m:sup>
                        <m:r>
                          <a:rPr lang="en-US" b="0" i="1" smtClean="0">
                            <a:latin typeface="Cambria Math"/>
                          </a:rPr>
                          <m:t>𝑘</m:t>
                        </m:r>
                      </m:sup>
                    </m:sSup>
                    <m:r>
                      <a:rPr lang="en-US" b="0" i="1">
                        <a:latin typeface="Cambria Math"/>
                      </a:rPr>
                      <m:t>=</m:t>
                    </m:r>
                    <m:r>
                      <a:rPr lang="en-US" b="0" i="1" smtClean="0">
                        <a:latin typeface="Cambria Math"/>
                      </a:rPr>
                      <m:t>1</m:t>
                    </m:r>
                  </m:oMath>
                </a14:m>
                <a:r>
                  <a:rPr lang="en-US" b="0" dirty="0"/>
                  <a:t>, </a:t>
                </a:r>
                <a14:m>
                  <m:oMath xmlns:m="http://schemas.openxmlformats.org/officeDocument/2006/math">
                    <m:sSup>
                      <m:sSupPr>
                        <m:ctrlPr>
                          <a:rPr lang="en-US" b="0" i="1" dirty="0">
                            <a:latin typeface="Cambria Math" panose="02040503050406030204" pitchFamily="18" charset="0"/>
                          </a:rPr>
                        </m:ctrlPr>
                      </m:sSupPr>
                      <m:e>
                        <m:r>
                          <a:rPr lang="en-US" b="1" i="1" dirty="0" smtClean="0">
                            <a:latin typeface="Cambria Math"/>
                          </a:rPr>
                          <m:t>𝒗</m:t>
                        </m:r>
                      </m:e>
                      <m:sup>
                        <m:r>
                          <a:rPr lang="en-US" b="0" i="1" dirty="0" smtClean="0">
                            <a:latin typeface="Cambria Math"/>
                          </a:rPr>
                          <m:t>𝑘</m:t>
                        </m:r>
                      </m:sup>
                    </m:sSup>
                    <m:r>
                      <a:rPr lang="en-US" b="0" i="1" dirty="0">
                        <a:latin typeface="Cambria Math"/>
                      </a:rPr>
                      <m:t>=</m:t>
                    </m:r>
                    <m:r>
                      <a:rPr lang="en-US" b="0" i="1" smtClean="0">
                        <a:latin typeface="Cambria Math"/>
                      </a:rPr>
                      <m:t>0</m:t>
                    </m:r>
                  </m:oMath>
                </a14:m>
                <a:r>
                  <a:rPr lang="en-US" b="0" dirty="0"/>
                  <a:t> when </a:t>
                </a:r>
                <a14:m>
                  <m:oMath xmlns:m="http://schemas.openxmlformats.org/officeDocument/2006/math">
                    <m:sSup>
                      <m:sSupPr>
                        <m:ctrlPr>
                          <a:rPr lang="en-US" b="0" i="1" dirty="0">
                            <a:latin typeface="Cambria Math" panose="02040503050406030204" pitchFamily="18" charset="0"/>
                          </a:rPr>
                        </m:ctrlPr>
                      </m:sSupPr>
                      <m:e>
                        <m:r>
                          <a:rPr lang="en-US" i="1" dirty="0">
                            <a:latin typeface="Cambria Math"/>
                          </a:rPr>
                          <m:t>𝒗</m:t>
                        </m:r>
                      </m:e>
                      <m:sup>
                        <m:r>
                          <a:rPr lang="en-US" b="0" i="1" dirty="0">
                            <a:latin typeface="Cambria Math"/>
                          </a:rPr>
                          <m:t>𝑘</m:t>
                        </m:r>
                      </m:sup>
                    </m:sSup>
                    <m:r>
                      <a:rPr lang="en-US" b="0" i="1" dirty="0">
                        <a:latin typeface="Cambria Math"/>
                      </a:rPr>
                      <m:t>&gt;</m:t>
                    </m:r>
                    <m:r>
                      <a:rPr lang="en-US" b="0" i="1" dirty="0">
                        <a:latin typeface="Cambria Math"/>
                      </a:rPr>
                      <m:t>𝜇</m:t>
                    </m:r>
                  </m:oMath>
                </a14:m>
                <a:r>
                  <a:rPr lang="en-US" b="0" dirty="0"/>
                  <a:t> </a:t>
                </a:r>
              </a:p>
              <a:p>
                <a:pPr marL="0" indent="0" algn="l">
                  <a:buNone/>
                </a:pPr>
                <a:endParaRPr lang="en-US" dirty="0"/>
              </a:p>
              <a:p>
                <a:pPr marL="0" indent="0" algn="l">
                  <a:buNone/>
                </a:pPr>
                <a14:m>
                  <m:oMath xmlns:m="http://schemas.openxmlformats.org/officeDocument/2006/math">
                    <m:sSup>
                      <m:sSupPr>
                        <m:ctrlPr>
                          <a:rPr lang="en-US" b="0" i="1">
                            <a:latin typeface="Cambria Math" panose="02040503050406030204" pitchFamily="18" charset="0"/>
                          </a:rPr>
                        </m:ctrlPr>
                      </m:sSupPr>
                      <m:e>
                        <m:r>
                          <a:rPr lang="en-US" b="1" i="1">
                            <a:latin typeface="Cambria Math"/>
                          </a:rPr>
                          <m:t>𝒛</m:t>
                        </m:r>
                      </m:e>
                      <m:sup>
                        <m:r>
                          <a:rPr lang="en-US" b="0" i="1" smtClean="0">
                            <a:latin typeface="Cambria Math"/>
                          </a:rPr>
                          <m:t>𝑘</m:t>
                        </m:r>
                        <m:r>
                          <a:rPr lang="en-US" b="0" i="1">
                            <a:latin typeface="Cambria Math"/>
                          </a:rPr>
                          <m:t>+1</m:t>
                        </m:r>
                      </m:sup>
                    </m:sSup>
                    <m:r>
                      <a:rPr lang="en-US" b="0" i="1">
                        <a:latin typeface="Cambria Math"/>
                      </a:rPr>
                      <m:t>=</m:t>
                    </m:r>
                    <m:d>
                      <m:dPr>
                        <m:ctrlPr>
                          <a:rPr lang="en-US" b="0" i="1">
                            <a:latin typeface="Cambria Math" panose="02040503050406030204" pitchFamily="18" charset="0"/>
                          </a:rPr>
                        </m:ctrlPr>
                      </m:dPr>
                      <m:e>
                        <m:r>
                          <a:rPr lang="en-US" b="0" i="1">
                            <a:latin typeface="Cambria Math"/>
                          </a:rPr>
                          <m:t>1−</m:t>
                        </m:r>
                        <m:r>
                          <a:rPr lang="en-US" b="0" i="1">
                            <a:latin typeface="Cambria Math"/>
                          </a:rPr>
                          <m:t>𝛽</m:t>
                        </m:r>
                      </m:e>
                    </m:d>
                    <m:sSup>
                      <m:sSupPr>
                        <m:ctrlPr>
                          <a:rPr lang="en-US" b="0" i="1">
                            <a:latin typeface="Cambria Math" panose="02040503050406030204" pitchFamily="18" charset="0"/>
                          </a:rPr>
                        </m:ctrlPr>
                      </m:sSupPr>
                      <m:e>
                        <m:r>
                          <a:rPr lang="en-US" b="1" i="1">
                            <a:latin typeface="Cambria Math"/>
                          </a:rPr>
                          <m:t>𝒛</m:t>
                        </m:r>
                      </m:e>
                      <m:sup>
                        <m:r>
                          <a:rPr lang="en-US" b="0" i="1" smtClean="0">
                            <a:latin typeface="Cambria Math"/>
                          </a:rPr>
                          <m:t>𝑘</m:t>
                        </m:r>
                      </m:sup>
                    </m:sSup>
                    <m:r>
                      <a:rPr lang="en-US" b="0" i="1">
                        <a:latin typeface="Cambria Math"/>
                      </a:rPr>
                      <m:t>+</m:t>
                    </m:r>
                    <m:sSubSup>
                      <m:sSubSupPr>
                        <m:ctrlPr>
                          <a:rPr lang="en-US" b="0" i="1">
                            <a:latin typeface="Cambria Math" panose="02040503050406030204" pitchFamily="18" charset="0"/>
                          </a:rPr>
                        </m:ctrlPr>
                      </m:sSubSupPr>
                      <m:e>
                        <m:r>
                          <a:rPr lang="en-US" b="1" i="1">
                            <a:latin typeface="Cambria Math"/>
                          </a:rPr>
                          <m:t>𝒅</m:t>
                        </m:r>
                      </m:e>
                      <m:sub>
                        <m:r>
                          <a:rPr lang="en-US" b="0" i="1">
                            <a:latin typeface="Cambria Math"/>
                          </a:rPr>
                          <m:t>𝑧</m:t>
                        </m:r>
                      </m:sub>
                      <m:sup>
                        <m:r>
                          <a:rPr lang="en-US" b="0" i="1" smtClean="0">
                            <a:latin typeface="Cambria Math"/>
                          </a:rPr>
                          <m:t>𝑘</m:t>
                        </m:r>
                      </m:sup>
                    </m:sSubSup>
                    <m:r>
                      <a:rPr lang="en-US" b="0" i="1">
                        <a:latin typeface="Cambria Math"/>
                      </a:rPr>
                      <m:t>+</m:t>
                    </m:r>
                    <m:sSup>
                      <m:sSupPr>
                        <m:ctrlPr>
                          <a:rPr lang="en-US" b="0" i="1">
                            <a:latin typeface="Cambria Math" panose="02040503050406030204" pitchFamily="18" charset="0"/>
                          </a:rPr>
                        </m:ctrlPr>
                      </m:sSupPr>
                      <m:e>
                        <m:r>
                          <a:rPr lang="en-US" b="1" i="1">
                            <a:latin typeface="Cambria Math"/>
                          </a:rPr>
                          <m:t>𝒔</m:t>
                        </m:r>
                      </m:e>
                      <m:sup>
                        <m:r>
                          <a:rPr lang="en-US" b="0" i="1" smtClean="0">
                            <a:latin typeface="Cambria Math"/>
                          </a:rPr>
                          <m:t>𝑘</m:t>
                        </m:r>
                      </m:sup>
                    </m:sSup>
                  </m:oMath>
                </a14:m>
                <a:r>
                  <a:rPr lang="en-US" b="0" dirty="0" smtClean="0"/>
                  <a:t> </a:t>
                </a:r>
                <a:r>
                  <a:rPr lang="en-US" b="0" dirty="0"/>
                  <a:t/>
                </a:r>
                <a:br>
                  <a:rPr lang="en-US" b="0" dirty="0"/>
                </a:br>
                <a14:m>
                  <m:oMath xmlns:m="http://schemas.openxmlformats.org/officeDocument/2006/math">
                    <m:sSup>
                      <m:sSupPr>
                        <m:ctrlPr>
                          <a:rPr lang="en-US" b="0" i="1" smtClean="0">
                            <a:latin typeface="Cambria Math" panose="02040503050406030204" pitchFamily="18" charset="0"/>
                          </a:rPr>
                        </m:ctrlPr>
                      </m:sSupPr>
                      <m:e>
                        <m:r>
                          <a:rPr lang="en-US" b="1" i="1">
                            <a:latin typeface="Cambria Math"/>
                          </a:rPr>
                          <m:t>𝒚</m:t>
                        </m:r>
                      </m:e>
                      <m:sup>
                        <m:r>
                          <a:rPr lang="en-US" b="0" i="1" smtClean="0">
                            <a:latin typeface="Cambria Math"/>
                          </a:rPr>
                          <m:t>𝑘</m:t>
                        </m:r>
                      </m:sup>
                    </m:sSup>
                    <m:r>
                      <a:rPr lang="en-US" b="0" i="1">
                        <a:latin typeface="Cambria Math"/>
                      </a:rPr>
                      <m:t>=</m:t>
                    </m:r>
                    <m:sSup>
                      <m:sSupPr>
                        <m:ctrlPr>
                          <a:rPr lang="en-US" b="0" i="1">
                            <a:latin typeface="Cambria Math" panose="02040503050406030204" pitchFamily="18" charset="0"/>
                          </a:rPr>
                        </m:ctrlPr>
                      </m:sSupPr>
                      <m:e>
                        <m:r>
                          <a:rPr lang="en-US" b="0" i="1" smtClean="0">
                            <a:latin typeface="Cambria Math" panose="02040503050406030204" pitchFamily="18" charset="0"/>
                          </a:rPr>
                          <m:t>𝑎</m:t>
                        </m:r>
                        <m:r>
                          <a:rPr lang="en-US" b="1" i="1">
                            <a:latin typeface="Cambria Math"/>
                          </a:rPr>
                          <m:t>𝒛</m:t>
                        </m:r>
                      </m:e>
                      <m:sup>
                        <m:r>
                          <a:rPr lang="en-US" b="0" i="1" smtClean="0">
                            <a:latin typeface="Cambria Math"/>
                          </a:rPr>
                          <m:t>𝑘</m:t>
                        </m:r>
                      </m:sup>
                    </m:sSup>
                    <m:r>
                      <a:rPr lang="en-US" b="0" i="1">
                        <a:latin typeface="Cambria Math"/>
                      </a:rPr>
                      <m:t>+</m:t>
                    </m:r>
                    <m:sSubSup>
                      <m:sSubSupPr>
                        <m:ctrlPr>
                          <a:rPr lang="en-US" b="0" i="1">
                            <a:latin typeface="Cambria Math" panose="02040503050406030204" pitchFamily="18" charset="0"/>
                          </a:rPr>
                        </m:ctrlPr>
                      </m:sSubSupPr>
                      <m:e>
                        <m:r>
                          <a:rPr lang="en-US" b="1" i="1">
                            <a:latin typeface="Cambria Math"/>
                          </a:rPr>
                          <m:t>𝒅</m:t>
                        </m:r>
                      </m:e>
                      <m:sub>
                        <m:r>
                          <a:rPr lang="en-US" b="0" i="1">
                            <a:latin typeface="Cambria Math"/>
                          </a:rPr>
                          <m:t>𝑦</m:t>
                        </m:r>
                      </m:sub>
                      <m:sup>
                        <m:r>
                          <a:rPr lang="en-US" b="0" i="1" smtClean="0">
                            <a:latin typeface="Cambria Math"/>
                          </a:rPr>
                          <m:t>𝑘</m:t>
                        </m:r>
                      </m:sup>
                    </m:sSubSup>
                  </m:oMath>
                </a14:m>
                <a:r>
                  <a:rPr lang="en-US" b="0" dirty="0" smtClean="0"/>
                  <a:t> </a:t>
                </a:r>
              </a:p>
            </p:txBody>
          </p:sp>
        </mc:Choice>
        <mc:Fallback xmlns="">
          <p:sp>
            <p:nvSpPr>
              <p:cNvPr id="23" name="TextBox 22"/>
              <p:cNvSpPr txBox="1">
                <a:spLocks noRot="1" noChangeAspect="1" noMove="1" noResize="1" noEditPoints="1" noAdjustHandles="1" noChangeArrowheads="1" noChangeShapeType="1" noTextEdit="1"/>
              </p:cNvSpPr>
              <p:nvPr/>
            </p:nvSpPr>
            <p:spPr>
              <a:xfrm>
                <a:off x="314094" y="1195038"/>
                <a:ext cx="3644267" cy="1684564"/>
              </a:xfrm>
              <a:prstGeom prst="rect">
                <a:avLst/>
              </a:prstGeom>
              <a:blipFill rotWithShape="0">
                <a:blip r:embed="rId10"/>
                <a:stretch>
                  <a:fillRect l="-168" b="-725"/>
                </a:stretch>
              </a:blipFill>
            </p:spPr>
            <p:txBody>
              <a:bodyPr/>
              <a:lstStyle/>
              <a:p>
                <a:r>
                  <a:rPr lang="en-US">
                    <a:noFill/>
                  </a:rPr>
                  <a:t> </a:t>
                </a:r>
              </a:p>
            </p:txBody>
          </p:sp>
        </mc:Fallback>
      </mc:AlternateContent>
    </p:spTree>
    <p:extLst>
      <p:ext uri="{BB962C8B-B14F-4D97-AF65-F5344CB8AC3E}">
        <p14:creationId xmlns:p14="http://schemas.microsoft.com/office/powerpoint/2010/main" val="1218958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4"/>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6"/>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8"/>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5"/>
                                        </p:tgtEl>
                                        <p:attrNameLst>
                                          <p:attrName>style.visibility</p:attrName>
                                        </p:attrNameLst>
                                      </p:cBhvr>
                                      <p:to>
                                        <p:strVal val="hidden"/>
                                      </p:to>
                                    </p:set>
                                  </p:childTnLst>
                                </p:cTn>
                              </p:par>
                              <p:par>
                                <p:cTn id="55" presetID="1" presetClass="entr" presetSubtype="0" fill="hold" grpId="2" nodeType="with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par>
                                <p:cTn id="57" presetID="1" presetClass="entr" presetSubtype="0" fill="hold" grpId="3" nodeType="withEffect">
                                  <p:stCondLst>
                                    <p:cond delay="0"/>
                                  </p:stCondLst>
                                  <p:childTnLst>
                                    <p:set>
                                      <p:cBhvr>
                                        <p:cTn id="58" dur="1" fill="hold">
                                          <p:stCondLst>
                                            <p:cond delay="0"/>
                                          </p:stCondLst>
                                        </p:cTn>
                                        <p:tgtEl>
                                          <p:spTgt spid="5"/>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22"/>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3" animBg="1"/>
      <p:bldP spid="13" grpId="0"/>
      <p:bldP spid="13" grpId="1"/>
      <p:bldP spid="13" grpId="2"/>
      <p:bldP spid="15" grpId="0"/>
      <p:bldP spid="15" grpId="1"/>
      <p:bldP spid="16" grpId="0" animBg="1"/>
      <p:bldP spid="16" grpId="1" animBg="1"/>
      <p:bldP spid="18" grpId="0" animBg="1"/>
      <p:bldP spid="18" grpId="1" animBg="1"/>
      <p:bldP spid="20" grpId="0"/>
      <p:bldP spid="20" grpId="1"/>
      <p:bldP spid="22" grpId="0"/>
      <p:bldP spid="22" grpId="1"/>
      <p:bldP spid="24" grpId="0"/>
      <p:bldP spid="24" grpId="1"/>
      <p:bldP spid="26" grpId="0" animBg="1"/>
      <p:bldP spid="26" grpId="1" animBg="1"/>
      <p:bldP spid="28" grpId="0"/>
      <p:bldP spid="28" grpId="1"/>
      <p:bldP spid="29" grpId="0" animBg="1"/>
      <p:bldP spid="30" grpId="0"/>
      <p:bldP spid="23" grpId="0"/>
      <p:bldP spid="23"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Decoupling for the E-Step</a:t>
            </a:r>
            <a:endParaRPr lang="en-US" sz="1800" dirty="0"/>
          </a:p>
        </p:txBody>
      </p:sp>
      <p:sp>
        <p:nvSpPr>
          <p:cNvPr id="32" name="Content Placeholder 2"/>
          <p:cNvSpPr>
            <a:spLocks noGrp="1"/>
          </p:cNvSpPr>
          <p:nvPr>
            <p:ph idx="1"/>
          </p:nvPr>
        </p:nvSpPr>
        <p:spPr>
          <a:xfrm>
            <a:off x="351631" y="875572"/>
            <a:ext cx="8475663" cy="1781690"/>
          </a:xfrm>
        </p:spPr>
        <p:txBody>
          <a:bodyPr/>
          <a:lstStyle/>
          <a:p>
            <a:r>
              <a:rPr lang="en-US" dirty="0" smtClean="0">
                <a:solidFill>
                  <a:schemeClr val="tx2">
                    <a:lumMod val="60000"/>
                    <a:lumOff val="40000"/>
                  </a:schemeClr>
                </a:solidFill>
              </a:rPr>
              <a:t>Want</a:t>
            </a:r>
            <a:r>
              <a:rPr lang="en-US" dirty="0" smtClean="0"/>
              <a:t>:  State estimates for nonlinear system</a:t>
            </a:r>
          </a:p>
          <a:p>
            <a:pPr lvl="1"/>
            <a:r>
              <a:rPr lang="en-US" dirty="0" smtClean="0"/>
              <a:t>High dimensional : N Neurons, 3N states</a:t>
            </a:r>
          </a:p>
          <a:p>
            <a:r>
              <a:rPr lang="en-US" dirty="0" smtClean="0">
                <a:solidFill>
                  <a:schemeClr val="tx2">
                    <a:lumMod val="60000"/>
                    <a:lumOff val="40000"/>
                  </a:schemeClr>
                </a:solidFill>
              </a:rPr>
              <a:t>Key insight</a:t>
            </a:r>
            <a:r>
              <a:rPr lang="en-US" dirty="0" smtClean="0"/>
              <a:t>:  System decouples: scalar iterations</a:t>
            </a:r>
          </a:p>
        </p:txBody>
      </p:sp>
      <mc:AlternateContent xmlns:mc="http://schemas.openxmlformats.org/markup-compatibility/2006" xmlns:a14="http://schemas.microsoft.com/office/drawing/2010/main">
        <mc:Choice Requires="a14">
          <p:sp>
            <p:nvSpPr>
              <p:cNvPr id="23" name="TextBox 22"/>
              <p:cNvSpPr txBox="1"/>
              <p:nvPr/>
            </p:nvSpPr>
            <p:spPr>
              <a:xfrm>
                <a:off x="7239417" y="4988451"/>
                <a:ext cx="1752184" cy="669822"/>
              </a:xfrm>
              <a:prstGeom prst="rect">
                <a:avLst/>
              </a:prstGeom>
              <a:noFill/>
            </p:spPr>
            <p:txBody>
              <a:bodyPr wrap="square" rtlCol="0">
                <a:spAutoFit/>
              </a:bodyPr>
              <a:lstStyle/>
              <a:p>
                <a:pPr algn="l"/>
                <a:r>
                  <a:rPr lang="en-US" sz="1800" b="0" dirty="0" smtClean="0">
                    <a:latin typeface="+mn-lt"/>
                  </a:rPr>
                  <a:t>Fluorescence </a:t>
                </a:r>
                <a:endParaRPr lang="en-US" sz="1800" b="0" dirty="0">
                  <a:latin typeface="+mn-lt"/>
                </a:endParaRPr>
              </a:p>
              <a:p>
                <a:pPr algn="l"/>
                <a:r>
                  <a:rPr lang="en-US" sz="1800" b="0" dirty="0" smtClean="0">
                    <a:latin typeface="+mn-lt"/>
                  </a:rPr>
                  <a:t>          </a:t>
                </a:r>
                <a14:m>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a:rPr>
                          <m:t>𝑦</m:t>
                        </m:r>
                      </m:e>
                      <m:sub>
                        <m:r>
                          <a:rPr lang="en-US" sz="1800" b="0" i="1" smtClean="0">
                            <a:latin typeface="Cambria Math"/>
                          </a:rPr>
                          <m:t>𝑖</m:t>
                        </m:r>
                      </m:sub>
                      <m:sup>
                        <m:r>
                          <a:rPr lang="en-US" sz="1800" b="0" i="1" smtClean="0">
                            <a:latin typeface="Cambria Math"/>
                          </a:rPr>
                          <m:t>𝑘</m:t>
                        </m:r>
                      </m:sup>
                    </m:sSubSup>
                  </m:oMath>
                </a14:m>
                <a:endParaRPr lang="en-US" b="0" dirty="0">
                  <a:latin typeface="+mn-lt"/>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7239417" y="4988451"/>
                <a:ext cx="1752184" cy="669822"/>
              </a:xfrm>
              <a:prstGeom prst="rect">
                <a:avLst/>
              </a:prstGeom>
              <a:blipFill rotWithShape="0">
                <a:blip r:embed="rId3"/>
                <a:stretch>
                  <a:fillRect l="-3136" t="-4545" b="-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7159200" y="1699025"/>
                <a:ext cx="2004693" cy="405624"/>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sSup>
                        <m:sSupPr>
                          <m:ctrlPr>
                            <a:rPr lang="en-US" b="0" i="1" dirty="0" smtClean="0">
                              <a:latin typeface="Cambria Math" panose="02040503050406030204" pitchFamily="18" charset="0"/>
                            </a:rPr>
                          </m:ctrlPr>
                        </m:sSupPr>
                        <m:e>
                          <m:r>
                            <a:rPr lang="en-US" b="1" i="1" dirty="0" smtClean="0">
                              <a:latin typeface="Cambria Math"/>
                            </a:rPr>
                            <m:t>𝒒</m:t>
                          </m:r>
                        </m:e>
                        <m:sup>
                          <m:r>
                            <a:rPr lang="en-US" b="0" i="1" dirty="0" smtClean="0">
                              <a:latin typeface="Cambria Math"/>
                            </a:rPr>
                            <m:t>𝑘</m:t>
                          </m:r>
                        </m:sup>
                      </m:sSup>
                      <m:r>
                        <a:rPr lang="en-US" b="0" i="1" dirty="0" smtClean="0">
                          <a:latin typeface="Cambria Math"/>
                        </a:rPr>
                        <m:t>=</m:t>
                      </m:r>
                      <m:r>
                        <a:rPr lang="en-US" b="1" i="1" dirty="0" err="1" smtClean="0">
                          <a:latin typeface="Cambria Math"/>
                        </a:rPr>
                        <m:t>𝑾</m:t>
                      </m:r>
                      <m:sSup>
                        <m:sSupPr>
                          <m:ctrlPr>
                            <a:rPr lang="en-US" b="0" i="1" dirty="0" smtClean="0">
                              <a:latin typeface="Cambria Math" panose="02040503050406030204" pitchFamily="18" charset="0"/>
                            </a:rPr>
                          </m:ctrlPr>
                        </m:sSupPr>
                        <m:e>
                          <m:r>
                            <a:rPr lang="en-US" b="1" i="1" dirty="0" err="1" smtClean="0">
                              <a:latin typeface="Cambria Math"/>
                            </a:rPr>
                            <m:t>𝒔</m:t>
                          </m:r>
                        </m:e>
                        <m:sup>
                          <m:r>
                            <a:rPr lang="en-US" b="0" i="1" dirty="0" smtClean="0">
                              <a:latin typeface="Cambria Math"/>
                            </a:rPr>
                            <m:t>𝑘</m:t>
                          </m:r>
                        </m:sup>
                      </m:sSup>
                    </m:oMath>
                  </m:oMathPara>
                </a14:m>
                <a:endParaRPr lang="en-US" b="0" dirty="0" smtClean="0">
                  <a:latin typeface="+mn-lt"/>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7159200" y="1699025"/>
                <a:ext cx="2004693" cy="405624"/>
              </a:xfrm>
              <a:prstGeom prst="rect">
                <a:avLst/>
              </a:prstGeom>
              <a:blipFill rotWithShape="0">
                <a:blip r:embed="rId10"/>
                <a:stretch>
                  <a:fillRect b="-10606"/>
                </a:stretch>
              </a:blipFill>
            </p:spPr>
            <p:txBody>
              <a:bodyPr/>
              <a:lstStyle/>
              <a:p>
                <a:r>
                  <a:rPr lang="en-US">
                    <a:noFill/>
                  </a:rPr>
                  <a:t> </a:t>
                </a:r>
              </a:p>
            </p:txBody>
          </p:sp>
        </mc:Fallback>
      </mc:AlternateContent>
      <p:grpSp>
        <p:nvGrpSpPr>
          <p:cNvPr id="34" name="Group 33"/>
          <p:cNvGrpSpPr/>
          <p:nvPr/>
        </p:nvGrpSpPr>
        <p:grpSpPr>
          <a:xfrm>
            <a:off x="162227" y="3276600"/>
            <a:ext cx="8147898" cy="2924987"/>
            <a:chOff x="81822" y="3226678"/>
            <a:chExt cx="8323858" cy="3151916"/>
          </a:xfrm>
        </p:grpSpPr>
        <p:sp>
          <p:nvSpPr>
            <p:cNvPr id="35" name="Rectangle 34"/>
            <p:cNvSpPr/>
            <p:nvPr/>
          </p:nvSpPr>
          <p:spPr>
            <a:xfrm>
              <a:off x="2385849" y="3978883"/>
              <a:ext cx="1464532" cy="1034724"/>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765972" y="3536923"/>
              <a:ext cx="2704285" cy="369332"/>
            </a:xfrm>
            <a:prstGeom prst="rect">
              <a:avLst/>
            </a:prstGeom>
            <a:noFill/>
          </p:spPr>
          <p:txBody>
            <a:bodyPr wrap="square" rtlCol="0">
              <a:spAutoFit/>
            </a:bodyPr>
            <a:lstStyle/>
            <a:p>
              <a:r>
                <a:rPr lang="en-US" sz="1800" b="0" dirty="0" smtClean="0">
                  <a:latin typeface="+mn-lt"/>
                </a:rPr>
                <a:t>Integrate and fire</a:t>
              </a:r>
              <a:r>
                <a:rPr lang="en-US" sz="1800" b="0" dirty="0">
                  <a:latin typeface="+mn-lt"/>
                </a:rPr>
                <a:t> </a:t>
              </a:r>
            </a:p>
          </p:txBody>
        </p:sp>
        <p:pic>
          <p:nvPicPr>
            <p:cNvPr id="38" name="Pictur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30553" y="4142663"/>
              <a:ext cx="1254170" cy="697848"/>
            </a:xfrm>
            <a:prstGeom prst="rect">
              <a:avLst/>
            </a:prstGeom>
          </p:spPr>
        </p:pic>
        <p:sp>
          <p:nvSpPr>
            <p:cNvPr id="39" name="Rectangle 38"/>
            <p:cNvSpPr/>
            <p:nvPr/>
          </p:nvSpPr>
          <p:spPr>
            <a:xfrm>
              <a:off x="6085459" y="3978339"/>
              <a:ext cx="1143000" cy="104932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5598820" y="3226678"/>
              <a:ext cx="2104052" cy="369332"/>
            </a:xfrm>
            <a:prstGeom prst="rect">
              <a:avLst/>
            </a:prstGeom>
            <a:noFill/>
          </p:spPr>
          <p:txBody>
            <a:bodyPr wrap="square" rtlCol="0">
              <a:spAutoFit/>
            </a:bodyPr>
            <a:lstStyle/>
            <a:p>
              <a:r>
                <a:rPr lang="en-US" sz="1800" b="0" dirty="0" smtClean="0">
                  <a:latin typeface="+mn-lt"/>
                </a:rPr>
                <a:t>Ca</a:t>
              </a:r>
              <a:r>
                <a:rPr lang="en-US" sz="1800" b="0" baseline="30000" dirty="0" smtClean="0">
                  <a:latin typeface="+mn-lt"/>
                </a:rPr>
                <a:t>2+</a:t>
              </a:r>
              <a:r>
                <a:rPr lang="en-US" sz="1800" b="0" dirty="0" smtClean="0">
                  <a:latin typeface="+mn-lt"/>
                </a:rPr>
                <a:t> concentration</a:t>
              </a:r>
              <a:endParaRPr lang="en-US" sz="1800" b="0" dirty="0">
                <a:latin typeface="+mn-lt"/>
              </a:endParaRPr>
            </a:p>
          </p:txBody>
        </p:sp>
        <p:pic>
          <p:nvPicPr>
            <p:cNvPr id="43"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71723" y="4081733"/>
              <a:ext cx="970471" cy="685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Rectangle 44"/>
            <p:cNvSpPr/>
            <p:nvPr/>
          </p:nvSpPr>
          <p:spPr>
            <a:xfrm>
              <a:off x="2356115" y="5255309"/>
              <a:ext cx="1524000" cy="73760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2859781" y="5407709"/>
              <a:ext cx="426720" cy="400110"/>
            </a:xfrm>
            <a:prstGeom prst="rect">
              <a:avLst/>
            </a:prstGeom>
            <a:noFill/>
          </p:spPr>
          <p:txBody>
            <a:bodyPr wrap="none" rtlCol="0">
              <a:spAutoFit/>
            </a:bodyPr>
            <a:lstStyle/>
            <a:p>
              <a:pPr algn="l"/>
              <a:r>
                <a:rPr lang="en-US" i="1" dirty="0"/>
                <a:t>W</a:t>
              </a:r>
              <a:endParaRPr lang="en-US" i="1" dirty="0" smtClean="0"/>
            </a:p>
          </p:txBody>
        </p:sp>
        <p:sp>
          <p:nvSpPr>
            <p:cNvPr id="49" name="Oval 48"/>
            <p:cNvSpPr/>
            <p:nvPr/>
          </p:nvSpPr>
          <p:spPr bwMode="auto">
            <a:xfrm>
              <a:off x="4764781" y="4330437"/>
              <a:ext cx="304800" cy="331735"/>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0" name="Oval 49"/>
            <p:cNvSpPr/>
            <p:nvPr/>
          </p:nvSpPr>
          <p:spPr bwMode="auto">
            <a:xfrm>
              <a:off x="1295401" y="4337133"/>
              <a:ext cx="304800" cy="331735"/>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1" name="TextBox 50"/>
            <p:cNvSpPr txBox="1"/>
            <p:nvPr/>
          </p:nvSpPr>
          <p:spPr>
            <a:xfrm>
              <a:off x="2080893" y="6009262"/>
              <a:ext cx="2648220" cy="369332"/>
            </a:xfrm>
            <a:prstGeom prst="rect">
              <a:avLst/>
            </a:prstGeom>
            <a:noFill/>
          </p:spPr>
          <p:txBody>
            <a:bodyPr wrap="square" rtlCol="0">
              <a:spAutoFit/>
            </a:bodyPr>
            <a:lstStyle/>
            <a:p>
              <a:pPr algn="l"/>
              <a:r>
                <a:rPr lang="en-US" sz="1800" b="0" dirty="0" smtClean="0">
                  <a:latin typeface="+mn-lt"/>
                </a:rPr>
                <a:t>Connectivity matrix</a:t>
              </a:r>
            </a:p>
          </p:txBody>
        </p:sp>
        <p:sp>
          <p:nvSpPr>
            <p:cNvPr id="52" name="Oval 51"/>
            <p:cNvSpPr/>
            <p:nvPr/>
          </p:nvSpPr>
          <p:spPr bwMode="auto">
            <a:xfrm>
              <a:off x="8100880" y="4348170"/>
              <a:ext cx="304800" cy="331735"/>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cxnSp>
          <p:nvCxnSpPr>
            <p:cNvPr id="53" name="Straight Connector 52"/>
            <p:cNvCxnSpPr>
              <a:stCxn id="35" idx="3"/>
              <a:endCxn id="49" idx="2"/>
            </p:cNvCxnSpPr>
            <p:nvPr/>
          </p:nvCxnSpPr>
          <p:spPr bwMode="auto">
            <a:xfrm>
              <a:off x="3850381" y="4496245"/>
              <a:ext cx="914400" cy="60"/>
            </a:xfrm>
            <a:prstGeom prst="line">
              <a:avLst/>
            </a:prstGeom>
            <a:noFill/>
            <a:ln w="9525" cap="flat" cmpd="sng" algn="ctr">
              <a:solidFill>
                <a:schemeClr val="tx1"/>
              </a:solidFill>
              <a:prstDash val="solid"/>
              <a:round/>
              <a:headEnd type="none" w="med" len="med"/>
              <a:tailEnd type="triangle" w="med" len="med"/>
            </a:ln>
            <a:effectLst/>
          </p:spPr>
        </p:cxnSp>
        <p:cxnSp>
          <p:nvCxnSpPr>
            <p:cNvPr id="54" name="Straight Connector 53"/>
            <p:cNvCxnSpPr>
              <a:stCxn id="49" idx="6"/>
              <a:endCxn id="39" idx="1"/>
            </p:cNvCxnSpPr>
            <p:nvPr/>
          </p:nvCxnSpPr>
          <p:spPr bwMode="auto">
            <a:xfrm>
              <a:off x="5069581" y="4496305"/>
              <a:ext cx="1015878" cy="6697"/>
            </a:xfrm>
            <a:prstGeom prst="line">
              <a:avLst/>
            </a:prstGeom>
            <a:noFill/>
            <a:ln w="9525" cap="flat" cmpd="sng" algn="ctr">
              <a:solidFill>
                <a:schemeClr val="tx1"/>
              </a:solidFill>
              <a:prstDash val="solid"/>
              <a:round/>
              <a:headEnd type="none" w="med" len="med"/>
              <a:tailEnd type="arrow" w="med" len="med"/>
            </a:ln>
            <a:effectLst/>
          </p:spPr>
        </p:cxnSp>
        <p:cxnSp>
          <p:nvCxnSpPr>
            <p:cNvPr id="55" name="Straight Connector 54"/>
            <p:cNvCxnSpPr>
              <a:stCxn id="39" idx="3"/>
              <a:endCxn id="52" idx="2"/>
            </p:cNvCxnSpPr>
            <p:nvPr/>
          </p:nvCxnSpPr>
          <p:spPr bwMode="auto">
            <a:xfrm>
              <a:off x="7228459" y="4503002"/>
              <a:ext cx="872421" cy="11036"/>
            </a:xfrm>
            <a:prstGeom prst="line">
              <a:avLst/>
            </a:prstGeom>
            <a:noFill/>
            <a:ln w="9525" cap="flat" cmpd="sng" algn="ctr">
              <a:solidFill>
                <a:schemeClr val="tx1"/>
              </a:solidFill>
              <a:prstDash val="solid"/>
              <a:round/>
              <a:headEnd type="none" w="med" len="med"/>
              <a:tailEnd type="arrow" w="med" len="med"/>
            </a:ln>
            <a:effectLst/>
          </p:spPr>
        </p:cxnSp>
        <p:cxnSp>
          <p:nvCxnSpPr>
            <p:cNvPr id="56" name="Straight Connector 55"/>
            <p:cNvCxnSpPr>
              <a:stCxn id="49" idx="4"/>
            </p:cNvCxnSpPr>
            <p:nvPr/>
          </p:nvCxnSpPr>
          <p:spPr bwMode="auto">
            <a:xfrm>
              <a:off x="4917181" y="4662172"/>
              <a:ext cx="0" cy="945592"/>
            </a:xfrm>
            <a:prstGeom prst="line">
              <a:avLst/>
            </a:prstGeom>
            <a:noFill/>
            <a:ln w="9525" cap="flat" cmpd="sng" algn="ctr">
              <a:solidFill>
                <a:schemeClr val="tx1"/>
              </a:solidFill>
              <a:prstDash val="solid"/>
              <a:round/>
              <a:headEnd type="none" w="med" len="med"/>
              <a:tailEnd type="none" w="med" len="med"/>
            </a:ln>
            <a:effectLst/>
          </p:spPr>
        </p:cxnSp>
        <p:cxnSp>
          <p:nvCxnSpPr>
            <p:cNvPr id="57" name="Straight Connector 56"/>
            <p:cNvCxnSpPr>
              <a:endCxn id="45" idx="3"/>
            </p:cNvCxnSpPr>
            <p:nvPr/>
          </p:nvCxnSpPr>
          <p:spPr bwMode="auto">
            <a:xfrm flipH="1">
              <a:off x="3880115" y="5624112"/>
              <a:ext cx="1062000" cy="0"/>
            </a:xfrm>
            <a:prstGeom prst="line">
              <a:avLst/>
            </a:prstGeom>
            <a:noFill/>
            <a:ln w="9525" cap="flat" cmpd="sng" algn="ctr">
              <a:solidFill>
                <a:schemeClr val="tx1"/>
              </a:solidFill>
              <a:prstDash val="solid"/>
              <a:round/>
              <a:headEnd type="none" w="med" len="med"/>
              <a:tailEnd type="arrow" w="med" len="med"/>
            </a:ln>
            <a:effectLst/>
          </p:spPr>
        </p:cxnSp>
        <p:cxnSp>
          <p:nvCxnSpPr>
            <p:cNvPr id="58" name="Straight Connector 57"/>
            <p:cNvCxnSpPr>
              <a:stCxn id="50" idx="4"/>
            </p:cNvCxnSpPr>
            <p:nvPr/>
          </p:nvCxnSpPr>
          <p:spPr bwMode="auto">
            <a:xfrm>
              <a:off x="1447801" y="4668868"/>
              <a:ext cx="7749" cy="934510"/>
            </a:xfrm>
            <a:prstGeom prst="line">
              <a:avLst/>
            </a:prstGeom>
            <a:noFill/>
            <a:ln w="9525" cap="flat" cmpd="sng" algn="ctr">
              <a:solidFill>
                <a:schemeClr val="tx1"/>
              </a:solidFill>
              <a:prstDash val="solid"/>
              <a:round/>
              <a:headEnd type="arrow" w="med" len="med"/>
              <a:tailEnd type="none" w="med" len="med"/>
            </a:ln>
            <a:effectLst/>
          </p:spPr>
        </p:cxnSp>
        <p:cxnSp>
          <p:nvCxnSpPr>
            <p:cNvPr id="59" name="Straight Connector 58"/>
            <p:cNvCxnSpPr>
              <a:endCxn id="45" idx="1"/>
            </p:cNvCxnSpPr>
            <p:nvPr/>
          </p:nvCxnSpPr>
          <p:spPr bwMode="auto">
            <a:xfrm>
              <a:off x="1447801" y="5624112"/>
              <a:ext cx="908314" cy="0"/>
            </a:xfrm>
            <a:prstGeom prst="line">
              <a:avLst/>
            </a:prstGeom>
            <a:noFill/>
            <a:ln w="9525" cap="flat" cmpd="sng" algn="ctr">
              <a:solidFill>
                <a:schemeClr val="tx1"/>
              </a:solidFill>
              <a:prstDash val="solid"/>
              <a:round/>
              <a:headEnd type="none" w="med" len="med"/>
              <a:tailEnd type="none" w="med" len="med"/>
            </a:ln>
            <a:effectLst/>
          </p:spPr>
        </p:cxnSp>
        <p:cxnSp>
          <p:nvCxnSpPr>
            <p:cNvPr id="60" name="Straight Connector 59"/>
            <p:cNvCxnSpPr>
              <a:stCxn id="50" idx="6"/>
              <a:endCxn id="35" idx="1"/>
            </p:cNvCxnSpPr>
            <p:nvPr/>
          </p:nvCxnSpPr>
          <p:spPr bwMode="auto">
            <a:xfrm flipV="1">
              <a:off x="1600201" y="4496245"/>
              <a:ext cx="785648" cy="6756"/>
            </a:xfrm>
            <a:prstGeom prst="line">
              <a:avLst/>
            </a:prstGeom>
            <a:noFill/>
            <a:ln w="9525" cap="flat" cmpd="sng" algn="ctr">
              <a:solidFill>
                <a:schemeClr val="tx1"/>
              </a:solidFill>
              <a:prstDash val="solid"/>
              <a:round/>
              <a:headEnd type="none" w="med" len="med"/>
              <a:tailEnd type="arrow" w="med" len="med"/>
            </a:ln>
            <a:effectLst/>
          </p:spPr>
        </p:cxnSp>
        <mc:AlternateContent xmlns:mc="http://schemas.openxmlformats.org/markup-compatibility/2006" xmlns:a14="http://schemas.microsoft.com/office/drawing/2010/main">
          <mc:Choice Requires="a14">
            <p:sp>
              <p:nvSpPr>
                <p:cNvPr id="61" name="TextBox 60"/>
                <p:cNvSpPr txBox="1"/>
                <p:nvPr/>
              </p:nvSpPr>
              <p:spPr>
                <a:xfrm>
                  <a:off x="81822" y="3652224"/>
                  <a:ext cx="1379349" cy="1018941"/>
                </a:xfrm>
                <a:prstGeom prst="rect">
                  <a:avLst/>
                </a:prstGeom>
                <a:noFill/>
              </p:spPr>
              <p:txBody>
                <a:bodyPr wrap="square" rtlCol="0">
                  <a:spAutoFit/>
                </a:bodyPr>
                <a:lstStyle/>
                <a:p>
                  <a:pPr algn="l"/>
                  <a:r>
                    <a:rPr lang="en-US" sz="1800" b="0" dirty="0" smtClean="0">
                      <a:latin typeface="+mn-lt"/>
                    </a:rPr>
                    <a:t>Summed</a:t>
                  </a:r>
                  <a:br>
                    <a:rPr lang="en-US" sz="1800" b="0" dirty="0" smtClean="0">
                      <a:latin typeface="+mn-lt"/>
                    </a:rPr>
                  </a:br>
                  <a:r>
                    <a:rPr lang="en-US" sz="1800" b="0" dirty="0" smtClean="0">
                      <a:latin typeface="+mn-lt"/>
                    </a:rPr>
                    <a:t>currents</a:t>
                  </a:r>
                </a:p>
                <a:p>
                  <a:pPr algn="l"/>
                  <a14:m>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     </m:t>
                          </m:r>
                          <m:r>
                            <a:rPr lang="en-US" sz="1800" b="0" i="1" smtClean="0">
                              <a:latin typeface="Cambria Math"/>
                            </a:rPr>
                            <m:t>𝑞</m:t>
                          </m:r>
                        </m:e>
                        <m:sub>
                          <m:r>
                            <a:rPr lang="en-US" sz="1800" b="0" i="1" smtClean="0">
                              <a:latin typeface="Cambria Math"/>
                            </a:rPr>
                            <m:t>𝑖</m:t>
                          </m:r>
                        </m:sub>
                        <m:sup>
                          <m:r>
                            <a:rPr lang="en-US" sz="1800" b="0" i="1" smtClean="0">
                              <a:latin typeface="Cambria Math"/>
                            </a:rPr>
                            <m:t>𝑘</m:t>
                          </m:r>
                        </m:sup>
                      </m:sSubSup>
                    </m:oMath>
                  </a14:m>
                  <a:r>
                    <a:rPr lang="en-US" sz="1800" b="0" dirty="0" smtClean="0">
                      <a:latin typeface="+mn-lt"/>
                    </a:rPr>
                    <a:t> </a:t>
                  </a:r>
                  <a:endParaRPr lang="en-US" sz="1800" b="0" dirty="0">
                    <a:latin typeface="+mn-lt"/>
                  </a:endParaRPr>
                </a:p>
              </p:txBody>
            </p:sp>
          </mc:Choice>
          <mc:Fallback xmlns="">
            <p:sp>
              <p:nvSpPr>
                <p:cNvPr id="61" name="TextBox 60"/>
                <p:cNvSpPr txBox="1">
                  <a:spLocks noRot="1" noChangeAspect="1" noMove="1" noResize="1" noEditPoints="1" noAdjustHandles="1" noChangeArrowheads="1" noChangeShapeType="1" noTextEdit="1"/>
                </p:cNvSpPr>
                <p:nvPr/>
              </p:nvSpPr>
              <p:spPr>
                <a:xfrm>
                  <a:off x="81822" y="3652224"/>
                  <a:ext cx="1379349" cy="1018941"/>
                </a:xfrm>
                <a:prstGeom prst="rect">
                  <a:avLst/>
                </a:prstGeom>
                <a:blipFill rotWithShape="0">
                  <a:blip r:embed="rId13"/>
                  <a:stretch>
                    <a:fillRect l="-4072" t="-3226" b="-258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5" name="TextBox 64"/>
              <p:cNvSpPr txBox="1"/>
              <p:nvPr/>
            </p:nvSpPr>
            <p:spPr>
              <a:xfrm>
                <a:off x="5234724" y="5806728"/>
                <a:ext cx="2004693" cy="405624"/>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sSup>
                        <m:sSupPr>
                          <m:ctrlPr>
                            <a:rPr lang="en-US" b="0" i="1" dirty="0" smtClean="0">
                              <a:latin typeface="Cambria Math" panose="02040503050406030204" pitchFamily="18" charset="0"/>
                            </a:rPr>
                          </m:ctrlPr>
                        </m:sSupPr>
                        <m:e>
                          <m:r>
                            <a:rPr lang="en-US" b="1" i="1" dirty="0" smtClean="0">
                              <a:latin typeface="Cambria Math"/>
                            </a:rPr>
                            <m:t>𝒒</m:t>
                          </m:r>
                        </m:e>
                        <m:sup>
                          <m:r>
                            <a:rPr lang="en-US" b="0" i="1" dirty="0" smtClean="0">
                              <a:latin typeface="Cambria Math"/>
                            </a:rPr>
                            <m:t>𝑘</m:t>
                          </m:r>
                        </m:sup>
                      </m:sSup>
                      <m:r>
                        <a:rPr lang="en-US" b="0" i="1" dirty="0" smtClean="0">
                          <a:latin typeface="Cambria Math"/>
                        </a:rPr>
                        <m:t>=</m:t>
                      </m:r>
                      <m:r>
                        <a:rPr lang="en-US" b="1" i="1" dirty="0" err="1" smtClean="0">
                          <a:latin typeface="Cambria Math"/>
                        </a:rPr>
                        <m:t>𝑾</m:t>
                      </m:r>
                      <m:sSup>
                        <m:sSupPr>
                          <m:ctrlPr>
                            <a:rPr lang="en-US" b="0" i="1" dirty="0" smtClean="0">
                              <a:latin typeface="Cambria Math" panose="02040503050406030204" pitchFamily="18" charset="0"/>
                            </a:rPr>
                          </m:ctrlPr>
                        </m:sSupPr>
                        <m:e>
                          <m:r>
                            <a:rPr lang="en-US" b="1" i="1" dirty="0" err="1" smtClean="0">
                              <a:latin typeface="Cambria Math"/>
                            </a:rPr>
                            <m:t>𝒔</m:t>
                          </m:r>
                        </m:e>
                        <m:sup>
                          <m:r>
                            <a:rPr lang="en-US" b="0" i="1" dirty="0" smtClean="0">
                              <a:latin typeface="Cambria Math"/>
                            </a:rPr>
                            <m:t>𝑘</m:t>
                          </m:r>
                        </m:sup>
                      </m:sSup>
                    </m:oMath>
                  </m:oMathPara>
                </a14:m>
                <a:endParaRPr lang="en-US" b="0" dirty="0" smtClean="0">
                  <a:latin typeface="+mn-lt"/>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5234724" y="5806728"/>
                <a:ext cx="2004693" cy="405624"/>
              </a:xfrm>
              <a:prstGeom prst="rect">
                <a:avLst/>
              </a:prstGeom>
              <a:blipFill rotWithShape="0">
                <a:blip r:embed="rId14"/>
                <a:stretch>
                  <a:fillRect b="-106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4388302" y="3567135"/>
                <a:ext cx="1453490" cy="699359"/>
              </a:xfrm>
              <a:prstGeom prst="rect">
                <a:avLst/>
              </a:prstGeom>
              <a:noFill/>
            </p:spPr>
            <p:txBody>
              <a:bodyPr wrap="square" rtlCol="0">
                <a:spAutoFit/>
              </a:bodyPr>
              <a:lstStyle/>
              <a:p>
                <a:pPr algn="l"/>
                <a:r>
                  <a:rPr lang="en-US" sz="1800" b="0" dirty="0" smtClean="0">
                    <a:latin typeface="+mn-lt"/>
                  </a:rPr>
                  <a:t>spikes </a:t>
                </a:r>
                <a14:m>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 </m:t>
                        </m:r>
                        <m:r>
                          <a:rPr lang="en-US" sz="1800" b="0" i="1">
                            <a:latin typeface="Cambria Math"/>
                          </a:rPr>
                          <m:t>𝑠</m:t>
                        </m:r>
                      </m:e>
                      <m:sub>
                        <m:r>
                          <a:rPr lang="en-US" sz="1800" b="0" i="1">
                            <a:latin typeface="Cambria Math"/>
                          </a:rPr>
                          <m:t>𝑖</m:t>
                        </m:r>
                      </m:sub>
                      <m:sup>
                        <m:r>
                          <a:rPr lang="en-US" sz="1800" b="0" i="1">
                            <a:latin typeface="Cambria Math"/>
                          </a:rPr>
                          <m:t>𝑘</m:t>
                        </m:r>
                      </m:sup>
                    </m:sSubSup>
                    <m:r>
                      <a:rPr lang="en-US" sz="1800" b="0" i="0" smtClean="0">
                        <a:latin typeface="Cambria Math" panose="02040503050406030204" pitchFamily="18" charset="0"/>
                      </a:rPr>
                      <m:t>  </m:t>
                    </m:r>
                  </m:oMath>
                </a14:m>
                <a:endParaRPr lang="en-US" sz="1800" b="0" i="0" dirty="0" smtClean="0">
                  <a:latin typeface="Cambria Math" panose="02040503050406030204" pitchFamily="18" charset="0"/>
                </a:endParaRPr>
              </a:p>
              <a:p>
                <a:pPr algn="l"/>
                <a14:m>
                  <m:oMath xmlns:m="http://schemas.openxmlformats.org/officeDocument/2006/math">
                    <m:sSubSup>
                      <m:sSubSupPr>
                        <m:ctrlPr>
                          <a:rPr lang="en-US" sz="1800" b="0" i="1">
                            <a:latin typeface="Cambria Math" panose="02040503050406030204" pitchFamily="18" charset="0"/>
                          </a:rPr>
                        </m:ctrlPr>
                      </m:sSubSupPr>
                      <m:e>
                        <m:r>
                          <a:rPr lang="en-US" sz="1800" b="0" i="1" smtClean="0">
                            <a:latin typeface="Cambria Math" panose="02040503050406030204" pitchFamily="18" charset="0"/>
                          </a:rPr>
                          <m:t>        </m:t>
                        </m:r>
                        <m:r>
                          <a:rPr lang="en-US" sz="1800" b="0" i="1">
                            <a:latin typeface="Cambria Math"/>
                          </a:rPr>
                          <m:t>𝑧</m:t>
                        </m:r>
                      </m:e>
                      <m:sub>
                        <m:r>
                          <a:rPr lang="en-US" sz="1800" b="0" i="1" smtClean="0">
                            <a:latin typeface="Cambria Math"/>
                          </a:rPr>
                          <m:t>𝑖</m:t>
                        </m:r>
                      </m:sub>
                      <m:sup>
                        <m:r>
                          <a:rPr lang="en-US" sz="1800" b="0" i="1">
                            <a:latin typeface="Cambria Math"/>
                          </a:rPr>
                          <m:t>𝑘</m:t>
                        </m:r>
                      </m:sup>
                    </m:sSubSup>
                  </m:oMath>
                </a14:m>
                <a:r>
                  <a:rPr lang="en-US" b="0" dirty="0" smtClean="0">
                    <a:latin typeface="+mn-lt"/>
                  </a:rPr>
                  <a:t>      </a:t>
                </a:r>
                <a:endParaRPr lang="en-US" b="0" dirty="0">
                  <a:latin typeface="+mn-lt"/>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4388302" y="3567135"/>
                <a:ext cx="1453490" cy="699359"/>
              </a:xfrm>
              <a:prstGeom prst="rect">
                <a:avLst/>
              </a:prstGeom>
              <a:blipFill rotWithShape="0">
                <a:blip r:embed="rId15"/>
                <a:stretch>
                  <a:fillRect l="-3782" t="-1739" b="-1739"/>
                </a:stretch>
              </a:blipFill>
            </p:spPr>
            <p:txBody>
              <a:bodyPr/>
              <a:lstStyle/>
              <a:p>
                <a:r>
                  <a:rPr lang="en-US">
                    <a:noFill/>
                  </a:rPr>
                  <a:t> </a:t>
                </a:r>
              </a:p>
            </p:txBody>
          </p:sp>
        </mc:Fallback>
      </mc:AlternateContent>
    </p:spTree>
    <p:extLst>
      <p:ext uri="{BB962C8B-B14F-4D97-AF65-F5344CB8AC3E}">
        <p14:creationId xmlns:p14="http://schemas.microsoft.com/office/powerpoint/2010/main" val="19910541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ular Callout 44"/>
          <p:cNvSpPr/>
          <p:nvPr/>
        </p:nvSpPr>
        <p:spPr bwMode="auto">
          <a:xfrm rot="10800000">
            <a:off x="5027986" y="5678764"/>
            <a:ext cx="3502428" cy="659372"/>
          </a:xfrm>
          <a:prstGeom prst="wedgeRectCallout">
            <a:avLst>
              <a:gd name="adj1" fmla="val 62776"/>
              <a:gd name="adj2" fmla="val -19964"/>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normAutofit/>
          </a:bodyPr>
          <a:lstStyle/>
          <a:p>
            <a:r>
              <a:rPr lang="en-US" dirty="0" smtClean="0"/>
              <a:t>Decoupling for the E-Step</a:t>
            </a:r>
            <a:endParaRPr lang="en-US" sz="1800" dirty="0"/>
          </a:p>
        </p:txBody>
      </p:sp>
      <mc:AlternateContent xmlns:mc="http://schemas.openxmlformats.org/markup-compatibility/2006" xmlns:a14="http://schemas.microsoft.com/office/drawing/2010/main">
        <mc:Choice Requires="a14">
          <p:sp>
            <p:nvSpPr>
              <p:cNvPr id="23" name="TextBox 22"/>
              <p:cNvSpPr txBox="1"/>
              <p:nvPr/>
            </p:nvSpPr>
            <p:spPr>
              <a:xfrm>
                <a:off x="7293641" y="4925726"/>
                <a:ext cx="1980369" cy="668581"/>
              </a:xfrm>
              <a:prstGeom prst="rect">
                <a:avLst/>
              </a:prstGeom>
              <a:noFill/>
            </p:spPr>
            <p:txBody>
              <a:bodyPr wrap="square" rtlCol="0">
                <a:spAutoFit/>
              </a:bodyPr>
              <a:lstStyle/>
              <a:p>
                <a:pPr algn="l"/>
                <a:r>
                  <a:rPr lang="en-US" sz="1800" b="0" dirty="0" smtClean="0">
                    <a:latin typeface="+mn-lt"/>
                  </a:rPr>
                  <a:t>Fluorescence levels </a:t>
                </a:r>
                <a14:m>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a:rPr>
                          <m:t>𝑦</m:t>
                        </m:r>
                      </m:e>
                      <m:sub>
                        <m:r>
                          <a:rPr lang="en-US" sz="1800" b="0" i="1" smtClean="0">
                            <a:latin typeface="Cambria Math"/>
                          </a:rPr>
                          <m:t>𝑖</m:t>
                        </m:r>
                      </m:sub>
                      <m:sup>
                        <m:r>
                          <a:rPr lang="en-US" sz="1800" b="0" i="1" smtClean="0">
                            <a:latin typeface="Cambria Math"/>
                          </a:rPr>
                          <m:t>𝑘</m:t>
                        </m:r>
                      </m:sup>
                    </m:sSubSup>
                  </m:oMath>
                </a14:m>
                <a:endParaRPr lang="en-US" b="0" dirty="0">
                  <a:latin typeface="+mn-lt"/>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7293641" y="4925726"/>
                <a:ext cx="1980369" cy="668581"/>
              </a:xfrm>
              <a:prstGeom prst="rect">
                <a:avLst/>
              </a:prstGeom>
              <a:blipFill rotWithShape="0">
                <a:blip r:embed="rId3"/>
                <a:stretch>
                  <a:fillRect l="-2462" t="-4545" b="-12727"/>
                </a:stretch>
              </a:blipFill>
            </p:spPr>
            <p:txBody>
              <a:bodyPr/>
              <a:lstStyle/>
              <a:p>
                <a:r>
                  <a:rPr lang="en-US">
                    <a:noFill/>
                  </a:rPr>
                  <a:t> </a:t>
                </a:r>
              </a:p>
            </p:txBody>
          </p:sp>
        </mc:Fallback>
      </mc:AlternateContent>
      <p:grpSp>
        <p:nvGrpSpPr>
          <p:cNvPr id="17" name="Group 16"/>
          <p:cNvGrpSpPr/>
          <p:nvPr/>
        </p:nvGrpSpPr>
        <p:grpSpPr>
          <a:xfrm>
            <a:off x="156724" y="3276600"/>
            <a:ext cx="8153401" cy="2924987"/>
            <a:chOff x="76200" y="3226678"/>
            <a:chExt cx="8329480" cy="3151916"/>
          </a:xfrm>
        </p:grpSpPr>
        <p:sp>
          <p:nvSpPr>
            <p:cNvPr id="6" name="Rectangle 5"/>
            <p:cNvSpPr/>
            <p:nvPr/>
          </p:nvSpPr>
          <p:spPr>
            <a:xfrm>
              <a:off x="2385849" y="3978883"/>
              <a:ext cx="1464532" cy="1034724"/>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765972" y="3536923"/>
              <a:ext cx="2704285" cy="369332"/>
            </a:xfrm>
            <a:prstGeom prst="rect">
              <a:avLst/>
            </a:prstGeom>
            <a:noFill/>
          </p:spPr>
          <p:txBody>
            <a:bodyPr wrap="square" rtlCol="0">
              <a:spAutoFit/>
            </a:bodyPr>
            <a:lstStyle/>
            <a:p>
              <a:r>
                <a:rPr lang="en-US" sz="1800" b="0" dirty="0" smtClean="0">
                  <a:latin typeface="+mn-lt"/>
                </a:rPr>
                <a:t>Integrate and fire</a:t>
              </a:r>
              <a:r>
                <a:rPr lang="en-US" sz="1800" b="0" dirty="0">
                  <a:latin typeface="+mn-lt"/>
                </a:rPr>
                <a:t>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0553" y="4142663"/>
              <a:ext cx="1254170" cy="697848"/>
            </a:xfrm>
            <a:prstGeom prst="rect">
              <a:avLst/>
            </a:prstGeom>
          </p:spPr>
        </p:pic>
        <p:sp>
          <p:nvSpPr>
            <p:cNvPr id="12" name="Rectangle 11"/>
            <p:cNvSpPr/>
            <p:nvPr/>
          </p:nvSpPr>
          <p:spPr>
            <a:xfrm>
              <a:off x="6085459" y="3978339"/>
              <a:ext cx="1143000" cy="104932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598820" y="3226678"/>
              <a:ext cx="2104052" cy="369332"/>
            </a:xfrm>
            <a:prstGeom prst="rect">
              <a:avLst/>
            </a:prstGeom>
            <a:noFill/>
          </p:spPr>
          <p:txBody>
            <a:bodyPr wrap="square" rtlCol="0">
              <a:spAutoFit/>
            </a:bodyPr>
            <a:lstStyle/>
            <a:p>
              <a:r>
                <a:rPr lang="en-US" sz="1800" b="0" dirty="0" smtClean="0">
                  <a:latin typeface="+mn-lt"/>
                </a:rPr>
                <a:t>Ca</a:t>
              </a:r>
              <a:r>
                <a:rPr lang="en-US" sz="1800" b="0" baseline="30000" dirty="0" smtClean="0">
                  <a:latin typeface="+mn-lt"/>
                </a:rPr>
                <a:t>2+</a:t>
              </a:r>
              <a:r>
                <a:rPr lang="en-US" sz="1800" b="0" dirty="0" smtClean="0">
                  <a:latin typeface="+mn-lt"/>
                </a:rPr>
                <a:t> concentration</a:t>
              </a:r>
              <a:endParaRPr lang="en-US" sz="1800" b="0" dirty="0">
                <a:latin typeface="+mn-lt"/>
              </a:endParaRPr>
            </a:p>
          </p:txBody>
        </p:sp>
        <p:pic>
          <p:nvPicPr>
            <p:cNvPr id="14643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1723" y="4081733"/>
              <a:ext cx="970471" cy="685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2356115" y="5255309"/>
              <a:ext cx="1524000" cy="73760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2859781" y="5407709"/>
              <a:ext cx="426720" cy="400110"/>
            </a:xfrm>
            <a:prstGeom prst="rect">
              <a:avLst/>
            </a:prstGeom>
            <a:noFill/>
          </p:spPr>
          <p:txBody>
            <a:bodyPr wrap="none" rtlCol="0">
              <a:spAutoFit/>
            </a:bodyPr>
            <a:lstStyle/>
            <a:p>
              <a:pPr algn="l"/>
              <a:r>
                <a:rPr lang="en-US" i="1" dirty="0"/>
                <a:t>W</a:t>
              </a:r>
              <a:endParaRPr lang="en-US" i="1" dirty="0" smtClean="0"/>
            </a:p>
          </p:txBody>
        </p:sp>
        <p:sp>
          <p:nvSpPr>
            <p:cNvPr id="3" name="Oval 2"/>
            <p:cNvSpPr/>
            <p:nvPr/>
          </p:nvSpPr>
          <p:spPr bwMode="auto">
            <a:xfrm>
              <a:off x="4764781" y="4330437"/>
              <a:ext cx="304800" cy="331735"/>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8" name="Oval 17"/>
            <p:cNvSpPr/>
            <p:nvPr/>
          </p:nvSpPr>
          <p:spPr bwMode="auto">
            <a:xfrm>
              <a:off x="1295401" y="4337133"/>
              <a:ext cx="304800" cy="331735"/>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21" name="TextBox 20"/>
            <p:cNvSpPr txBox="1"/>
            <p:nvPr/>
          </p:nvSpPr>
          <p:spPr>
            <a:xfrm>
              <a:off x="2080893" y="6009262"/>
              <a:ext cx="2648220" cy="369332"/>
            </a:xfrm>
            <a:prstGeom prst="rect">
              <a:avLst/>
            </a:prstGeom>
            <a:noFill/>
          </p:spPr>
          <p:txBody>
            <a:bodyPr wrap="square" rtlCol="0">
              <a:spAutoFit/>
            </a:bodyPr>
            <a:lstStyle/>
            <a:p>
              <a:pPr algn="l"/>
              <a:r>
                <a:rPr lang="en-US" sz="1800" b="0" dirty="0" smtClean="0">
                  <a:latin typeface="+mn-lt"/>
                </a:rPr>
                <a:t>Connectivity matrix</a:t>
              </a:r>
            </a:p>
          </p:txBody>
        </p:sp>
        <p:sp>
          <p:nvSpPr>
            <p:cNvPr id="22" name="Oval 21"/>
            <p:cNvSpPr/>
            <p:nvPr/>
          </p:nvSpPr>
          <p:spPr bwMode="auto">
            <a:xfrm>
              <a:off x="8100880" y="4348170"/>
              <a:ext cx="304800" cy="331735"/>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cxnSp>
          <p:nvCxnSpPr>
            <p:cNvPr id="9" name="Straight Connector 8"/>
            <p:cNvCxnSpPr>
              <a:stCxn id="6" idx="3"/>
              <a:endCxn id="3" idx="2"/>
            </p:cNvCxnSpPr>
            <p:nvPr/>
          </p:nvCxnSpPr>
          <p:spPr bwMode="auto">
            <a:xfrm>
              <a:off x="3850381" y="4496245"/>
              <a:ext cx="914400" cy="60"/>
            </a:xfrm>
            <a:prstGeom prst="line">
              <a:avLst/>
            </a:prstGeom>
            <a:noFill/>
            <a:ln w="9525" cap="flat" cmpd="sng" algn="ctr">
              <a:solidFill>
                <a:schemeClr val="tx1"/>
              </a:solidFill>
              <a:prstDash val="solid"/>
              <a:round/>
              <a:headEnd type="none" w="med" len="med"/>
              <a:tailEnd type="triangle" w="med" len="med"/>
            </a:ln>
            <a:effectLst/>
          </p:spPr>
        </p:cxnSp>
        <p:cxnSp>
          <p:nvCxnSpPr>
            <p:cNvPr id="25" name="Straight Connector 24"/>
            <p:cNvCxnSpPr>
              <a:stCxn id="3" idx="6"/>
              <a:endCxn id="12" idx="1"/>
            </p:cNvCxnSpPr>
            <p:nvPr/>
          </p:nvCxnSpPr>
          <p:spPr bwMode="auto">
            <a:xfrm>
              <a:off x="5069581" y="4496305"/>
              <a:ext cx="1015878" cy="6697"/>
            </a:xfrm>
            <a:prstGeom prst="line">
              <a:avLst/>
            </a:prstGeom>
            <a:noFill/>
            <a:ln w="9525" cap="flat" cmpd="sng" algn="ctr">
              <a:solidFill>
                <a:schemeClr val="tx1"/>
              </a:solidFill>
              <a:prstDash val="solid"/>
              <a:round/>
              <a:headEnd type="none" w="med" len="med"/>
              <a:tailEnd type="arrow" w="med" len="med"/>
            </a:ln>
            <a:effectLst/>
          </p:spPr>
        </p:cxnSp>
        <p:cxnSp>
          <p:nvCxnSpPr>
            <p:cNvPr id="27" name="Straight Connector 26"/>
            <p:cNvCxnSpPr>
              <a:stCxn id="12" idx="3"/>
              <a:endCxn id="22" idx="2"/>
            </p:cNvCxnSpPr>
            <p:nvPr/>
          </p:nvCxnSpPr>
          <p:spPr bwMode="auto">
            <a:xfrm>
              <a:off x="7228459" y="4503002"/>
              <a:ext cx="872421" cy="11036"/>
            </a:xfrm>
            <a:prstGeom prst="line">
              <a:avLst/>
            </a:prstGeom>
            <a:noFill/>
            <a:ln w="9525" cap="flat" cmpd="sng" algn="ctr">
              <a:solidFill>
                <a:schemeClr val="tx1"/>
              </a:solidFill>
              <a:prstDash val="solid"/>
              <a:round/>
              <a:headEnd type="none" w="med" len="med"/>
              <a:tailEnd type="arrow" w="med" len="med"/>
            </a:ln>
            <a:effectLst/>
          </p:spPr>
        </p:cxnSp>
        <p:cxnSp>
          <p:nvCxnSpPr>
            <p:cNvPr id="29" name="Straight Connector 28"/>
            <p:cNvCxnSpPr>
              <a:stCxn id="3" idx="4"/>
            </p:cNvCxnSpPr>
            <p:nvPr/>
          </p:nvCxnSpPr>
          <p:spPr bwMode="auto">
            <a:xfrm>
              <a:off x="4917181" y="4662172"/>
              <a:ext cx="0" cy="945592"/>
            </a:xfrm>
            <a:prstGeom prst="line">
              <a:avLst/>
            </a:prstGeom>
            <a:noFill/>
            <a:ln w="9525" cap="flat" cmpd="sng" algn="ctr">
              <a:solidFill>
                <a:schemeClr val="tx1"/>
              </a:solidFill>
              <a:prstDash val="solid"/>
              <a:round/>
              <a:headEnd type="none" w="med" len="med"/>
              <a:tailEnd type="none" w="med" len="med"/>
            </a:ln>
            <a:effectLst/>
          </p:spPr>
        </p:cxnSp>
        <p:cxnSp>
          <p:nvCxnSpPr>
            <p:cNvPr id="33" name="Straight Connector 32"/>
            <p:cNvCxnSpPr>
              <a:endCxn id="16" idx="3"/>
            </p:cNvCxnSpPr>
            <p:nvPr/>
          </p:nvCxnSpPr>
          <p:spPr bwMode="auto">
            <a:xfrm flipH="1">
              <a:off x="3880115" y="5624112"/>
              <a:ext cx="1062000" cy="0"/>
            </a:xfrm>
            <a:prstGeom prst="line">
              <a:avLst/>
            </a:prstGeom>
            <a:noFill/>
            <a:ln w="9525" cap="flat" cmpd="sng" algn="ctr">
              <a:solidFill>
                <a:schemeClr val="tx1"/>
              </a:solidFill>
              <a:prstDash val="solid"/>
              <a:round/>
              <a:headEnd type="none" w="med" len="med"/>
              <a:tailEnd type="arrow" w="med" len="med"/>
            </a:ln>
            <a:effectLst/>
          </p:spPr>
        </p:cxnSp>
        <p:cxnSp>
          <p:nvCxnSpPr>
            <p:cNvPr id="37" name="Straight Connector 36"/>
            <p:cNvCxnSpPr>
              <a:stCxn id="18" idx="4"/>
            </p:cNvCxnSpPr>
            <p:nvPr/>
          </p:nvCxnSpPr>
          <p:spPr bwMode="auto">
            <a:xfrm>
              <a:off x="1447801" y="4668868"/>
              <a:ext cx="7749" cy="934510"/>
            </a:xfrm>
            <a:prstGeom prst="line">
              <a:avLst/>
            </a:prstGeom>
            <a:noFill/>
            <a:ln w="9525" cap="flat" cmpd="sng" algn="ctr">
              <a:solidFill>
                <a:schemeClr val="tx1"/>
              </a:solidFill>
              <a:prstDash val="solid"/>
              <a:round/>
              <a:headEnd type="arrow" w="med" len="med"/>
              <a:tailEnd type="none" w="med" len="med"/>
            </a:ln>
            <a:effectLst/>
          </p:spPr>
        </p:cxnSp>
        <p:cxnSp>
          <p:nvCxnSpPr>
            <p:cNvPr id="40" name="Straight Connector 39"/>
            <p:cNvCxnSpPr>
              <a:endCxn id="16" idx="1"/>
            </p:cNvCxnSpPr>
            <p:nvPr/>
          </p:nvCxnSpPr>
          <p:spPr bwMode="auto">
            <a:xfrm>
              <a:off x="1447801" y="5624112"/>
              <a:ext cx="908314" cy="0"/>
            </a:xfrm>
            <a:prstGeom prst="line">
              <a:avLst/>
            </a:prstGeom>
            <a:noFill/>
            <a:ln w="9525" cap="flat" cmpd="sng" algn="ctr">
              <a:solidFill>
                <a:schemeClr val="tx1"/>
              </a:solidFill>
              <a:prstDash val="solid"/>
              <a:round/>
              <a:headEnd type="none" w="med" len="med"/>
              <a:tailEnd type="none" w="med" len="med"/>
            </a:ln>
            <a:effectLst/>
          </p:spPr>
        </p:cxnSp>
        <p:cxnSp>
          <p:nvCxnSpPr>
            <p:cNvPr id="44" name="Straight Connector 43"/>
            <p:cNvCxnSpPr>
              <a:stCxn id="18" idx="6"/>
              <a:endCxn id="6" idx="1"/>
            </p:cNvCxnSpPr>
            <p:nvPr/>
          </p:nvCxnSpPr>
          <p:spPr bwMode="auto">
            <a:xfrm flipV="1">
              <a:off x="1600201" y="4496245"/>
              <a:ext cx="785648" cy="6756"/>
            </a:xfrm>
            <a:prstGeom prst="line">
              <a:avLst/>
            </a:prstGeom>
            <a:noFill/>
            <a:ln w="9525" cap="flat" cmpd="sng" algn="ctr">
              <a:solidFill>
                <a:schemeClr val="tx1"/>
              </a:solidFill>
              <a:prstDash val="solid"/>
              <a:round/>
              <a:headEnd type="none" w="med" len="med"/>
              <a:tailEnd type="arrow" w="med" len="med"/>
            </a:ln>
            <a:effectLst/>
          </p:spPr>
        </p:cxnSp>
        <mc:AlternateContent xmlns:mc="http://schemas.openxmlformats.org/markup-compatibility/2006" xmlns:a14="http://schemas.microsoft.com/office/drawing/2010/main">
          <mc:Choice Requires="a14">
            <p:sp>
              <p:nvSpPr>
                <p:cNvPr id="28" name="TextBox 27"/>
                <p:cNvSpPr txBox="1"/>
                <p:nvPr/>
              </p:nvSpPr>
              <p:spPr>
                <a:xfrm>
                  <a:off x="76200" y="4668868"/>
                  <a:ext cx="1379349" cy="945580"/>
                </a:xfrm>
                <a:prstGeom prst="rect">
                  <a:avLst/>
                </a:prstGeom>
                <a:noFill/>
              </p:spPr>
              <p:txBody>
                <a:bodyPr wrap="square" rtlCol="0">
                  <a:spAutoFit/>
                </a:bodyPr>
                <a:lstStyle/>
                <a:p>
                  <a:pPr algn="l"/>
                  <a:r>
                    <a:rPr lang="en-US" sz="1800" b="0" dirty="0" smtClean="0">
                      <a:latin typeface="+mn-lt"/>
                    </a:rPr>
                    <a:t>Summed</a:t>
                  </a:r>
                  <a:br>
                    <a:rPr lang="en-US" sz="1800" b="0" dirty="0" smtClean="0">
                      <a:latin typeface="+mn-lt"/>
                    </a:rPr>
                  </a:br>
                  <a:r>
                    <a:rPr lang="en-US" sz="1800" b="0" dirty="0" smtClean="0">
                      <a:latin typeface="+mn-lt"/>
                    </a:rPr>
                    <a:t>currents</a:t>
                  </a:r>
                </a:p>
                <a:p>
                  <a:pPr algn="l"/>
                  <a14:m>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a:rPr>
                            <m:t>𝑞</m:t>
                          </m:r>
                        </m:e>
                        <m:sub>
                          <m:r>
                            <a:rPr lang="en-US" sz="1800" b="0" i="1" smtClean="0">
                              <a:latin typeface="Cambria Math"/>
                            </a:rPr>
                            <m:t>𝑖</m:t>
                          </m:r>
                        </m:sub>
                        <m:sup>
                          <m:r>
                            <a:rPr lang="en-US" sz="1800" b="0" i="1" smtClean="0">
                              <a:latin typeface="Cambria Math"/>
                            </a:rPr>
                            <m:t>𝑘</m:t>
                          </m:r>
                        </m:sup>
                      </m:sSubSup>
                    </m:oMath>
                  </a14:m>
                  <a:r>
                    <a:rPr lang="en-US" sz="1800" b="0" dirty="0" smtClean="0">
                      <a:latin typeface="+mn-lt"/>
                    </a:rPr>
                    <a:t> </a:t>
                  </a:r>
                  <a:endParaRPr lang="en-US" sz="1800" b="0" dirty="0">
                    <a:latin typeface="+mn-lt"/>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76200" y="4668868"/>
                  <a:ext cx="1379349" cy="945580"/>
                </a:xfrm>
                <a:prstGeom prst="rect">
                  <a:avLst/>
                </a:prstGeom>
                <a:blipFill rotWithShape="0">
                  <a:blip r:embed="rId7"/>
                  <a:stretch>
                    <a:fillRect l="-3982" t="-3226" b="-2581"/>
                  </a:stretch>
                </a:blipFill>
              </p:spPr>
              <p:txBody>
                <a:bodyPr/>
                <a:lstStyle/>
                <a:p>
                  <a:r>
                    <a:rPr lang="en-US">
                      <a:noFill/>
                    </a:rPr>
                    <a:t> </a:t>
                  </a:r>
                </a:p>
              </p:txBody>
            </p:sp>
          </mc:Fallback>
        </mc:AlternateContent>
      </p:grpSp>
      <p:grpSp>
        <p:nvGrpSpPr>
          <p:cNvPr id="19" name="Group 18"/>
          <p:cNvGrpSpPr/>
          <p:nvPr/>
        </p:nvGrpSpPr>
        <p:grpSpPr>
          <a:xfrm>
            <a:off x="583916" y="990599"/>
            <a:ext cx="3378484" cy="421673"/>
            <a:chOff x="1219201" y="2979237"/>
            <a:chExt cx="2831242" cy="417484"/>
          </a:xfrm>
        </p:grpSpPr>
        <p:sp>
          <p:nvSpPr>
            <p:cNvPr id="34" name="Rectangular Callout 33"/>
            <p:cNvSpPr/>
            <p:nvPr/>
          </p:nvSpPr>
          <p:spPr bwMode="auto">
            <a:xfrm rot="10800000">
              <a:off x="1219201" y="2979237"/>
              <a:ext cx="2831242" cy="417484"/>
            </a:xfrm>
            <a:prstGeom prst="wedgeRectCallout">
              <a:avLst>
                <a:gd name="adj1" fmla="val -33427"/>
                <a:gd name="adj2" fmla="val -88313"/>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4" name="TextBox 13"/>
            <p:cNvSpPr txBox="1"/>
            <p:nvPr/>
          </p:nvSpPr>
          <p:spPr>
            <a:xfrm>
              <a:off x="1343443" y="3005547"/>
              <a:ext cx="2582758" cy="369332"/>
            </a:xfrm>
            <a:prstGeom prst="rect">
              <a:avLst/>
            </a:prstGeom>
            <a:noFill/>
          </p:spPr>
          <p:txBody>
            <a:bodyPr wrap="none" rtlCol="0">
              <a:spAutoFit/>
            </a:bodyPr>
            <a:lstStyle/>
            <a:p>
              <a:pPr algn="l"/>
              <a:r>
                <a:rPr lang="en-US" sz="1800" b="0" i="1" dirty="0" smtClean="0"/>
                <a:t>N</a:t>
              </a:r>
              <a:r>
                <a:rPr lang="en-US" sz="1800" b="0" dirty="0" smtClean="0"/>
                <a:t> scalar 1-dim systems</a:t>
              </a:r>
            </a:p>
          </p:txBody>
        </p:sp>
      </p:grpSp>
      <p:grpSp>
        <p:nvGrpSpPr>
          <p:cNvPr id="20" name="Group 19"/>
          <p:cNvGrpSpPr/>
          <p:nvPr/>
        </p:nvGrpSpPr>
        <p:grpSpPr>
          <a:xfrm>
            <a:off x="5812836" y="1014676"/>
            <a:ext cx="3178763" cy="397597"/>
            <a:chOff x="5970299" y="2971800"/>
            <a:chExt cx="2831242" cy="417484"/>
          </a:xfrm>
        </p:grpSpPr>
        <p:sp>
          <p:nvSpPr>
            <p:cNvPr id="35" name="Rectangular Callout 34"/>
            <p:cNvSpPr/>
            <p:nvPr/>
          </p:nvSpPr>
          <p:spPr bwMode="auto">
            <a:xfrm rot="10800000">
              <a:off x="5970299" y="2971800"/>
              <a:ext cx="2831242" cy="417484"/>
            </a:xfrm>
            <a:prstGeom prst="wedgeRectCallout">
              <a:avLst>
                <a:gd name="adj1" fmla="val 33457"/>
                <a:gd name="adj2" fmla="val -89866"/>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36" name="TextBox 35"/>
            <p:cNvSpPr txBox="1"/>
            <p:nvPr/>
          </p:nvSpPr>
          <p:spPr>
            <a:xfrm>
              <a:off x="5999254" y="2971800"/>
              <a:ext cx="2582758" cy="369332"/>
            </a:xfrm>
            <a:prstGeom prst="rect">
              <a:avLst/>
            </a:prstGeom>
            <a:noFill/>
          </p:spPr>
          <p:txBody>
            <a:bodyPr wrap="none" rtlCol="0">
              <a:spAutoFit/>
            </a:bodyPr>
            <a:lstStyle/>
            <a:p>
              <a:pPr algn="l"/>
              <a:r>
                <a:rPr lang="en-US" sz="1800" b="0" i="1" dirty="0" smtClean="0"/>
                <a:t>N</a:t>
              </a:r>
              <a:r>
                <a:rPr lang="en-US" sz="1800" b="0" dirty="0" smtClean="0"/>
                <a:t> scalar 1-dim systems</a:t>
              </a:r>
            </a:p>
          </p:txBody>
        </p:sp>
      </p:grpSp>
      <p:sp>
        <p:nvSpPr>
          <p:cNvPr id="39" name="TextBox 38"/>
          <p:cNvSpPr txBox="1"/>
          <p:nvPr/>
        </p:nvSpPr>
        <p:spPr>
          <a:xfrm>
            <a:off x="5160808" y="5739582"/>
            <a:ext cx="3365024" cy="646331"/>
          </a:xfrm>
          <a:prstGeom prst="rect">
            <a:avLst/>
          </a:prstGeom>
          <a:noFill/>
        </p:spPr>
        <p:txBody>
          <a:bodyPr wrap="none" rtlCol="0">
            <a:spAutoFit/>
          </a:bodyPr>
          <a:lstStyle/>
          <a:p>
            <a:pPr algn="l"/>
            <a:r>
              <a:rPr lang="en-US" sz="1800" b="0" dirty="0" smtClean="0"/>
              <a:t>Memoryless linear constraints</a:t>
            </a:r>
          </a:p>
          <a:p>
            <a:pPr algn="l"/>
            <a:r>
              <a:rPr lang="en-US" sz="1800" b="0" dirty="0" smtClean="0"/>
              <a:t>Approximate Message Passing</a:t>
            </a:r>
          </a:p>
        </p:txBody>
      </p:sp>
      <mc:AlternateContent xmlns:mc="http://schemas.openxmlformats.org/markup-compatibility/2006" xmlns:a14="http://schemas.microsoft.com/office/drawing/2010/main">
        <mc:Choice Requires="a14">
          <p:sp>
            <p:nvSpPr>
              <p:cNvPr id="47" name="TextBox 46"/>
              <p:cNvSpPr txBox="1"/>
              <p:nvPr/>
            </p:nvSpPr>
            <p:spPr>
              <a:xfrm>
                <a:off x="1549244" y="1812521"/>
                <a:ext cx="4013356" cy="1143839"/>
              </a:xfrm>
              <a:prstGeom prst="rect">
                <a:avLst/>
              </a:prstGeom>
              <a:noFill/>
            </p:spPr>
            <p:txBody>
              <a:bodyPr wrap="square" rtlCol="0">
                <a:spAutoFit/>
              </a:bodyPr>
              <a:lstStyle/>
              <a:p>
                <a:pPr algn="l"/>
                <a14:m>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a:rPr>
                          <m:t>𝑣</m:t>
                        </m:r>
                      </m:e>
                      <m:sub>
                        <m:r>
                          <a:rPr lang="en-US" sz="1800" b="0" i="1" smtClean="0">
                            <a:latin typeface="Cambria Math"/>
                          </a:rPr>
                          <m:t>𝑖</m:t>
                        </m:r>
                      </m:sub>
                      <m:sup>
                        <m:r>
                          <a:rPr lang="en-US" sz="1800" b="0" i="1" smtClean="0">
                            <a:latin typeface="Cambria Math"/>
                          </a:rPr>
                          <m:t>𝑘</m:t>
                        </m:r>
                        <m:r>
                          <a:rPr lang="en-US" sz="1800" b="0" i="1" smtClean="0">
                            <a:latin typeface="Cambria Math"/>
                          </a:rPr>
                          <m:t>+1</m:t>
                        </m:r>
                      </m:sup>
                    </m:sSubSup>
                    <m:r>
                      <a:rPr lang="en-US" sz="1800" b="0" i="1" smtClean="0">
                        <a:latin typeface="Cambria Math"/>
                      </a:rPr>
                      <m:t>=</m:t>
                    </m:r>
                    <m:d>
                      <m:dPr>
                        <m:begChr m:val="{"/>
                        <m:endChr m:val=""/>
                        <m:ctrlPr>
                          <a:rPr lang="en-US" sz="1800" b="0" i="1" smtClean="0">
                            <a:latin typeface="Cambria Math" panose="02040503050406030204" pitchFamily="18" charset="0"/>
                          </a:rPr>
                        </m:ctrlPr>
                      </m:dPr>
                      <m:e>
                        <m:m>
                          <m:mPr>
                            <m:mcs>
                              <m:mc>
                                <m:mcPr>
                                  <m:count m:val="2"/>
                                  <m:mcJc m:val="center"/>
                                </m:mcPr>
                              </m:mc>
                            </m:mcs>
                            <m:ctrlPr>
                              <a:rPr lang="en-US" sz="1800" b="0" i="1" smtClean="0">
                                <a:latin typeface="Cambria Math" panose="02040503050406030204" pitchFamily="18" charset="0"/>
                              </a:rPr>
                            </m:ctrlPr>
                          </m:mPr>
                          <m:mr>
                            <m:e>
                              <m:r>
                                <m:rPr>
                                  <m:brk m:alnAt="7"/>
                                </m:rPr>
                                <a:rPr lang="en-US" sz="1800" b="0" i="1" smtClean="0">
                                  <a:latin typeface="Cambria Math"/>
                                </a:rPr>
                                <m:t>(</m:t>
                              </m:r>
                              <m:r>
                                <m:rPr>
                                  <m:brk m:alnAt="7"/>
                                </m:rPr>
                                <a:rPr lang="en-US" sz="1800" b="0" i="0" smtClean="0">
                                  <a:latin typeface="Cambria Math"/>
                                </a:rPr>
                                <m:t>1</m:t>
                              </m:r>
                              <m:r>
                                <m:rPr>
                                  <m:brk m:alnAt="7"/>
                                </m:rPr>
                                <a:rPr lang="en-US" sz="1800" b="0" i="1" smtClean="0">
                                  <a:latin typeface="Cambria Math"/>
                                </a:rPr>
                                <m:t>−</m:t>
                              </m:r>
                              <m:r>
                                <a:rPr lang="en-US" sz="1800" b="0" i="1">
                                  <a:latin typeface="Cambria Math"/>
                                </a:rPr>
                                <m:t>𝛼</m:t>
                              </m:r>
                              <m:r>
                                <a:rPr lang="en-US" sz="1800" b="0" i="1" smtClean="0">
                                  <a:latin typeface="Cambria Math"/>
                                </a:rPr>
                                <m:t>)</m:t>
                              </m:r>
                              <m:sSubSup>
                                <m:sSubSupPr>
                                  <m:ctrlPr>
                                    <a:rPr lang="en-US" sz="1800" b="0" i="1">
                                      <a:latin typeface="Cambria Math" panose="02040503050406030204" pitchFamily="18" charset="0"/>
                                    </a:rPr>
                                  </m:ctrlPr>
                                </m:sSubSupPr>
                                <m:e>
                                  <m:r>
                                    <a:rPr lang="en-US" sz="1800" b="0" i="1" smtClean="0">
                                      <a:latin typeface="Cambria Math"/>
                                    </a:rPr>
                                    <m:t>𝑣</m:t>
                                  </m:r>
                                </m:e>
                                <m:sub>
                                  <m:r>
                                    <a:rPr lang="en-US" sz="1800" b="0" i="1">
                                      <a:latin typeface="Cambria Math"/>
                                    </a:rPr>
                                    <m:t>𝑖</m:t>
                                  </m:r>
                                </m:sub>
                                <m:sup>
                                  <m:r>
                                    <a:rPr lang="en-US" sz="1800" b="0" i="1" smtClean="0">
                                      <a:latin typeface="Cambria Math"/>
                                    </a:rPr>
                                    <m:t>𝑘</m:t>
                                  </m:r>
                                </m:sup>
                              </m:sSubSup>
                              <m:r>
                                <a:rPr lang="en-US" sz="1800" b="0" i="1">
                                  <a:latin typeface="Cambria Math"/>
                                </a:rPr>
                                <m:t>+</m:t>
                              </m:r>
                              <m:sSubSup>
                                <m:sSubSupPr>
                                  <m:ctrlPr>
                                    <a:rPr lang="en-US" sz="1800" b="0" i="1">
                                      <a:latin typeface="Cambria Math" panose="02040503050406030204" pitchFamily="18" charset="0"/>
                                    </a:rPr>
                                  </m:ctrlPr>
                                </m:sSubSupPr>
                                <m:e>
                                  <m:r>
                                    <a:rPr lang="en-US" sz="1800" b="0" i="1" smtClean="0">
                                      <a:latin typeface="Cambria Math"/>
                                    </a:rPr>
                                    <m:t>𝑞</m:t>
                                  </m:r>
                                </m:e>
                                <m:sub>
                                  <m:r>
                                    <a:rPr lang="en-US" sz="1800" b="0" i="1">
                                      <a:latin typeface="Cambria Math"/>
                                    </a:rPr>
                                    <m:t>𝑖</m:t>
                                  </m:r>
                                </m:sub>
                                <m:sup>
                                  <m:r>
                                    <a:rPr lang="en-US" sz="1800" b="0" i="1" smtClean="0">
                                      <a:latin typeface="Cambria Math"/>
                                    </a:rPr>
                                    <m:t>𝑘</m:t>
                                  </m:r>
                                </m:sup>
                              </m:sSubSup>
                            </m:e>
                            <m:e>
                              <m:sSubSup>
                                <m:sSubSupPr>
                                  <m:ctrlPr>
                                    <a:rPr lang="en-US" sz="1800" b="0" i="1" smtClean="0">
                                      <a:latin typeface="Cambria Math" panose="02040503050406030204" pitchFamily="18" charset="0"/>
                                    </a:rPr>
                                  </m:ctrlPr>
                                </m:sSubSupPr>
                                <m:e>
                                  <m:r>
                                    <a:rPr lang="en-US" sz="1800" b="0" i="1" smtClean="0">
                                      <a:latin typeface="Cambria Math"/>
                                    </a:rPr>
                                    <m:t>𝑣</m:t>
                                  </m:r>
                                </m:e>
                                <m:sub>
                                  <m:r>
                                    <a:rPr lang="en-US" sz="1800" b="0" i="1" smtClean="0">
                                      <a:latin typeface="Cambria Math"/>
                                    </a:rPr>
                                    <m:t>𝑖</m:t>
                                  </m:r>
                                </m:sub>
                                <m:sup>
                                  <m:r>
                                    <a:rPr lang="en-US" sz="1800" b="0" i="1" smtClean="0">
                                      <a:latin typeface="Cambria Math"/>
                                    </a:rPr>
                                    <m:t>𝑘</m:t>
                                  </m:r>
                                </m:sup>
                              </m:sSubSup>
                              <m:r>
                                <a:rPr lang="en-US" sz="1800" b="0" i="1">
                                  <a:latin typeface="Cambria Math"/>
                                </a:rPr>
                                <m:t>≤</m:t>
                              </m:r>
                              <m:r>
                                <a:rPr lang="en-US" sz="1800" b="0" i="1">
                                  <a:latin typeface="Cambria Math"/>
                                </a:rPr>
                                <m:t>𝜇</m:t>
                              </m:r>
                            </m:e>
                          </m:mr>
                          <m:mr>
                            <m:e>
                              <m:r>
                                <a:rPr lang="en-US" sz="1800" b="0" i="1" smtClean="0">
                                  <a:latin typeface="Cambria Math"/>
                                </a:rPr>
                                <m:t>0</m:t>
                              </m:r>
                            </m:e>
                            <m:e>
                              <m:sSubSup>
                                <m:sSubSupPr>
                                  <m:ctrlPr>
                                    <a:rPr lang="en-US" sz="1800" b="0" i="1">
                                      <a:latin typeface="Cambria Math" panose="02040503050406030204" pitchFamily="18" charset="0"/>
                                    </a:rPr>
                                  </m:ctrlPr>
                                </m:sSubSupPr>
                                <m:e>
                                  <m:r>
                                    <a:rPr lang="en-US" sz="1800" b="0" i="1">
                                      <a:latin typeface="Cambria Math"/>
                                    </a:rPr>
                                    <m:t>𝑣</m:t>
                                  </m:r>
                                </m:e>
                                <m:sub>
                                  <m:r>
                                    <a:rPr lang="en-US" sz="1800" b="0" i="1">
                                      <a:latin typeface="Cambria Math"/>
                                    </a:rPr>
                                    <m:t>𝑖</m:t>
                                  </m:r>
                                </m:sub>
                                <m:sup>
                                  <m:r>
                                    <a:rPr lang="en-US" sz="1800" b="0" i="1">
                                      <a:latin typeface="Cambria Math"/>
                                    </a:rPr>
                                    <m:t>𝑘</m:t>
                                  </m:r>
                                </m:sup>
                              </m:sSubSup>
                              <m:r>
                                <a:rPr lang="en-US" sz="1800" b="0" i="1">
                                  <a:latin typeface="Cambria Math"/>
                                </a:rPr>
                                <m:t>&gt;</m:t>
                              </m:r>
                              <m:r>
                                <a:rPr lang="en-US" sz="1800" b="0" i="1">
                                  <a:latin typeface="Cambria Math"/>
                                </a:rPr>
                                <m:t>𝜇</m:t>
                              </m:r>
                            </m:e>
                          </m:mr>
                        </m:m>
                      </m:e>
                    </m:d>
                    <m:r>
                      <a:rPr lang="en-US" sz="1800" b="0" i="1" smtClean="0">
                        <a:latin typeface="Cambria Math"/>
                      </a:rPr>
                      <m:t> </m:t>
                    </m:r>
                  </m:oMath>
                </a14:m>
                <a:r>
                  <a:rPr lang="en-US" sz="1800" b="0" i="1" dirty="0" smtClean="0">
                    <a:latin typeface="Cambria Math"/>
                  </a:rPr>
                  <a:t> </a:t>
                </a:r>
              </a:p>
              <a:p>
                <a:pPr algn="l"/>
                <a14:m>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a:rPr>
                          <m:t>𝑠</m:t>
                        </m:r>
                      </m:e>
                      <m:sub>
                        <m:r>
                          <a:rPr lang="en-US" sz="1800" b="0" i="1" smtClean="0">
                            <a:latin typeface="Cambria Math"/>
                          </a:rPr>
                          <m:t>𝑖</m:t>
                        </m:r>
                      </m:sub>
                      <m:sup>
                        <m:r>
                          <a:rPr lang="en-US" sz="1800" b="0" i="1" smtClean="0">
                            <a:latin typeface="Cambria Math"/>
                          </a:rPr>
                          <m:t>𝑘</m:t>
                        </m:r>
                      </m:sup>
                    </m:sSubSup>
                    <m:r>
                      <a:rPr lang="en-US" sz="1800" b="0" i="1" smtClean="0">
                        <a:latin typeface="Cambria Math"/>
                      </a:rPr>
                      <m:t>=1</m:t>
                    </m:r>
                  </m:oMath>
                </a14:m>
                <a:r>
                  <a:rPr lang="en-US" sz="1800" b="0" i="1" dirty="0" smtClean="0">
                    <a:latin typeface="Cambria Math"/>
                  </a:rPr>
                  <a:t>      </a:t>
                </a:r>
                <a:r>
                  <a:rPr lang="en-US" sz="1800" b="0" dirty="0" smtClean="0">
                    <a:latin typeface="Cambria Math"/>
                  </a:rPr>
                  <a:t>when</a:t>
                </a:r>
                <a:r>
                  <a:rPr lang="en-US" sz="1800" b="0" i="1" dirty="0" smtClean="0">
                    <a:latin typeface="Cambria Math"/>
                  </a:rPr>
                  <a:t>       </a:t>
                </a:r>
                <a14:m>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a:rPr>
                          <m:t>𝑣</m:t>
                        </m:r>
                      </m:e>
                      <m:sub>
                        <m:r>
                          <a:rPr lang="en-US" sz="1800" b="0" i="1" smtClean="0">
                            <a:latin typeface="Cambria Math"/>
                          </a:rPr>
                          <m:t>𝑖</m:t>
                        </m:r>
                      </m:sub>
                      <m:sup>
                        <m:r>
                          <a:rPr lang="en-US" sz="1800" b="0" i="1" smtClean="0">
                            <a:latin typeface="Cambria Math"/>
                          </a:rPr>
                          <m:t>𝑘</m:t>
                        </m:r>
                      </m:sup>
                    </m:sSubSup>
                    <m:r>
                      <a:rPr lang="en-US" sz="1800" b="0" i="1" smtClean="0">
                        <a:latin typeface="Cambria Math"/>
                      </a:rPr>
                      <m:t>≥</m:t>
                    </m:r>
                    <m:r>
                      <a:rPr lang="en-US" sz="1800" b="0" i="1" smtClean="0">
                        <a:latin typeface="Cambria Math"/>
                      </a:rPr>
                      <m:t>𝜇</m:t>
                    </m:r>
                  </m:oMath>
                </a14:m>
                <a:endParaRPr lang="en-US" sz="1800" b="0" i="1" dirty="0" smtClean="0">
                  <a:latin typeface="Cambria Math"/>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1549244" y="1812521"/>
                <a:ext cx="4013356" cy="1143839"/>
              </a:xfrm>
              <a:prstGeom prst="rect">
                <a:avLst/>
              </a:prstGeom>
              <a:blipFill rotWithShape="0">
                <a:blip r:embed="rId8"/>
                <a:stretch>
                  <a:fillRect b="-37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5954744" y="1899162"/>
                <a:ext cx="2547429" cy="8139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a:rPr>
                            <m:t>𝑧</m:t>
                          </m:r>
                        </m:e>
                        <m:sub>
                          <m:r>
                            <a:rPr lang="en-US" sz="1800" b="0" i="1" smtClean="0">
                              <a:latin typeface="Cambria Math"/>
                            </a:rPr>
                            <m:t>𝑖</m:t>
                          </m:r>
                        </m:sub>
                        <m:sup>
                          <m:r>
                            <a:rPr lang="en-US" sz="1800" b="0" i="1" smtClean="0">
                              <a:latin typeface="Cambria Math"/>
                            </a:rPr>
                            <m:t>𝑘</m:t>
                          </m:r>
                          <m:r>
                            <a:rPr lang="en-US" sz="1800" b="0" i="1" smtClean="0">
                              <a:latin typeface="Cambria Math"/>
                            </a:rPr>
                            <m:t>+1</m:t>
                          </m:r>
                        </m:sup>
                      </m:sSubSup>
                      <m:r>
                        <a:rPr lang="en-US" sz="1800" b="0" i="1" smtClean="0">
                          <a:latin typeface="Cambria Math"/>
                        </a:rPr>
                        <m:t>=</m:t>
                      </m:r>
                      <m:d>
                        <m:dPr>
                          <m:ctrlPr>
                            <a:rPr lang="en-US" sz="1800" b="0" i="1" smtClean="0">
                              <a:latin typeface="Cambria Math" panose="02040503050406030204" pitchFamily="18" charset="0"/>
                            </a:rPr>
                          </m:ctrlPr>
                        </m:dPr>
                        <m:e>
                          <m:r>
                            <a:rPr lang="en-US" sz="1800" b="0" i="1" smtClean="0">
                              <a:latin typeface="Cambria Math"/>
                            </a:rPr>
                            <m:t>1−</m:t>
                          </m:r>
                          <m:r>
                            <a:rPr lang="en-US" sz="1800" b="0" i="1" smtClean="0">
                              <a:latin typeface="Cambria Math"/>
                            </a:rPr>
                            <m:t>𝛽</m:t>
                          </m:r>
                        </m:e>
                      </m:d>
                      <m:sSubSup>
                        <m:sSubSupPr>
                          <m:ctrlPr>
                            <a:rPr lang="en-US" sz="1800" b="0" i="1" smtClean="0">
                              <a:latin typeface="Cambria Math" panose="02040503050406030204" pitchFamily="18" charset="0"/>
                            </a:rPr>
                          </m:ctrlPr>
                        </m:sSubSupPr>
                        <m:e>
                          <m:r>
                            <a:rPr lang="en-US" sz="1800" b="0" i="1" smtClean="0">
                              <a:latin typeface="Cambria Math"/>
                            </a:rPr>
                            <m:t>𝑧</m:t>
                          </m:r>
                        </m:e>
                        <m:sub>
                          <m:r>
                            <a:rPr lang="en-US" sz="1800" b="0" i="1" smtClean="0">
                              <a:latin typeface="Cambria Math"/>
                            </a:rPr>
                            <m:t>𝑖</m:t>
                          </m:r>
                        </m:sub>
                        <m:sup>
                          <m:r>
                            <a:rPr lang="en-US" sz="1800" b="0" i="1" smtClean="0">
                              <a:latin typeface="Cambria Math"/>
                            </a:rPr>
                            <m:t>𝑘</m:t>
                          </m:r>
                        </m:sup>
                      </m:sSubSup>
                      <m:r>
                        <a:rPr lang="en-US" sz="1800" b="0" i="1" smtClean="0">
                          <a:latin typeface="Cambria Math"/>
                        </a:rPr>
                        <m:t>+</m:t>
                      </m:r>
                      <m:sSubSup>
                        <m:sSubSupPr>
                          <m:ctrlPr>
                            <a:rPr lang="en-US" sz="1800" b="0" i="1" smtClean="0">
                              <a:latin typeface="Cambria Math" panose="02040503050406030204" pitchFamily="18" charset="0"/>
                            </a:rPr>
                          </m:ctrlPr>
                        </m:sSubSupPr>
                        <m:e>
                          <m:r>
                            <a:rPr lang="en-US" sz="1800" b="0" i="1" smtClean="0">
                              <a:latin typeface="Cambria Math"/>
                            </a:rPr>
                            <m:t>𝑠</m:t>
                          </m:r>
                        </m:e>
                        <m:sub>
                          <m:r>
                            <a:rPr lang="en-US" sz="1800" b="0" i="1" smtClean="0">
                              <a:latin typeface="Cambria Math"/>
                            </a:rPr>
                            <m:t>𝑖</m:t>
                          </m:r>
                        </m:sub>
                        <m:sup>
                          <m:r>
                            <a:rPr lang="en-US" sz="1800" b="0" i="1" smtClean="0">
                              <a:latin typeface="Cambria Math"/>
                            </a:rPr>
                            <m:t>𝑘</m:t>
                          </m:r>
                        </m:sup>
                      </m:sSubSup>
                    </m:oMath>
                  </m:oMathPara>
                </a14:m>
                <a:endParaRPr lang="en-US" sz="1800" b="0" i="1" dirty="0" smtClean="0">
                  <a:latin typeface="Cambria Math"/>
                </a:endParaRPr>
              </a:p>
              <a:p>
                <a:pPr lvl="1"/>
                <a:r>
                  <a:rPr lang="en-US" sz="800" b="0" i="1" dirty="0" smtClean="0">
                    <a:latin typeface="Cambria Math"/>
                  </a:rPr>
                  <a:t> </a:t>
                </a:r>
                <a:r>
                  <a:rPr lang="en-US" sz="1800" b="0" i="1" dirty="0" smtClean="0">
                    <a:latin typeface="Cambria Math"/>
                  </a:rPr>
                  <a:t/>
                </a:r>
                <a:br>
                  <a:rPr lang="en-US" sz="1800" b="0" i="1" dirty="0" smtClean="0">
                    <a:latin typeface="Cambria Math"/>
                  </a:rPr>
                </a:br>
                <a14:m>
                  <m:oMathPara xmlns:m="http://schemas.openxmlformats.org/officeDocument/2006/math">
                    <m:oMathParaPr>
                      <m:jc m:val="centerGroup"/>
                    </m:oMathParaPr>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a:rPr>
                            <m:t>𝑦</m:t>
                          </m:r>
                        </m:e>
                        <m:sub>
                          <m:r>
                            <a:rPr lang="en-US" sz="1800" b="0" i="1" smtClean="0">
                              <a:latin typeface="Cambria Math"/>
                            </a:rPr>
                            <m:t>𝑖</m:t>
                          </m:r>
                        </m:sub>
                        <m:sup>
                          <m:r>
                            <a:rPr lang="en-US" sz="1800" b="0" i="1" smtClean="0">
                              <a:latin typeface="Cambria Math"/>
                            </a:rPr>
                            <m:t>𝑘</m:t>
                          </m:r>
                        </m:sup>
                      </m:sSubSup>
                      <m:r>
                        <a:rPr lang="en-US" sz="1800" b="0" i="1" smtClean="0">
                          <a:latin typeface="Cambria Math"/>
                        </a:rPr>
                        <m:t>=</m:t>
                      </m:r>
                      <m:r>
                        <a:rPr lang="en-US" sz="1800" b="0" i="1" smtClean="0">
                          <a:latin typeface="Cambria Math"/>
                        </a:rPr>
                        <m:t>𝑎</m:t>
                      </m:r>
                      <m:sSubSup>
                        <m:sSubSupPr>
                          <m:ctrlPr>
                            <a:rPr lang="en-US" sz="1800" b="0" i="1" smtClean="0">
                              <a:latin typeface="Cambria Math" panose="02040503050406030204" pitchFamily="18" charset="0"/>
                            </a:rPr>
                          </m:ctrlPr>
                        </m:sSubSupPr>
                        <m:e>
                          <m:r>
                            <a:rPr lang="en-US" sz="1800" b="0" i="1" smtClean="0">
                              <a:latin typeface="Cambria Math"/>
                            </a:rPr>
                            <m:t>𝑧</m:t>
                          </m:r>
                        </m:e>
                        <m:sub>
                          <m:r>
                            <a:rPr lang="en-US" sz="1800" b="0" i="1" smtClean="0">
                              <a:latin typeface="Cambria Math"/>
                            </a:rPr>
                            <m:t>𝑖</m:t>
                          </m:r>
                        </m:sub>
                        <m:sup>
                          <m:r>
                            <a:rPr lang="en-US" sz="1800" b="0" i="1" smtClean="0">
                              <a:latin typeface="Cambria Math"/>
                            </a:rPr>
                            <m:t>𝑘</m:t>
                          </m:r>
                        </m:sup>
                      </m:sSubSup>
                      <m:r>
                        <a:rPr lang="en-US" sz="1800" b="0" i="1" smtClean="0">
                          <a:latin typeface="Cambria Math"/>
                        </a:rPr>
                        <m:t>+</m:t>
                      </m:r>
                      <m:sSubSup>
                        <m:sSubSupPr>
                          <m:ctrlPr>
                            <a:rPr lang="en-US" sz="1800" b="0" i="1" smtClean="0">
                              <a:latin typeface="Cambria Math" panose="02040503050406030204" pitchFamily="18" charset="0"/>
                            </a:rPr>
                          </m:ctrlPr>
                        </m:sSubSupPr>
                        <m:e>
                          <m:r>
                            <a:rPr lang="en-US" sz="1800" b="0" i="1" smtClean="0">
                              <a:latin typeface="Cambria Math"/>
                            </a:rPr>
                            <m:t>𝑑</m:t>
                          </m:r>
                        </m:e>
                        <m:sub>
                          <m:r>
                            <a:rPr lang="en-US" sz="1800" b="0" i="1" smtClean="0">
                              <a:latin typeface="Cambria Math"/>
                            </a:rPr>
                            <m:t>𝑖</m:t>
                          </m:r>
                        </m:sub>
                        <m:sup>
                          <m:r>
                            <a:rPr lang="en-US" sz="1800" b="0" i="1" smtClean="0">
                              <a:latin typeface="Cambria Math"/>
                            </a:rPr>
                            <m:t>𝑘</m:t>
                          </m:r>
                        </m:sup>
                      </m:sSubSup>
                    </m:oMath>
                  </m:oMathPara>
                </a14:m>
                <a:endParaRPr lang="en-US" b="0" i="1" dirty="0" smtClean="0">
                  <a:latin typeface="Cambria Math"/>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5954744" y="1899162"/>
                <a:ext cx="2547429" cy="813941"/>
              </a:xfrm>
              <a:prstGeom prst="rect">
                <a:avLst/>
              </a:prstGeom>
              <a:blipFill rotWithShape="0">
                <a:blip r:embed="rId9"/>
                <a:stretch>
                  <a:fillRect b="-30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192416" y="5695697"/>
                <a:ext cx="2004693" cy="405624"/>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sSup>
                        <m:sSupPr>
                          <m:ctrlPr>
                            <a:rPr lang="en-US" b="0" i="1" dirty="0" smtClean="0">
                              <a:latin typeface="Cambria Math" panose="02040503050406030204" pitchFamily="18" charset="0"/>
                            </a:rPr>
                          </m:ctrlPr>
                        </m:sSupPr>
                        <m:e>
                          <m:r>
                            <a:rPr lang="en-US" b="1" i="1" dirty="0" smtClean="0">
                              <a:latin typeface="Cambria Math"/>
                            </a:rPr>
                            <m:t>𝒒</m:t>
                          </m:r>
                        </m:e>
                        <m:sup>
                          <m:r>
                            <a:rPr lang="en-US" b="0" i="1" dirty="0" smtClean="0">
                              <a:latin typeface="Cambria Math"/>
                            </a:rPr>
                            <m:t>𝑘</m:t>
                          </m:r>
                        </m:sup>
                      </m:sSup>
                      <m:r>
                        <a:rPr lang="en-US" b="0" i="1" dirty="0" smtClean="0">
                          <a:latin typeface="Cambria Math"/>
                        </a:rPr>
                        <m:t>=</m:t>
                      </m:r>
                      <m:r>
                        <a:rPr lang="en-US" b="1" i="1" dirty="0" err="1" smtClean="0">
                          <a:latin typeface="Cambria Math"/>
                        </a:rPr>
                        <m:t>𝑾</m:t>
                      </m:r>
                      <m:sSup>
                        <m:sSupPr>
                          <m:ctrlPr>
                            <a:rPr lang="en-US" b="0" i="1" dirty="0" smtClean="0">
                              <a:latin typeface="Cambria Math" panose="02040503050406030204" pitchFamily="18" charset="0"/>
                            </a:rPr>
                          </m:ctrlPr>
                        </m:sSupPr>
                        <m:e>
                          <m:r>
                            <a:rPr lang="en-US" b="1" i="1" dirty="0" err="1" smtClean="0">
                              <a:latin typeface="Cambria Math"/>
                            </a:rPr>
                            <m:t>𝒔</m:t>
                          </m:r>
                        </m:e>
                        <m:sup>
                          <m:r>
                            <a:rPr lang="en-US" b="0" i="1" dirty="0" smtClean="0">
                              <a:latin typeface="Cambria Math"/>
                            </a:rPr>
                            <m:t>𝑘</m:t>
                          </m:r>
                        </m:sup>
                      </m:sSup>
                    </m:oMath>
                  </m:oMathPara>
                </a14:m>
                <a:endParaRPr lang="en-US" b="0" dirty="0" smtClean="0">
                  <a:latin typeface="+mn-lt"/>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92416" y="5695697"/>
                <a:ext cx="2004693" cy="405624"/>
              </a:xfrm>
              <a:prstGeom prst="rect">
                <a:avLst/>
              </a:prstGeom>
              <a:blipFill rotWithShape="0">
                <a:blip r:embed="rId10"/>
                <a:stretch>
                  <a:fillRect b="-8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4388302" y="3567135"/>
                <a:ext cx="1453490" cy="699359"/>
              </a:xfrm>
              <a:prstGeom prst="rect">
                <a:avLst/>
              </a:prstGeom>
              <a:noFill/>
            </p:spPr>
            <p:txBody>
              <a:bodyPr wrap="square" rtlCol="0">
                <a:spAutoFit/>
              </a:bodyPr>
              <a:lstStyle/>
              <a:p>
                <a:pPr algn="l"/>
                <a:r>
                  <a:rPr lang="en-US" sz="1800" b="0" dirty="0" smtClean="0">
                    <a:latin typeface="+mn-lt"/>
                  </a:rPr>
                  <a:t>spikes </a:t>
                </a:r>
                <a14:m>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 </m:t>
                        </m:r>
                        <m:r>
                          <a:rPr lang="en-US" sz="1800" b="0" i="1">
                            <a:latin typeface="Cambria Math"/>
                          </a:rPr>
                          <m:t>𝑠</m:t>
                        </m:r>
                      </m:e>
                      <m:sub>
                        <m:r>
                          <a:rPr lang="en-US" sz="1800" b="0" i="1">
                            <a:latin typeface="Cambria Math"/>
                          </a:rPr>
                          <m:t>𝑖</m:t>
                        </m:r>
                      </m:sub>
                      <m:sup>
                        <m:r>
                          <a:rPr lang="en-US" sz="1800" b="0" i="1">
                            <a:latin typeface="Cambria Math"/>
                          </a:rPr>
                          <m:t>𝑘</m:t>
                        </m:r>
                      </m:sup>
                    </m:sSubSup>
                    <m:r>
                      <a:rPr lang="en-US" sz="1800" b="0" i="0" smtClean="0">
                        <a:latin typeface="Cambria Math" panose="02040503050406030204" pitchFamily="18" charset="0"/>
                      </a:rPr>
                      <m:t>  </m:t>
                    </m:r>
                  </m:oMath>
                </a14:m>
                <a:endParaRPr lang="en-US" sz="1800" b="0" i="0" dirty="0" smtClean="0">
                  <a:latin typeface="Cambria Math" panose="02040503050406030204" pitchFamily="18" charset="0"/>
                </a:endParaRPr>
              </a:p>
              <a:p>
                <a:pPr algn="l"/>
                <a14:m>
                  <m:oMath xmlns:m="http://schemas.openxmlformats.org/officeDocument/2006/math">
                    <m:sSubSup>
                      <m:sSubSupPr>
                        <m:ctrlPr>
                          <a:rPr lang="en-US" sz="1800" b="0" i="1">
                            <a:latin typeface="Cambria Math" panose="02040503050406030204" pitchFamily="18" charset="0"/>
                          </a:rPr>
                        </m:ctrlPr>
                      </m:sSubSupPr>
                      <m:e>
                        <m:r>
                          <a:rPr lang="en-US" sz="1800" b="0" i="1" smtClean="0">
                            <a:latin typeface="Cambria Math" panose="02040503050406030204" pitchFamily="18" charset="0"/>
                          </a:rPr>
                          <m:t>        </m:t>
                        </m:r>
                        <m:r>
                          <a:rPr lang="en-US" sz="1800" b="0" i="1">
                            <a:latin typeface="Cambria Math"/>
                          </a:rPr>
                          <m:t>𝑧</m:t>
                        </m:r>
                      </m:e>
                      <m:sub>
                        <m:r>
                          <a:rPr lang="en-US" sz="1800" b="0" i="1" smtClean="0">
                            <a:latin typeface="Cambria Math"/>
                          </a:rPr>
                          <m:t>𝑖</m:t>
                        </m:r>
                      </m:sub>
                      <m:sup>
                        <m:r>
                          <a:rPr lang="en-US" sz="1800" b="0" i="1">
                            <a:latin typeface="Cambria Math"/>
                          </a:rPr>
                          <m:t>𝑘</m:t>
                        </m:r>
                      </m:sup>
                    </m:sSubSup>
                  </m:oMath>
                </a14:m>
                <a:r>
                  <a:rPr lang="en-US" b="0" dirty="0" smtClean="0">
                    <a:latin typeface="+mn-lt"/>
                  </a:rPr>
                  <a:t>      </a:t>
                </a:r>
                <a:endParaRPr lang="en-US" b="0" dirty="0">
                  <a:latin typeface="+mn-lt"/>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4388302" y="3567135"/>
                <a:ext cx="1453490" cy="699359"/>
              </a:xfrm>
              <a:prstGeom prst="rect">
                <a:avLst/>
              </a:prstGeom>
              <a:blipFill rotWithShape="0">
                <a:blip r:embed="rId11"/>
                <a:stretch>
                  <a:fillRect l="-3782" t="-1739" b="-1739"/>
                </a:stretch>
              </a:blipFill>
            </p:spPr>
            <p:txBody>
              <a:bodyPr/>
              <a:lstStyle/>
              <a:p>
                <a:r>
                  <a:rPr lang="en-US">
                    <a:noFill/>
                  </a:rPr>
                  <a:t> </a:t>
                </a:r>
              </a:p>
            </p:txBody>
          </p:sp>
        </mc:Fallback>
      </mc:AlternateContent>
    </p:spTree>
    <p:extLst>
      <p:ext uri="{BB962C8B-B14F-4D97-AF65-F5344CB8AC3E}">
        <p14:creationId xmlns:p14="http://schemas.microsoft.com/office/powerpoint/2010/main" val="13142160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ular Callout 48"/>
          <p:cNvSpPr/>
          <p:nvPr/>
        </p:nvSpPr>
        <p:spPr bwMode="auto">
          <a:xfrm rot="10800000">
            <a:off x="583916" y="990599"/>
            <a:ext cx="3378484" cy="421673"/>
          </a:xfrm>
          <a:prstGeom prst="wedgeRectCallout">
            <a:avLst>
              <a:gd name="adj1" fmla="val -33427"/>
              <a:gd name="adj2" fmla="val -88313"/>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45" name="Rectangular Callout 44"/>
          <p:cNvSpPr/>
          <p:nvPr/>
        </p:nvSpPr>
        <p:spPr bwMode="auto">
          <a:xfrm rot="10800000">
            <a:off x="5027986" y="5678764"/>
            <a:ext cx="3502428" cy="659372"/>
          </a:xfrm>
          <a:prstGeom prst="wedgeRectCallout">
            <a:avLst>
              <a:gd name="adj1" fmla="val 62776"/>
              <a:gd name="adj2" fmla="val -19964"/>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normAutofit/>
          </a:bodyPr>
          <a:lstStyle/>
          <a:p>
            <a:r>
              <a:rPr lang="en-US" dirty="0" smtClean="0"/>
              <a:t>Decoupling for the E-Step</a:t>
            </a:r>
            <a:endParaRPr lang="en-US" sz="1800" dirty="0"/>
          </a:p>
        </p:txBody>
      </p:sp>
      <mc:AlternateContent xmlns:mc="http://schemas.openxmlformats.org/markup-compatibility/2006" xmlns:a14="http://schemas.microsoft.com/office/drawing/2010/main">
        <mc:Choice Requires="a14">
          <p:sp>
            <p:nvSpPr>
              <p:cNvPr id="23" name="TextBox 22"/>
              <p:cNvSpPr txBox="1"/>
              <p:nvPr/>
            </p:nvSpPr>
            <p:spPr>
              <a:xfrm>
                <a:off x="7293641" y="4925726"/>
                <a:ext cx="1980369" cy="668581"/>
              </a:xfrm>
              <a:prstGeom prst="rect">
                <a:avLst/>
              </a:prstGeom>
              <a:noFill/>
            </p:spPr>
            <p:txBody>
              <a:bodyPr wrap="square" rtlCol="0">
                <a:spAutoFit/>
              </a:bodyPr>
              <a:lstStyle/>
              <a:p>
                <a:pPr algn="l"/>
                <a:r>
                  <a:rPr lang="en-US" sz="1800" b="0" dirty="0" smtClean="0">
                    <a:latin typeface="+mn-lt"/>
                  </a:rPr>
                  <a:t>Fluorescence levels </a:t>
                </a:r>
                <a14:m>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a:rPr>
                          <m:t>𝑦</m:t>
                        </m:r>
                      </m:e>
                      <m:sub>
                        <m:r>
                          <a:rPr lang="en-US" sz="1800" b="0" i="1" smtClean="0">
                            <a:latin typeface="Cambria Math"/>
                          </a:rPr>
                          <m:t>𝑖</m:t>
                        </m:r>
                      </m:sub>
                      <m:sup>
                        <m:r>
                          <a:rPr lang="en-US" sz="1800" b="0" i="1" smtClean="0">
                            <a:latin typeface="Cambria Math"/>
                          </a:rPr>
                          <m:t>𝑘</m:t>
                        </m:r>
                      </m:sup>
                    </m:sSubSup>
                  </m:oMath>
                </a14:m>
                <a:endParaRPr lang="en-US" b="0" dirty="0">
                  <a:latin typeface="+mn-lt"/>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7293641" y="4925726"/>
                <a:ext cx="1980369" cy="668581"/>
              </a:xfrm>
              <a:prstGeom prst="rect">
                <a:avLst/>
              </a:prstGeom>
              <a:blipFill rotWithShape="0">
                <a:blip r:embed="rId3"/>
                <a:stretch>
                  <a:fillRect l="-2462" t="-4545" b="-12727"/>
                </a:stretch>
              </a:blipFill>
            </p:spPr>
            <p:txBody>
              <a:bodyPr/>
              <a:lstStyle/>
              <a:p>
                <a:r>
                  <a:rPr lang="en-US">
                    <a:noFill/>
                  </a:rPr>
                  <a:t> </a:t>
                </a:r>
              </a:p>
            </p:txBody>
          </p:sp>
        </mc:Fallback>
      </mc:AlternateContent>
      <p:grpSp>
        <p:nvGrpSpPr>
          <p:cNvPr id="17" name="Group 16"/>
          <p:cNvGrpSpPr/>
          <p:nvPr/>
        </p:nvGrpSpPr>
        <p:grpSpPr>
          <a:xfrm>
            <a:off x="156724" y="3276600"/>
            <a:ext cx="8153401" cy="2924987"/>
            <a:chOff x="76200" y="3226678"/>
            <a:chExt cx="8329480" cy="3151916"/>
          </a:xfrm>
        </p:grpSpPr>
        <p:sp>
          <p:nvSpPr>
            <p:cNvPr id="6" name="Rectangle 5"/>
            <p:cNvSpPr/>
            <p:nvPr/>
          </p:nvSpPr>
          <p:spPr>
            <a:xfrm>
              <a:off x="2385849" y="3978883"/>
              <a:ext cx="1464532" cy="1034724"/>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765972" y="3536923"/>
              <a:ext cx="2704285" cy="369332"/>
            </a:xfrm>
            <a:prstGeom prst="rect">
              <a:avLst/>
            </a:prstGeom>
            <a:noFill/>
          </p:spPr>
          <p:txBody>
            <a:bodyPr wrap="square" rtlCol="0">
              <a:spAutoFit/>
            </a:bodyPr>
            <a:lstStyle/>
            <a:p>
              <a:r>
                <a:rPr lang="en-US" sz="1800" b="0" dirty="0" smtClean="0">
                  <a:latin typeface="+mn-lt"/>
                </a:rPr>
                <a:t>Integrate and fire</a:t>
              </a:r>
              <a:r>
                <a:rPr lang="en-US" sz="1800" b="0" dirty="0">
                  <a:latin typeface="+mn-lt"/>
                </a:rPr>
                <a:t>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0553" y="4142663"/>
              <a:ext cx="1254170" cy="697848"/>
            </a:xfrm>
            <a:prstGeom prst="rect">
              <a:avLst/>
            </a:prstGeom>
          </p:spPr>
        </p:pic>
        <p:sp>
          <p:nvSpPr>
            <p:cNvPr id="12" name="Rectangle 11"/>
            <p:cNvSpPr/>
            <p:nvPr/>
          </p:nvSpPr>
          <p:spPr>
            <a:xfrm>
              <a:off x="6085459" y="3978339"/>
              <a:ext cx="1143000" cy="104932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598820" y="3226678"/>
              <a:ext cx="2104052" cy="369332"/>
            </a:xfrm>
            <a:prstGeom prst="rect">
              <a:avLst/>
            </a:prstGeom>
            <a:noFill/>
          </p:spPr>
          <p:txBody>
            <a:bodyPr wrap="square" rtlCol="0">
              <a:spAutoFit/>
            </a:bodyPr>
            <a:lstStyle/>
            <a:p>
              <a:r>
                <a:rPr lang="en-US" sz="1800" b="0" dirty="0" smtClean="0">
                  <a:latin typeface="+mn-lt"/>
                </a:rPr>
                <a:t>Ca</a:t>
              </a:r>
              <a:r>
                <a:rPr lang="en-US" sz="1800" b="0" baseline="30000" dirty="0" smtClean="0">
                  <a:latin typeface="+mn-lt"/>
                </a:rPr>
                <a:t>2+</a:t>
              </a:r>
              <a:r>
                <a:rPr lang="en-US" sz="1800" b="0" dirty="0" smtClean="0">
                  <a:latin typeface="+mn-lt"/>
                </a:rPr>
                <a:t> concentration</a:t>
              </a:r>
              <a:endParaRPr lang="en-US" sz="1800" b="0" dirty="0">
                <a:latin typeface="+mn-lt"/>
              </a:endParaRPr>
            </a:p>
          </p:txBody>
        </p:sp>
        <p:pic>
          <p:nvPicPr>
            <p:cNvPr id="14643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1723" y="4081733"/>
              <a:ext cx="970471" cy="685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2356115" y="5255309"/>
              <a:ext cx="1524000" cy="73760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2859781" y="5407709"/>
              <a:ext cx="426720" cy="400110"/>
            </a:xfrm>
            <a:prstGeom prst="rect">
              <a:avLst/>
            </a:prstGeom>
            <a:noFill/>
          </p:spPr>
          <p:txBody>
            <a:bodyPr wrap="none" rtlCol="0">
              <a:spAutoFit/>
            </a:bodyPr>
            <a:lstStyle/>
            <a:p>
              <a:pPr algn="l"/>
              <a:r>
                <a:rPr lang="en-US" i="1" dirty="0"/>
                <a:t>W</a:t>
              </a:r>
              <a:endParaRPr lang="en-US" i="1" dirty="0" smtClean="0"/>
            </a:p>
          </p:txBody>
        </p:sp>
        <p:sp>
          <p:nvSpPr>
            <p:cNvPr id="3" name="Oval 2"/>
            <p:cNvSpPr/>
            <p:nvPr/>
          </p:nvSpPr>
          <p:spPr bwMode="auto">
            <a:xfrm>
              <a:off x="4764781" y="4330437"/>
              <a:ext cx="304800" cy="331735"/>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8" name="Oval 17"/>
            <p:cNvSpPr/>
            <p:nvPr/>
          </p:nvSpPr>
          <p:spPr bwMode="auto">
            <a:xfrm>
              <a:off x="1295401" y="4337133"/>
              <a:ext cx="304800" cy="331735"/>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21" name="TextBox 20"/>
            <p:cNvSpPr txBox="1"/>
            <p:nvPr/>
          </p:nvSpPr>
          <p:spPr>
            <a:xfrm>
              <a:off x="2080893" y="6009262"/>
              <a:ext cx="2648220" cy="369332"/>
            </a:xfrm>
            <a:prstGeom prst="rect">
              <a:avLst/>
            </a:prstGeom>
            <a:noFill/>
          </p:spPr>
          <p:txBody>
            <a:bodyPr wrap="square" rtlCol="0">
              <a:spAutoFit/>
            </a:bodyPr>
            <a:lstStyle/>
            <a:p>
              <a:pPr algn="l"/>
              <a:r>
                <a:rPr lang="en-US" sz="1800" b="0" dirty="0" smtClean="0">
                  <a:latin typeface="+mn-lt"/>
                </a:rPr>
                <a:t>Connectivity matrix</a:t>
              </a:r>
            </a:p>
          </p:txBody>
        </p:sp>
        <p:sp>
          <p:nvSpPr>
            <p:cNvPr id="22" name="Oval 21"/>
            <p:cNvSpPr/>
            <p:nvPr/>
          </p:nvSpPr>
          <p:spPr bwMode="auto">
            <a:xfrm>
              <a:off x="8100880" y="4348170"/>
              <a:ext cx="304800" cy="331735"/>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cxnSp>
          <p:nvCxnSpPr>
            <p:cNvPr id="9" name="Straight Connector 8"/>
            <p:cNvCxnSpPr>
              <a:stCxn id="6" idx="3"/>
              <a:endCxn id="3" idx="2"/>
            </p:cNvCxnSpPr>
            <p:nvPr/>
          </p:nvCxnSpPr>
          <p:spPr bwMode="auto">
            <a:xfrm>
              <a:off x="3850381" y="4496245"/>
              <a:ext cx="914400" cy="60"/>
            </a:xfrm>
            <a:prstGeom prst="line">
              <a:avLst/>
            </a:prstGeom>
            <a:noFill/>
            <a:ln w="9525" cap="flat" cmpd="sng" algn="ctr">
              <a:solidFill>
                <a:schemeClr val="tx1"/>
              </a:solidFill>
              <a:prstDash val="solid"/>
              <a:round/>
              <a:headEnd type="none" w="med" len="med"/>
              <a:tailEnd type="triangle" w="med" len="med"/>
            </a:ln>
            <a:effectLst/>
          </p:spPr>
        </p:cxnSp>
        <p:cxnSp>
          <p:nvCxnSpPr>
            <p:cNvPr id="25" name="Straight Connector 24"/>
            <p:cNvCxnSpPr>
              <a:stCxn id="3" idx="6"/>
              <a:endCxn id="12" idx="1"/>
            </p:cNvCxnSpPr>
            <p:nvPr/>
          </p:nvCxnSpPr>
          <p:spPr bwMode="auto">
            <a:xfrm>
              <a:off x="5069581" y="4496305"/>
              <a:ext cx="1015878" cy="6697"/>
            </a:xfrm>
            <a:prstGeom prst="line">
              <a:avLst/>
            </a:prstGeom>
            <a:noFill/>
            <a:ln w="9525" cap="flat" cmpd="sng" algn="ctr">
              <a:solidFill>
                <a:schemeClr val="tx1"/>
              </a:solidFill>
              <a:prstDash val="solid"/>
              <a:round/>
              <a:headEnd type="none" w="med" len="med"/>
              <a:tailEnd type="arrow" w="med" len="med"/>
            </a:ln>
            <a:effectLst/>
          </p:spPr>
        </p:cxnSp>
        <p:cxnSp>
          <p:nvCxnSpPr>
            <p:cNvPr id="27" name="Straight Connector 26"/>
            <p:cNvCxnSpPr>
              <a:stCxn id="12" idx="3"/>
              <a:endCxn id="22" idx="2"/>
            </p:cNvCxnSpPr>
            <p:nvPr/>
          </p:nvCxnSpPr>
          <p:spPr bwMode="auto">
            <a:xfrm>
              <a:off x="7228459" y="4503002"/>
              <a:ext cx="872421" cy="11036"/>
            </a:xfrm>
            <a:prstGeom prst="line">
              <a:avLst/>
            </a:prstGeom>
            <a:noFill/>
            <a:ln w="9525" cap="flat" cmpd="sng" algn="ctr">
              <a:solidFill>
                <a:schemeClr val="tx1"/>
              </a:solidFill>
              <a:prstDash val="solid"/>
              <a:round/>
              <a:headEnd type="none" w="med" len="med"/>
              <a:tailEnd type="arrow" w="med" len="med"/>
            </a:ln>
            <a:effectLst/>
          </p:spPr>
        </p:cxnSp>
        <p:cxnSp>
          <p:nvCxnSpPr>
            <p:cNvPr id="29" name="Straight Connector 28"/>
            <p:cNvCxnSpPr>
              <a:stCxn id="3" idx="4"/>
            </p:cNvCxnSpPr>
            <p:nvPr/>
          </p:nvCxnSpPr>
          <p:spPr bwMode="auto">
            <a:xfrm>
              <a:off x="4917181" y="4662172"/>
              <a:ext cx="0" cy="945592"/>
            </a:xfrm>
            <a:prstGeom prst="line">
              <a:avLst/>
            </a:prstGeom>
            <a:noFill/>
            <a:ln w="9525" cap="flat" cmpd="sng" algn="ctr">
              <a:solidFill>
                <a:schemeClr val="tx1"/>
              </a:solidFill>
              <a:prstDash val="solid"/>
              <a:round/>
              <a:headEnd type="none" w="med" len="med"/>
              <a:tailEnd type="none" w="med" len="med"/>
            </a:ln>
            <a:effectLst/>
          </p:spPr>
        </p:cxnSp>
        <p:cxnSp>
          <p:nvCxnSpPr>
            <p:cNvPr id="33" name="Straight Connector 32"/>
            <p:cNvCxnSpPr>
              <a:endCxn id="16" idx="3"/>
            </p:cNvCxnSpPr>
            <p:nvPr/>
          </p:nvCxnSpPr>
          <p:spPr bwMode="auto">
            <a:xfrm flipH="1">
              <a:off x="3880115" y="5624112"/>
              <a:ext cx="1062000" cy="0"/>
            </a:xfrm>
            <a:prstGeom prst="line">
              <a:avLst/>
            </a:prstGeom>
            <a:noFill/>
            <a:ln w="9525" cap="flat" cmpd="sng" algn="ctr">
              <a:solidFill>
                <a:schemeClr val="tx1"/>
              </a:solidFill>
              <a:prstDash val="solid"/>
              <a:round/>
              <a:headEnd type="none" w="med" len="med"/>
              <a:tailEnd type="arrow" w="med" len="med"/>
            </a:ln>
            <a:effectLst/>
          </p:spPr>
        </p:cxnSp>
        <p:cxnSp>
          <p:nvCxnSpPr>
            <p:cNvPr id="37" name="Straight Connector 36"/>
            <p:cNvCxnSpPr>
              <a:stCxn id="18" idx="4"/>
            </p:cNvCxnSpPr>
            <p:nvPr/>
          </p:nvCxnSpPr>
          <p:spPr bwMode="auto">
            <a:xfrm>
              <a:off x="1447801" y="4668868"/>
              <a:ext cx="7749" cy="934510"/>
            </a:xfrm>
            <a:prstGeom prst="line">
              <a:avLst/>
            </a:prstGeom>
            <a:noFill/>
            <a:ln w="9525" cap="flat" cmpd="sng" algn="ctr">
              <a:solidFill>
                <a:schemeClr val="tx1"/>
              </a:solidFill>
              <a:prstDash val="solid"/>
              <a:round/>
              <a:headEnd type="arrow" w="med" len="med"/>
              <a:tailEnd type="none" w="med" len="med"/>
            </a:ln>
            <a:effectLst/>
          </p:spPr>
        </p:cxnSp>
        <p:cxnSp>
          <p:nvCxnSpPr>
            <p:cNvPr id="40" name="Straight Connector 39"/>
            <p:cNvCxnSpPr>
              <a:endCxn id="16" idx="1"/>
            </p:cNvCxnSpPr>
            <p:nvPr/>
          </p:nvCxnSpPr>
          <p:spPr bwMode="auto">
            <a:xfrm>
              <a:off x="1447801" y="5624112"/>
              <a:ext cx="908314" cy="0"/>
            </a:xfrm>
            <a:prstGeom prst="line">
              <a:avLst/>
            </a:prstGeom>
            <a:noFill/>
            <a:ln w="9525" cap="flat" cmpd="sng" algn="ctr">
              <a:solidFill>
                <a:schemeClr val="tx1"/>
              </a:solidFill>
              <a:prstDash val="solid"/>
              <a:round/>
              <a:headEnd type="none" w="med" len="med"/>
              <a:tailEnd type="none" w="med" len="med"/>
            </a:ln>
            <a:effectLst/>
          </p:spPr>
        </p:cxnSp>
        <p:cxnSp>
          <p:nvCxnSpPr>
            <p:cNvPr id="44" name="Straight Connector 43"/>
            <p:cNvCxnSpPr>
              <a:stCxn id="18" idx="6"/>
              <a:endCxn id="6" idx="1"/>
            </p:cNvCxnSpPr>
            <p:nvPr/>
          </p:nvCxnSpPr>
          <p:spPr bwMode="auto">
            <a:xfrm flipV="1">
              <a:off x="1600201" y="4496245"/>
              <a:ext cx="785648" cy="6756"/>
            </a:xfrm>
            <a:prstGeom prst="line">
              <a:avLst/>
            </a:prstGeom>
            <a:noFill/>
            <a:ln w="9525" cap="flat" cmpd="sng" algn="ctr">
              <a:solidFill>
                <a:schemeClr val="tx1"/>
              </a:solidFill>
              <a:prstDash val="solid"/>
              <a:round/>
              <a:headEnd type="none" w="med" len="med"/>
              <a:tailEnd type="arrow" w="med" len="med"/>
            </a:ln>
            <a:effectLst/>
          </p:spPr>
        </p:cxnSp>
        <mc:AlternateContent xmlns:mc="http://schemas.openxmlformats.org/markup-compatibility/2006" xmlns:a14="http://schemas.microsoft.com/office/drawing/2010/main">
          <mc:Choice Requires="a14">
            <p:sp>
              <p:nvSpPr>
                <p:cNvPr id="28" name="TextBox 27"/>
                <p:cNvSpPr txBox="1"/>
                <p:nvPr/>
              </p:nvSpPr>
              <p:spPr>
                <a:xfrm>
                  <a:off x="76200" y="4668868"/>
                  <a:ext cx="1379349" cy="945580"/>
                </a:xfrm>
                <a:prstGeom prst="rect">
                  <a:avLst/>
                </a:prstGeom>
                <a:noFill/>
              </p:spPr>
              <p:txBody>
                <a:bodyPr wrap="square" rtlCol="0">
                  <a:spAutoFit/>
                </a:bodyPr>
                <a:lstStyle/>
                <a:p>
                  <a:pPr algn="l"/>
                  <a:r>
                    <a:rPr lang="en-US" sz="1800" b="0" dirty="0" smtClean="0">
                      <a:latin typeface="+mn-lt"/>
                    </a:rPr>
                    <a:t>Summed</a:t>
                  </a:r>
                  <a:br>
                    <a:rPr lang="en-US" sz="1800" b="0" dirty="0" smtClean="0">
                      <a:latin typeface="+mn-lt"/>
                    </a:rPr>
                  </a:br>
                  <a:r>
                    <a:rPr lang="en-US" sz="1800" b="0" dirty="0" smtClean="0">
                      <a:latin typeface="+mn-lt"/>
                    </a:rPr>
                    <a:t>currents</a:t>
                  </a:r>
                </a:p>
                <a:p>
                  <a:pPr algn="l"/>
                  <a14:m>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a:rPr>
                            <m:t>𝑞</m:t>
                          </m:r>
                        </m:e>
                        <m:sub>
                          <m:r>
                            <a:rPr lang="en-US" sz="1800" b="0" i="1" smtClean="0">
                              <a:latin typeface="Cambria Math"/>
                            </a:rPr>
                            <m:t>𝑖</m:t>
                          </m:r>
                        </m:sub>
                        <m:sup>
                          <m:r>
                            <a:rPr lang="en-US" sz="1800" b="0" i="1" smtClean="0">
                              <a:latin typeface="Cambria Math"/>
                            </a:rPr>
                            <m:t>𝑘</m:t>
                          </m:r>
                        </m:sup>
                      </m:sSubSup>
                    </m:oMath>
                  </a14:m>
                  <a:r>
                    <a:rPr lang="en-US" sz="1800" b="0" dirty="0" smtClean="0">
                      <a:latin typeface="+mn-lt"/>
                    </a:rPr>
                    <a:t> </a:t>
                  </a:r>
                  <a:endParaRPr lang="en-US" sz="1800" b="0" dirty="0">
                    <a:latin typeface="+mn-lt"/>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76200" y="4668868"/>
                  <a:ext cx="1379349" cy="945580"/>
                </a:xfrm>
                <a:prstGeom prst="rect">
                  <a:avLst/>
                </a:prstGeom>
                <a:blipFill rotWithShape="0">
                  <a:blip r:embed="rId7"/>
                  <a:stretch>
                    <a:fillRect l="-3982" t="-3226" b="-2581"/>
                  </a:stretch>
                </a:blipFill>
              </p:spPr>
              <p:txBody>
                <a:bodyPr/>
                <a:lstStyle/>
                <a:p>
                  <a:r>
                    <a:rPr lang="en-US">
                      <a:noFill/>
                    </a:rPr>
                    <a:t> </a:t>
                  </a:r>
                </a:p>
              </p:txBody>
            </p:sp>
          </mc:Fallback>
        </mc:AlternateContent>
      </p:grpSp>
      <p:sp>
        <p:nvSpPr>
          <p:cNvPr id="39" name="TextBox 38"/>
          <p:cNvSpPr txBox="1"/>
          <p:nvPr/>
        </p:nvSpPr>
        <p:spPr>
          <a:xfrm>
            <a:off x="5160808" y="5739582"/>
            <a:ext cx="3365024" cy="646331"/>
          </a:xfrm>
          <a:prstGeom prst="rect">
            <a:avLst/>
          </a:prstGeom>
          <a:noFill/>
        </p:spPr>
        <p:txBody>
          <a:bodyPr wrap="none" rtlCol="0">
            <a:spAutoFit/>
          </a:bodyPr>
          <a:lstStyle/>
          <a:p>
            <a:pPr algn="l"/>
            <a:r>
              <a:rPr lang="en-US" sz="1800" b="0" dirty="0" smtClean="0"/>
              <a:t>Memoryless linear constraints</a:t>
            </a:r>
          </a:p>
          <a:p>
            <a:pPr algn="l"/>
            <a:r>
              <a:rPr lang="en-US" sz="1800" b="0" dirty="0" smtClean="0"/>
              <a:t>Approximate Message Passing</a:t>
            </a:r>
          </a:p>
        </p:txBody>
      </p:sp>
      <mc:AlternateContent xmlns:mc="http://schemas.openxmlformats.org/markup-compatibility/2006" xmlns:a14="http://schemas.microsoft.com/office/drawing/2010/main">
        <mc:Choice Requires="a14">
          <p:sp>
            <p:nvSpPr>
              <p:cNvPr id="47" name="TextBox 46"/>
              <p:cNvSpPr txBox="1"/>
              <p:nvPr/>
            </p:nvSpPr>
            <p:spPr>
              <a:xfrm>
                <a:off x="1549244" y="1812521"/>
                <a:ext cx="4013356" cy="1143839"/>
              </a:xfrm>
              <a:prstGeom prst="rect">
                <a:avLst/>
              </a:prstGeom>
              <a:noFill/>
            </p:spPr>
            <p:txBody>
              <a:bodyPr wrap="square" rtlCol="0">
                <a:spAutoFit/>
              </a:bodyPr>
              <a:lstStyle/>
              <a:p>
                <a:pPr algn="l"/>
                <a14:m>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a:rPr>
                          <m:t>𝑣</m:t>
                        </m:r>
                      </m:e>
                      <m:sub>
                        <m:r>
                          <a:rPr lang="en-US" sz="1800" b="0" i="1" smtClean="0">
                            <a:latin typeface="Cambria Math"/>
                          </a:rPr>
                          <m:t>𝑖</m:t>
                        </m:r>
                      </m:sub>
                      <m:sup>
                        <m:r>
                          <a:rPr lang="en-US" sz="1800" b="0" i="1" smtClean="0">
                            <a:latin typeface="Cambria Math"/>
                          </a:rPr>
                          <m:t>𝑘</m:t>
                        </m:r>
                        <m:r>
                          <a:rPr lang="en-US" sz="1800" b="0" i="1" smtClean="0">
                            <a:latin typeface="Cambria Math"/>
                          </a:rPr>
                          <m:t>+1</m:t>
                        </m:r>
                      </m:sup>
                    </m:sSubSup>
                    <m:r>
                      <a:rPr lang="en-US" sz="1800" b="0" i="1" smtClean="0">
                        <a:latin typeface="Cambria Math"/>
                      </a:rPr>
                      <m:t>=</m:t>
                    </m:r>
                    <m:d>
                      <m:dPr>
                        <m:begChr m:val="{"/>
                        <m:endChr m:val=""/>
                        <m:ctrlPr>
                          <a:rPr lang="en-US" sz="1800" b="0" i="1" smtClean="0">
                            <a:latin typeface="Cambria Math" panose="02040503050406030204" pitchFamily="18" charset="0"/>
                          </a:rPr>
                        </m:ctrlPr>
                      </m:dPr>
                      <m:e>
                        <m:m>
                          <m:mPr>
                            <m:mcs>
                              <m:mc>
                                <m:mcPr>
                                  <m:count m:val="2"/>
                                  <m:mcJc m:val="center"/>
                                </m:mcPr>
                              </m:mc>
                            </m:mcs>
                            <m:ctrlPr>
                              <a:rPr lang="en-US" sz="1800" b="0" i="1" smtClean="0">
                                <a:latin typeface="Cambria Math" panose="02040503050406030204" pitchFamily="18" charset="0"/>
                              </a:rPr>
                            </m:ctrlPr>
                          </m:mPr>
                          <m:mr>
                            <m:e>
                              <m:r>
                                <m:rPr>
                                  <m:brk m:alnAt="7"/>
                                </m:rPr>
                                <a:rPr lang="en-US" sz="1800" b="0" i="1" smtClean="0">
                                  <a:latin typeface="Cambria Math"/>
                                </a:rPr>
                                <m:t>(</m:t>
                              </m:r>
                              <m:r>
                                <m:rPr>
                                  <m:brk m:alnAt="7"/>
                                </m:rPr>
                                <a:rPr lang="en-US" sz="1800" b="0" i="0" smtClean="0">
                                  <a:latin typeface="Cambria Math"/>
                                </a:rPr>
                                <m:t>1</m:t>
                              </m:r>
                              <m:r>
                                <m:rPr>
                                  <m:brk m:alnAt="7"/>
                                </m:rPr>
                                <a:rPr lang="en-US" sz="1800" b="0" i="1" smtClean="0">
                                  <a:latin typeface="Cambria Math"/>
                                </a:rPr>
                                <m:t>−</m:t>
                              </m:r>
                              <m:r>
                                <a:rPr lang="en-US" sz="1800" b="0" i="1">
                                  <a:latin typeface="Cambria Math"/>
                                </a:rPr>
                                <m:t>𝛼</m:t>
                              </m:r>
                              <m:r>
                                <a:rPr lang="en-US" sz="1800" b="0" i="1" smtClean="0">
                                  <a:latin typeface="Cambria Math"/>
                                </a:rPr>
                                <m:t>)</m:t>
                              </m:r>
                              <m:sSubSup>
                                <m:sSubSupPr>
                                  <m:ctrlPr>
                                    <a:rPr lang="en-US" sz="1800" b="0" i="1">
                                      <a:latin typeface="Cambria Math" panose="02040503050406030204" pitchFamily="18" charset="0"/>
                                    </a:rPr>
                                  </m:ctrlPr>
                                </m:sSubSupPr>
                                <m:e>
                                  <m:r>
                                    <a:rPr lang="en-US" sz="1800" b="0" i="1" smtClean="0">
                                      <a:latin typeface="Cambria Math"/>
                                    </a:rPr>
                                    <m:t>𝑣</m:t>
                                  </m:r>
                                </m:e>
                                <m:sub>
                                  <m:r>
                                    <a:rPr lang="en-US" sz="1800" b="0" i="1">
                                      <a:latin typeface="Cambria Math"/>
                                    </a:rPr>
                                    <m:t>𝑖</m:t>
                                  </m:r>
                                </m:sub>
                                <m:sup>
                                  <m:r>
                                    <a:rPr lang="en-US" sz="1800" b="0" i="1" smtClean="0">
                                      <a:latin typeface="Cambria Math"/>
                                    </a:rPr>
                                    <m:t>𝑘</m:t>
                                  </m:r>
                                </m:sup>
                              </m:sSubSup>
                              <m:r>
                                <a:rPr lang="en-US" sz="1800" b="0" i="1">
                                  <a:latin typeface="Cambria Math"/>
                                </a:rPr>
                                <m:t>+</m:t>
                              </m:r>
                              <m:sSubSup>
                                <m:sSubSupPr>
                                  <m:ctrlPr>
                                    <a:rPr lang="en-US" sz="1800" b="0" i="1">
                                      <a:latin typeface="Cambria Math" panose="02040503050406030204" pitchFamily="18" charset="0"/>
                                    </a:rPr>
                                  </m:ctrlPr>
                                </m:sSubSupPr>
                                <m:e>
                                  <m:r>
                                    <a:rPr lang="en-US" sz="1800" b="0" i="1" smtClean="0">
                                      <a:latin typeface="Cambria Math"/>
                                    </a:rPr>
                                    <m:t>𝑞</m:t>
                                  </m:r>
                                </m:e>
                                <m:sub>
                                  <m:r>
                                    <a:rPr lang="en-US" sz="1800" b="0" i="1">
                                      <a:latin typeface="Cambria Math"/>
                                    </a:rPr>
                                    <m:t>𝑖</m:t>
                                  </m:r>
                                </m:sub>
                                <m:sup>
                                  <m:r>
                                    <a:rPr lang="en-US" sz="1800" b="0" i="1" smtClean="0">
                                      <a:latin typeface="Cambria Math"/>
                                    </a:rPr>
                                    <m:t>𝑘</m:t>
                                  </m:r>
                                </m:sup>
                              </m:sSubSup>
                            </m:e>
                            <m:e>
                              <m:sSubSup>
                                <m:sSubSupPr>
                                  <m:ctrlPr>
                                    <a:rPr lang="en-US" sz="1800" b="0" i="1" smtClean="0">
                                      <a:latin typeface="Cambria Math" panose="02040503050406030204" pitchFamily="18" charset="0"/>
                                    </a:rPr>
                                  </m:ctrlPr>
                                </m:sSubSupPr>
                                <m:e>
                                  <m:r>
                                    <a:rPr lang="en-US" sz="1800" b="0" i="1" smtClean="0">
                                      <a:latin typeface="Cambria Math"/>
                                    </a:rPr>
                                    <m:t>𝑣</m:t>
                                  </m:r>
                                </m:e>
                                <m:sub>
                                  <m:r>
                                    <a:rPr lang="en-US" sz="1800" b="0" i="1" smtClean="0">
                                      <a:latin typeface="Cambria Math"/>
                                    </a:rPr>
                                    <m:t>𝑖</m:t>
                                  </m:r>
                                </m:sub>
                                <m:sup>
                                  <m:r>
                                    <a:rPr lang="en-US" sz="1800" b="0" i="1" smtClean="0">
                                      <a:latin typeface="Cambria Math"/>
                                    </a:rPr>
                                    <m:t>𝑘</m:t>
                                  </m:r>
                                </m:sup>
                              </m:sSubSup>
                              <m:r>
                                <a:rPr lang="en-US" sz="1800" b="0" i="1">
                                  <a:latin typeface="Cambria Math"/>
                                </a:rPr>
                                <m:t>≤</m:t>
                              </m:r>
                              <m:r>
                                <a:rPr lang="en-US" sz="1800" b="0" i="1">
                                  <a:latin typeface="Cambria Math"/>
                                </a:rPr>
                                <m:t>𝜇</m:t>
                              </m:r>
                            </m:e>
                          </m:mr>
                          <m:mr>
                            <m:e>
                              <m:r>
                                <a:rPr lang="en-US" sz="1800" b="0" i="1" smtClean="0">
                                  <a:latin typeface="Cambria Math"/>
                                </a:rPr>
                                <m:t>0</m:t>
                              </m:r>
                            </m:e>
                            <m:e>
                              <m:sSubSup>
                                <m:sSubSupPr>
                                  <m:ctrlPr>
                                    <a:rPr lang="en-US" sz="1800" b="0" i="1">
                                      <a:latin typeface="Cambria Math" panose="02040503050406030204" pitchFamily="18" charset="0"/>
                                    </a:rPr>
                                  </m:ctrlPr>
                                </m:sSubSupPr>
                                <m:e>
                                  <m:r>
                                    <a:rPr lang="en-US" sz="1800" b="0" i="1">
                                      <a:latin typeface="Cambria Math"/>
                                    </a:rPr>
                                    <m:t>𝑣</m:t>
                                  </m:r>
                                </m:e>
                                <m:sub>
                                  <m:r>
                                    <a:rPr lang="en-US" sz="1800" b="0" i="1">
                                      <a:latin typeface="Cambria Math"/>
                                    </a:rPr>
                                    <m:t>𝑖</m:t>
                                  </m:r>
                                </m:sub>
                                <m:sup>
                                  <m:r>
                                    <a:rPr lang="en-US" sz="1800" b="0" i="1">
                                      <a:latin typeface="Cambria Math"/>
                                    </a:rPr>
                                    <m:t>𝑘</m:t>
                                  </m:r>
                                </m:sup>
                              </m:sSubSup>
                              <m:r>
                                <a:rPr lang="en-US" sz="1800" b="0" i="1">
                                  <a:latin typeface="Cambria Math"/>
                                </a:rPr>
                                <m:t>&gt;</m:t>
                              </m:r>
                              <m:r>
                                <a:rPr lang="en-US" sz="1800" b="0" i="1">
                                  <a:latin typeface="Cambria Math"/>
                                </a:rPr>
                                <m:t>𝜇</m:t>
                              </m:r>
                            </m:e>
                          </m:mr>
                        </m:m>
                      </m:e>
                    </m:d>
                    <m:r>
                      <a:rPr lang="en-US" sz="1800" b="0" i="1" smtClean="0">
                        <a:latin typeface="Cambria Math"/>
                      </a:rPr>
                      <m:t> </m:t>
                    </m:r>
                  </m:oMath>
                </a14:m>
                <a:r>
                  <a:rPr lang="en-US" sz="1800" b="0" i="1" dirty="0" smtClean="0">
                    <a:latin typeface="Cambria Math"/>
                  </a:rPr>
                  <a:t> </a:t>
                </a:r>
              </a:p>
              <a:p>
                <a:pPr algn="l"/>
                <a14:m>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a:rPr>
                          <m:t>𝑠</m:t>
                        </m:r>
                      </m:e>
                      <m:sub>
                        <m:r>
                          <a:rPr lang="en-US" sz="1800" b="0" i="1" smtClean="0">
                            <a:latin typeface="Cambria Math"/>
                          </a:rPr>
                          <m:t>𝑖</m:t>
                        </m:r>
                      </m:sub>
                      <m:sup>
                        <m:r>
                          <a:rPr lang="en-US" sz="1800" b="0" i="1" smtClean="0">
                            <a:latin typeface="Cambria Math"/>
                          </a:rPr>
                          <m:t>𝑘</m:t>
                        </m:r>
                      </m:sup>
                    </m:sSubSup>
                    <m:r>
                      <a:rPr lang="en-US" sz="1800" b="0" i="1" smtClean="0">
                        <a:latin typeface="Cambria Math"/>
                      </a:rPr>
                      <m:t>=1</m:t>
                    </m:r>
                  </m:oMath>
                </a14:m>
                <a:r>
                  <a:rPr lang="en-US" sz="1800" b="0" i="1" dirty="0" smtClean="0">
                    <a:latin typeface="Cambria Math"/>
                  </a:rPr>
                  <a:t>      </a:t>
                </a:r>
                <a:r>
                  <a:rPr lang="en-US" sz="1800" b="0" dirty="0" smtClean="0">
                    <a:latin typeface="Cambria Math"/>
                  </a:rPr>
                  <a:t>when</a:t>
                </a:r>
                <a:r>
                  <a:rPr lang="en-US" sz="1800" b="0" i="1" dirty="0" smtClean="0">
                    <a:latin typeface="Cambria Math"/>
                  </a:rPr>
                  <a:t>       </a:t>
                </a:r>
                <a14:m>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a:rPr>
                          <m:t>𝑣</m:t>
                        </m:r>
                      </m:e>
                      <m:sub>
                        <m:r>
                          <a:rPr lang="en-US" sz="1800" b="0" i="1" smtClean="0">
                            <a:latin typeface="Cambria Math"/>
                          </a:rPr>
                          <m:t>𝑖</m:t>
                        </m:r>
                      </m:sub>
                      <m:sup>
                        <m:r>
                          <a:rPr lang="en-US" sz="1800" b="0" i="1" smtClean="0">
                            <a:latin typeface="Cambria Math"/>
                          </a:rPr>
                          <m:t>𝑘</m:t>
                        </m:r>
                      </m:sup>
                    </m:sSubSup>
                    <m:r>
                      <a:rPr lang="en-US" sz="1800" b="0" i="1" smtClean="0">
                        <a:latin typeface="Cambria Math"/>
                      </a:rPr>
                      <m:t>≥</m:t>
                    </m:r>
                    <m:r>
                      <a:rPr lang="en-US" sz="1800" b="0" i="1" smtClean="0">
                        <a:latin typeface="Cambria Math"/>
                      </a:rPr>
                      <m:t>𝜇</m:t>
                    </m:r>
                  </m:oMath>
                </a14:m>
                <a:endParaRPr lang="en-US" sz="1800" b="0" i="1" dirty="0" smtClean="0">
                  <a:latin typeface="Cambria Math"/>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1549244" y="1812521"/>
                <a:ext cx="4013356" cy="1143839"/>
              </a:xfrm>
              <a:prstGeom prst="rect">
                <a:avLst/>
              </a:prstGeom>
              <a:blipFill rotWithShape="0">
                <a:blip r:embed="rId8"/>
                <a:stretch>
                  <a:fillRect b="-37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5954744" y="1899162"/>
                <a:ext cx="2547429" cy="8139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a:rPr>
                            <m:t>𝑧</m:t>
                          </m:r>
                        </m:e>
                        <m:sub>
                          <m:r>
                            <a:rPr lang="en-US" sz="1800" b="0" i="1" smtClean="0">
                              <a:latin typeface="Cambria Math"/>
                            </a:rPr>
                            <m:t>𝑖</m:t>
                          </m:r>
                        </m:sub>
                        <m:sup>
                          <m:r>
                            <a:rPr lang="en-US" sz="1800" b="0" i="1" smtClean="0">
                              <a:latin typeface="Cambria Math"/>
                            </a:rPr>
                            <m:t>𝑘</m:t>
                          </m:r>
                          <m:r>
                            <a:rPr lang="en-US" sz="1800" b="0" i="1" smtClean="0">
                              <a:latin typeface="Cambria Math"/>
                            </a:rPr>
                            <m:t>+1</m:t>
                          </m:r>
                        </m:sup>
                      </m:sSubSup>
                      <m:r>
                        <a:rPr lang="en-US" sz="1800" b="0" i="1" smtClean="0">
                          <a:latin typeface="Cambria Math"/>
                        </a:rPr>
                        <m:t>=</m:t>
                      </m:r>
                      <m:d>
                        <m:dPr>
                          <m:ctrlPr>
                            <a:rPr lang="en-US" sz="1800" b="0" i="1" smtClean="0">
                              <a:latin typeface="Cambria Math" panose="02040503050406030204" pitchFamily="18" charset="0"/>
                            </a:rPr>
                          </m:ctrlPr>
                        </m:dPr>
                        <m:e>
                          <m:r>
                            <a:rPr lang="en-US" sz="1800" b="0" i="1" smtClean="0">
                              <a:latin typeface="Cambria Math"/>
                            </a:rPr>
                            <m:t>1−</m:t>
                          </m:r>
                          <m:r>
                            <a:rPr lang="en-US" sz="1800" b="0" i="1" smtClean="0">
                              <a:latin typeface="Cambria Math"/>
                            </a:rPr>
                            <m:t>𝛽</m:t>
                          </m:r>
                        </m:e>
                      </m:d>
                      <m:sSubSup>
                        <m:sSubSupPr>
                          <m:ctrlPr>
                            <a:rPr lang="en-US" sz="1800" b="0" i="1" smtClean="0">
                              <a:latin typeface="Cambria Math" panose="02040503050406030204" pitchFamily="18" charset="0"/>
                            </a:rPr>
                          </m:ctrlPr>
                        </m:sSubSupPr>
                        <m:e>
                          <m:r>
                            <a:rPr lang="en-US" sz="1800" b="0" i="1" smtClean="0">
                              <a:latin typeface="Cambria Math"/>
                            </a:rPr>
                            <m:t>𝑧</m:t>
                          </m:r>
                        </m:e>
                        <m:sub>
                          <m:r>
                            <a:rPr lang="en-US" sz="1800" b="0" i="1" smtClean="0">
                              <a:latin typeface="Cambria Math"/>
                            </a:rPr>
                            <m:t>𝑖</m:t>
                          </m:r>
                        </m:sub>
                        <m:sup>
                          <m:r>
                            <a:rPr lang="en-US" sz="1800" b="0" i="1" smtClean="0">
                              <a:latin typeface="Cambria Math"/>
                            </a:rPr>
                            <m:t>𝑘</m:t>
                          </m:r>
                        </m:sup>
                      </m:sSubSup>
                      <m:r>
                        <a:rPr lang="en-US" sz="1800" b="0" i="1" smtClean="0">
                          <a:latin typeface="Cambria Math"/>
                        </a:rPr>
                        <m:t>+</m:t>
                      </m:r>
                      <m:sSubSup>
                        <m:sSubSupPr>
                          <m:ctrlPr>
                            <a:rPr lang="en-US" sz="1800" b="0" i="1" smtClean="0">
                              <a:latin typeface="Cambria Math" panose="02040503050406030204" pitchFamily="18" charset="0"/>
                            </a:rPr>
                          </m:ctrlPr>
                        </m:sSubSupPr>
                        <m:e>
                          <m:r>
                            <a:rPr lang="en-US" sz="1800" b="0" i="1" smtClean="0">
                              <a:latin typeface="Cambria Math"/>
                            </a:rPr>
                            <m:t>𝑠</m:t>
                          </m:r>
                        </m:e>
                        <m:sub>
                          <m:r>
                            <a:rPr lang="en-US" sz="1800" b="0" i="1" smtClean="0">
                              <a:latin typeface="Cambria Math"/>
                            </a:rPr>
                            <m:t>𝑖</m:t>
                          </m:r>
                        </m:sub>
                        <m:sup>
                          <m:r>
                            <a:rPr lang="en-US" sz="1800" b="0" i="1" smtClean="0">
                              <a:latin typeface="Cambria Math"/>
                            </a:rPr>
                            <m:t>𝑘</m:t>
                          </m:r>
                        </m:sup>
                      </m:sSubSup>
                    </m:oMath>
                  </m:oMathPara>
                </a14:m>
                <a:endParaRPr lang="en-US" sz="1800" b="0" i="1" dirty="0" smtClean="0">
                  <a:latin typeface="Cambria Math"/>
                </a:endParaRPr>
              </a:p>
              <a:p>
                <a:pPr lvl="1"/>
                <a:r>
                  <a:rPr lang="en-US" sz="800" b="0" i="1" dirty="0" smtClean="0">
                    <a:latin typeface="Cambria Math"/>
                  </a:rPr>
                  <a:t> </a:t>
                </a:r>
                <a:r>
                  <a:rPr lang="en-US" sz="1800" b="0" i="1" dirty="0" smtClean="0">
                    <a:latin typeface="Cambria Math"/>
                  </a:rPr>
                  <a:t/>
                </a:r>
                <a:br>
                  <a:rPr lang="en-US" sz="1800" b="0" i="1" dirty="0" smtClean="0">
                    <a:latin typeface="Cambria Math"/>
                  </a:rPr>
                </a:br>
                <a14:m>
                  <m:oMathPara xmlns:m="http://schemas.openxmlformats.org/officeDocument/2006/math">
                    <m:oMathParaPr>
                      <m:jc m:val="centerGroup"/>
                    </m:oMathParaPr>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a:rPr>
                            <m:t>𝑦</m:t>
                          </m:r>
                        </m:e>
                        <m:sub>
                          <m:r>
                            <a:rPr lang="en-US" sz="1800" b="0" i="1" smtClean="0">
                              <a:latin typeface="Cambria Math"/>
                            </a:rPr>
                            <m:t>𝑖</m:t>
                          </m:r>
                        </m:sub>
                        <m:sup>
                          <m:r>
                            <a:rPr lang="en-US" sz="1800" b="0" i="1" smtClean="0">
                              <a:latin typeface="Cambria Math"/>
                            </a:rPr>
                            <m:t>𝑘</m:t>
                          </m:r>
                        </m:sup>
                      </m:sSubSup>
                      <m:r>
                        <a:rPr lang="en-US" sz="1800" b="0" i="1" smtClean="0">
                          <a:latin typeface="Cambria Math"/>
                        </a:rPr>
                        <m:t>=</m:t>
                      </m:r>
                      <m:r>
                        <a:rPr lang="en-US" sz="1800" b="0" i="1" smtClean="0">
                          <a:latin typeface="Cambria Math"/>
                        </a:rPr>
                        <m:t>𝑎</m:t>
                      </m:r>
                      <m:sSubSup>
                        <m:sSubSupPr>
                          <m:ctrlPr>
                            <a:rPr lang="en-US" sz="1800" b="0" i="1" smtClean="0">
                              <a:latin typeface="Cambria Math" panose="02040503050406030204" pitchFamily="18" charset="0"/>
                            </a:rPr>
                          </m:ctrlPr>
                        </m:sSubSupPr>
                        <m:e>
                          <m:r>
                            <a:rPr lang="en-US" sz="1800" b="0" i="1" smtClean="0">
                              <a:latin typeface="Cambria Math"/>
                            </a:rPr>
                            <m:t>𝑧</m:t>
                          </m:r>
                        </m:e>
                        <m:sub>
                          <m:r>
                            <a:rPr lang="en-US" sz="1800" b="0" i="1" smtClean="0">
                              <a:latin typeface="Cambria Math"/>
                            </a:rPr>
                            <m:t>𝑖</m:t>
                          </m:r>
                        </m:sub>
                        <m:sup>
                          <m:r>
                            <a:rPr lang="en-US" sz="1800" b="0" i="1" smtClean="0">
                              <a:latin typeface="Cambria Math"/>
                            </a:rPr>
                            <m:t>𝑘</m:t>
                          </m:r>
                        </m:sup>
                      </m:sSubSup>
                      <m:r>
                        <a:rPr lang="en-US" sz="1800" b="0" i="1" smtClean="0">
                          <a:latin typeface="Cambria Math"/>
                        </a:rPr>
                        <m:t>+</m:t>
                      </m:r>
                      <m:sSubSup>
                        <m:sSubSupPr>
                          <m:ctrlPr>
                            <a:rPr lang="en-US" sz="1800" b="0" i="1" smtClean="0">
                              <a:latin typeface="Cambria Math" panose="02040503050406030204" pitchFamily="18" charset="0"/>
                            </a:rPr>
                          </m:ctrlPr>
                        </m:sSubSupPr>
                        <m:e>
                          <m:r>
                            <a:rPr lang="en-US" sz="1800" b="0" i="1" smtClean="0">
                              <a:latin typeface="Cambria Math"/>
                            </a:rPr>
                            <m:t>𝑑</m:t>
                          </m:r>
                        </m:e>
                        <m:sub>
                          <m:r>
                            <a:rPr lang="en-US" sz="1800" b="0" i="1" smtClean="0">
                              <a:latin typeface="Cambria Math"/>
                            </a:rPr>
                            <m:t>𝑖</m:t>
                          </m:r>
                        </m:sub>
                        <m:sup>
                          <m:r>
                            <a:rPr lang="en-US" sz="1800" b="0" i="1" smtClean="0">
                              <a:latin typeface="Cambria Math"/>
                            </a:rPr>
                            <m:t>𝑘</m:t>
                          </m:r>
                        </m:sup>
                      </m:sSubSup>
                    </m:oMath>
                  </m:oMathPara>
                </a14:m>
                <a:endParaRPr lang="en-US" b="0" i="1" dirty="0" smtClean="0">
                  <a:latin typeface="Cambria Math"/>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5954744" y="1899162"/>
                <a:ext cx="2547429" cy="813941"/>
              </a:xfrm>
              <a:prstGeom prst="rect">
                <a:avLst/>
              </a:prstGeom>
              <a:blipFill rotWithShape="0">
                <a:blip r:embed="rId9"/>
                <a:stretch>
                  <a:fillRect b="-30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192416" y="5695697"/>
                <a:ext cx="2004693" cy="405624"/>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sSup>
                        <m:sSupPr>
                          <m:ctrlPr>
                            <a:rPr lang="en-US" b="0" i="1" dirty="0" smtClean="0">
                              <a:latin typeface="Cambria Math" panose="02040503050406030204" pitchFamily="18" charset="0"/>
                            </a:rPr>
                          </m:ctrlPr>
                        </m:sSupPr>
                        <m:e>
                          <m:r>
                            <a:rPr lang="en-US" b="1" i="1" dirty="0" smtClean="0">
                              <a:latin typeface="Cambria Math"/>
                            </a:rPr>
                            <m:t>𝒒</m:t>
                          </m:r>
                        </m:e>
                        <m:sup>
                          <m:r>
                            <a:rPr lang="en-US" b="0" i="1" dirty="0" smtClean="0">
                              <a:latin typeface="Cambria Math"/>
                            </a:rPr>
                            <m:t>𝑘</m:t>
                          </m:r>
                        </m:sup>
                      </m:sSup>
                      <m:r>
                        <a:rPr lang="en-US" b="0" i="1" dirty="0" smtClean="0">
                          <a:latin typeface="Cambria Math"/>
                        </a:rPr>
                        <m:t>=</m:t>
                      </m:r>
                      <m:r>
                        <a:rPr lang="en-US" b="1" i="1" dirty="0" err="1" smtClean="0">
                          <a:latin typeface="Cambria Math"/>
                        </a:rPr>
                        <m:t>𝑾</m:t>
                      </m:r>
                      <m:sSup>
                        <m:sSupPr>
                          <m:ctrlPr>
                            <a:rPr lang="en-US" b="0" i="1" dirty="0" smtClean="0">
                              <a:latin typeface="Cambria Math" panose="02040503050406030204" pitchFamily="18" charset="0"/>
                            </a:rPr>
                          </m:ctrlPr>
                        </m:sSupPr>
                        <m:e>
                          <m:r>
                            <a:rPr lang="en-US" b="1" i="1" dirty="0" err="1" smtClean="0">
                              <a:latin typeface="Cambria Math"/>
                            </a:rPr>
                            <m:t>𝒔</m:t>
                          </m:r>
                        </m:e>
                        <m:sup>
                          <m:r>
                            <a:rPr lang="en-US" b="0" i="1" dirty="0" smtClean="0">
                              <a:latin typeface="Cambria Math"/>
                            </a:rPr>
                            <m:t>𝑘</m:t>
                          </m:r>
                        </m:sup>
                      </m:sSup>
                    </m:oMath>
                  </m:oMathPara>
                </a14:m>
                <a:endParaRPr lang="en-US" b="0" dirty="0" smtClean="0">
                  <a:latin typeface="+mn-lt"/>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92416" y="5695697"/>
                <a:ext cx="2004693" cy="405624"/>
              </a:xfrm>
              <a:prstGeom prst="rect">
                <a:avLst/>
              </a:prstGeom>
              <a:blipFill rotWithShape="0">
                <a:blip r:embed="rId10"/>
                <a:stretch>
                  <a:fillRect b="-8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4388302" y="3567135"/>
                <a:ext cx="1453490" cy="699359"/>
              </a:xfrm>
              <a:prstGeom prst="rect">
                <a:avLst/>
              </a:prstGeom>
              <a:noFill/>
            </p:spPr>
            <p:txBody>
              <a:bodyPr wrap="square" rtlCol="0">
                <a:spAutoFit/>
              </a:bodyPr>
              <a:lstStyle/>
              <a:p>
                <a:pPr algn="l"/>
                <a:r>
                  <a:rPr lang="en-US" sz="1800" b="0" dirty="0" smtClean="0">
                    <a:latin typeface="+mn-lt"/>
                  </a:rPr>
                  <a:t>spikes </a:t>
                </a:r>
                <a14:m>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 </m:t>
                        </m:r>
                        <m:r>
                          <a:rPr lang="en-US" sz="1800" b="0" i="1">
                            <a:latin typeface="Cambria Math"/>
                          </a:rPr>
                          <m:t>𝑠</m:t>
                        </m:r>
                      </m:e>
                      <m:sub>
                        <m:r>
                          <a:rPr lang="en-US" sz="1800" b="0" i="1">
                            <a:latin typeface="Cambria Math"/>
                          </a:rPr>
                          <m:t>𝑖</m:t>
                        </m:r>
                      </m:sub>
                      <m:sup>
                        <m:r>
                          <a:rPr lang="en-US" sz="1800" b="0" i="1">
                            <a:latin typeface="Cambria Math"/>
                          </a:rPr>
                          <m:t>𝑘</m:t>
                        </m:r>
                      </m:sup>
                    </m:sSubSup>
                    <m:r>
                      <a:rPr lang="en-US" sz="1800" b="0" i="0" smtClean="0">
                        <a:latin typeface="Cambria Math" panose="02040503050406030204" pitchFamily="18" charset="0"/>
                      </a:rPr>
                      <m:t>  </m:t>
                    </m:r>
                  </m:oMath>
                </a14:m>
                <a:endParaRPr lang="en-US" sz="1800" b="0" i="0" dirty="0" smtClean="0">
                  <a:latin typeface="Cambria Math" panose="02040503050406030204" pitchFamily="18" charset="0"/>
                </a:endParaRPr>
              </a:p>
              <a:p>
                <a:pPr algn="l"/>
                <a14:m>
                  <m:oMath xmlns:m="http://schemas.openxmlformats.org/officeDocument/2006/math">
                    <m:sSubSup>
                      <m:sSubSupPr>
                        <m:ctrlPr>
                          <a:rPr lang="en-US" sz="1800" b="0" i="1">
                            <a:latin typeface="Cambria Math" panose="02040503050406030204" pitchFamily="18" charset="0"/>
                          </a:rPr>
                        </m:ctrlPr>
                      </m:sSubSupPr>
                      <m:e>
                        <m:r>
                          <a:rPr lang="en-US" sz="1800" b="0" i="1" smtClean="0">
                            <a:latin typeface="Cambria Math" panose="02040503050406030204" pitchFamily="18" charset="0"/>
                          </a:rPr>
                          <m:t>        </m:t>
                        </m:r>
                        <m:r>
                          <a:rPr lang="en-US" sz="1800" b="0" i="1">
                            <a:latin typeface="Cambria Math"/>
                          </a:rPr>
                          <m:t>𝑧</m:t>
                        </m:r>
                      </m:e>
                      <m:sub>
                        <m:r>
                          <a:rPr lang="en-US" sz="1800" b="0" i="1" smtClean="0">
                            <a:latin typeface="Cambria Math"/>
                          </a:rPr>
                          <m:t>𝑖</m:t>
                        </m:r>
                      </m:sub>
                      <m:sup>
                        <m:r>
                          <a:rPr lang="en-US" sz="1800" b="0" i="1">
                            <a:latin typeface="Cambria Math"/>
                          </a:rPr>
                          <m:t>𝑘</m:t>
                        </m:r>
                      </m:sup>
                    </m:sSubSup>
                  </m:oMath>
                </a14:m>
                <a:r>
                  <a:rPr lang="en-US" b="0" dirty="0" smtClean="0">
                    <a:latin typeface="+mn-lt"/>
                  </a:rPr>
                  <a:t>      </a:t>
                </a:r>
                <a:endParaRPr lang="en-US" b="0" dirty="0">
                  <a:latin typeface="+mn-lt"/>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4388302" y="3567135"/>
                <a:ext cx="1453490" cy="699359"/>
              </a:xfrm>
              <a:prstGeom prst="rect">
                <a:avLst/>
              </a:prstGeom>
              <a:blipFill rotWithShape="0">
                <a:blip r:embed="rId11"/>
                <a:stretch>
                  <a:fillRect l="-3782" t="-1739" b="-1739"/>
                </a:stretch>
              </a:blipFill>
            </p:spPr>
            <p:txBody>
              <a:bodyPr/>
              <a:lstStyle/>
              <a:p>
                <a:r>
                  <a:rPr lang="en-US">
                    <a:noFill/>
                  </a:rPr>
                  <a:t> </a:t>
                </a:r>
              </a:p>
            </p:txBody>
          </p:sp>
        </mc:Fallback>
      </mc:AlternateContent>
      <p:sp>
        <p:nvSpPr>
          <p:cNvPr id="46" name="TextBox 45"/>
          <p:cNvSpPr txBox="1"/>
          <p:nvPr/>
        </p:nvSpPr>
        <p:spPr>
          <a:xfrm>
            <a:off x="732172" y="1017173"/>
            <a:ext cx="3018775" cy="369332"/>
          </a:xfrm>
          <a:prstGeom prst="rect">
            <a:avLst/>
          </a:prstGeom>
          <a:noFill/>
        </p:spPr>
        <p:txBody>
          <a:bodyPr wrap="none" rtlCol="0">
            <a:spAutoFit/>
          </a:bodyPr>
          <a:lstStyle/>
          <a:p>
            <a:pPr algn="l"/>
            <a:r>
              <a:rPr lang="en-US" sz="1800" b="0" i="1"/>
              <a:t>N</a:t>
            </a:r>
            <a:r>
              <a:rPr lang="en-US" sz="1800" b="0"/>
              <a:t> scalar Forward Backward</a:t>
            </a:r>
            <a:endParaRPr lang="en-US" sz="1800" b="0" dirty="0"/>
          </a:p>
        </p:txBody>
      </p:sp>
      <p:sp>
        <p:nvSpPr>
          <p:cNvPr id="51" name="Rectangular Callout 50"/>
          <p:cNvSpPr/>
          <p:nvPr/>
        </p:nvSpPr>
        <p:spPr bwMode="auto">
          <a:xfrm rot="10800000">
            <a:off x="5788152" y="1014984"/>
            <a:ext cx="3178763" cy="397597"/>
          </a:xfrm>
          <a:prstGeom prst="wedgeRectCallout">
            <a:avLst>
              <a:gd name="adj1" fmla="val 33457"/>
              <a:gd name="adj2" fmla="val -89866"/>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2" name="TextBox 51"/>
          <p:cNvSpPr txBox="1"/>
          <p:nvPr/>
        </p:nvSpPr>
        <p:spPr>
          <a:xfrm>
            <a:off x="5841792" y="1009098"/>
            <a:ext cx="3018775" cy="369332"/>
          </a:xfrm>
          <a:prstGeom prst="rect">
            <a:avLst/>
          </a:prstGeom>
          <a:noFill/>
        </p:spPr>
        <p:txBody>
          <a:bodyPr wrap="none" rtlCol="0">
            <a:spAutoFit/>
          </a:bodyPr>
          <a:lstStyle/>
          <a:p>
            <a:pPr algn="l"/>
            <a:r>
              <a:rPr lang="en-US" sz="1800" b="0" i="1" dirty="0"/>
              <a:t>N</a:t>
            </a:r>
            <a:r>
              <a:rPr lang="en-US" sz="1800" b="0" dirty="0"/>
              <a:t> scalar Forward Backward</a:t>
            </a:r>
          </a:p>
        </p:txBody>
      </p:sp>
    </p:spTree>
    <p:extLst>
      <p:ext uri="{BB962C8B-B14F-4D97-AF65-F5344CB8AC3E}">
        <p14:creationId xmlns:p14="http://schemas.microsoft.com/office/powerpoint/2010/main" val="22713501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EM Overview</a:t>
            </a:r>
            <a:endParaRPr lang="en-US" sz="1800" dirty="0"/>
          </a:p>
        </p:txBody>
      </p:sp>
      <mc:AlternateContent xmlns:mc="http://schemas.openxmlformats.org/markup-compatibility/2006" xmlns:a14="http://schemas.microsoft.com/office/drawing/2010/main">
        <mc:Choice Requires="a14">
          <p:sp>
            <p:nvSpPr>
              <p:cNvPr id="32" name="Content Placeholder 2"/>
              <p:cNvSpPr>
                <a:spLocks noGrp="1"/>
              </p:cNvSpPr>
              <p:nvPr>
                <p:ph idx="1"/>
              </p:nvPr>
            </p:nvSpPr>
            <p:spPr>
              <a:xfrm>
                <a:off x="157741" y="966638"/>
                <a:ext cx="8475663" cy="1953047"/>
              </a:xfrm>
            </p:spPr>
            <p:txBody>
              <a:bodyPr/>
              <a:lstStyle/>
              <a:p>
                <a:r>
                  <a:rPr lang="en-US" dirty="0" smtClean="0"/>
                  <a:t>Fluorescence movie: estimate</a:t>
                </a:r>
              </a:p>
              <a:p>
                <a:pPr lvl="1"/>
                <a:r>
                  <a:rPr lang="en-US" dirty="0" smtClean="0"/>
                  <a:t>Connectivity matrix </a:t>
                </a:r>
                <a14:m>
                  <m:oMath xmlns:m="http://schemas.openxmlformats.org/officeDocument/2006/math">
                    <m:r>
                      <a:rPr lang="en-US" b="0" i="1" smtClean="0">
                        <a:latin typeface="Cambria Math" panose="02040503050406030204" pitchFamily="18" charset="0"/>
                      </a:rPr>
                      <m:t>𝑊</m:t>
                    </m:r>
                    <m:r>
                      <a:rPr lang="en-US" b="0" i="0" smtClean="0">
                        <a:latin typeface="Cambria Math" panose="02040503050406030204" pitchFamily="18" charset="0"/>
                      </a:rPr>
                      <m:t>,</m:t>
                    </m:r>
                  </m:oMath>
                </a14:m>
                <a:r>
                  <a:rPr lang="en-US" dirty="0" smtClean="0"/>
                  <a:t> spike times, voltages</a:t>
                </a:r>
              </a:p>
              <a:p>
                <a:r>
                  <a:rPr lang="en-US" dirty="0" smtClean="0"/>
                  <a:t>Scalable block </a:t>
                </a:r>
              </a:p>
              <a:p>
                <a:pPr lvl="1"/>
                <a:r>
                  <a:rPr lang="en-US" dirty="0" smtClean="0"/>
                  <a:t>High-dimensional, nonlinear dynamical system</a:t>
                </a:r>
              </a:p>
              <a:p>
                <a:endParaRPr lang="en-US" dirty="0" smtClean="0"/>
              </a:p>
            </p:txBody>
          </p:sp>
        </mc:Choice>
        <mc:Fallback xmlns="">
          <p:sp>
            <p:nvSpPr>
              <p:cNvPr id="32" name="Content Placeholder 2"/>
              <p:cNvSpPr>
                <a:spLocks noGrp="1" noRot="1" noChangeAspect="1" noMove="1" noResize="1" noEditPoints="1" noAdjustHandles="1" noChangeArrowheads="1" noChangeShapeType="1" noTextEdit="1"/>
              </p:cNvSpPr>
              <p:nvPr>
                <p:ph idx="1"/>
              </p:nvPr>
            </p:nvSpPr>
            <p:spPr>
              <a:xfrm>
                <a:off x="157741" y="966638"/>
                <a:ext cx="8475663" cy="1953047"/>
              </a:xfrm>
              <a:blipFill rotWithShape="0">
                <a:blip r:embed="rId3"/>
                <a:stretch>
                  <a:fillRect l="-576" t="-2188"/>
                </a:stretch>
              </a:blipFill>
            </p:spPr>
            <p:txBody>
              <a:bodyPr/>
              <a:lstStyle/>
              <a:p>
                <a:r>
                  <a:rPr lang="en-US">
                    <a:noFill/>
                  </a:rPr>
                  <a:t> </a:t>
                </a:r>
              </a:p>
            </p:txBody>
          </p:sp>
        </mc:Fallback>
      </mc:AlternateContent>
      <p:pic>
        <p:nvPicPr>
          <p:cNvPr id="59" name="Picture 58"/>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228925" y="1524061"/>
            <a:ext cx="1222153" cy="838200"/>
          </a:xfrm>
          <a:prstGeom prst="rect">
            <a:avLst/>
          </a:prstGeom>
        </p:spPr>
      </p:pic>
      <p:grpSp>
        <p:nvGrpSpPr>
          <p:cNvPr id="60" name="Group 59"/>
          <p:cNvGrpSpPr>
            <a:grpSpLocks noChangeAspect="1"/>
          </p:cNvGrpSpPr>
          <p:nvPr/>
        </p:nvGrpSpPr>
        <p:grpSpPr>
          <a:xfrm>
            <a:off x="6631544" y="3780323"/>
            <a:ext cx="2282559" cy="990078"/>
            <a:chOff x="3883976" y="1091397"/>
            <a:chExt cx="4715546" cy="2540987"/>
          </a:xfrm>
        </p:grpSpPr>
        <p:sp>
          <p:nvSpPr>
            <p:cNvPr id="61" name="Oval 60"/>
            <p:cNvSpPr/>
            <p:nvPr/>
          </p:nvSpPr>
          <p:spPr bwMode="auto">
            <a:xfrm>
              <a:off x="5551522" y="1091397"/>
              <a:ext cx="274320" cy="27432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62" name="Oval 61"/>
            <p:cNvSpPr/>
            <p:nvPr/>
          </p:nvSpPr>
          <p:spPr bwMode="auto">
            <a:xfrm>
              <a:off x="5978242" y="2377567"/>
              <a:ext cx="274320" cy="27432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63" name="Oval 62"/>
            <p:cNvSpPr/>
            <p:nvPr/>
          </p:nvSpPr>
          <p:spPr bwMode="auto">
            <a:xfrm>
              <a:off x="7075522" y="1363785"/>
              <a:ext cx="274320" cy="27432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64" name="Oval 63"/>
            <p:cNvSpPr/>
            <p:nvPr/>
          </p:nvSpPr>
          <p:spPr bwMode="auto">
            <a:xfrm>
              <a:off x="7238225" y="2651887"/>
              <a:ext cx="274320" cy="27432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cxnSp>
          <p:nvCxnSpPr>
            <p:cNvPr id="65" name="Straight Arrow Connector 64"/>
            <p:cNvCxnSpPr>
              <a:stCxn id="61" idx="6"/>
              <a:endCxn id="63" idx="2"/>
            </p:cNvCxnSpPr>
            <p:nvPr/>
          </p:nvCxnSpPr>
          <p:spPr bwMode="auto">
            <a:xfrm>
              <a:off x="5825842" y="1228557"/>
              <a:ext cx="1249680" cy="272388"/>
            </a:xfrm>
            <a:prstGeom prst="straightConnector1">
              <a:avLst/>
            </a:prstGeom>
            <a:noFill/>
            <a:ln w="28575" cap="flat" cmpd="sng" algn="ctr">
              <a:solidFill>
                <a:srgbClr val="0070C0"/>
              </a:solidFill>
              <a:prstDash val="solid"/>
              <a:round/>
              <a:headEnd type="none" w="med" len="med"/>
              <a:tailEnd type="arrow"/>
            </a:ln>
            <a:effectLst/>
          </p:spPr>
        </p:cxnSp>
        <p:cxnSp>
          <p:nvCxnSpPr>
            <p:cNvPr id="66" name="Straight Arrow Connector 65"/>
            <p:cNvCxnSpPr>
              <a:stCxn id="62" idx="7"/>
              <a:endCxn id="63" idx="3"/>
            </p:cNvCxnSpPr>
            <p:nvPr/>
          </p:nvCxnSpPr>
          <p:spPr bwMode="auto">
            <a:xfrm flipV="1">
              <a:off x="6212389" y="1597932"/>
              <a:ext cx="903306" cy="819808"/>
            </a:xfrm>
            <a:prstGeom prst="straightConnector1">
              <a:avLst/>
            </a:prstGeom>
            <a:noFill/>
            <a:ln w="38100" cap="flat" cmpd="sng" algn="ctr">
              <a:solidFill>
                <a:srgbClr val="0070C0"/>
              </a:solidFill>
              <a:prstDash val="solid"/>
              <a:round/>
              <a:headEnd type="none" w="med" len="med"/>
              <a:tailEnd type="arrow"/>
            </a:ln>
            <a:effectLst/>
          </p:spPr>
        </p:cxnSp>
        <p:cxnSp>
          <p:nvCxnSpPr>
            <p:cNvPr id="67" name="Straight Arrow Connector 66"/>
            <p:cNvCxnSpPr>
              <a:stCxn id="61" idx="4"/>
              <a:endCxn id="62" idx="0"/>
            </p:cNvCxnSpPr>
            <p:nvPr/>
          </p:nvCxnSpPr>
          <p:spPr bwMode="auto">
            <a:xfrm>
              <a:off x="5688682" y="1365717"/>
              <a:ext cx="426720" cy="1011850"/>
            </a:xfrm>
            <a:prstGeom prst="straightConnector1">
              <a:avLst/>
            </a:prstGeom>
            <a:noFill/>
            <a:ln w="9525" cap="flat" cmpd="sng" algn="ctr">
              <a:solidFill>
                <a:srgbClr val="0070C0"/>
              </a:solidFill>
              <a:prstDash val="solid"/>
              <a:round/>
              <a:headEnd type="none" w="med" len="med"/>
              <a:tailEnd type="arrow"/>
            </a:ln>
            <a:effectLst/>
          </p:spPr>
        </p:cxnSp>
        <p:cxnSp>
          <p:nvCxnSpPr>
            <p:cNvPr id="68" name="Straight Arrow Connector 67"/>
            <p:cNvCxnSpPr/>
            <p:nvPr/>
          </p:nvCxnSpPr>
          <p:spPr bwMode="auto">
            <a:xfrm flipV="1">
              <a:off x="4786603" y="1259144"/>
              <a:ext cx="752701" cy="104641"/>
            </a:xfrm>
            <a:prstGeom prst="straightConnector1">
              <a:avLst/>
            </a:prstGeom>
            <a:noFill/>
            <a:ln w="9525" cap="flat" cmpd="sng" algn="ctr">
              <a:solidFill>
                <a:srgbClr val="7030A0"/>
              </a:solidFill>
              <a:prstDash val="solid"/>
              <a:round/>
              <a:headEnd type="none" w="med" len="med"/>
              <a:tailEnd type="arrow"/>
            </a:ln>
            <a:effectLst/>
          </p:spPr>
        </p:cxnSp>
        <p:cxnSp>
          <p:nvCxnSpPr>
            <p:cNvPr id="69" name="Straight Arrow Connector 68"/>
            <p:cNvCxnSpPr>
              <a:stCxn id="62" idx="5"/>
              <a:endCxn id="64" idx="2"/>
            </p:cNvCxnSpPr>
            <p:nvPr/>
          </p:nvCxnSpPr>
          <p:spPr bwMode="auto">
            <a:xfrm>
              <a:off x="6212389" y="2611714"/>
              <a:ext cx="1025836" cy="177333"/>
            </a:xfrm>
            <a:prstGeom prst="straightConnector1">
              <a:avLst/>
            </a:prstGeom>
            <a:noFill/>
            <a:ln w="9525" cap="flat" cmpd="sng" algn="ctr">
              <a:solidFill>
                <a:srgbClr val="7030A0"/>
              </a:solidFill>
              <a:prstDash val="solid"/>
              <a:round/>
              <a:headEnd type="none" w="med" len="med"/>
              <a:tailEnd type="arrow"/>
            </a:ln>
            <a:effectLst/>
          </p:spPr>
        </p:cxnSp>
        <p:cxnSp>
          <p:nvCxnSpPr>
            <p:cNvPr id="70" name="Straight Arrow Connector 69"/>
            <p:cNvCxnSpPr/>
            <p:nvPr/>
          </p:nvCxnSpPr>
          <p:spPr bwMode="auto">
            <a:xfrm flipV="1">
              <a:off x="7349842" y="1228557"/>
              <a:ext cx="1249680" cy="279438"/>
            </a:xfrm>
            <a:prstGeom prst="straightConnector1">
              <a:avLst/>
            </a:prstGeom>
            <a:noFill/>
            <a:ln w="28575" cap="flat" cmpd="sng" algn="ctr">
              <a:solidFill>
                <a:srgbClr val="0070C0"/>
              </a:solidFill>
              <a:prstDash val="solid"/>
              <a:round/>
              <a:headEnd type="none" w="med" len="med"/>
              <a:tailEnd type="arrow"/>
            </a:ln>
            <a:effectLst/>
          </p:spPr>
        </p:cxnSp>
        <p:cxnSp>
          <p:nvCxnSpPr>
            <p:cNvPr id="71" name="Straight Arrow Connector 70"/>
            <p:cNvCxnSpPr/>
            <p:nvPr/>
          </p:nvCxnSpPr>
          <p:spPr bwMode="auto">
            <a:xfrm>
              <a:off x="7238225" y="1646425"/>
              <a:ext cx="65716" cy="1053955"/>
            </a:xfrm>
            <a:prstGeom prst="straightConnector1">
              <a:avLst/>
            </a:prstGeom>
            <a:noFill/>
            <a:ln w="9525" cap="flat" cmpd="sng" algn="ctr">
              <a:solidFill>
                <a:srgbClr val="7030A0"/>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72" name="TextBox 71"/>
                <p:cNvSpPr txBox="1"/>
                <p:nvPr/>
              </p:nvSpPr>
              <p:spPr>
                <a:xfrm>
                  <a:off x="6379128" y="2726152"/>
                  <a:ext cx="635749" cy="424796"/>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𝑊</m:t>
                            </m:r>
                          </m:e>
                          <m:sub>
                            <m:r>
                              <a:rPr lang="en-US" b="0" i="1" smtClean="0">
                                <a:latin typeface="Cambria Math"/>
                              </a:rPr>
                              <m:t>𝑖𝑗</m:t>
                            </m:r>
                          </m:sub>
                        </m:sSub>
                      </m:oMath>
                    </m:oMathPara>
                  </a14:m>
                  <a:endParaRPr lang="en-US" sz="2400" b="0" dirty="0" smtClean="0"/>
                </a:p>
              </p:txBody>
            </p:sp>
          </mc:Choice>
          <mc:Fallback xmlns="">
            <p:sp>
              <p:nvSpPr>
                <p:cNvPr id="22" name="TextBox 21"/>
                <p:cNvSpPr txBox="1">
                  <a:spLocks noRot="1" noChangeAspect="1" noMove="1" noResize="1" noEditPoints="1" noAdjustHandles="1" noChangeArrowheads="1" noChangeShapeType="1" noTextEdit="1"/>
                </p:cNvSpPr>
                <p:nvPr/>
              </p:nvSpPr>
              <p:spPr>
                <a:xfrm>
                  <a:off x="6379128" y="2726152"/>
                  <a:ext cx="635749" cy="424796"/>
                </a:xfrm>
                <a:prstGeom prst="rect">
                  <a:avLst/>
                </a:prstGeom>
                <a:blipFill rotWithShape="0">
                  <a:blip r:embed="rId7"/>
                  <a:stretch>
                    <a:fillRect r="-18667" b="-46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7610533" y="2138455"/>
                  <a:ext cx="728297" cy="1026863"/>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a:rPr>
                          <m:t>𝑗</m:t>
                        </m:r>
                      </m:oMath>
                    </m:oMathPara>
                  </a14:m>
                  <a:endParaRPr lang="en-US" b="0" dirty="0" smtClean="0">
                    <a:solidFill>
                      <a:schemeClr val="tx1"/>
                    </a:solidFill>
                    <a:cs typeface="Helvetica" panose="020B0604020202020204" pitchFamily="34" charset="0"/>
                  </a:endParaRPr>
                </a:p>
              </p:txBody>
            </p:sp>
          </mc:Choice>
          <mc:Fallback xmlns="">
            <p:sp>
              <p:nvSpPr>
                <p:cNvPr id="73" name="TextBox 72"/>
                <p:cNvSpPr txBox="1">
                  <a:spLocks noRot="1" noChangeAspect="1" noMove="1" noResize="1" noEditPoints="1" noAdjustHandles="1" noChangeArrowheads="1" noChangeShapeType="1" noTextEdit="1"/>
                </p:cNvSpPr>
                <p:nvPr/>
              </p:nvSpPr>
              <p:spPr>
                <a:xfrm>
                  <a:off x="7610533" y="2138455"/>
                  <a:ext cx="728297" cy="1026863"/>
                </a:xfrm>
                <a:prstGeom prst="rect">
                  <a:avLst/>
                </a:prstGeom>
                <a:blipFill rotWithShape="0">
                  <a:blip r:embed="rId8"/>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3883976" y="2605521"/>
                  <a:ext cx="2087267" cy="1026863"/>
                </a:xfrm>
                <a:prstGeom prst="rect">
                  <a:avLst/>
                </a:prstGeom>
                <a:noFill/>
              </p:spPr>
              <p:txBody>
                <a:bodyPr wrap="none" rtlCol="0">
                  <a:spAutoFit/>
                </a:bodyPr>
                <a:lstStyle/>
                <a:p>
                  <a:pPr algn="l"/>
                  <a:r>
                    <a:rPr lang="en-US" sz="1600" b="0" dirty="0" smtClean="0">
                      <a:cs typeface="Helvetica" panose="020B0604020202020204" pitchFamily="34" charset="0"/>
                    </a:rPr>
                    <a:t>Neuron </a:t>
                  </a:r>
                  <a14:m>
                    <m:oMath xmlns:m="http://schemas.openxmlformats.org/officeDocument/2006/math">
                      <m:r>
                        <a:rPr lang="en-US" b="0" i="1" smtClean="0">
                          <a:latin typeface="Cambria Math"/>
                        </a:rPr>
                        <m:t>𝑖</m:t>
                      </m:r>
                    </m:oMath>
                  </a14:m>
                  <a:endParaRPr lang="en-US" b="0" dirty="0" smtClean="0">
                    <a:cs typeface="Helvetica" panose="020B0604020202020204" pitchFamily="34" charset="0"/>
                  </a:endParaRPr>
                </a:p>
              </p:txBody>
            </p:sp>
          </mc:Choice>
          <mc:Fallback xmlns="">
            <p:sp>
              <p:nvSpPr>
                <p:cNvPr id="74" name="TextBox 73"/>
                <p:cNvSpPr txBox="1">
                  <a:spLocks noRot="1" noChangeAspect="1" noMove="1" noResize="1" noEditPoints="1" noAdjustHandles="1" noChangeArrowheads="1" noChangeShapeType="1" noTextEdit="1"/>
                </p:cNvSpPr>
                <p:nvPr/>
              </p:nvSpPr>
              <p:spPr>
                <a:xfrm>
                  <a:off x="3883976" y="2605521"/>
                  <a:ext cx="2087267" cy="1026863"/>
                </a:xfrm>
                <a:prstGeom prst="rect">
                  <a:avLst/>
                </a:prstGeom>
                <a:blipFill rotWithShape="0">
                  <a:blip r:embed="rId9"/>
                  <a:stretch>
                    <a:fillRect l="-3614" b="-16667"/>
                  </a:stretch>
                </a:blipFill>
              </p:spPr>
              <p:txBody>
                <a:bodyPr/>
                <a:lstStyle/>
                <a:p>
                  <a:r>
                    <a:rPr lang="en-US">
                      <a:noFill/>
                    </a:rPr>
                    <a:t> </a:t>
                  </a:r>
                </a:p>
              </p:txBody>
            </p:sp>
          </mc:Fallback>
        </mc:AlternateContent>
      </p:grpSp>
      <p:sp>
        <p:nvSpPr>
          <p:cNvPr id="75" name="Right Arrow 74"/>
          <p:cNvSpPr>
            <a:spLocks noChangeAspect="1"/>
          </p:cNvSpPr>
          <p:nvPr/>
        </p:nvSpPr>
        <p:spPr>
          <a:xfrm rot="16200000" flipH="1">
            <a:off x="7798027" y="3052697"/>
            <a:ext cx="514755" cy="2286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360" y="3829824"/>
            <a:ext cx="5610968" cy="2303236"/>
          </a:xfrm>
          <a:prstGeom prst="rect">
            <a:avLst/>
          </a:prstGeom>
          <a:solidFill>
            <a:schemeClr val="bg1"/>
          </a:solidFill>
          <a:ln>
            <a:noFill/>
          </a:ln>
          <a:extLst/>
        </p:spPr>
      </p:pic>
      <p:sp>
        <p:nvSpPr>
          <p:cNvPr id="3" name="TextBox 2"/>
          <p:cNvSpPr txBox="1"/>
          <p:nvPr/>
        </p:nvSpPr>
        <p:spPr>
          <a:xfrm>
            <a:off x="967299" y="3733800"/>
            <a:ext cx="851515" cy="307777"/>
          </a:xfrm>
          <a:prstGeom prst="rect">
            <a:avLst/>
          </a:prstGeom>
          <a:noFill/>
        </p:spPr>
        <p:txBody>
          <a:bodyPr wrap="none" rtlCol="0">
            <a:spAutoFit/>
          </a:bodyPr>
          <a:lstStyle/>
          <a:p>
            <a:pPr algn="l"/>
            <a:r>
              <a:rPr lang="en-US" sz="1400" b="0" dirty="0" smtClean="0">
                <a:solidFill>
                  <a:schemeClr val="tx2">
                    <a:lumMod val="60000"/>
                    <a:lumOff val="40000"/>
                  </a:schemeClr>
                </a:solidFill>
              </a:rPr>
              <a:t>voltages</a:t>
            </a:r>
          </a:p>
        </p:txBody>
      </p:sp>
      <p:sp>
        <p:nvSpPr>
          <p:cNvPr id="4" name="Rectangle 3"/>
          <p:cNvSpPr/>
          <p:nvPr/>
        </p:nvSpPr>
        <p:spPr bwMode="auto">
          <a:xfrm>
            <a:off x="3124200" y="3691841"/>
            <a:ext cx="685800" cy="3467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24" name="Rectangle 23"/>
          <p:cNvSpPr/>
          <p:nvPr/>
        </p:nvSpPr>
        <p:spPr bwMode="auto">
          <a:xfrm>
            <a:off x="722326" y="5826800"/>
            <a:ext cx="1487474" cy="3467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40" name="TextBox 39"/>
          <p:cNvSpPr txBox="1"/>
          <p:nvPr/>
        </p:nvSpPr>
        <p:spPr>
          <a:xfrm>
            <a:off x="3200400" y="3730823"/>
            <a:ext cx="692818" cy="307777"/>
          </a:xfrm>
          <a:prstGeom prst="rect">
            <a:avLst/>
          </a:prstGeom>
          <a:noFill/>
        </p:spPr>
        <p:txBody>
          <a:bodyPr wrap="none" rtlCol="0">
            <a:spAutoFit/>
          </a:bodyPr>
          <a:lstStyle/>
          <a:p>
            <a:pPr algn="l"/>
            <a:r>
              <a:rPr lang="en-US" sz="1400" b="0" dirty="0" smtClean="0">
                <a:solidFill>
                  <a:schemeClr val="tx2">
                    <a:lumMod val="60000"/>
                    <a:lumOff val="40000"/>
                  </a:schemeClr>
                </a:solidFill>
              </a:rPr>
              <a:t>spikes</a:t>
            </a:r>
          </a:p>
        </p:txBody>
      </p:sp>
      <p:sp>
        <p:nvSpPr>
          <p:cNvPr id="41" name="TextBox 40"/>
          <p:cNvSpPr txBox="1"/>
          <p:nvPr/>
        </p:nvSpPr>
        <p:spPr>
          <a:xfrm>
            <a:off x="2057400" y="3200400"/>
            <a:ext cx="838691" cy="369332"/>
          </a:xfrm>
          <a:prstGeom prst="rect">
            <a:avLst/>
          </a:prstGeom>
          <a:noFill/>
        </p:spPr>
        <p:txBody>
          <a:bodyPr wrap="none" rtlCol="0">
            <a:spAutoFit/>
          </a:bodyPr>
          <a:lstStyle/>
          <a:p>
            <a:pPr algn="l"/>
            <a:r>
              <a:rPr lang="en-US" sz="1800" b="0" dirty="0" smtClean="0">
                <a:solidFill>
                  <a:schemeClr val="tx2">
                    <a:lumMod val="60000"/>
                    <a:lumOff val="40000"/>
                  </a:schemeClr>
                </a:solidFill>
              </a:rPr>
              <a:t>E step</a:t>
            </a:r>
          </a:p>
        </p:txBody>
      </p:sp>
      <p:cxnSp>
        <p:nvCxnSpPr>
          <p:cNvPr id="19" name="Straight Arrow Connector 18"/>
          <p:cNvCxnSpPr/>
          <p:nvPr/>
        </p:nvCxnSpPr>
        <p:spPr bwMode="auto">
          <a:xfrm flipH="1">
            <a:off x="1542701" y="3521664"/>
            <a:ext cx="514699" cy="249220"/>
          </a:xfrm>
          <a:prstGeom prst="straightConnector1">
            <a:avLst/>
          </a:prstGeom>
          <a:noFill/>
          <a:ln w="9525" cap="flat" cmpd="sng" algn="ctr">
            <a:solidFill>
              <a:schemeClr val="tx1"/>
            </a:solidFill>
            <a:prstDash val="solid"/>
            <a:round/>
            <a:headEnd type="none" w="med" len="med"/>
            <a:tailEnd type="triangle"/>
          </a:ln>
          <a:effectLst/>
        </p:spPr>
      </p:cxnSp>
      <p:cxnSp>
        <p:nvCxnSpPr>
          <p:cNvPr id="21" name="Straight Arrow Connector 20"/>
          <p:cNvCxnSpPr/>
          <p:nvPr/>
        </p:nvCxnSpPr>
        <p:spPr bwMode="auto">
          <a:xfrm flipH="1">
            <a:off x="1828800" y="4291307"/>
            <a:ext cx="457200" cy="0"/>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52" name="Straight Arrow Connector 51"/>
          <p:cNvCxnSpPr/>
          <p:nvPr/>
        </p:nvCxnSpPr>
        <p:spPr bwMode="auto">
          <a:xfrm>
            <a:off x="2843428" y="3450543"/>
            <a:ext cx="1293134" cy="280280"/>
          </a:xfrm>
          <a:prstGeom prst="straightConnector1">
            <a:avLst/>
          </a:prstGeom>
          <a:noFill/>
          <a:ln w="9525" cap="flat" cmpd="sng" algn="ctr">
            <a:solidFill>
              <a:schemeClr val="tx1"/>
            </a:solidFill>
            <a:prstDash val="solid"/>
            <a:round/>
            <a:headEnd type="none" w="med" len="med"/>
            <a:tailEnd type="triangle"/>
          </a:ln>
          <a:effectLst/>
        </p:spPr>
      </p:cxnSp>
      <p:grpSp>
        <p:nvGrpSpPr>
          <p:cNvPr id="9" name="Group 8"/>
          <p:cNvGrpSpPr/>
          <p:nvPr/>
        </p:nvGrpSpPr>
        <p:grpSpPr>
          <a:xfrm>
            <a:off x="693751" y="5879068"/>
            <a:ext cx="3026840" cy="369332"/>
            <a:chOff x="693751" y="5879068"/>
            <a:chExt cx="3026840" cy="369332"/>
          </a:xfrm>
        </p:grpSpPr>
        <p:sp>
          <p:nvSpPr>
            <p:cNvPr id="25" name="TextBox 24"/>
            <p:cNvSpPr txBox="1"/>
            <p:nvPr/>
          </p:nvSpPr>
          <p:spPr>
            <a:xfrm>
              <a:off x="693751" y="5908719"/>
              <a:ext cx="1697901" cy="307777"/>
            </a:xfrm>
            <a:prstGeom prst="rect">
              <a:avLst/>
            </a:prstGeom>
            <a:noFill/>
          </p:spPr>
          <p:txBody>
            <a:bodyPr wrap="none" rtlCol="0">
              <a:spAutoFit/>
            </a:bodyPr>
            <a:lstStyle/>
            <a:p>
              <a:pPr algn="l"/>
              <a:r>
                <a:rPr lang="en-US" sz="1400" b="0" dirty="0" smtClean="0">
                  <a:solidFill>
                    <a:schemeClr val="tx2">
                      <a:lumMod val="60000"/>
                      <a:lumOff val="40000"/>
                    </a:schemeClr>
                  </a:solidFill>
                </a:rPr>
                <a:t>Connectivity matrix</a:t>
              </a:r>
            </a:p>
          </p:txBody>
        </p:sp>
        <p:sp>
          <p:nvSpPr>
            <p:cNvPr id="55" name="TextBox 54"/>
            <p:cNvSpPr txBox="1"/>
            <p:nvPr/>
          </p:nvSpPr>
          <p:spPr>
            <a:xfrm>
              <a:off x="2843428" y="5879068"/>
              <a:ext cx="877163" cy="369332"/>
            </a:xfrm>
            <a:prstGeom prst="rect">
              <a:avLst/>
            </a:prstGeom>
            <a:noFill/>
          </p:spPr>
          <p:txBody>
            <a:bodyPr wrap="none" rtlCol="0">
              <a:spAutoFit/>
            </a:bodyPr>
            <a:lstStyle/>
            <a:p>
              <a:pPr algn="l"/>
              <a:r>
                <a:rPr lang="en-US" sz="1800" b="0" dirty="0" smtClean="0">
                  <a:solidFill>
                    <a:schemeClr val="tx2">
                      <a:lumMod val="60000"/>
                      <a:lumOff val="40000"/>
                    </a:schemeClr>
                  </a:solidFill>
                </a:rPr>
                <a:t>M step</a:t>
              </a:r>
            </a:p>
          </p:txBody>
        </p:sp>
        <p:cxnSp>
          <p:nvCxnSpPr>
            <p:cNvPr id="35" name="Straight Arrow Connector 34"/>
            <p:cNvCxnSpPr/>
            <p:nvPr/>
          </p:nvCxnSpPr>
          <p:spPr bwMode="auto">
            <a:xfrm flipH="1">
              <a:off x="2362200" y="6063289"/>
              <a:ext cx="462891" cy="0"/>
            </a:xfrm>
            <a:prstGeom prst="straightConnector1">
              <a:avLst/>
            </a:prstGeom>
            <a:noFill/>
            <a:ln w="9525" cap="flat" cmpd="sng" algn="ctr">
              <a:solidFill>
                <a:schemeClr val="tx1"/>
              </a:solidFill>
              <a:prstDash val="solid"/>
              <a:round/>
              <a:headEnd type="none" w="med" len="med"/>
              <a:tailEnd type="triangle"/>
            </a:ln>
            <a:effectLst/>
          </p:spPr>
        </p:cxnSp>
      </p:grpSp>
      <p:sp>
        <p:nvSpPr>
          <p:cNvPr id="58" name="TextBox 57"/>
          <p:cNvSpPr txBox="1"/>
          <p:nvPr/>
        </p:nvSpPr>
        <p:spPr>
          <a:xfrm>
            <a:off x="3960609" y="3730823"/>
            <a:ext cx="832279" cy="307777"/>
          </a:xfrm>
          <a:prstGeom prst="rect">
            <a:avLst/>
          </a:prstGeom>
          <a:noFill/>
        </p:spPr>
        <p:txBody>
          <a:bodyPr wrap="none" rtlCol="0">
            <a:spAutoFit/>
          </a:bodyPr>
          <a:lstStyle/>
          <a:p>
            <a:pPr algn="l"/>
            <a:r>
              <a:rPr lang="en-US" sz="1400" b="0" dirty="0" smtClean="0">
                <a:solidFill>
                  <a:schemeClr val="tx2">
                    <a:lumMod val="60000"/>
                    <a:lumOff val="40000"/>
                  </a:schemeClr>
                </a:solidFill>
              </a:rPr>
              <a:t>Ca level</a:t>
            </a:r>
          </a:p>
        </p:txBody>
      </p:sp>
      <p:cxnSp>
        <p:nvCxnSpPr>
          <p:cNvPr id="76" name="Straight Arrow Connector 75"/>
          <p:cNvCxnSpPr/>
          <p:nvPr/>
        </p:nvCxnSpPr>
        <p:spPr bwMode="auto">
          <a:xfrm>
            <a:off x="2798596" y="3554281"/>
            <a:ext cx="596770" cy="226042"/>
          </a:xfrm>
          <a:prstGeom prst="straightConnector1">
            <a:avLst/>
          </a:prstGeom>
          <a:noFill/>
          <a:ln w="9525" cap="flat" cmpd="sng" algn="ctr">
            <a:solidFill>
              <a:schemeClr val="tx1"/>
            </a:solidFill>
            <a:prstDash val="solid"/>
            <a:round/>
            <a:headEnd type="none" w="med" len="med"/>
            <a:tailEnd type="triangle"/>
          </a:ln>
          <a:effectLst/>
        </p:spPr>
      </p:cxnSp>
      <p:grpSp>
        <p:nvGrpSpPr>
          <p:cNvPr id="10" name="Group 9"/>
          <p:cNvGrpSpPr/>
          <p:nvPr/>
        </p:nvGrpSpPr>
        <p:grpSpPr>
          <a:xfrm>
            <a:off x="225742" y="5055899"/>
            <a:ext cx="7379019" cy="910253"/>
            <a:chOff x="225742" y="5055899"/>
            <a:chExt cx="7379019" cy="910253"/>
          </a:xfrm>
        </p:grpSpPr>
        <p:sp>
          <p:nvSpPr>
            <p:cNvPr id="38" name="TextBox 37"/>
            <p:cNvSpPr txBox="1"/>
            <p:nvPr/>
          </p:nvSpPr>
          <p:spPr>
            <a:xfrm>
              <a:off x="4115601" y="5596820"/>
              <a:ext cx="3489160" cy="369332"/>
            </a:xfrm>
            <a:prstGeom prst="rect">
              <a:avLst/>
            </a:prstGeom>
            <a:noFill/>
          </p:spPr>
          <p:txBody>
            <a:bodyPr wrap="none" rtlCol="0">
              <a:spAutoFit/>
            </a:bodyPr>
            <a:lstStyle/>
            <a:p>
              <a:pPr algn="l"/>
              <a:r>
                <a:rPr lang="en-US" sz="1800" b="0" dirty="0" smtClean="0">
                  <a:solidFill>
                    <a:srgbClr val="A8089D"/>
                  </a:solidFill>
                </a:rPr>
                <a:t>E step: Linear Mixing AMP block</a:t>
              </a:r>
            </a:p>
          </p:txBody>
        </p:sp>
        <p:cxnSp>
          <p:nvCxnSpPr>
            <p:cNvPr id="7" name="Straight Arrow Connector 6"/>
            <p:cNvCxnSpPr/>
            <p:nvPr/>
          </p:nvCxnSpPr>
          <p:spPr bwMode="auto">
            <a:xfrm flipH="1" flipV="1">
              <a:off x="3720591" y="5618976"/>
              <a:ext cx="322344" cy="69786"/>
            </a:xfrm>
            <a:prstGeom prst="straightConnector1">
              <a:avLst/>
            </a:prstGeom>
            <a:noFill/>
            <a:ln w="9525" cap="flat" cmpd="sng" algn="ctr">
              <a:solidFill>
                <a:srgbClr val="7030A0"/>
              </a:solidFill>
              <a:prstDash val="solid"/>
              <a:round/>
              <a:headEnd type="none" w="med" len="med"/>
              <a:tailEnd type="triangle"/>
            </a:ln>
            <a:effectLst/>
          </p:spPr>
        </p:cxnSp>
        <p:sp>
          <p:nvSpPr>
            <p:cNvPr id="8" name="Cloud 7"/>
            <p:cNvSpPr/>
            <p:nvPr/>
          </p:nvSpPr>
          <p:spPr bwMode="auto">
            <a:xfrm>
              <a:off x="225742" y="5055899"/>
              <a:ext cx="2478074" cy="803319"/>
            </a:xfrm>
            <a:prstGeom prst="cloud">
              <a:avLst/>
            </a:prstGeom>
            <a:noFill/>
            <a:ln w="9525" cap="flat" cmpd="sng" algn="ctr">
              <a:solidFill>
                <a:srgbClr val="A8089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60237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Results:  Accuracy of the Weights</a:t>
            </a:r>
            <a:endParaRPr lang="en-US" dirty="0"/>
          </a:p>
        </p:txBody>
      </p:sp>
      <p:sp>
        <p:nvSpPr>
          <p:cNvPr id="10" name="TextBox 9"/>
          <p:cNvSpPr txBox="1"/>
          <p:nvPr/>
        </p:nvSpPr>
        <p:spPr>
          <a:xfrm>
            <a:off x="1168842" y="4315613"/>
            <a:ext cx="2387600" cy="369332"/>
          </a:xfrm>
          <a:prstGeom prst="rect">
            <a:avLst/>
          </a:prstGeom>
          <a:solidFill>
            <a:schemeClr val="bg1"/>
          </a:solidFill>
          <a:ln>
            <a:noFill/>
          </a:ln>
        </p:spPr>
        <p:txBody>
          <a:bodyPr wrap="square" rtlCol="0">
            <a:spAutoFit/>
          </a:bodyPr>
          <a:lstStyle/>
          <a:p>
            <a:r>
              <a:rPr lang="en-US" sz="1800" b="0" dirty="0" smtClean="0"/>
              <a:t>True weight</a:t>
            </a:r>
          </a:p>
        </p:txBody>
      </p:sp>
      <p:sp>
        <p:nvSpPr>
          <p:cNvPr id="11" name="TextBox 10"/>
          <p:cNvSpPr txBox="1"/>
          <p:nvPr/>
        </p:nvSpPr>
        <p:spPr>
          <a:xfrm rot="16200000">
            <a:off x="-678418" y="2609849"/>
            <a:ext cx="2488169" cy="369332"/>
          </a:xfrm>
          <a:prstGeom prst="rect">
            <a:avLst/>
          </a:prstGeom>
          <a:solidFill>
            <a:schemeClr val="bg1"/>
          </a:solidFill>
          <a:ln>
            <a:noFill/>
          </a:ln>
        </p:spPr>
        <p:txBody>
          <a:bodyPr wrap="square" rtlCol="0">
            <a:spAutoFit/>
          </a:bodyPr>
          <a:lstStyle/>
          <a:p>
            <a:r>
              <a:rPr lang="en-US" sz="1800" b="0" dirty="0" smtClean="0"/>
              <a:t>Estimated weight</a:t>
            </a:r>
          </a:p>
        </p:txBody>
      </p:sp>
      <p:sp>
        <p:nvSpPr>
          <p:cNvPr id="12" name="Rectangle 11"/>
          <p:cNvSpPr/>
          <p:nvPr/>
        </p:nvSpPr>
        <p:spPr bwMode="auto">
          <a:xfrm>
            <a:off x="3638388" y="1143000"/>
            <a:ext cx="933612" cy="30288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3" name="Rectangle 2"/>
          <p:cNvSpPr/>
          <p:nvPr/>
        </p:nvSpPr>
        <p:spPr bwMode="auto">
          <a:xfrm>
            <a:off x="3429000" y="4048539"/>
            <a:ext cx="304800" cy="23677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5" name="Content Placeholder 2"/>
              <p:cNvSpPr txBox="1">
                <a:spLocks/>
              </p:cNvSpPr>
              <p:nvPr/>
            </p:nvSpPr>
            <p:spPr bwMode="auto">
              <a:xfrm>
                <a:off x="4178128" y="1240026"/>
                <a:ext cx="4838300" cy="42463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80000"/>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342900" lvl="1" indent="-342900">
                  <a:buClr>
                    <a:schemeClr val="accent1"/>
                  </a:buClr>
                  <a:buSzPct val="80000"/>
                  <a:buFont typeface="Wingdings" pitchFamily="2" charset="2"/>
                  <a:buChar char="n"/>
                </a:pPr>
                <a:r>
                  <a:rPr lang="en-US" sz="1800" b="0" kern="0" dirty="0" smtClean="0"/>
                  <a:t>Neuron model                      [</a:t>
                </a:r>
                <a:r>
                  <a:rPr lang="en-US" sz="1600" kern="0" dirty="0" smtClean="0">
                    <a:solidFill>
                      <a:schemeClr val="accent1"/>
                    </a:solidFill>
                  </a:rPr>
                  <a:t>Sayer </a:t>
                </a:r>
                <a:r>
                  <a:rPr lang="en-US" sz="1600" kern="0" dirty="0">
                    <a:solidFill>
                      <a:schemeClr val="accent1"/>
                    </a:solidFill>
                  </a:rPr>
                  <a:t>(1990</a:t>
                </a:r>
                <a:r>
                  <a:rPr lang="en-US" sz="1600" kern="0" dirty="0" smtClean="0">
                    <a:solidFill>
                      <a:schemeClr val="accent1"/>
                    </a:solidFill>
                  </a:rPr>
                  <a:t>)]</a:t>
                </a:r>
                <a:endParaRPr lang="en-US" sz="1600" kern="0" dirty="0">
                  <a:solidFill>
                    <a:schemeClr val="accent1"/>
                  </a:solidFill>
                </a:endParaRPr>
              </a:p>
              <a:p>
                <a:pPr lvl="1"/>
                <a:r>
                  <a:rPr lang="en-US" sz="1800" b="0" kern="0" dirty="0" smtClean="0"/>
                  <a:t>100 guinea </a:t>
                </a:r>
                <a:r>
                  <a:rPr lang="en-US" sz="1800" b="0" kern="0" dirty="0"/>
                  <a:t>pig </a:t>
                </a:r>
                <a:r>
                  <a:rPr lang="en-US" sz="1800" b="0" kern="0" dirty="0" smtClean="0"/>
                  <a:t>cortical neurons</a:t>
                </a:r>
              </a:p>
              <a:p>
                <a:pPr lvl="1"/>
                <a:r>
                  <a:rPr lang="en-US" sz="1800" b="0" kern="0" dirty="0" smtClean="0"/>
                  <a:t>Synchronized bursting</a:t>
                </a:r>
                <a:r>
                  <a:rPr lang="en-US" sz="1800" b="0" kern="0" dirty="0"/>
                  <a:t>:</a:t>
                </a:r>
                <a:r>
                  <a:rPr lang="en-US" sz="1800" b="0" kern="0" dirty="0" smtClean="0"/>
                  <a:t> 10 spikes/s </a:t>
                </a:r>
              </a:p>
              <a:p>
                <a:pPr lvl="1"/>
                <a:r>
                  <a:rPr lang="en-US" sz="1800" b="0" kern="0" dirty="0" smtClean="0"/>
                  <a:t>10</a:t>
                </a:r>
                <a:r>
                  <a:rPr lang="en-US" sz="1800" b="0" kern="0" dirty="0"/>
                  <a:t>% </a:t>
                </a:r>
                <a:r>
                  <a:rPr lang="en-US" sz="1800" b="0" kern="0" dirty="0" smtClean="0"/>
                  <a:t>sparse random connectivity </a:t>
                </a:r>
              </a:p>
              <a:p>
                <a:pPr lvl="1"/>
                <a:r>
                  <a:rPr lang="en-US" sz="1800" b="0" kern="0" dirty="0" smtClean="0"/>
                  <a:t>20 </a:t>
                </a:r>
                <a:r>
                  <a:rPr lang="en-US" sz="1800" b="0" i="1" kern="0" dirty="0" err="1"/>
                  <a:t>ms</a:t>
                </a:r>
                <a:r>
                  <a:rPr lang="en-US" sz="1800" b="0" i="1" kern="0" dirty="0"/>
                  <a:t> </a:t>
                </a:r>
                <a:r>
                  <a:rPr lang="en-US" sz="1800" b="0" kern="0" dirty="0"/>
                  <a:t>integrate-fire </a:t>
                </a:r>
                <a14:m>
                  <m:oMath xmlns:m="http://schemas.openxmlformats.org/officeDocument/2006/math">
                    <m:sSub>
                      <m:sSubPr>
                        <m:ctrlPr>
                          <a:rPr lang="en-US" sz="1800" b="0" i="1" kern="0">
                            <a:latin typeface="Cambria Math" panose="02040503050406030204" pitchFamily="18" charset="0"/>
                          </a:rPr>
                        </m:ctrlPr>
                      </m:sSubPr>
                      <m:e>
                        <m:r>
                          <a:rPr lang="en-US" sz="1800" b="0" i="1" kern="0">
                            <a:latin typeface="Cambria Math" panose="02040503050406030204" pitchFamily="18" charset="0"/>
                          </a:rPr>
                          <m:t>𝜏</m:t>
                        </m:r>
                      </m:e>
                      <m:sub>
                        <m:r>
                          <a:rPr lang="en-US" sz="1800" b="0" i="1" kern="0">
                            <a:latin typeface="Cambria Math" panose="02040503050406030204" pitchFamily="18" charset="0"/>
                          </a:rPr>
                          <m:t>𝑐</m:t>
                        </m:r>
                      </m:sub>
                    </m:sSub>
                  </m:oMath>
                </a14:m>
                <a:endParaRPr lang="en-US" sz="1800" b="0" kern="0" dirty="0"/>
              </a:p>
              <a:p>
                <a:pPr lvl="1"/>
                <a:r>
                  <a:rPr lang="en-US" sz="1800" b="0" kern="0" dirty="0"/>
                  <a:t>2 </a:t>
                </a:r>
                <a:r>
                  <a:rPr lang="en-US" sz="1800" b="0" i="1" kern="0" dirty="0" err="1"/>
                  <a:t>ms</a:t>
                </a:r>
                <a:r>
                  <a:rPr lang="en-US" sz="1800" b="0" kern="0" dirty="0"/>
                  <a:t> inter-neuron conduction </a:t>
                </a:r>
                <a:r>
                  <a:rPr lang="en-US" sz="1800" b="0" kern="0" dirty="0" smtClean="0"/>
                  <a:t>time</a:t>
                </a:r>
              </a:p>
              <a:p>
                <a:pPr lvl="1"/>
                <a:r>
                  <a:rPr lang="en-US" sz="1800" b="0" kern="0" dirty="0" smtClean="0"/>
                  <a:t>1 </a:t>
                </a:r>
                <a:r>
                  <a:rPr lang="en-US" sz="1800" b="0" i="1" kern="0" dirty="0" err="1"/>
                  <a:t>ms</a:t>
                </a:r>
                <a:r>
                  <a:rPr lang="en-US" sz="1800" b="0" kern="0" dirty="0"/>
                  <a:t> </a:t>
                </a:r>
                <a:r>
                  <a:rPr lang="en-US" sz="1800" b="0" kern="0" dirty="0" smtClean="0"/>
                  <a:t>time step</a:t>
                </a:r>
                <a:endParaRPr lang="en-US" sz="1800" b="0" kern="0" dirty="0"/>
              </a:p>
              <a:p>
                <a:r>
                  <a:rPr lang="en-US" sz="1800" b="0" kern="0" dirty="0" smtClean="0"/>
                  <a:t>Ca</a:t>
                </a:r>
                <a:r>
                  <a:rPr lang="en-US" sz="1800" b="0" kern="0" baseline="30000" dirty="0" smtClean="0"/>
                  <a:t>2+ </a:t>
                </a:r>
                <a:r>
                  <a:rPr lang="en-US" sz="1800" b="0" kern="0" dirty="0" smtClean="0"/>
                  <a:t>imaging model</a:t>
                </a:r>
              </a:p>
              <a:p>
                <a:pPr lvl="1"/>
                <a:r>
                  <a:rPr lang="en-US" sz="1800" b="0" kern="0" dirty="0" smtClean="0"/>
                  <a:t>100 frames/s, 100 s trials</a:t>
                </a:r>
              </a:p>
              <a:p>
                <a:pPr lvl="1"/>
                <a:r>
                  <a:rPr lang="en-US" sz="1800" b="0" kern="0" dirty="0" smtClean="0"/>
                  <a:t>10000 </a:t>
                </a:r>
                <a:r>
                  <a:rPr lang="en-US" b="0" kern="0" dirty="0" err="1" smtClean="0">
                    <a:latin typeface="French Script MT" panose="03020402040607040605" pitchFamily="66" charset="0"/>
                  </a:rPr>
                  <a:t>Fl</a:t>
                </a:r>
                <a:r>
                  <a:rPr lang="en-US" b="0" kern="0" dirty="0" smtClean="0">
                    <a:latin typeface="French Script MT" panose="03020402040607040605" pitchFamily="66" charset="0"/>
                  </a:rPr>
                  <a:t> </a:t>
                </a:r>
                <a:r>
                  <a:rPr lang="en-US" sz="1800" b="0" kern="0" dirty="0" smtClean="0"/>
                  <a:t>values </a:t>
                </a:r>
                <a:r>
                  <a:rPr lang="en-US" sz="1800" b="0" kern="0" dirty="0"/>
                  <a:t>p</a:t>
                </a:r>
                <a:r>
                  <a:rPr lang="en-US" sz="1800" b="0" kern="0" dirty="0" smtClean="0"/>
                  <a:t>er neuron</a:t>
                </a:r>
              </a:p>
              <a:p>
                <a:pPr lvl="1"/>
                <a:r>
                  <a:rPr lang="en-US" sz="1800" b="0" kern="0" dirty="0" smtClean="0"/>
                  <a:t>500 </a:t>
                </a:r>
                <a:r>
                  <a:rPr lang="en-US" sz="1800" b="0" i="1" kern="0" dirty="0" err="1" smtClean="0"/>
                  <a:t>ms</a:t>
                </a:r>
                <a:r>
                  <a:rPr lang="en-US" sz="1800" b="0" kern="0" dirty="0" smtClean="0"/>
                  <a:t> </a:t>
                </a:r>
                <a:r>
                  <a:rPr lang="en-US" sz="1800" b="0" kern="0" dirty="0"/>
                  <a:t>Ca</a:t>
                </a:r>
                <a:r>
                  <a:rPr lang="en-US" sz="1800" b="0" kern="0" baseline="30000" dirty="0"/>
                  <a:t>2+</a:t>
                </a:r>
                <a:r>
                  <a:rPr lang="en-US" sz="1800" b="0" kern="0" dirty="0"/>
                  <a:t> </a:t>
                </a:r>
                <a14:m>
                  <m:oMath xmlns:m="http://schemas.openxmlformats.org/officeDocument/2006/math">
                    <m:sSub>
                      <m:sSubPr>
                        <m:ctrlPr>
                          <a:rPr lang="en-US" sz="1800" b="0" i="1" kern="0">
                            <a:latin typeface="Cambria Math" panose="02040503050406030204" pitchFamily="18" charset="0"/>
                          </a:rPr>
                        </m:ctrlPr>
                      </m:sSubPr>
                      <m:e>
                        <m:r>
                          <a:rPr lang="en-US" sz="1800" b="0" i="1" kern="0">
                            <a:latin typeface="Cambria Math" panose="02040503050406030204" pitchFamily="18" charset="0"/>
                          </a:rPr>
                          <m:t>𝜏</m:t>
                        </m:r>
                      </m:e>
                      <m:sub>
                        <m:r>
                          <a:rPr lang="en-US" sz="1800" b="0" i="1" kern="0">
                            <a:latin typeface="Cambria Math" panose="02040503050406030204" pitchFamily="18" charset="0"/>
                          </a:rPr>
                          <m:t>𝑐</m:t>
                        </m:r>
                      </m:sub>
                    </m:sSub>
                  </m:oMath>
                </a14:m>
                <a:endParaRPr lang="en-US" sz="1800" b="0" kern="0" dirty="0" smtClean="0"/>
              </a:p>
              <a:p>
                <a:pPr lvl="1"/>
                <a:r>
                  <a:rPr lang="en-US" sz="1800" b="0" kern="0" dirty="0" smtClean="0"/>
                  <a:t>Fluorescence SNR = 20 dB</a:t>
                </a:r>
                <a:endParaRPr lang="en-US" sz="1800" b="0" kern="0" dirty="0"/>
              </a:p>
            </p:txBody>
          </p:sp>
        </mc:Choice>
        <mc:Fallback xmlns="">
          <p:sp>
            <p:nvSpPr>
              <p:cNvPr id="15" name="Content Placeholder 2"/>
              <p:cNvSpPr txBox="1">
                <a:spLocks noRot="1" noChangeAspect="1" noMove="1" noResize="1" noEditPoints="1" noAdjustHandles="1" noChangeArrowheads="1" noChangeShapeType="1" noTextEdit="1"/>
              </p:cNvSpPr>
              <p:nvPr/>
            </p:nvSpPr>
            <p:spPr bwMode="auto">
              <a:xfrm>
                <a:off x="4178128" y="1240026"/>
                <a:ext cx="4838300" cy="4246374"/>
              </a:xfrm>
              <a:prstGeom prst="rect">
                <a:avLst/>
              </a:prstGeom>
              <a:blipFill rotWithShape="0">
                <a:blip r:embed="rId3"/>
                <a:stretch>
                  <a:fillRect l="-252" t="-717"/>
                </a:stretch>
              </a:blipFill>
              <a:ln w="9525">
                <a:noFill/>
                <a:miter lim="800000"/>
                <a:headEnd/>
                <a:tailEnd/>
              </a:ln>
            </p:spPr>
            <p:txBody>
              <a:bodyPr/>
              <a:lstStyle/>
              <a:p>
                <a:r>
                  <a:rPr lang="en-US">
                    <a:noFill/>
                  </a:rPr>
                  <a:t> </a:t>
                </a:r>
              </a:p>
            </p:txBody>
          </p:sp>
        </mc:Fallback>
      </mc:AlternateContent>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672" t="6751" r="21996" b="-1566"/>
          <a:stretch/>
        </p:blipFill>
        <p:spPr>
          <a:xfrm>
            <a:off x="992009" y="1550430"/>
            <a:ext cx="2922252" cy="2823230"/>
          </a:xfrm>
          <a:prstGeom prst="rect">
            <a:avLst/>
          </a:prstGeom>
        </p:spPr>
      </p:pic>
      <p:sp>
        <p:nvSpPr>
          <p:cNvPr id="20" name="TextBox 19"/>
          <p:cNvSpPr txBox="1"/>
          <p:nvPr/>
        </p:nvSpPr>
        <p:spPr>
          <a:xfrm>
            <a:off x="1143000" y="929783"/>
            <a:ext cx="2698751" cy="400110"/>
          </a:xfrm>
          <a:prstGeom prst="rect">
            <a:avLst/>
          </a:prstGeom>
          <a:solidFill>
            <a:schemeClr val="bg1"/>
          </a:solidFill>
          <a:ln>
            <a:noFill/>
          </a:ln>
        </p:spPr>
        <p:txBody>
          <a:bodyPr wrap="square" rtlCol="0">
            <a:spAutoFit/>
          </a:bodyPr>
          <a:lstStyle/>
          <a:p>
            <a:pPr algn="l"/>
            <a:r>
              <a:rPr lang="en-US" dirty="0" smtClean="0">
                <a:solidFill>
                  <a:schemeClr val="accent1"/>
                </a:solidFill>
              </a:rPr>
              <a:t>Accurate estimation</a:t>
            </a:r>
          </a:p>
        </p:txBody>
      </p:sp>
      <p:sp>
        <p:nvSpPr>
          <p:cNvPr id="21" name="TextBox 20"/>
          <p:cNvSpPr txBox="1"/>
          <p:nvPr/>
        </p:nvSpPr>
        <p:spPr>
          <a:xfrm>
            <a:off x="6616412" y="6019800"/>
            <a:ext cx="2400016" cy="338554"/>
          </a:xfrm>
          <a:prstGeom prst="rect">
            <a:avLst/>
          </a:prstGeom>
          <a:noFill/>
        </p:spPr>
        <p:txBody>
          <a:bodyPr wrap="none" rtlCol="0">
            <a:spAutoFit/>
          </a:bodyPr>
          <a:lstStyle/>
          <a:p>
            <a:pPr algn="l"/>
            <a:r>
              <a:rPr lang="en-US" sz="1600" dirty="0" smtClean="0">
                <a:solidFill>
                  <a:srgbClr val="1447EC"/>
                </a:solidFill>
              </a:rPr>
              <a:t>Fletcher et al NIPS ‘14</a:t>
            </a:r>
          </a:p>
        </p:txBody>
      </p:sp>
    </p:spTree>
    <p:extLst>
      <p:ext uri="{BB962C8B-B14F-4D97-AF65-F5344CB8AC3E}">
        <p14:creationId xmlns:p14="http://schemas.microsoft.com/office/powerpoint/2010/main" val="3235475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Content Placeholder 2"/>
              <p:cNvSpPr txBox="1">
                <a:spLocks/>
              </p:cNvSpPr>
              <p:nvPr/>
            </p:nvSpPr>
            <p:spPr bwMode="auto">
              <a:xfrm>
                <a:off x="4472456" y="981142"/>
                <a:ext cx="4556960" cy="39718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80000"/>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342900" lvl="1" indent="-342900">
                  <a:buClr>
                    <a:schemeClr val="accent1"/>
                  </a:buClr>
                  <a:buSzPct val="80000"/>
                  <a:buFont typeface="Wingdings" pitchFamily="2" charset="2"/>
                  <a:buChar char="n"/>
                </a:pPr>
                <a:r>
                  <a:rPr lang="en-US" sz="1800" b="0" kern="0" dirty="0"/>
                  <a:t>Neuron </a:t>
                </a:r>
                <a:r>
                  <a:rPr lang="en-US" sz="1800" b="0" kern="0" dirty="0" smtClean="0"/>
                  <a:t>model               [</a:t>
                </a:r>
                <a:r>
                  <a:rPr lang="en-US" sz="1600" kern="0" dirty="0">
                    <a:solidFill>
                      <a:schemeClr val="accent1"/>
                    </a:solidFill>
                  </a:rPr>
                  <a:t>Sayer (1990</a:t>
                </a:r>
                <a:r>
                  <a:rPr lang="en-US" sz="1600" kern="0" dirty="0" smtClean="0">
                    <a:solidFill>
                      <a:schemeClr val="accent1"/>
                    </a:solidFill>
                  </a:rPr>
                  <a:t>)]</a:t>
                </a:r>
                <a:endParaRPr lang="en-US" sz="1600" kern="0" dirty="0">
                  <a:solidFill>
                    <a:schemeClr val="accent1"/>
                  </a:solidFill>
                </a:endParaRPr>
              </a:p>
              <a:p>
                <a:pPr lvl="1"/>
                <a:r>
                  <a:rPr lang="en-US" sz="1800" b="0" kern="0" dirty="0"/>
                  <a:t>G</a:t>
                </a:r>
                <a:r>
                  <a:rPr lang="en-US" sz="1800" b="0" kern="0" dirty="0" smtClean="0"/>
                  <a:t>uinea </a:t>
                </a:r>
                <a:r>
                  <a:rPr lang="en-US" sz="1800" b="0" kern="0" dirty="0"/>
                  <a:t>pig </a:t>
                </a:r>
                <a:r>
                  <a:rPr lang="en-US" sz="1800" b="0" kern="0" dirty="0" smtClean="0"/>
                  <a:t>cortical column</a:t>
                </a:r>
              </a:p>
              <a:p>
                <a:pPr lvl="1"/>
                <a:r>
                  <a:rPr lang="en-US" sz="1800" b="0" kern="0" dirty="0" smtClean="0"/>
                  <a:t>100 neurons  </a:t>
                </a:r>
              </a:p>
              <a:p>
                <a:pPr lvl="1"/>
                <a:r>
                  <a:rPr lang="en-US" sz="1800" b="0" kern="0" dirty="0" smtClean="0"/>
                  <a:t>10</a:t>
                </a:r>
                <a:r>
                  <a:rPr lang="en-US" sz="1800" b="0" kern="0" dirty="0"/>
                  <a:t>% </a:t>
                </a:r>
                <a:r>
                  <a:rPr lang="en-US" sz="1800" b="0" kern="0" dirty="0" smtClean="0"/>
                  <a:t>sparse random connectivity</a:t>
                </a:r>
              </a:p>
              <a:p>
                <a:pPr lvl="1"/>
                <a:r>
                  <a:rPr lang="en-US" sz="1800" b="0" kern="0" dirty="0" smtClean="0"/>
                  <a:t>Synchronized </a:t>
                </a:r>
                <a:r>
                  <a:rPr lang="en-US" sz="1800" b="0" kern="0" dirty="0"/>
                  <a:t>bursting: </a:t>
                </a:r>
                <a:r>
                  <a:rPr lang="en-US" sz="1800" b="0" kern="0" dirty="0" smtClean="0"/>
                  <a:t>10 spikes/s </a:t>
                </a:r>
              </a:p>
              <a:p>
                <a:pPr lvl="1"/>
                <a:r>
                  <a:rPr lang="en-US" sz="1800" b="0" kern="0" dirty="0" smtClean="0"/>
                  <a:t>20 </a:t>
                </a:r>
                <a:r>
                  <a:rPr lang="en-US" sz="1800" b="0" i="1" kern="0" dirty="0" err="1"/>
                  <a:t>ms</a:t>
                </a:r>
                <a:r>
                  <a:rPr lang="en-US" sz="1800" b="0" i="1" kern="0" dirty="0"/>
                  <a:t> </a:t>
                </a:r>
                <a:r>
                  <a:rPr lang="en-US" sz="1800" b="0" kern="0" dirty="0"/>
                  <a:t>integrate-fire </a:t>
                </a:r>
                <a14:m>
                  <m:oMath xmlns:m="http://schemas.openxmlformats.org/officeDocument/2006/math">
                    <m:sSub>
                      <m:sSubPr>
                        <m:ctrlPr>
                          <a:rPr lang="en-US" sz="1800" b="0" i="1" kern="0">
                            <a:latin typeface="Cambria Math" panose="02040503050406030204" pitchFamily="18" charset="0"/>
                          </a:rPr>
                        </m:ctrlPr>
                      </m:sSubPr>
                      <m:e>
                        <m:r>
                          <a:rPr lang="en-US" sz="1800" b="0" i="1" kern="0">
                            <a:latin typeface="Cambria Math" panose="02040503050406030204" pitchFamily="18" charset="0"/>
                          </a:rPr>
                          <m:t>𝜏</m:t>
                        </m:r>
                      </m:e>
                      <m:sub>
                        <m:r>
                          <a:rPr lang="en-US" sz="1800" b="0" i="1" kern="0">
                            <a:latin typeface="Cambria Math" panose="02040503050406030204" pitchFamily="18" charset="0"/>
                          </a:rPr>
                          <m:t>𝑐</m:t>
                        </m:r>
                      </m:sub>
                    </m:sSub>
                  </m:oMath>
                </a14:m>
                <a:endParaRPr lang="en-US" sz="1800" b="0" kern="0" dirty="0"/>
              </a:p>
              <a:p>
                <a:pPr lvl="1"/>
                <a:r>
                  <a:rPr lang="en-US" sz="1800" b="0" kern="0" dirty="0"/>
                  <a:t>2 </a:t>
                </a:r>
                <a:r>
                  <a:rPr lang="en-US" sz="1800" b="0" i="1" kern="0" dirty="0" err="1"/>
                  <a:t>ms</a:t>
                </a:r>
                <a:r>
                  <a:rPr lang="en-US" sz="1800" b="0" kern="0" dirty="0"/>
                  <a:t> inter-neuron conduction </a:t>
                </a:r>
                <a:endParaRPr lang="en-US" sz="1800" b="0" kern="0" dirty="0" smtClean="0"/>
              </a:p>
              <a:p>
                <a:pPr lvl="1"/>
                <a:r>
                  <a:rPr lang="en-US" sz="1800" b="0" kern="0" dirty="0" smtClean="0"/>
                  <a:t>1 </a:t>
                </a:r>
                <a:r>
                  <a:rPr lang="en-US" sz="1800" b="0" i="1" kern="0" dirty="0" err="1"/>
                  <a:t>ms</a:t>
                </a:r>
                <a:r>
                  <a:rPr lang="en-US" sz="1800" b="0" kern="0" dirty="0"/>
                  <a:t> </a:t>
                </a:r>
                <a:r>
                  <a:rPr lang="en-US" sz="1800" b="0" kern="0" dirty="0" smtClean="0"/>
                  <a:t>time step</a:t>
                </a:r>
                <a:endParaRPr lang="en-US" sz="1800" b="0" kern="0" dirty="0"/>
              </a:p>
              <a:p>
                <a:r>
                  <a:rPr lang="en-US" sz="1800" b="0" kern="0" dirty="0" smtClean="0"/>
                  <a:t>Data Collection</a:t>
                </a:r>
              </a:p>
              <a:p>
                <a:pPr lvl="1"/>
                <a:r>
                  <a:rPr lang="en-US" sz="1800" b="0" kern="0" dirty="0" smtClean="0"/>
                  <a:t>100 frames/s, 100 s trials</a:t>
                </a:r>
              </a:p>
              <a:p>
                <a:pPr lvl="1"/>
                <a:r>
                  <a:rPr lang="en-US" sz="1800" b="0" kern="0" dirty="0" smtClean="0"/>
                  <a:t>10000 </a:t>
                </a:r>
                <a:r>
                  <a:rPr lang="en-US" b="0" kern="0" dirty="0" err="1">
                    <a:latin typeface="French Script MT" panose="03020402040607040605" pitchFamily="66" charset="0"/>
                  </a:rPr>
                  <a:t>Fl</a:t>
                </a:r>
                <a:r>
                  <a:rPr lang="en-US" sz="1800" b="0" kern="0" dirty="0" smtClean="0"/>
                  <a:t> samples per neuron</a:t>
                </a:r>
              </a:p>
              <a:p>
                <a:pPr lvl="1"/>
                <a:r>
                  <a:rPr lang="en-US" sz="1800" b="0" kern="0" dirty="0" smtClean="0"/>
                  <a:t>Ca</a:t>
                </a:r>
                <a:r>
                  <a:rPr lang="en-US" sz="1800" b="0" kern="0" baseline="30000" dirty="0" smtClean="0"/>
                  <a:t>2</a:t>
                </a:r>
                <a:r>
                  <a:rPr lang="en-US" sz="1800" b="0" kern="0" baseline="30000" dirty="0"/>
                  <a:t>+</a:t>
                </a:r>
                <a:r>
                  <a:rPr lang="en-US" sz="1800" b="0" kern="0" dirty="0"/>
                  <a:t> </a:t>
                </a:r>
                <a14:m>
                  <m:oMath xmlns:m="http://schemas.openxmlformats.org/officeDocument/2006/math">
                    <m:sSub>
                      <m:sSubPr>
                        <m:ctrlPr>
                          <a:rPr lang="en-US" sz="1800" b="0" i="1" kern="0">
                            <a:latin typeface="Cambria Math" panose="02040503050406030204" pitchFamily="18" charset="0"/>
                          </a:rPr>
                        </m:ctrlPr>
                      </m:sSubPr>
                      <m:e>
                        <m:r>
                          <a:rPr lang="en-US" sz="1800" b="0" i="1" kern="0">
                            <a:latin typeface="Cambria Math" panose="02040503050406030204" pitchFamily="18" charset="0"/>
                          </a:rPr>
                          <m:t>𝜏</m:t>
                        </m:r>
                      </m:e>
                      <m:sub>
                        <m:r>
                          <a:rPr lang="en-US" sz="1800" b="0" i="1" kern="0">
                            <a:latin typeface="Cambria Math" panose="02040503050406030204" pitchFamily="18" charset="0"/>
                          </a:rPr>
                          <m:t>𝑐</m:t>
                        </m:r>
                      </m:sub>
                    </m:sSub>
                  </m:oMath>
                </a14:m>
                <a:r>
                  <a:rPr lang="en-US" sz="1800" b="0" kern="0" dirty="0" smtClean="0"/>
                  <a:t> </a:t>
                </a:r>
                <a:r>
                  <a:rPr lang="en-US" sz="1800" b="0" kern="0" dirty="0"/>
                  <a:t>= 500 </a:t>
                </a:r>
                <a:r>
                  <a:rPr lang="en-US" sz="1800" b="0" i="1" kern="0" dirty="0" err="1" smtClean="0"/>
                  <a:t>ms</a:t>
                </a:r>
                <a:r>
                  <a:rPr lang="en-US" sz="1800" b="0" i="1" kern="0" dirty="0" smtClean="0"/>
                  <a:t>, </a:t>
                </a:r>
                <a:r>
                  <a:rPr lang="en-US" b="0" kern="0" dirty="0" err="1" smtClean="0">
                    <a:latin typeface="French Script MT" panose="03020402040607040605" pitchFamily="66" charset="0"/>
                  </a:rPr>
                  <a:t>Fl</a:t>
                </a:r>
                <a:r>
                  <a:rPr lang="en-US" sz="1800" b="0" kern="0" dirty="0" smtClean="0"/>
                  <a:t> SNR = 20 dB</a:t>
                </a:r>
                <a:endParaRPr lang="en-US" sz="1800" b="0" kern="0" dirty="0"/>
              </a:p>
            </p:txBody>
          </p:sp>
        </mc:Choice>
        <mc:Fallback xmlns="">
          <p:sp>
            <p:nvSpPr>
              <p:cNvPr id="17" name="Content Placeholder 2"/>
              <p:cNvSpPr txBox="1">
                <a:spLocks noRot="1" noChangeAspect="1" noMove="1" noResize="1" noEditPoints="1" noAdjustHandles="1" noChangeArrowheads="1" noChangeShapeType="1" noTextEdit="1"/>
              </p:cNvSpPr>
              <p:nvPr/>
            </p:nvSpPr>
            <p:spPr bwMode="auto">
              <a:xfrm>
                <a:off x="4472456" y="981142"/>
                <a:ext cx="4556960" cy="3971858"/>
              </a:xfrm>
              <a:prstGeom prst="rect">
                <a:avLst/>
              </a:prstGeom>
              <a:blipFill rotWithShape="0">
                <a:blip r:embed="rId3"/>
                <a:stretch>
                  <a:fillRect l="-268" t="-920" r="-402" b="-5061"/>
                </a:stretch>
              </a:blipFill>
              <a:ln w="9525">
                <a:noFill/>
                <a:miter lim="800000"/>
                <a:headEnd/>
                <a:tailEnd/>
              </a:ln>
            </p:spPr>
            <p:txBody>
              <a:bodyPr/>
              <a:lstStyle/>
              <a:p>
                <a:r>
                  <a:rPr lang="en-US">
                    <a:noFill/>
                  </a:rPr>
                  <a:t> </a:t>
                </a:r>
              </a:p>
            </p:txBody>
          </p:sp>
        </mc:Fallback>
      </mc:AlternateContent>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6393" r="2590" b="5876"/>
          <a:stretch/>
        </p:blipFill>
        <p:spPr>
          <a:xfrm>
            <a:off x="685800" y="1237789"/>
            <a:ext cx="3611111" cy="2800812"/>
          </a:xfrm>
          <a:prstGeom prst="rect">
            <a:avLst/>
          </a:prstGeom>
        </p:spPr>
      </p:pic>
      <p:sp>
        <p:nvSpPr>
          <p:cNvPr id="2" name="Title 1"/>
          <p:cNvSpPr>
            <a:spLocks noGrp="1"/>
          </p:cNvSpPr>
          <p:nvPr>
            <p:ph type="title"/>
          </p:nvPr>
        </p:nvSpPr>
        <p:spPr/>
        <p:txBody>
          <a:bodyPr/>
          <a:lstStyle/>
          <a:p>
            <a:r>
              <a:rPr lang="en-US" dirty="0" smtClean="0"/>
              <a:t>Accuracy of the Weights</a:t>
            </a:r>
            <a:endParaRPr lang="en-US" dirty="0"/>
          </a:p>
        </p:txBody>
      </p:sp>
      <p:sp>
        <p:nvSpPr>
          <p:cNvPr id="5" name="TextBox 4"/>
          <p:cNvSpPr txBox="1"/>
          <p:nvPr/>
        </p:nvSpPr>
        <p:spPr>
          <a:xfrm>
            <a:off x="1513840" y="4126468"/>
            <a:ext cx="2387600" cy="369332"/>
          </a:xfrm>
          <a:prstGeom prst="rect">
            <a:avLst/>
          </a:prstGeom>
          <a:solidFill>
            <a:schemeClr val="bg1"/>
          </a:solidFill>
          <a:ln>
            <a:noFill/>
          </a:ln>
        </p:spPr>
        <p:txBody>
          <a:bodyPr wrap="square" rtlCol="0">
            <a:spAutoFit/>
          </a:bodyPr>
          <a:lstStyle/>
          <a:p>
            <a:pPr algn="l"/>
            <a:r>
              <a:rPr lang="en-US" sz="1800" b="0" dirty="0" smtClean="0"/>
              <a:t>Iteration number</a:t>
            </a:r>
          </a:p>
        </p:txBody>
      </p:sp>
      <p:sp>
        <p:nvSpPr>
          <p:cNvPr id="8" name="TextBox 7"/>
          <p:cNvSpPr txBox="1"/>
          <p:nvPr/>
        </p:nvSpPr>
        <p:spPr>
          <a:xfrm rot="16200000">
            <a:off x="-968821" y="2316519"/>
            <a:ext cx="2716770" cy="369332"/>
          </a:xfrm>
          <a:prstGeom prst="rect">
            <a:avLst/>
          </a:prstGeom>
          <a:solidFill>
            <a:schemeClr val="bg1"/>
          </a:solidFill>
          <a:ln>
            <a:noFill/>
          </a:ln>
        </p:spPr>
        <p:txBody>
          <a:bodyPr wrap="square" rtlCol="0">
            <a:spAutoFit/>
          </a:bodyPr>
          <a:lstStyle/>
          <a:p>
            <a:pPr algn="l"/>
            <a:r>
              <a:rPr lang="en-US" sz="1800" b="0" dirty="0" smtClean="0"/>
              <a:t>Mean relative error</a:t>
            </a:r>
          </a:p>
        </p:txBody>
      </p:sp>
      <mc:AlternateContent xmlns:mc="http://schemas.openxmlformats.org/markup-compatibility/2006" xmlns:a14="http://schemas.microsoft.com/office/drawing/2010/main">
        <mc:Choice Requires="a14">
          <p:sp>
            <p:nvSpPr>
              <p:cNvPr id="13" name="Content Placeholder 2"/>
              <p:cNvSpPr txBox="1">
                <a:spLocks/>
              </p:cNvSpPr>
              <p:nvPr/>
            </p:nvSpPr>
            <p:spPr bwMode="auto">
              <a:xfrm>
                <a:off x="-13009" y="5628887"/>
                <a:ext cx="8800816" cy="14077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80000"/>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sz="2000" b="0" kern="0" dirty="0" smtClean="0"/>
                  <a:t>Previous work MSE=0.28, same parameters               </a:t>
                </a:r>
                <a:r>
                  <a:rPr lang="en-US" sz="1400" kern="0" dirty="0" err="1" smtClean="0">
                    <a:solidFill>
                      <a:schemeClr val="accent1"/>
                    </a:solidFill>
                  </a:rPr>
                  <a:t>Mischenko</a:t>
                </a:r>
                <a:r>
                  <a:rPr lang="en-US" sz="1400" kern="0" dirty="0" smtClean="0">
                    <a:solidFill>
                      <a:schemeClr val="accent1"/>
                    </a:solidFill>
                  </a:rPr>
                  <a:t> et al. (2010) </a:t>
                </a:r>
              </a:p>
              <a:p>
                <a:r>
                  <a:rPr lang="en-US" sz="2000" b="0" kern="0" dirty="0" smtClean="0"/>
                  <a:t>Accurate, low complexity </a:t>
                </a:r>
                <a14:m>
                  <m:oMath xmlns:m="http://schemas.openxmlformats.org/officeDocument/2006/math">
                    <m:r>
                      <a:rPr lang="en-US" sz="2000" b="0" i="1" kern="0">
                        <a:latin typeface="Cambria Math"/>
                      </a:rPr>
                      <m:t>𝑂</m:t>
                    </m:r>
                    <m:r>
                      <a:rPr lang="en-US" sz="2000" b="0" i="1" kern="0">
                        <a:latin typeface="Cambria Math"/>
                      </a:rPr>
                      <m:t>(</m:t>
                    </m:r>
                    <m:r>
                      <a:rPr lang="en-US" sz="2000" b="0" i="1" kern="0">
                        <a:latin typeface="Cambria Math"/>
                      </a:rPr>
                      <m:t>𝑁</m:t>
                    </m:r>
                    <m:r>
                      <a:rPr lang="en-US" sz="2000" b="0" i="1" kern="0">
                        <a:latin typeface="Cambria Math"/>
                      </a:rPr>
                      <m:t>)</m:t>
                    </m:r>
                  </m:oMath>
                </a14:m>
                <a:r>
                  <a:rPr lang="en-US" sz="2000" b="0" kern="0" dirty="0"/>
                  <a:t> per </a:t>
                </a:r>
                <a:r>
                  <a:rPr lang="en-US" sz="2000" b="0" kern="0" dirty="0" smtClean="0"/>
                  <a:t>iteration, instead of </a:t>
                </a:r>
                <a14:m>
                  <m:oMath xmlns:m="http://schemas.openxmlformats.org/officeDocument/2006/math">
                    <m:r>
                      <a:rPr lang="en-US" sz="2000" b="0" i="1" kern="0">
                        <a:latin typeface="Cambria Math"/>
                      </a:rPr>
                      <m:t>𝑂</m:t>
                    </m:r>
                    <m:r>
                      <a:rPr lang="en-US" sz="2000" b="0" i="1" kern="0">
                        <a:latin typeface="Cambria Math"/>
                      </a:rPr>
                      <m:t>(</m:t>
                    </m:r>
                    <m:sSup>
                      <m:sSupPr>
                        <m:ctrlPr>
                          <a:rPr lang="en-US" sz="2000" b="0" i="1" kern="0">
                            <a:latin typeface="Cambria Math" panose="02040503050406030204" pitchFamily="18" charset="0"/>
                          </a:rPr>
                        </m:ctrlPr>
                      </m:sSupPr>
                      <m:e>
                        <m:r>
                          <a:rPr lang="en-US" sz="2000" b="0" i="1" kern="0" smtClean="0">
                            <a:latin typeface="Cambria Math" panose="02040503050406030204" pitchFamily="18" charset="0"/>
                          </a:rPr>
                          <m:t>∗</m:t>
                        </m:r>
                      </m:e>
                      <m:sup>
                        <m:r>
                          <a:rPr lang="en-US" sz="2000" b="0" i="1" kern="0" smtClean="0">
                            <a:latin typeface="Cambria Math" panose="02040503050406030204" pitchFamily="18" charset="0"/>
                          </a:rPr>
                          <m:t>𝑁</m:t>
                        </m:r>
                      </m:sup>
                    </m:sSup>
                    <m:r>
                      <a:rPr lang="en-US" sz="2000" b="0" i="1" kern="0">
                        <a:latin typeface="Cambria Math"/>
                      </a:rPr>
                      <m:t>)</m:t>
                    </m:r>
                  </m:oMath>
                </a14:m>
                <a:endParaRPr lang="en-US" sz="2000" b="0" kern="0" dirty="0"/>
              </a:p>
              <a:p>
                <a:pPr lvl="1"/>
                <a:endParaRPr lang="en-US" sz="1600" b="0" kern="0" dirty="0"/>
              </a:p>
              <a:p>
                <a:pPr lvl="1"/>
                <a:endParaRPr lang="en-US" sz="1500" kern="0" dirty="0" smtClean="0">
                  <a:solidFill>
                    <a:schemeClr val="accent1"/>
                  </a:solidFill>
                </a:endParaRPr>
              </a:p>
            </p:txBody>
          </p:sp>
        </mc:Choice>
        <mc:Fallback xmlns="">
          <p:sp>
            <p:nvSpPr>
              <p:cNvPr id="13" name="Content Placeholder 2"/>
              <p:cNvSpPr txBox="1">
                <a:spLocks noRot="1" noChangeAspect="1" noMove="1" noResize="1" noEditPoints="1" noAdjustHandles="1" noChangeArrowheads="1" noChangeShapeType="1" noTextEdit="1"/>
              </p:cNvSpPr>
              <p:nvPr/>
            </p:nvSpPr>
            <p:spPr bwMode="auto">
              <a:xfrm>
                <a:off x="-13009" y="5628887"/>
                <a:ext cx="8800816" cy="1407781"/>
              </a:xfrm>
              <a:prstGeom prst="rect">
                <a:avLst/>
              </a:prstGeom>
              <a:blipFill rotWithShape="0">
                <a:blip r:embed="rId5"/>
                <a:stretch>
                  <a:fillRect l="-277" t="-1732"/>
                </a:stretch>
              </a:blipFill>
              <a:ln w="9525">
                <a:noFill/>
                <a:miter lim="800000"/>
                <a:headEnd/>
                <a:tailEnd/>
              </a:ln>
            </p:spPr>
            <p:txBody>
              <a:bodyPr/>
              <a:lstStyle/>
              <a:p>
                <a:r>
                  <a:rPr lang="en-US">
                    <a:noFill/>
                  </a:rPr>
                  <a:t> </a:t>
                </a:r>
              </a:p>
            </p:txBody>
          </p:sp>
        </mc:Fallback>
      </mc:AlternateContent>
      <p:sp>
        <p:nvSpPr>
          <p:cNvPr id="12" name="TextBox 11"/>
          <p:cNvSpPr txBox="1"/>
          <p:nvPr/>
        </p:nvSpPr>
        <p:spPr>
          <a:xfrm>
            <a:off x="1219200" y="895290"/>
            <a:ext cx="2698751" cy="400110"/>
          </a:xfrm>
          <a:prstGeom prst="rect">
            <a:avLst/>
          </a:prstGeom>
          <a:solidFill>
            <a:schemeClr val="bg1"/>
          </a:solidFill>
          <a:ln>
            <a:noFill/>
          </a:ln>
        </p:spPr>
        <p:txBody>
          <a:bodyPr wrap="square" rtlCol="0">
            <a:spAutoFit/>
          </a:bodyPr>
          <a:lstStyle/>
          <a:p>
            <a:pPr algn="l"/>
            <a:r>
              <a:rPr lang="en-US" dirty="0" smtClean="0">
                <a:solidFill>
                  <a:schemeClr val="accent1"/>
                </a:solidFill>
              </a:rPr>
              <a:t>Fast convergence </a:t>
            </a:r>
          </a:p>
        </p:txBody>
      </p:sp>
      <p:cxnSp>
        <p:nvCxnSpPr>
          <p:cNvPr id="15" name="Straight Connector 14"/>
          <p:cNvCxnSpPr/>
          <p:nvPr/>
        </p:nvCxnSpPr>
        <p:spPr bwMode="auto">
          <a:xfrm>
            <a:off x="891155" y="2176135"/>
            <a:ext cx="3200400" cy="0"/>
          </a:xfrm>
          <a:prstGeom prst="line">
            <a:avLst/>
          </a:prstGeom>
          <a:noFill/>
          <a:ln w="28575" cap="flat" cmpd="sng" algn="ctr">
            <a:solidFill>
              <a:srgbClr val="FF0000"/>
            </a:solidFill>
            <a:prstDash val="sysDash"/>
            <a:round/>
            <a:headEnd type="none" w="med" len="med"/>
            <a:tailEnd type="none" w="med" len="med"/>
          </a:ln>
          <a:effectLst/>
        </p:spPr>
      </p:cxnSp>
      <p:sp>
        <p:nvSpPr>
          <p:cNvPr id="16" name="TextBox 15"/>
          <p:cNvSpPr txBox="1"/>
          <p:nvPr/>
        </p:nvSpPr>
        <p:spPr>
          <a:xfrm>
            <a:off x="1955567" y="1806803"/>
            <a:ext cx="1890261" cy="369332"/>
          </a:xfrm>
          <a:prstGeom prst="rect">
            <a:avLst/>
          </a:prstGeom>
          <a:noFill/>
        </p:spPr>
        <p:txBody>
          <a:bodyPr wrap="none" rtlCol="0">
            <a:spAutoFit/>
          </a:bodyPr>
          <a:lstStyle/>
          <a:p>
            <a:pPr algn="l"/>
            <a:r>
              <a:rPr lang="en-US" sz="1800" b="0" dirty="0" smtClean="0"/>
              <a:t>previous method</a:t>
            </a:r>
          </a:p>
        </p:txBody>
      </p:sp>
      <p:sp>
        <p:nvSpPr>
          <p:cNvPr id="14" name="TextBox 13"/>
          <p:cNvSpPr txBox="1"/>
          <p:nvPr/>
        </p:nvSpPr>
        <p:spPr>
          <a:xfrm>
            <a:off x="6858000" y="6324600"/>
            <a:ext cx="2400016" cy="338554"/>
          </a:xfrm>
          <a:prstGeom prst="rect">
            <a:avLst/>
          </a:prstGeom>
          <a:noFill/>
        </p:spPr>
        <p:txBody>
          <a:bodyPr wrap="none" rtlCol="0">
            <a:spAutoFit/>
          </a:bodyPr>
          <a:lstStyle/>
          <a:p>
            <a:pPr algn="l"/>
            <a:r>
              <a:rPr lang="en-US" sz="1600" dirty="0" smtClean="0">
                <a:solidFill>
                  <a:srgbClr val="1447EC"/>
                </a:solidFill>
              </a:rPr>
              <a:t>Fletcher et al NIPS ‘14</a:t>
            </a:r>
          </a:p>
        </p:txBody>
      </p:sp>
      <mc:AlternateContent xmlns:mc="http://schemas.openxmlformats.org/markup-compatibility/2006" xmlns:a14="http://schemas.microsoft.com/office/drawing/2010/main">
        <mc:Choice Requires="a14">
          <p:sp>
            <p:nvSpPr>
              <p:cNvPr id="6" name="TextBox 5"/>
              <p:cNvSpPr txBox="1"/>
              <p:nvPr/>
            </p:nvSpPr>
            <p:spPr>
              <a:xfrm>
                <a:off x="147282" y="4829743"/>
                <a:ext cx="4338822" cy="693716"/>
              </a:xfrm>
              <a:prstGeom prst="rect">
                <a:avLst/>
              </a:prstGeom>
              <a:noFill/>
            </p:spPr>
            <p:txBody>
              <a:bodyPr wrap="square" rtlCol="0">
                <a:spAutoFit/>
              </a:bodyPr>
              <a:lstStyle/>
              <a:p>
                <a:pPr algn="l">
                  <a:buFont typeface="Arial" pitchFamily="34" charset="0"/>
                  <a:buChar char="•"/>
                </a:pPr>
                <a:r>
                  <a:rPr lang="en-US" sz="1800" b="0" kern="0" dirty="0"/>
                  <a:t>Relative MSE = </a:t>
                </a:r>
                <a14:m>
                  <m:oMath xmlns:m="http://schemas.openxmlformats.org/officeDocument/2006/math">
                    <m:f>
                      <m:fPr>
                        <m:ctrlPr>
                          <a:rPr lang="en-US" sz="1800" b="0" i="1">
                            <a:latin typeface="Cambria Math" panose="02040503050406030204" pitchFamily="18" charset="0"/>
                          </a:rPr>
                        </m:ctrlPr>
                      </m:fPr>
                      <m:num>
                        <m:r>
                          <a:rPr lang="en-US" sz="1800" b="0" i="1">
                            <a:latin typeface="Cambria Math"/>
                          </a:rPr>
                          <m:t>𝐸</m:t>
                        </m:r>
                        <m:sSup>
                          <m:sSupPr>
                            <m:ctrlPr>
                              <a:rPr lang="en-US" sz="1800" b="0" i="1">
                                <a:latin typeface="Cambria Math" panose="02040503050406030204" pitchFamily="18" charset="0"/>
                              </a:rPr>
                            </m:ctrlPr>
                          </m:sSupPr>
                          <m:e>
                            <m:d>
                              <m:dPr>
                                <m:ctrlPr>
                                  <a:rPr lang="en-US" sz="1800" b="0" i="1">
                                    <a:latin typeface="Cambria Math" panose="02040503050406030204" pitchFamily="18" charset="0"/>
                                  </a:rPr>
                                </m:ctrlPr>
                              </m:dPr>
                              <m:e>
                                <m:sSub>
                                  <m:sSubPr>
                                    <m:ctrlPr>
                                      <a:rPr lang="en-US" sz="1800" b="0" i="1">
                                        <a:latin typeface="Cambria Math" panose="02040503050406030204" pitchFamily="18" charset="0"/>
                                      </a:rPr>
                                    </m:ctrlPr>
                                  </m:sSubPr>
                                  <m:e>
                                    <m:r>
                                      <a:rPr lang="en-US" sz="1800" b="0" i="1">
                                        <a:latin typeface="Cambria Math"/>
                                      </a:rPr>
                                      <m:t>𝑊</m:t>
                                    </m:r>
                                  </m:e>
                                  <m:sub>
                                    <m:r>
                                      <a:rPr lang="en-US" sz="1800" b="0" i="1">
                                        <a:latin typeface="Cambria Math"/>
                                      </a:rPr>
                                      <m:t>𝑖𝑗</m:t>
                                    </m:r>
                                  </m:sub>
                                </m:sSub>
                                <m:r>
                                  <a:rPr lang="en-US" sz="1800" b="0" i="1">
                                    <a:latin typeface="Cambria Math"/>
                                  </a:rPr>
                                  <m:t>−</m:t>
                                </m:r>
                                <m:sSub>
                                  <m:sSubPr>
                                    <m:ctrlPr>
                                      <a:rPr lang="en-US" sz="1800" b="0" i="1">
                                        <a:latin typeface="Cambria Math" panose="02040503050406030204" pitchFamily="18" charset="0"/>
                                      </a:rPr>
                                    </m:ctrlPr>
                                  </m:sSubPr>
                                  <m:e>
                                    <m:acc>
                                      <m:accPr>
                                        <m:chr m:val="̂"/>
                                        <m:ctrlPr>
                                          <a:rPr lang="en-US" sz="1800" b="0" i="1">
                                            <a:latin typeface="Cambria Math" panose="02040503050406030204" pitchFamily="18" charset="0"/>
                                          </a:rPr>
                                        </m:ctrlPr>
                                      </m:accPr>
                                      <m:e>
                                        <m:r>
                                          <a:rPr lang="en-US" sz="1800" b="0" i="1">
                                            <a:latin typeface="Cambria Math"/>
                                          </a:rPr>
                                          <m:t>𝑊</m:t>
                                        </m:r>
                                      </m:e>
                                    </m:acc>
                                  </m:e>
                                  <m:sub>
                                    <m:r>
                                      <a:rPr lang="en-US" sz="1800" b="0" i="1">
                                        <a:latin typeface="Cambria Math"/>
                                      </a:rPr>
                                      <m:t>𝑖𝑗</m:t>
                                    </m:r>
                                  </m:sub>
                                </m:sSub>
                              </m:e>
                            </m:d>
                          </m:e>
                          <m:sup>
                            <m:r>
                              <a:rPr lang="en-US" sz="1800" b="0" i="1">
                                <a:latin typeface="Cambria Math"/>
                              </a:rPr>
                              <m:t>2</m:t>
                            </m:r>
                          </m:sup>
                        </m:sSup>
                      </m:num>
                      <m:den>
                        <m:r>
                          <a:rPr lang="en-US" sz="1800" b="0" i="1">
                            <a:latin typeface="Cambria Math"/>
                          </a:rPr>
                          <m:t>𝐸</m:t>
                        </m:r>
                        <m:sSup>
                          <m:sSupPr>
                            <m:ctrlPr>
                              <a:rPr lang="en-US" sz="1800" b="0" i="1">
                                <a:latin typeface="Cambria Math" panose="02040503050406030204" pitchFamily="18" charset="0"/>
                              </a:rPr>
                            </m:ctrlPr>
                          </m:sSupPr>
                          <m:e>
                            <m:d>
                              <m:dPr>
                                <m:ctrlPr>
                                  <a:rPr lang="en-US" sz="1800" b="0" i="1">
                                    <a:latin typeface="Cambria Math" panose="02040503050406030204" pitchFamily="18" charset="0"/>
                                  </a:rPr>
                                </m:ctrlPr>
                              </m:dPr>
                              <m:e>
                                <m:sSub>
                                  <m:sSubPr>
                                    <m:ctrlPr>
                                      <a:rPr lang="en-US" sz="1800" b="0" i="1">
                                        <a:latin typeface="Cambria Math" panose="02040503050406030204" pitchFamily="18" charset="0"/>
                                      </a:rPr>
                                    </m:ctrlPr>
                                  </m:sSubPr>
                                  <m:e>
                                    <m:r>
                                      <a:rPr lang="en-US" sz="1800" b="0" i="1">
                                        <a:latin typeface="Cambria Math"/>
                                      </a:rPr>
                                      <m:t>𝑊</m:t>
                                    </m:r>
                                  </m:e>
                                  <m:sub>
                                    <m:r>
                                      <a:rPr lang="en-US" sz="1800" b="0" i="1">
                                        <a:latin typeface="Cambria Math"/>
                                      </a:rPr>
                                      <m:t>𝑖𝑗</m:t>
                                    </m:r>
                                  </m:sub>
                                </m:sSub>
                              </m:e>
                            </m:d>
                          </m:e>
                          <m:sup>
                            <m:r>
                              <a:rPr lang="en-US" sz="1800" b="0" i="1">
                                <a:latin typeface="Cambria Math"/>
                              </a:rPr>
                              <m:t>2</m:t>
                            </m:r>
                          </m:sup>
                        </m:sSup>
                      </m:den>
                    </m:f>
                  </m:oMath>
                </a14:m>
                <a:r>
                  <a:rPr lang="en-US" b="0" dirty="0"/>
                  <a:t> </a:t>
                </a:r>
                <a:r>
                  <a:rPr lang="en-US" sz="1800" b="0" dirty="0"/>
                  <a:t>= </a:t>
                </a:r>
                <a:r>
                  <a:rPr lang="en-US" sz="1800" b="0" dirty="0" smtClean="0"/>
                  <a:t>0.12</a:t>
                </a:r>
                <a:endParaRPr lang="en-US" sz="1800" b="0" dirty="0"/>
              </a:p>
            </p:txBody>
          </p:sp>
        </mc:Choice>
        <mc:Fallback xmlns="">
          <p:sp>
            <p:nvSpPr>
              <p:cNvPr id="6" name="TextBox 5"/>
              <p:cNvSpPr txBox="1">
                <a:spLocks noRot="1" noChangeAspect="1" noMove="1" noResize="1" noEditPoints="1" noAdjustHandles="1" noChangeArrowheads="1" noChangeShapeType="1" noTextEdit="1"/>
              </p:cNvSpPr>
              <p:nvPr/>
            </p:nvSpPr>
            <p:spPr>
              <a:xfrm>
                <a:off x="147282" y="4829743"/>
                <a:ext cx="4338822" cy="693716"/>
              </a:xfrm>
              <a:prstGeom prst="rect">
                <a:avLst/>
              </a:prstGeom>
              <a:blipFill rotWithShape="0">
                <a:blip r:embed="rId6"/>
                <a:stretch>
                  <a:fillRect l="-843"/>
                </a:stretch>
              </a:blipFill>
            </p:spPr>
            <p:txBody>
              <a:bodyPr/>
              <a:lstStyle/>
              <a:p>
                <a:r>
                  <a:rPr lang="en-US">
                    <a:noFill/>
                  </a:rPr>
                  <a:t> </a:t>
                </a:r>
              </a:p>
            </p:txBody>
          </p:sp>
        </mc:Fallback>
      </mc:AlternateContent>
    </p:spTree>
    <p:extLst>
      <p:ext uri="{BB962C8B-B14F-4D97-AF65-F5344CB8AC3E}">
        <p14:creationId xmlns:p14="http://schemas.microsoft.com/office/powerpoint/2010/main" val="99623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a:t>
            </a:r>
            <a:r>
              <a:rPr lang="en-US" dirty="0"/>
              <a:t>Connectivity Summary</a:t>
            </a:r>
          </a:p>
        </p:txBody>
      </p:sp>
      <p:sp>
        <p:nvSpPr>
          <p:cNvPr id="3" name="Content Placeholder 2"/>
          <p:cNvSpPr>
            <a:spLocks noGrp="1"/>
          </p:cNvSpPr>
          <p:nvPr>
            <p:ph idx="1"/>
          </p:nvPr>
        </p:nvSpPr>
        <p:spPr/>
        <p:txBody>
          <a:bodyPr/>
          <a:lstStyle/>
          <a:p>
            <a:r>
              <a:rPr lang="en-US" dirty="0" smtClean="0"/>
              <a:t>Network analysis from Ca</a:t>
            </a:r>
            <a:r>
              <a:rPr lang="en-US" baseline="30000" dirty="0" smtClean="0"/>
              <a:t>2+</a:t>
            </a:r>
            <a:r>
              <a:rPr lang="en-US" dirty="0" smtClean="0"/>
              <a:t> imaging</a:t>
            </a:r>
          </a:p>
          <a:p>
            <a:pPr lvl="1"/>
            <a:r>
              <a:rPr lang="en-US" dirty="0" smtClean="0"/>
              <a:t>Attack temporal resolution issues for neural dynamics</a:t>
            </a:r>
          </a:p>
          <a:p>
            <a:pPr lvl="1"/>
            <a:r>
              <a:rPr lang="en-US" dirty="0" smtClean="0"/>
              <a:t>Scalable EM algorithm</a:t>
            </a:r>
          </a:p>
        </p:txBody>
      </p:sp>
      <p:sp>
        <p:nvSpPr>
          <p:cNvPr id="4" name="Content Placeholder 2"/>
          <p:cNvSpPr txBox="1">
            <a:spLocks/>
          </p:cNvSpPr>
          <p:nvPr/>
        </p:nvSpPr>
        <p:spPr bwMode="auto">
          <a:xfrm>
            <a:off x="339726" y="2184400"/>
            <a:ext cx="8364537" cy="292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80000"/>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b="0" kern="0" dirty="0" smtClean="0">
                <a:solidFill>
                  <a:srgbClr val="0070C0"/>
                </a:solidFill>
              </a:rPr>
              <a:t>Rich, flexible modeling </a:t>
            </a:r>
            <a:r>
              <a:rPr lang="en-US" b="0" kern="0" dirty="0" smtClean="0"/>
              <a:t>framework</a:t>
            </a:r>
          </a:p>
          <a:p>
            <a:pPr lvl="1"/>
            <a:r>
              <a:rPr lang="en-US" b="0" kern="0" dirty="0" smtClean="0"/>
              <a:t>Incorporates nonlinearities, indirect measurements, dynamics</a:t>
            </a:r>
          </a:p>
          <a:p>
            <a:r>
              <a:rPr lang="en-US" b="0" kern="0" dirty="0" smtClean="0">
                <a:solidFill>
                  <a:srgbClr val="0070C0"/>
                </a:solidFill>
              </a:rPr>
              <a:t>Computationally scalable solution</a:t>
            </a:r>
            <a:endParaRPr lang="en-US" b="0" kern="0" dirty="0" smtClean="0"/>
          </a:p>
          <a:p>
            <a:pPr lvl="1"/>
            <a:r>
              <a:rPr lang="en-US" b="0" kern="0" dirty="0" smtClean="0"/>
              <a:t>Linear in number of measurements</a:t>
            </a:r>
          </a:p>
          <a:p>
            <a:r>
              <a:rPr lang="en-US" b="0" kern="0" dirty="0" smtClean="0">
                <a:solidFill>
                  <a:srgbClr val="0070C0"/>
                </a:solidFill>
              </a:rPr>
              <a:t>Demonstrated performance</a:t>
            </a:r>
            <a:endParaRPr lang="en-US" b="0" kern="0" dirty="0" smtClean="0"/>
          </a:p>
          <a:p>
            <a:pPr lvl="1"/>
            <a:r>
              <a:rPr lang="en-US" b="0" kern="0" dirty="0" smtClean="0"/>
              <a:t>Outperforms existing techniques </a:t>
            </a:r>
          </a:p>
          <a:p>
            <a:pPr lvl="1"/>
            <a:r>
              <a:rPr lang="en-US" b="0" kern="0" dirty="0" smtClean="0"/>
              <a:t>Allows more biologically plausible model with feedback</a:t>
            </a:r>
          </a:p>
        </p:txBody>
      </p:sp>
      <p:sp>
        <p:nvSpPr>
          <p:cNvPr id="5" name="Rectangle 4"/>
          <p:cNvSpPr/>
          <p:nvPr/>
        </p:nvSpPr>
        <p:spPr>
          <a:xfrm>
            <a:off x="685800" y="5888753"/>
            <a:ext cx="4554452" cy="400110"/>
          </a:xfrm>
          <a:prstGeom prst="rect">
            <a:avLst/>
          </a:prstGeom>
        </p:spPr>
        <p:txBody>
          <a:bodyPr wrap="none">
            <a:spAutoFit/>
          </a:bodyPr>
          <a:lstStyle/>
          <a:p>
            <a:r>
              <a:rPr lang="en-US" dirty="0">
                <a:hlinkClick r:id="rId3"/>
              </a:rPr>
              <a:t>http://gampmatlab.sourceforge.net/</a:t>
            </a:r>
            <a:r>
              <a:rPr lang="en-US" dirty="0"/>
              <a:t> </a:t>
            </a:r>
          </a:p>
        </p:txBody>
      </p:sp>
      <p:sp>
        <p:nvSpPr>
          <p:cNvPr id="7" name="Rectangle 6"/>
          <p:cNvSpPr/>
          <p:nvPr/>
        </p:nvSpPr>
        <p:spPr>
          <a:xfrm>
            <a:off x="6248400" y="5884911"/>
            <a:ext cx="1907895" cy="400110"/>
          </a:xfrm>
          <a:prstGeom prst="rect">
            <a:avLst/>
          </a:prstGeom>
        </p:spPr>
        <p:txBody>
          <a:bodyPr wrap="none">
            <a:spAutoFit/>
          </a:bodyPr>
          <a:lstStyle/>
          <a:p>
            <a:r>
              <a:rPr lang="en-US" b="0" kern="0" dirty="0"/>
              <a:t>Phil </a:t>
            </a:r>
            <a:r>
              <a:rPr lang="en-US" b="0" kern="0" dirty="0" err="1"/>
              <a:t>Schniter</a:t>
            </a:r>
            <a:r>
              <a:rPr lang="en-US" b="0" kern="0" dirty="0"/>
              <a:t>!!! </a:t>
            </a:r>
            <a:endParaRPr lang="en-US" dirty="0"/>
          </a:p>
        </p:txBody>
      </p:sp>
    </p:spTree>
    <p:extLst>
      <p:ext uri="{BB962C8B-B14F-4D97-AF65-F5344CB8AC3E}">
        <p14:creationId xmlns:p14="http://schemas.microsoft.com/office/powerpoint/2010/main" val="1445946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4" name="Content Placeholder 3"/>
          <p:cNvSpPr>
            <a:spLocks noGrp="1"/>
          </p:cNvSpPr>
          <p:nvPr>
            <p:ph sz="quarter" idx="1"/>
          </p:nvPr>
        </p:nvSpPr>
        <p:spPr>
          <a:xfrm>
            <a:off x="381000" y="1193800"/>
            <a:ext cx="8555037" cy="5359400"/>
          </a:xfrm>
        </p:spPr>
        <p:txBody>
          <a:bodyPr/>
          <a:lstStyle/>
          <a:p>
            <a:r>
              <a:rPr lang="en-US" sz="2800" dirty="0">
                <a:solidFill>
                  <a:schemeClr val="bg1">
                    <a:lumMod val="65000"/>
                  </a:schemeClr>
                </a:solidFill>
              </a:rPr>
              <a:t>Connectivity via </a:t>
            </a:r>
            <a:r>
              <a:rPr lang="en-US" sz="2800" dirty="0" err="1" smtClean="0">
                <a:solidFill>
                  <a:schemeClr val="bg1">
                    <a:lumMod val="65000"/>
                  </a:schemeClr>
                </a:solidFill>
              </a:rPr>
              <a:t>multineuronal</a:t>
            </a:r>
            <a:r>
              <a:rPr lang="en-US" sz="2800" dirty="0" smtClean="0">
                <a:solidFill>
                  <a:schemeClr val="bg1">
                    <a:lumMod val="65000"/>
                  </a:schemeClr>
                </a:solidFill>
              </a:rPr>
              <a:t> stimulation</a:t>
            </a:r>
          </a:p>
          <a:p>
            <a:pPr lvl="1"/>
            <a:r>
              <a:rPr lang="en-US" sz="2400" dirty="0" smtClean="0">
                <a:solidFill>
                  <a:srgbClr val="FFFFFF">
                    <a:lumMod val="65000"/>
                  </a:srgbClr>
                </a:solidFill>
              </a:rPr>
              <a:t>Iterative fast adaptive GAMP framework</a:t>
            </a:r>
          </a:p>
          <a:p>
            <a:r>
              <a:rPr lang="en-US" sz="2800" dirty="0" smtClean="0">
                <a:solidFill>
                  <a:schemeClr val="bg1">
                    <a:lumMod val="65000"/>
                  </a:schemeClr>
                </a:solidFill>
              </a:rPr>
              <a:t>Network connectivity </a:t>
            </a:r>
            <a:r>
              <a:rPr lang="en-US" sz="2800" dirty="0">
                <a:solidFill>
                  <a:schemeClr val="bg1">
                    <a:lumMod val="65000"/>
                  </a:schemeClr>
                </a:solidFill>
              </a:rPr>
              <a:t>via Ca</a:t>
            </a:r>
            <a:r>
              <a:rPr lang="en-US" sz="2800" baseline="30000" dirty="0">
                <a:solidFill>
                  <a:schemeClr val="bg1">
                    <a:lumMod val="65000"/>
                  </a:schemeClr>
                </a:solidFill>
              </a:rPr>
              <a:t>2+</a:t>
            </a:r>
            <a:r>
              <a:rPr lang="en-US" sz="2800" dirty="0">
                <a:solidFill>
                  <a:schemeClr val="bg1">
                    <a:lumMod val="65000"/>
                  </a:schemeClr>
                </a:solidFill>
              </a:rPr>
              <a:t> </a:t>
            </a:r>
            <a:r>
              <a:rPr lang="en-US" sz="2800" dirty="0" smtClean="0">
                <a:solidFill>
                  <a:schemeClr val="bg1">
                    <a:lumMod val="65000"/>
                  </a:schemeClr>
                </a:solidFill>
              </a:rPr>
              <a:t>imaging</a:t>
            </a:r>
          </a:p>
          <a:p>
            <a:pPr lvl="1"/>
            <a:r>
              <a:rPr lang="en-US" sz="2400" dirty="0" smtClean="0">
                <a:solidFill>
                  <a:schemeClr val="bg1">
                    <a:lumMod val="65000"/>
                  </a:schemeClr>
                </a:solidFill>
              </a:rPr>
              <a:t>Network model - captures dynamics</a:t>
            </a:r>
          </a:p>
          <a:p>
            <a:pPr lvl="1"/>
            <a:r>
              <a:rPr lang="en-US" sz="2400" dirty="0" smtClean="0">
                <a:solidFill>
                  <a:schemeClr val="bg1">
                    <a:lumMod val="65000"/>
                  </a:schemeClr>
                </a:solidFill>
              </a:rPr>
              <a:t>Graphical models</a:t>
            </a:r>
          </a:p>
          <a:p>
            <a:pPr lvl="1"/>
            <a:r>
              <a:rPr lang="en-US" sz="2400" dirty="0" smtClean="0">
                <a:solidFill>
                  <a:schemeClr val="bg1">
                    <a:lumMod val="65000"/>
                  </a:schemeClr>
                </a:solidFill>
              </a:rPr>
              <a:t>Scalable </a:t>
            </a:r>
            <a:r>
              <a:rPr lang="en-US" sz="2400" dirty="0">
                <a:solidFill>
                  <a:schemeClr val="bg1">
                    <a:lumMod val="65000"/>
                  </a:schemeClr>
                </a:solidFill>
              </a:rPr>
              <a:t>accurate </a:t>
            </a:r>
            <a:r>
              <a:rPr lang="en-US" sz="2400" dirty="0" smtClean="0">
                <a:solidFill>
                  <a:schemeClr val="bg1">
                    <a:lumMod val="65000"/>
                  </a:schemeClr>
                </a:solidFill>
              </a:rPr>
              <a:t>based algorithm</a:t>
            </a:r>
            <a:endParaRPr lang="en-US" sz="2400" dirty="0">
              <a:solidFill>
                <a:schemeClr val="bg1">
                  <a:lumMod val="65000"/>
                </a:schemeClr>
              </a:solidFill>
            </a:endParaRPr>
          </a:p>
          <a:p>
            <a:r>
              <a:rPr lang="en-US" sz="2800" dirty="0" smtClean="0"/>
              <a:t>Receptive field </a:t>
            </a:r>
            <a:r>
              <a:rPr lang="en-US" sz="2800" dirty="0"/>
              <a:t>of </a:t>
            </a:r>
            <a:r>
              <a:rPr lang="en-US" sz="2800" dirty="0" smtClean="0"/>
              <a:t>retinal ganglion cells</a:t>
            </a:r>
            <a:endParaRPr lang="en-US" sz="2800" dirty="0"/>
          </a:p>
          <a:p>
            <a:pPr lvl="1"/>
            <a:r>
              <a:rPr lang="en-US" sz="2400" dirty="0" smtClean="0"/>
              <a:t>Space-time salamander response to stimuli</a:t>
            </a:r>
          </a:p>
          <a:p>
            <a:pPr lvl="1"/>
            <a:r>
              <a:rPr lang="en-US" sz="2400" dirty="0"/>
              <a:t>Improved identification with limited data</a:t>
            </a:r>
          </a:p>
          <a:p>
            <a:pPr lvl="1"/>
            <a:endParaRPr lang="en-US" sz="2800" dirty="0"/>
          </a:p>
          <a:p>
            <a:endParaRPr lang="en-US" dirty="0"/>
          </a:p>
        </p:txBody>
      </p:sp>
    </p:spTree>
    <p:extLst>
      <p:ext uri="{BB962C8B-B14F-4D97-AF65-F5344CB8AC3E}">
        <p14:creationId xmlns:p14="http://schemas.microsoft.com/office/powerpoint/2010/main" val="1770927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635000"/>
          </a:xfrm>
        </p:spPr>
        <p:txBody>
          <a:bodyPr/>
          <a:lstStyle/>
          <a:p>
            <a:r>
              <a:rPr lang="en-US" sz="2800" dirty="0" smtClean="0"/>
              <a:t>Neuroscience: Estimation Challenges</a:t>
            </a:r>
            <a:endParaRPr lang="en-US" sz="2800" dirty="0"/>
          </a:p>
        </p:txBody>
      </p:sp>
      <p:sp>
        <p:nvSpPr>
          <p:cNvPr id="4" name="Rectangle 3"/>
          <p:cNvSpPr>
            <a:spLocks noChangeAspect="1"/>
          </p:cNvSpPr>
          <p:nvPr/>
        </p:nvSpPr>
        <p:spPr bwMode="auto">
          <a:xfrm>
            <a:off x="2304385" y="2936856"/>
            <a:ext cx="1644506" cy="1101744"/>
          </a:xfrm>
          <a:prstGeom prst="rect">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3" name="Right Arrow 2"/>
          <p:cNvSpPr>
            <a:spLocks noChangeAspect="1"/>
          </p:cNvSpPr>
          <p:nvPr/>
        </p:nvSpPr>
        <p:spPr bwMode="auto">
          <a:xfrm rot="5400000">
            <a:off x="2879440" y="4486314"/>
            <a:ext cx="723653" cy="358444"/>
          </a:xfrm>
          <a:prstGeom prst="righ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0" name="Right Arrow 9"/>
          <p:cNvSpPr>
            <a:spLocks noChangeAspect="1"/>
          </p:cNvSpPr>
          <p:nvPr/>
        </p:nvSpPr>
        <p:spPr bwMode="auto">
          <a:xfrm rot="7860000">
            <a:off x="564329" y="1961180"/>
            <a:ext cx="738421" cy="365760"/>
          </a:xfrm>
          <a:prstGeom prst="righ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2" name="TextBox 11"/>
          <p:cNvSpPr txBox="1"/>
          <p:nvPr/>
        </p:nvSpPr>
        <p:spPr>
          <a:xfrm>
            <a:off x="5336745" y="3025914"/>
            <a:ext cx="2283255" cy="400110"/>
          </a:xfrm>
          <a:prstGeom prst="rect">
            <a:avLst/>
          </a:prstGeom>
          <a:noFill/>
        </p:spPr>
        <p:txBody>
          <a:bodyPr wrap="square" rtlCol="0">
            <a:spAutoFit/>
          </a:bodyPr>
          <a:lstStyle/>
          <a:p>
            <a:endParaRPr lang="en-US" b="0" dirty="0" smtClean="0"/>
          </a:p>
        </p:txBody>
      </p:sp>
      <p:sp>
        <p:nvSpPr>
          <p:cNvPr id="13" name="TextBox 12"/>
          <p:cNvSpPr txBox="1"/>
          <p:nvPr/>
        </p:nvSpPr>
        <p:spPr>
          <a:xfrm>
            <a:off x="5470" y="1033758"/>
            <a:ext cx="2797447" cy="707886"/>
          </a:xfrm>
          <a:prstGeom prst="rect">
            <a:avLst/>
          </a:prstGeom>
          <a:noFill/>
        </p:spPr>
        <p:txBody>
          <a:bodyPr wrap="square" rtlCol="0">
            <a:spAutoFit/>
          </a:bodyPr>
          <a:lstStyle/>
          <a:p>
            <a:pPr algn="l"/>
            <a:r>
              <a:rPr lang="en-US" b="0" dirty="0" smtClean="0"/>
              <a:t>Stimulus</a:t>
            </a:r>
          </a:p>
          <a:p>
            <a:pPr algn="l"/>
            <a:endParaRPr lang="en-US" b="0" dirty="0" smtClean="0"/>
          </a:p>
        </p:txBody>
      </p:sp>
      <p:sp>
        <p:nvSpPr>
          <p:cNvPr id="17" name="TextBox 16"/>
          <p:cNvSpPr txBox="1"/>
          <p:nvPr/>
        </p:nvSpPr>
        <p:spPr>
          <a:xfrm>
            <a:off x="0" y="2902269"/>
            <a:ext cx="990600" cy="707886"/>
          </a:xfrm>
          <a:prstGeom prst="rect">
            <a:avLst/>
          </a:prstGeom>
          <a:noFill/>
        </p:spPr>
        <p:txBody>
          <a:bodyPr wrap="square" rtlCol="0">
            <a:spAutoFit/>
          </a:bodyPr>
          <a:lstStyle/>
          <a:p>
            <a:pPr algn="l"/>
            <a:r>
              <a:rPr lang="en-US" b="0" dirty="0"/>
              <a:t>V</a:t>
            </a:r>
            <a:r>
              <a:rPr lang="en-US" b="0" dirty="0" smtClean="0"/>
              <a:t>isual system</a:t>
            </a:r>
          </a:p>
        </p:txBody>
      </p:sp>
      <p:pic>
        <p:nvPicPr>
          <p:cNvPr id="19" name="spikeOut.avi">
            <a:hlinkClick r:id="" action="ppaction://media"/>
          </p:cNvPr>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250160" y="5387025"/>
            <a:ext cx="1574702" cy="1085049"/>
          </a:xfrm>
          <a:prstGeom prst="rect">
            <a:avLst/>
          </a:prstGeom>
        </p:spPr>
      </p:pic>
      <p:sp>
        <p:nvSpPr>
          <p:cNvPr id="5" name="AutoShape 2" descr="data:image/jpeg;base64,/9j/4AAQSkZJRgABAQAAAQABAAD/2wCEAAkGBxQRERUUEBQVFhUXFBUYGBcYFxUaGxgdFRcXGRgaFhcYHCggGBolHBcUITEhJSkrLi4uFx8zODMsNygtLisBCgoKDg0OGxAQGywkHyQsLCwvLCwsLCwsLCwsLCwsLCwsLCwsLCwsLCwsLCwsLCwsLCwsLCwsLCwsLCwsLCwsLP/AABEIALIBGwMBIgACEQEDEQH/xAAcAAEAAgMBAQEAAAAAAAAAAAAABAUCAwYHAQj/xAA/EAABAgMFBAcGBQMEAwEAAAABAAIDBBEFEiExQQZRYXETIoGRobHBMkJS0eHwBxQjYpJygqIWJDPxQ1PCFf/EABkBAQEBAQEBAAAAAAAAAAAAAAABAgMEBf/EACQRAAICAgICAgMBAQAAAAAAAAABAhEDIRIxQVETIhQycWEE/9oADAMBAAIRAxEAPwD3FERAEREAREQBERAEREARV87arIdQOs4ZgZDmdFy4t6LMPIFQwZ0wHfqucsiidYYZS2dm+YY3NzRzIWp1oQx71eQJ8l5/a8SNEcGQGmgpUjAd5W/8vHa0mlXU0K5/M/R1/HVbZ1z7dh1o0OcdwA9SF8fazj7LKcz6LkbBi1vNJN4nHfyUm1LJJxY5wPMnvU+WTVmvhgnTOnhWqffYebcfBapu26GkNtRTFxrnupn2rzmPbExLOuvceFcivrdp48YEMa59M7rSfILPzOjf4quzpbR2ziwojW3YZDuDvmpsntJFiAm6ylcMDj/kvO4UKJHjjpAWhpBNQQeGBXazcwyXg9UY7+KKcvZZYoLSRcM2jcPbhjmCR4H5qbL7RS7iAXhhJpR2GfHLxXlT7Rixn3W1OOnqr6ybDYT+qcvi1+iscsjM8EEj01F59Nz5hUEKKW0wABNOVFc2btIaUi9bfSgcOzJw7l1jmT7OEsEkrR1CLRKTjIorDcDv3jmNFvXU4NUEREAREQBERAEREAREQBERAEREAREQBFi94aCXGgAqSdFxG0e1LnO6KBUVw3E8zoPs7lic1FbOmPG5ukdRP2uyHUDruHugjxOi5ect90arCXNJqLrcBxqcyoVhADBxvHEn6KtloobHcXVqa4enPJcJZJM9cMMYtli6IyELr3ZaV3gHILGFb8BuAyGgoFFfYT5p96M4sbnQZ055NHespbZ2WLgWtJAOrnG9TfjkuWzr9PJti21GjD9GGboNQWigw4nNbbOtGKzGKx+OZOPfRbtrYrpeXb0eGONNAMgNwU2wn9I0cqrVPlRm1wutEOFPS8J5iXgS7QaKPaG2IcbkEYnCvNb9pLJguBNLp3jA/XtVLs7ZsGE50SK68W1pXdwGpyS2tBKDXKmyy2klhGgQQfbdQV10xVxJSTWQwxguhowp676qus+L+Zf0pGA6sNo0A15qxi2myHUE0pgTx3DjxVVPZmSa+puqHNwBv0y9eAXN7RTYawtrVb4lvGIejlWE4aeZOnatEPZl0Uh0y7A+43Xm7Ts71lu+jUY8dyM9kGMMGgoCa13ntWdrwYkMEg3gOGI+YSbl4UBhMJoZdyoTjvrvVhZ1psmYQA9qn3ii3oO19l0cnZdlxJqLUOoxuZzqdwH3mr90gYYutea8RVRhaJlHOa0DrezwNcVrsy2r8R/SYkgCm6pxKmjb5P8AhhLxZmFHY5t3BwNa4Eah24ELtIW1sK+GRWlhORHWHbgD4LlLVlnDFhqc+BHzVDIzfSzIa4O/TqX0BwPFbjNx6Oc8cZ7Z7TDiBwBaQQciFkuNs+12wHEtN+G6lQMwd4G/hyXWSsyyK0PhuDmnUeu48F6YTUjxTxuJuREWzmEREAREQBERAEREAREQBa48ZrGlzyABmSs3OoKnABedbTWz078IlyEyt0fF+5w1O7d3rE58UdMWNzZa25bRj0ZBa4NBJcXUF6ns0FcszjTRc9Jyzb7icSc+3HBUsvEmJklrDRgOLjUNPLUlbJ6XiSbw4vvAgVwwHELyuTltnvjBR+qN87JRIMYXHUa7wCupO5nWrhqaVPyVLFnHTkO61p6uTxkO3JV0tZ07DeLzOrX2g5vlVZNdrfZ1NtTRawtaSCaAqTZAoWt4VHqqi0ovWhB5xNXH0VxZwDmuIIBaAQTvBC15MvUSt22na0a72agHvxVvIw6QL7TdLW1qOWR4LjtqIjnOF4UN4HgccwV2NixQ+DddjUUI4ItsklUUcba1tRYzhDhtc950GP2FlDsCduGrGgmmF9tfl4rqZaThwHkQmAH3jmSTQgV3cOatpeNTDNxGuQGpKiW9llkpfVHFzE9ElmhjasIFB9Cq6yZWLOP6zi2GD1nDM8G8eOi6Pa9rLgbgclI2aYxsFrW0yx5nEqVujfP62kWMiyBLMusoPE13uOZPNaX243o7opePVB9eS3z0g2IKuFeIXn1tNdDi3YYLqkBoGZJwAW22tHOMYy2zrJmfhO6ugAGOtAo0Gdl4IIhhoqdNSd30USDs6xjA6ciuDj7jCABwqRU88FZWPIw4RvwIBJ0fEJ8L3osbN/WittaSmI4DocMihBBcQ3wJqoVnWRHZFc57BTDAOacu1dw6M57aODQ7H2eH34Kre8Nwr9lGSMmR5i0RQNoRQZFQ/wA2Gm8Nc+Kym3Ni1FaEYA6rnp7pGuDA0uLjRpGp47kRulRexoTnC9CONK00PPisrCt+JLRKua4CvXb7rhzyruKsrMsgwYILzVzhjw4KBNEsNRlwVWmYdSTR6nBiB7Q5pqHAEHeCKgrNcHsttJdiMhPdWG83W191xyp+05U0w4rvF7Iy5Kz52SDg6YREWjAREQBERAEREAREQHI/iNbXQQWwwaOik1/pbSveS0cqry8QokYF7jdh6aF3LhxXT7cRGzc05vtXKwwKn3a3j/Iu8FRCEAf1z1Rg1oNBhv4LyZHbPoYFxiSrLthrQ0Np1cKclOmZ1swaOxGvboqxljwIlS0XSdW4KHaMt+UcLry6ueWCwjrqzsZOKxrQ1oAaBQAYDsVxIRKNq6hIq3MYELy6HborQuHerqzbYaTV5N7QgjCnD3u1I6JKKZK2qkIrnGK3rFpxoNKaKss3aHChPNdbBm/eLr7SACaAFvMDCih2/sxBit6QfpxCK1bSjuYyqq0RSrTKm159kWFSuOhUCypyNEAEMOrqcgO1abIsYuinpjVjSKAYXufBdLPRxLvawEXaUAApd4FZNr0WtlS9xlYjqkAknfTQKJOW0ITS6ovOx5DQfe9aZ60R0JGHNU1jWO6dcXxSRBG7N9M6bmjerfolduRUzdqPmImFSdwBJ8FebMy030gDobmsrW84Uw4A4lXEK1ZWXFyC0ADcAPqe1aJrbNrWkMoK65nsOizo19/COhtS0YcGDiQX+SrNnbJ6QmYiUrjcB0Gp5rhGWk6cmWMqSCankM+/Adq9Kn5oQmtY05NFeZC0nbtnOUOK4rtmFlS4eXx42ji1g3Aa8ypv55hyouembT/SaK4UqqyzLQLw6lSamgGOAw7ETrorhe2X0xPAPFN+i57aCdLW1FVNgNIcXPIBIpQY0HPj6KBbYDmO4Y9xWTVV0Xmz1mhsARIgvOdiSdK44L5OPFagBSxMf7WFxbVUczEzVZIq7bJTdonuZdEJ/VwPVdprkq99ssJoc9ysLPmKsDt/osI8RjiL7WurvAOXNGVJLpFc6AyvSt8NMcSOK9ZsSe6eAx+pFHcxn359q8pjAMdWEK/EwYim8fJTbEtR0F7XwnYVulvuuGYDuWOK6Y58WcM2PmtHq6KLZs82PDD2ciNWkZg8VKXrPC1QREQgREQBERAFHtCaEKE+IcmMc7ndFaKQua2+nzClHNb7UQ3Ryzd4YdqjdKyxVujzSvRdcmrnYuO8mpPiokL/AHL+sSGNzprwqoUw6LFe2Hcc2ppU5c68lOtCVdLsaWjqAUNDiOJ3rxM+miVMWZEhdaXN9p90nEcjqFXwJaJMR7sdrgAKkHM00BV5s5aAiYA1FFKhwx+YB/aK95RBlJGlZYgtMFmGGVD81j/puHSsIuYdMSR3HRb5qwXtjlznUYTXPuV3L3WjNLL/AA1bPWZHaCXltBurlrWq1WtafR3mA1Da3eR0Wdo2qAKNK4y17RqTyQf6zp9kpgRHuvYi+B5JthKUq5oIumuZOXNc9sVNHpHYdU0oeIzXeW81sRhOhb46qi92co2Nfa1oNSaDvOC7mzZmFAhhprRoAFKdq83sl5Ey2H8NXdjfqQr6emanE0Cl09FcbVM6mFNSrQXNhNqdS1vjgqS3my0w0h0KGHUwc0Bp7xmqyanKDBUklNOjPiY4NNPCvqpbY4pbJGw8oIUaK52JBAFd2Pr5KfbU+9tQ2pHiq+RjGHFNcLwHhX5qzjRA4YoyplfOWl+nhuVnsw67LV1ca9hJI9FyFstu1DTnQDtwXVy7wyEGjQU7hRV6InZnN2hRU9qTTnQxSuLgO8geq2mEYjsK0+9VjaTKCG3fEZ4FKDezsLQihjGMHusaPDFc660bry12Oo5KRNPBOp5lQoURrY/XwBaKV1oTUeSDpUXktKlsOpIBcagbhoDxVeGRJiNcBuiGKucN5yAqs4061jSa0aMVosq0SGPccL7q+GFeQQFjKAQHGGTevVcHHM7weXqlwBzg3C8Lw5g4+fiqy0I1TDcPiI76fJboj8Gurk6h5O/6CEO02OnrsyYekRlafubX0Hku5XktnTnRzEF4xDaudvpUZdxXrEN4cAWmoIBB3g5FenC9UeL/AKI1KzJERdTzhERAEREAXCfifEp0AOX6p7ujp5ld2vPPxcguIl3N3xG99wjyKxk/VnXD+6OSM2G4uONMtyjUdF6z3FrDkNXfIKHNy7YlHEkUOI3jd6LdMvv4A03LyUe+yzsyDDl3XoYABoaaVCNn+uXE40p3KtlJw0oeRBA8QVpnmgi8DdPDI8wqLLO0rdLh1jlTwVFNbRtbUXqncMUsyxDNNLnuIqTdFaCgwqVNfYQk6F7AWO96nmUpFv0c/L2jFmonRy7HOcd4wHElb4mzEVxd0rwLuYHkuysqZbCa4sa1t7cFTzs+OkdTUJaFMmSMo2BLwacK931Vy+Z6i5wxb0FuOTfJSIU3Vo4hZZURopIjFwHukV1xIWT3mK2je1QrUnLjg7OmY3jVTmxW3A+GahwqOIKqDMGwKA3jVVAjiBGJ9x2fA6FZzdoFoN88eSgQZGYnMILCGn33a8grRk6qWjQ3DrhrgfuoK0zb2AUYD3k+aqP9JxILP+VwI44dg0UWHZ8Z2Bjmm6gqe1WhZvhy7pmO2HDFaODnHcAV0ceyojT1nCm76qRYEJsqykMUOrsyTvJWU3PXio2VIiEFgoRQaZUVNakY9LCGt4keXqrd0eq5uahujTJdCH/EMt+rvvgiDOolYJOLz3UUmPLw3tuvbUabxyOiiScyLuCwizOgzP3VQvg1NsQOoTEcW1qGk93NY2rQXIbdTU8h9T4Ka1+QGQFFQzkcuj3s2+y3+3PvqqZOgEteZiaatHLU/eq+uALSDWlK4ZjEZL5Bik5r7Mio5kDma1PgEBlLwHQooJeXBwwPLTxr2r03Y2dvw3QycWEEcnY07DXvC83jwzVobSta9wx8wun2SmHQ5kVyeA09oFPEBbxupHLNHlA9CREXqPAEREAREQBc5t3ZDpmWpDFXscHgDM4EEDjjXsXRoo1aKnTs8AmILheAaajAt1wwOB1G5VkKcDTi6nA4Ed66/amWfCm417MxHOHEPNWkdmHMFUl5pNXtBPEVXleme+LtFZPxg4XmOxGoKqPzcaM8MqSytHECnir21pSG5pLWNB4CispCDDEMBgFaYbsVLRujGSeGjcMhQ7lNiT99lwmrd1aqrfBcwkDEfeSqpoFpqwkKUVOi2DqNoNFzcxPf7hzToMPVb322Wij2nmNe9cxPz96JfAporGOySkd7Zruklxd0JHit8tLuZDo7OpPJc5YU1HayjYTi3OpwrXHVWMW2XtH6kNw8fJRrZU9Gm1nXgd+S3RZ5kOG1rc6AADPsCop62A80a0k9y6nZezGsF6JQxTiTuG4K9ILbPlhbNumHCJM4NzDD5v8Aku4mIjWsEODRoGZ3qqjTTRhTtBI8lAiRzo7vWbNcV5JsayIkX/zMA/uWdn2TBg1Jd0r9KYAfe9V8Ca+IkndWg+veso1ouOFUsVZsn2k1o4dgPmqZ0Yg0d3qYYpKrbXmRDZoXn2R68kRGzRalpXBdZ7Z8OKlbNwLgqczn9VT2JLdI4ueca4810VC3Qc6+i0zK2ZzsIA3oZo46aO+qhQ4jwetDrxDs+9b2dY1Jr9+Cynn3YZu5nAduvYoisrHWu+L1IbboyJrUntGQW6fYGMhgfH6GvovlnyfR03nJSbZg9WH/AFHyVIb5OMdT3LfNRYgoYTA4NOpOZzPFQpJmWHf94q7hNuM1NUCK+WizJF+6wk8/JX+yjI35mG6I4H9RlR2jJQ5WKBWnhvXQbMy9+Zh5U9o/2Y/JI7Ym6iz0dERew+YEREAREQBERAc9ths/+ah1YP1WezpeGra+I48yvJJqXMOIWvJBBoWuBBHeMCvfFWWzYECbH60ME6OGDh/cNOBwXOcL2jtjy8dM8VLdcCFHe4wnVYOqc27uS9Gmfw1ANYEw4fte0Or2tI8lWT/4fTLR1DDicA6h/wAgB4ri8cvR6Y5oeziDaDCfaodxBH0WqI4O1BXQR9iputPy7jyLD43qLbD/AA9nntqGMZwe8A/4gqKMvRpzj7OAtFgyVps/s8IZESK0OfoDk35nirGDs86XmHNmQL7CBQEOAqAa1349ilTMYNJocFlvwaST2bzaTWClA373qrtOL0grWqrXxTMxhCh1z6ztGjU89y6KPIwoTWBgwFK96dGqs02LsbCwfHILs+A7BmVPnrNaxpdBea1PVO4cdFg6boDior5s0U2XRXzFqBv/ACBzewkeC0MtyEciTyBPopU0y/moVlMbCeWEAVxB9CtGbNhmY0T/AIoV0fE/DwRsnHcevGDf6W/NW5eAo8SZbqaIDQyzn6xn9zfkn/5bMSak7yalH2owfE48Gn1VdNTEWP1WgsZqNTzO7gFAzGx52E1z6upV5pXAEb6q4E7D/wDYz+QWiQlxDbQgHmApHRMPuN7gqwjAzUMnB7a8wtc3acNuXXdoG5dp0UoSkM+6O5RrRkmtDXNGF6h5H60UBhIPNTEimnkOSzbEMZ94ijRg0feq2CWqpLQxoxc3lUeipDdKwdSFpnOmJvNIp8OgW2XmtGNceJwHZqrGDD6uKlmqK6Wm4jR1mYbxp2Lr9inX5ll01ADnHuI8yO9UsFg4BdzsPZoYwxsKvwFNwONeZHgFrGrkjnmklBnUIiL1nzgiIgCIiAIiIAiIgCIiAKu2gnuglosQZhpu/wBTsG+JCsVUbWSTo8pFZDxdQEDfdcHUHEgFSXWjUatWePxYhFSSSTiScSa6k6lU1pPN00zVjNxAPaP3yUSJEYRn3gjzC8SPpmywGiFABpi4lzjvx+VFvmYl4Y5LCVAMBtNx8yoL2xS67Bz1PujiVOwSHRS6jfeJp2DM9wWU66gwz0WmDLRIbw+I+/gRQAAY+qmMIJqMfRUCFAowA50xWiXYBHB/Y7zCmOp3rQGUe13Bw7/+ksGyZlWnEVaf2kjwyUN15vtC+N4wPdkVYA1qOXiFiYazZSE2YhfEAdQ7DzWL7ThNyJcf2gnxyWVIcQkAgkZj5bxyWYs9o91UhCdbHwwnHmQPKq3yU06Ljg3hTHxUpstwW2HLUNVbBnBg1zJPb8lstFg6F4dqKDmcli2OwGl9tdwIr3LTGhOecSaAmg3KWUgS9nMJGCsXBkMYtNN4Fe9ZQYRC39FeFKZq2Qwgz7PcBPZTxKzfBMX2yeABwHzKkyspoMzkAuildlJk+41v9Th5CpRJvoOaj2c7Z1mhzgLt41oMzjWgovYLMlBBhMhj3RjzOJ8SVXWFs6yXo5xvv30oByHqrtejFj47Z4s+XnpdBERdjzhERAEREAREQBERAEREARF8QHmP4pyQZGhRIbBWI117SpaRieNHZ8Fx8Eh2BFDuPovbrdseHNwujiVGNWuGbTvHyXndqbCzEIEtDYzRj1Kh38DrwBK82SDu0ezDlVUzmIdPYy3LJxDRRooPvPetMxDx3EdhBCjwpyri1wy94fJcT1GyNGDR1jT73KHHn4bMamvAFTmw2ncSoNpS4u0piTQIQxYYsUitWN039pUh8tFaOrEJ5gHzVg+FUUoFOsSwpiYdSCLzRm53st5u9MSnfQdJWyqlJQjrXjfIxr8llFgxHYOdhwFF6tZ2w0sxrelBiPGZJIbXg0HLnVQPxD2PZHkXflWNhxYX6jboDb4aDeY4jOoJpXUNXX4ZeTh+TG6R5XHlIQpeexp0q4BbOnhQx1o4/nXwC5BrBqB2j10W1slX2fRw8MVjgjfysuZ3aHCkH+TjU9gVJGmi/wBp7jXmfotjZM/D3Fw82qwlJEZurywPorSRhybK6WlwdHfxU5kq7IOI4G8FaAAfZPgjXY4Nd/iFCiUdFbhfqOND50Uxsd598/4jyUZrHHcO2pVtYdlRJmIIcJt466NaN7twUqy8qOi2BsoxY4e6pazrE1JxHsjHjjyBXqirrCslsrBENuJzc74iczy0VivXCPFHiyT5OwiItmAiIgCIiAIiIAiIgCIiAIiID4iL6gC+IiArbVsGXma9NCaTT2hg7+QxXJTX4Ztx6COWg6PYHf5NI8l36LLhF9m45JR6Z5c78OJkHCLBPMvH/wAlTZD8NCXh0zGFB7sMY/ydl3L0RfVn4omvnn7OblNiJRhqWufT43EjtAoD2roYUMNAa0BoGAAAAHIBZotqKXRhyb7YWL2ggg4gih7Vkipk/Nm1OysazYpZEYTBvEQooFWub7ocRk+mFDjhhUKG6RMOhfDfDvCrSWvZeG9taXhxX6fUC2rHgzcIwphge08wWne1wxaeIXJ4vR2WX2fnBv7Se4eoW6DBJOLjTsxVjtzsrMWXFbR3Sy8Q0ZEc0VBzuRKYB1MjkaHKhAt9i9n/AM3MNBaXQm4xTUgAaCooanhiuXF3R25KrKFrWjd3D5KfZdjRpk0l4TnD4gKNHNxo0d69pltmZSHS7LQqjIlgce91SrVopgFtYfbObzekedWL+GxwdNxf7IePe9w8h2rvbPkIcBghwWBjRoPMnMniVJRdYxS6OMpOXYREWjIREQBERAEREAREQBERAEREAREQHxERAEREAREQBfURAF8X1EAREQBERAQbblmRZeK2Kxr2ljqtc0OBoKjA4YEAr5YcsyHLw2w2NY26DRoDRiMcAiKeS+CeiIqQIiIAiIgCIiAIiIAiIg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spikeOut.avi">
            <a:hlinkClick r:id="" action="ppaction://media"/>
          </p:cNvPr>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2364643" y="5387025"/>
            <a:ext cx="1574702" cy="1097280"/>
          </a:xfrm>
          <a:prstGeom prst="rect">
            <a:avLst/>
          </a:prstGeom>
        </p:spPr>
      </p:pic>
      <p:sp>
        <p:nvSpPr>
          <p:cNvPr id="14" name="AutoShape 4" descr="data:image/jpeg;base64,/9j/4AAQSkZJRgABAQAAAQABAAD/2wCEAAkGBxQRERUUEBQVFhUXFBUYGBcYFxUaGxgdFRcXGRgaFhcYHCggGBolHBcUITEhJSkrLi4uFx8zODMsNygtLisBCgoKDg0OGxAQGywkHyQsLCwvLCwsLCwsLCwsLCwsLCwsLCwsLCwsLCwsLCwsLCwsLCwsLCwsLCwsLCwsLCwsLP/AABEIALIBGwMBIgACEQEDEQH/xAAcAAEAAgMBAQEAAAAAAAAAAAAABAUCAwYHAQj/xAA/EAABAgMFBAcGBQMEAwEAAAABAAIDBBEFEiExQQZRYXETIoGRobHBMkJS0eHwBxQjYpJygqIWJDPxQ1PCFf/EABkBAQEBAQEBAAAAAAAAAAAAAAABAgMEBf/EACQRAAICAgICAgMBAQAAAAAAAAABAhEDIRIxQVETIhQycWEE/9oADAMBAAIRAxEAPwD3FERAEREAREQBERAEREARV87arIdQOs4ZgZDmdFy4t6LMPIFQwZ0wHfqucsiidYYZS2dm+YY3NzRzIWp1oQx71eQJ8l5/a8SNEcGQGmgpUjAd5W/8vHa0mlXU0K5/M/R1/HVbZ1z7dh1o0OcdwA9SF8fazj7LKcz6LkbBi1vNJN4nHfyUm1LJJxY5wPMnvU+WTVmvhgnTOnhWqffYebcfBapu26GkNtRTFxrnupn2rzmPbExLOuvceFcivrdp48YEMa59M7rSfILPzOjf4quzpbR2ziwojW3YZDuDvmpsntJFiAm6ylcMDj/kvO4UKJHjjpAWhpBNQQeGBXazcwyXg9UY7+KKcvZZYoLSRcM2jcPbhjmCR4H5qbL7RS7iAXhhJpR2GfHLxXlT7Rixn3W1OOnqr6ybDYT+qcvi1+iscsjM8EEj01F59Nz5hUEKKW0wABNOVFc2btIaUi9bfSgcOzJw7l1jmT7OEsEkrR1CLRKTjIorDcDv3jmNFvXU4NUEREAREQBERAEREAREQBERAEREAREQBFi94aCXGgAqSdFxG0e1LnO6KBUVw3E8zoPs7lic1FbOmPG5ukdRP2uyHUDruHugjxOi5ect90arCXNJqLrcBxqcyoVhADBxvHEn6KtloobHcXVqa4enPJcJZJM9cMMYtli6IyELr3ZaV3gHILGFb8BuAyGgoFFfYT5p96M4sbnQZ055NHespbZ2WLgWtJAOrnG9TfjkuWzr9PJti21GjD9GGboNQWigw4nNbbOtGKzGKx+OZOPfRbtrYrpeXb0eGONNAMgNwU2wn9I0cqrVPlRm1wutEOFPS8J5iXgS7QaKPaG2IcbkEYnCvNb9pLJguBNLp3jA/XtVLs7ZsGE50SK68W1pXdwGpyS2tBKDXKmyy2klhGgQQfbdQV10xVxJSTWQwxguhowp676qus+L+Zf0pGA6sNo0A15qxi2myHUE0pgTx3DjxVVPZmSa+puqHNwBv0y9eAXN7RTYawtrVb4lvGIejlWE4aeZOnatEPZl0Uh0y7A+43Xm7Ts71lu+jUY8dyM9kGMMGgoCa13ntWdrwYkMEg3gOGI+YSbl4UBhMJoZdyoTjvrvVhZ1psmYQA9qn3ii3oO19l0cnZdlxJqLUOoxuZzqdwH3mr90gYYutea8RVRhaJlHOa0DrezwNcVrsy2r8R/SYkgCm6pxKmjb5P8AhhLxZmFHY5t3BwNa4Eah24ELtIW1sK+GRWlhORHWHbgD4LlLVlnDFhqc+BHzVDIzfSzIa4O/TqX0BwPFbjNx6Oc8cZ7Z7TDiBwBaQQciFkuNs+12wHEtN+G6lQMwd4G/hyXWSsyyK0PhuDmnUeu48F6YTUjxTxuJuREWzmEREAREQBERAEREAREQBa48ZrGlzyABmSs3OoKnABedbTWz078IlyEyt0fF+5w1O7d3rE58UdMWNzZa25bRj0ZBa4NBJcXUF6ns0FcszjTRc9Jyzb7icSc+3HBUsvEmJklrDRgOLjUNPLUlbJ6XiSbw4vvAgVwwHELyuTltnvjBR+qN87JRIMYXHUa7wCupO5nWrhqaVPyVLFnHTkO61p6uTxkO3JV0tZ07DeLzOrX2g5vlVZNdrfZ1NtTRawtaSCaAqTZAoWt4VHqqi0ovWhB5xNXH0VxZwDmuIIBaAQTvBC15MvUSt22na0a72agHvxVvIw6QL7TdLW1qOWR4LjtqIjnOF4UN4HgccwV2NixQ+DddjUUI4ItsklUUcba1tRYzhDhtc950GP2FlDsCduGrGgmmF9tfl4rqZaThwHkQmAH3jmSTQgV3cOatpeNTDNxGuQGpKiW9llkpfVHFzE9ElmhjasIFB9Cq6yZWLOP6zi2GD1nDM8G8eOi6Pa9rLgbgclI2aYxsFrW0yx5nEqVujfP62kWMiyBLMusoPE13uOZPNaX243o7opePVB9eS3z0g2IKuFeIXn1tNdDi3YYLqkBoGZJwAW22tHOMYy2zrJmfhO6ugAGOtAo0Gdl4IIhhoqdNSd30USDs6xjA6ciuDj7jCABwqRU88FZWPIw4RvwIBJ0fEJ8L3osbN/WittaSmI4DocMihBBcQ3wJqoVnWRHZFc57BTDAOacu1dw6M57aODQ7H2eH34Kre8Nwr9lGSMmR5i0RQNoRQZFQ/wA2Gm8Nc+Kym3Ni1FaEYA6rnp7pGuDA0uLjRpGp47kRulRexoTnC9CONK00PPisrCt+JLRKua4CvXb7rhzyruKsrMsgwYILzVzhjw4KBNEsNRlwVWmYdSTR6nBiB7Q5pqHAEHeCKgrNcHsttJdiMhPdWG83W191xyp+05U0w4rvF7Iy5Kz52SDg6YREWjAREQBERAEREAREQHI/iNbXQQWwwaOik1/pbSveS0cqry8QokYF7jdh6aF3LhxXT7cRGzc05vtXKwwKn3a3j/Iu8FRCEAf1z1Rg1oNBhv4LyZHbPoYFxiSrLthrQ0Np1cKclOmZ1swaOxGvboqxljwIlS0XSdW4KHaMt+UcLry6ueWCwjrqzsZOKxrQ1oAaBQAYDsVxIRKNq6hIq3MYELy6HborQuHerqzbYaTV5N7QgjCnD3u1I6JKKZK2qkIrnGK3rFpxoNKaKss3aHChPNdbBm/eLr7SACaAFvMDCih2/sxBit6QfpxCK1bSjuYyqq0RSrTKm159kWFSuOhUCypyNEAEMOrqcgO1abIsYuinpjVjSKAYXufBdLPRxLvawEXaUAApd4FZNr0WtlS9xlYjqkAknfTQKJOW0ITS6ovOx5DQfe9aZ60R0JGHNU1jWO6dcXxSRBG7N9M6bmjerfolduRUzdqPmImFSdwBJ8FebMy030gDobmsrW84Uw4A4lXEK1ZWXFyC0ADcAPqe1aJrbNrWkMoK65nsOizo19/COhtS0YcGDiQX+SrNnbJ6QmYiUrjcB0Gp5rhGWk6cmWMqSCankM+/Adq9Kn5oQmtY05NFeZC0nbtnOUOK4rtmFlS4eXx42ji1g3Aa8ypv55hyouembT/SaK4UqqyzLQLw6lSamgGOAw7ETrorhe2X0xPAPFN+i57aCdLW1FVNgNIcXPIBIpQY0HPj6KBbYDmO4Y9xWTVV0Xmz1mhsARIgvOdiSdK44L5OPFagBSxMf7WFxbVUczEzVZIq7bJTdonuZdEJ/VwPVdprkq99ssJoc9ysLPmKsDt/osI8RjiL7WurvAOXNGVJLpFc6AyvSt8NMcSOK9ZsSe6eAx+pFHcxn359q8pjAMdWEK/EwYim8fJTbEtR0F7XwnYVulvuuGYDuWOK6Y58WcM2PmtHq6KLZs82PDD2ciNWkZg8VKXrPC1QREQgREQBERAFHtCaEKE+IcmMc7ndFaKQua2+nzClHNb7UQ3Ryzd4YdqjdKyxVujzSvRdcmrnYuO8mpPiokL/AHL+sSGNzprwqoUw6LFe2Hcc2ppU5c68lOtCVdLsaWjqAUNDiOJ3rxM+miVMWZEhdaXN9p90nEcjqFXwJaJMR7sdrgAKkHM00BV5s5aAiYA1FFKhwx+YB/aK95RBlJGlZYgtMFmGGVD81j/puHSsIuYdMSR3HRb5qwXtjlznUYTXPuV3L3WjNLL/AA1bPWZHaCXltBurlrWq1WtafR3mA1Da3eR0Wdo2qAKNK4y17RqTyQf6zp9kpgRHuvYi+B5JthKUq5oIumuZOXNc9sVNHpHYdU0oeIzXeW81sRhOhb46qi92co2Nfa1oNSaDvOC7mzZmFAhhprRoAFKdq83sl5Ey2H8NXdjfqQr6emanE0Cl09FcbVM6mFNSrQXNhNqdS1vjgqS3my0w0h0KGHUwc0Bp7xmqyanKDBUklNOjPiY4NNPCvqpbY4pbJGw8oIUaK52JBAFd2Pr5KfbU+9tQ2pHiq+RjGHFNcLwHhX5qzjRA4YoyplfOWl+nhuVnsw67LV1ca9hJI9FyFstu1DTnQDtwXVy7wyEGjQU7hRV6InZnN2hRU9qTTnQxSuLgO8geq2mEYjsK0+9VjaTKCG3fEZ4FKDezsLQihjGMHusaPDFc660bry12Oo5KRNPBOp5lQoURrY/XwBaKV1oTUeSDpUXktKlsOpIBcagbhoDxVeGRJiNcBuiGKucN5yAqs4061jSa0aMVosq0SGPccL7q+GFeQQFjKAQHGGTevVcHHM7weXqlwBzg3C8Lw5g4+fiqy0I1TDcPiI76fJboj8Gurk6h5O/6CEO02OnrsyYekRlafubX0Hku5XktnTnRzEF4xDaudvpUZdxXrEN4cAWmoIBB3g5FenC9UeL/AKI1KzJERdTzhERAEREAXCfifEp0AOX6p7ujp5ld2vPPxcguIl3N3xG99wjyKxk/VnXD+6OSM2G4uONMtyjUdF6z3FrDkNXfIKHNy7YlHEkUOI3jd6LdMvv4A03LyUe+yzsyDDl3XoYABoaaVCNn+uXE40p3KtlJw0oeRBA8QVpnmgi8DdPDI8wqLLO0rdLh1jlTwVFNbRtbUXqncMUsyxDNNLnuIqTdFaCgwqVNfYQk6F7AWO96nmUpFv0c/L2jFmonRy7HOcd4wHElb4mzEVxd0rwLuYHkuysqZbCa4sa1t7cFTzs+OkdTUJaFMmSMo2BLwacK931Vy+Z6i5wxb0FuOTfJSIU3Vo4hZZURopIjFwHukV1xIWT3mK2je1QrUnLjg7OmY3jVTmxW3A+GahwqOIKqDMGwKA3jVVAjiBGJ9x2fA6FZzdoFoN88eSgQZGYnMILCGn33a8grRk6qWjQ3DrhrgfuoK0zb2AUYD3k+aqP9JxILP+VwI44dg0UWHZ8Z2Bjmm6gqe1WhZvhy7pmO2HDFaODnHcAV0ceyojT1nCm76qRYEJsqykMUOrsyTvJWU3PXio2VIiEFgoRQaZUVNakY9LCGt4keXqrd0eq5uahujTJdCH/EMt+rvvgiDOolYJOLz3UUmPLw3tuvbUabxyOiiScyLuCwizOgzP3VQvg1NsQOoTEcW1qGk93NY2rQXIbdTU8h9T4Ka1+QGQFFQzkcuj3s2+y3+3PvqqZOgEteZiaatHLU/eq+uALSDWlK4ZjEZL5Bik5r7Mio5kDma1PgEBlLwHQooJeXBwwPLTxr2r03Y2dvw3QycWEEcnY07DXvC83jwzVobSta9wx8wun2SmHQ5kVyeA09oFPEBbxupHLNHlA9CREXqPAEREAREQBc5t3ZDpmWpDFXscHgDM4EEDjjXsXRoo1aKnTs8AmILheAaajAt1wwOB1G5VkKcDTi6nA4Ed66/amWfCm417MxHOHEPNWkdmHMFUl5pNXtBPEVXleme+LtFZPxg4XmOxGoKqPzcaM8MqSytHECnir21pSG5pLWNB4CispCDDEMBgFaYbsVLRujGSeGjcMhQ7lNiT99lwmrd1aqrfBcwkDEfeSqpoFpqwkKUVOi2DqNoNFzcxPf7hzToMPVb322Wij2nmNe9cxPz96JfAporGOySkd7Zruklxd0JHit8tLuZDo7OpPJc5YU1HayjYTi3OpwrXHVWMW2XtH6kNw8fJRrZU9Gm1nXgd+S3RZ5kOG1rc6AADPsCop62A80a0k9y6nZezGsF6JQxTiTuG4K9ILbPlhbNumHCJM4NzDD5v8Aku4mIjWsEODRoGZ3qqjTTRhTtBI8lAiRzo7vWbNcV5JsayIkX/zMA/uWdn2TBg1Jd0r9KYAfe9V8Ca+IkndWg+veso1ouOFUsVZsn2k1o4dgPmqZ0Yg0d3qYYpKrbXmRDZoXn2R68kRGzRalpXBdZ7Z8OKlbNwLgqczn9VT2JLdI4ueca4810VC3Qc6+i0zK2ZzsIA3oZo46aO+qhQ4jwetDrxDs+9b2dY1Jr9+Cynn3YZu5nAduvYoisrHWu+L1IbboyJrUntGQW6fYGMhgfH6GvovlnyfR03nJSbZg9WH/AFHyVIb5OMdT3LfNRYgoYTA4NOpOZzPFQpJmWHf94q7hNuM1NUCK+WizJF+6wk8/JX+yjI35mG6I4H9RlR2jJQ5WKBWnhvXQbMy9+Zh5U9o/2Y/JI7Ym6iz0dERew+YEREAREQBERAc9ths/+ah1YP1WezpeGra+I48yvJJqXMOIWvJBBoWuBBHeMCvfFWWzYECbH60ME6OGDh/cNOBwXOcL2jtjy8dM8VLdcCFHe4wnVYOqc27uS9Gmfw1ANYEw4fte0Or2tI8lWT/4fTLR1DDicA6h/wAgB4ri8cvR6Y5oeziDaDCfaodxBH0WqI4O1BXQR9iputPy7jyLD43qLbD/AA9nntqGMZwe8A/4gqKMvRpzj7OAtFgyVps/s8IZESK0OfoDk35nirGDs86XmHNmQL7CBQEOAqAa1349ilTMYNJocFlvwaST2bzaTWClA373qrtOL0grWqrXxTMxhCh1z6ztGjU89y6KPIwoTWBgwFK96dGqs02LsbCwfHILs+A7BmVPnrNaxpdBea1PVO4cdFg6boDior5s0U2XRXzFqBv/ACBzewkeC0MtyEciTyBPopU0y/moVlMbCeWEAVxB9CtGbNhmY0T/AIoV0fE/DwRsnHcevGDf6W/NW5eAo8SZbqaIDQyzn6xn9zfkn/5bMSak7yalH2owfE48Gn1VdNTEWP1WgsZqNTzO7gFAzGx52E1z6upV5pXAEb6q4E7D/wDYz+QWiQlxDbQgHmApHRMPuN7gqwjAzUMnB7a8wtc3acNuXXdoG5dp0UoSkM+6O5RrRkmtDXNGF6h5H60UBhIPNTEimnkOSzbEMZ94ijRg0feq2CWqpLQxoxc3lUeipDdKwdSFpnOmJvNIp8OgW2XmtGNceJwHZqrGDD6uKlmqK6Wm4jR1mYbxp2Lr9inX5ll01ADnHuI8yO9UsFg4BdzsPZoYwxsKvwFNwONeZHgFrGrkjnmklBnUIiL1nzgiIgCIiAIiIAiIgCIiAKu2gnuglosQZhpu/wBTsG+JCsVUbWSTo8pFZDxdQEDfdcHUHEgFSXWjUatWePxYhFSSSTiScSa6k6lU1pPN00zVjNxAPaP3yUSJEYRn3gjzC8SPpmywGiFABpi4lzjvx+VFvmYl4Y5LCVAMBtNx8yoL2xS67Bz1PujiVOwSHRS6jfeJp2DM9wWU66gwz0WmDLRIbw+I+/gRQAAY+qmMIJqMfRUCFAowA50xWiXYBHB/Y7zCmOp3rQGUe13Bw7/+ksGyZlWnEVaf2kjwyUN15vtC+N4wPdkVYA1qOXiFiYazZSE2YhfEAdQ7DzWL7ThNyJcf2gnxyWVIcQkAgkZj5bxyWYs9o91UhCdbHwwnHmQPKq3yU06Ljg3hTHxUpstwW2HLUNVbBnBg1zJPb8lstFg6F4dqKDmcli2OwGl9tdwIr3LTGhOecSaAmg3KWUgS9nMJGCsXBkMYtNN4Fe9ZQYRC39FeFKZq2Qwgz7PcBPZTxKzfBMX2yeABwHzKkyspoMzkAuildlJk+41v9Th5CpRJvoOaj2c7Z1mhzgLt41oMzjWgovYLMlBBhMhj3RjzOJ8SVXWFs6yXo5xvv30oByHqrtejFj47Z4s+XnpdBERdjzhERAEREAREQBERAEREARF8QHmP4pyQZGhRIbBWI117SpaRieNHZ8Fx8Eh2BFDuPovbrdseHNwujiVGNWuGbTvHyXndqbCzEIEtDYzRj1Kh38DrwBK82SDu0ezDlVUzmIdPYy3LJxDRRooPvPetMxDx3EdhBCjwpyri1wy94fJcT1GyNGDR1jT73KHHn4bMamvAFTmw2ncSoNpS4u0piTQIQxYYsUitWN039pUh8tFaOrEJ5gHzVg+FUUoFOsSwpiYdSCLzRm53st5u9MSnfQdJWyqlJQjrXjfIxr8llFgxHYOdhwFF6tZ2w0sxrelBiPGZJIbXg0HLnVQPxD2PZHkXflWNhxYX6jboDb4aDeY4jOoJpXUNXX4ZeTh+TG6R5XHlIQpeexp0q4BbOnhQx1o4/nXwC5BrBqB2j10W1slX2fRw8MVjgjfysuZ3aHCkH+TjU9gVJGmi/wBp7jXmfotjZM/D3Fw82qwlJEZurywPorSRhybK6WlwdHfxU5kq7IOI4G8FaAAfZPgjXY4Nd/iFCiUdFbhfqOND50Uxsd598/4jyUZrHHcO2pVtYdlRJmIIcJt466NaN7twUqy8qOi2BsoxY4e6pazrE1JxHsjHjjyBXqirrCslsrBENuJzc74iczy0VivXCPFHiyT5OwiItmAiIgCIiAIiIAiIgCIiAIiID4iL6gC+IiArbVsGXma9NCaTT2hg7+QxXJTX4Ztx6COWg6PYHf5NI8l36LLhF9m45JR6Z5c78OJkHCLBPMvH/wAlTZD8NCXh0zGFB7sMY/ydl3L0RfVn4omvnn7OblNiJRhqWufT43EjtAoD2roYUMNAa0BoGAAAAHIBZotqKXRhyb7YWL2ggg4gih7Vkipk/Nm1OysazYpZEYTBvEQooFWub7ocRk+mFDjhhUKG6RMOhfDfDvCrSWvZeG9taXhxX6fUC2rHgzcIwphge08wWne1wxaeIXJ4vR2WX2fnBv7Se4eoW6DBJOLjTsxVjtzsrMWXFbR3Sy8Q0ZEc0VBzuRKYB1MjkaHKhAt9i9n/AM3MNBaXQm4xTUgAaCooanhiuXF3R25KrKFrWjd3D5KfZdjRpk0l4TnD4gKNHNxo0d69pltmZSHS7LQqjIlgce91SrVopgFtYfbObzekedWL+GxwdNxf7IePe9w8h2rvbPkIcBghwWBjRoPMnMniVJRdYxS6OMpOXYREWjIREQBERAEREAREQBERAEREAREQHxERAEREAREQBfURAF8X1EAREQBERAQbblmRZeK2Kxr2ljqtc0OBoKjA4YEAr5YcsyHLw2w2NY26DRoDRiMcAiKeS+CeiIqQIiIAiIgCIiAIiIAiIg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6" descr="data:image/jpeg;base64,/9j/4AAQSkZJRgABAQAAAQABAAD/2wCEAAkGBxQRERUUEBQVFhUXFBUYGBcYFxUaGxgdFRcXGRgaFhcYHCggGBolHBcUITEhJSkrLi4uFx8zODMsNygtLisBCgoKDg0OGxAQGywkHyQsLCwvLCwsLCwsLCwsLCwsLCwsLCwsLCwsLCwsLCwsLCwsLCwsLCwsLCwsLCwsLCwsLP/AABEIALIBGwMBIgACEQEDEQH/xAAcAAEAAgMBAQEAAAAAAAAAAAAABAUCAwYHAQj/xAA/EAABAgMFBAcGBQMEAwEAAAABAAIDBBEFEiExQQZRYXETIoGRobHBMkJS0eHwBxQjYpJygqIWJDPxQ1PCFf/EABkBAQEBAQEBAAAAAAAAAAAAAAABAgMEBf/EACQRAAICAgICAgMBAQAAAAAAAAABAhEDIRIxQVETIhQycWEE/9oADAMBAAIRAxEAPwD3FERAEREAREQBERAEREARV87arIdQOs4ZgZDmdFy4t6LMPIFQwZ0wHfqucsiidYYZS2dm+YY3NzRzIWp1oQx71eQJ8l5/a8SNEcGQGmgpUjAd5W/8vHa0mlXU0K5/M/R1/HVbZ1z7dh1o0OcdwA9SF8fazj7LKcz6LkbBi1vNJN4nHfyUm1LJJxY5wPMnvU+WTVmvhgnTOnhWqffYebcfBapu26GkNtRTFxrnupn2rzmPbExLOuvceFcivrdp48YEMa59M7rSfILPzOjf4quzpbR2ziwojW3YZDuDvmpsntJFiAm6ylcMDj/kvO4UKJHjjpAWhpBNQQeGBXazcwyXg9UY7+KKcvZZYoLSRcM2jcPbhjmCR4H5qbL7RS7iAXhhJpR2GfHLxXlT7Rixn3W1OOnqr6ybDYT+qcvi1+iscsjM8EEj01F59Nz5hUEKKW0wABNOVFc2btIaUi9bfSgcOzJw7l1jmT7OEsEkrR1CLRKTjIorDcDv3jmNFvXU4NUEREAREQBERAEREAREQBERAEREAREQBFi94aCXGgAqSdFxG0e1LnO6KBUVw3E8zoPs7lic1FbOmPG5ukdRP2uyHUDruHugjxOi5ect90arCXNJqLrcBxqcyoVhADBxvHEn6KtloobHcXVqa4enPJcJZJM9cMMYtli6IyELr3ZaV3gHILGFb8BuAyGgoFFfYT5p96M4sbnQZ055NHespbZ2WLgWtJAOrnG9TfjkuWzr9PJti21GjD9GGboNQWigw4nNbbOtGKzGKx+OZOPfRbtrYrpeXb0eGONNAMgNwU2wn9I0cqrVPlRm1wutEOFPS8J5iXgS7QaKPaG2IcbkEYnCvNb9pLJguBNLp3jA/XtVLs7ZsGE50SK68W1pXdwGpyS2tBKDXKmyy2klhGgQQfbdQV10xVxJSTWQwxguhowp676qus+L+Zf0pGA6sNo0A15qxi2myHUE0pgTx3DjxVVPZmSa+puqHNwBv0y9eAXN7RTYawtrVb4lvGIejlWE4aeZOnatEPZl0Uh0y7A+43Xm7Ts71lu+jUY8dyM9kGMMGgoCa13ntWdrwYkMEg3gOGI+YSbl4UBhMJoZdyoTjvrvVhZ1psmYQA9qn3ii3oO19l0cnZdlxJqLUOoxuZzqdwH3mr90gYYutea8RVRhaJlHOa0DrezwNcVrsy2r8R/SYkgCm6pxKmjb5P8AhhLxZmFHY5t3BwNa4Eah24ELtIW1sK+GRWlhORHWHbgD4LlLVlnDFhqc+BHzVDIzfSzIa4O/TqX0BwPFbjNx6Oc8cZ7Z7TDiBwBaQQciFkuNs+12wHEtN+G6lQMwd4G/hyXWSsyyK0PhuDmnUeu48F6YTUjxTxuJuREWzmEREAREQBERAEREAREQBa48ZrGlzyABmSs3OoKnABedbTWz078IlyEyt0fF+5w1O7d3rE58UdMWNzZa25bRj0ZBa4NBJcXUF6ns0FcszjTRc9Jyzb7icSc+3HBUsvEmJklrDRgOLjUNPLUlbJ6XiSbw4vvAgVwwHELyuTltnvjBR+qN87JRIMYXHUa7wCupO5nWrhqaVPyVLFnHTkO61p6uTxkO3JV0tZ07DeLzOrX2g5vlVZNdrfZ1NtTRawtaSCaAqTZAoWt4VHqqi0ovWhB5xNXH0VxZwDmuIIBaAQTvBC15MvUSt22na0a72agHvxVvIw6QL7TdLW1qOWR4LjtqIjnOF4UN4HgccwV2NixQ+DddjUUI4ItsklUUcba1tRYzhDhtc950GP2FlDsCduGrGgmmF9tfl4rqZaThwHkQmAH3jmSTQgV3cOatpeNTDNxGuQGpKiW9llkpfVHFzE9ElmhjasIFB9Cq6yZWLOP6zi2GD1nDM8G8eOi6Pa9rLgbgclI2aYxsFrW0yx5nEqVujfP62kWMiyBLMusoPE13uOZPNaX243o7opePVB9eS3z0g2IKuFeIXn1tNdDi3YYLqkBoGZJwAW22tHOMYy2zrJmfhO6ugAGOtAo0Gdl4IIhhoqdNSd30USDs6xjA6ciuDj7jCABwqRU88FZWPIw4RvwIBJ0fEJ8L3osbN/WittaSmI4DocMihBBcQ3wJqoVnWRHZFc57BTDAOacu1dw6M57aODQ7H2eH34Kre8Nwr9lGSMmR5i0RQNoRQZFQ/wA2Gm8Nc+Kym3Ni1FaEYA6rnp7pGuDA0uLjRpGp47kRulRexoTnC9CONK00PPisrCt+JLRKua4CvXb7rhzyruKsrMsgwYILzVzhjw4KBNEsNRlwVWmYdSTR6nBiB7Q5pqHAEHeCKgrNcHsttJdiMhPdWG83W191xyp+05U0w4rvF7Iy5Kz52SDg6YREWjAREQBERAEREAREQHI/iNbXQQWwwaOik1/pbSveS0cqry8QokYF7jdh6aF3LhxXT7cRGzc05vtXKwwKn3a3j/Iu8FRCEAf1z1Rg1oNBhv4LyZHbPoYFxiSrLthrQ0Np1cKclOmZ1swaOxGvboqxljwIlS0XSdW4KHaMt+UcLry6ueWCwjrqzsZOKxrQ1oAaBQAYDsVxIRKNq6hIq3MYELy6HborQuHerqzbYaTV5N7QgjCnD3u1I6JKKZK2qkIrnGK3rFpxoNKaKss3aHChPNdbBm/eLr7SACaAFvMDCih2/sxBit6QfpxCK1bSjuYyqq0RSrTKm159kWFSuOhUCypyNEAEMOrqcgO1abIsYuinpjVjSKAYXufBdLPRxLvawEXaUAApd4FZNr0WtlS9xlYjqkAknfTQKJOW0ITS6ovOx5DQfe9aZ60R0JGHNU1jWO6dcXxSRBG7N9M6bmjerfolduRUzdqPmImFSdwBJ8FebMy030gDobmsrW84Uw4A4lXEK1ZWXFyC0ADcAPqe1aJrbNrWkMoK65nsOizo19/COhtS0YcGDiQX+SrNnbJ6QmYiUrjcB0Gp5rhGWk6cmWMqSCankM+/Adq9Kn5oQmtY05NFeZC0nbtnOUOK4rtmFlS4eXx42ji1g3Aa8ypv55hyouembT/SaK4UqqyzLQLw6lSamgGOAw7ETrorhe2X0xPAPFN+i57aCdLW1FVNgNIcXPIBIpQY0HPj6KBbYDmO4Y9xWTVV0Xmz1mhsARIgvOdiSdK44L5OPFagBSxMf7WFxbVUczEzVZIq7bJTdonuZdEJ/VwPVdprkq99ssJoc9ysLPmKsDt/osI8RjiL7WurvAOXNGVJLpFc6AyvSt8NMcSOK9ZsSe6eAx+pFHcxn359q8pjAMdWEK/EwYim8fJTbEtR0F7XwnYVulvuuGYDuWOK6Y58WcM2PmtHq6KLZs82PDD2ciNWkZg8VKXrPC1QREQgREQBERAFHtCaEKE+IcmMc7ndFaKQua2+nzClHNb7UQ3Ryzd4YdqjdKyxVujzSvRdcmrnYuO8mpPiokL/AHL+sSGNzprwqoUw6LFe2Hcc2ppU5c68lOtCVdLsaWjqAUNDiOJ3rxM+miVMWZEhdaXN9p90nEcjqFXwJaJMR7sdrgAKkHM00BV5s5aAiYA1FFKhwx+YB/aK95RBlJGlZYgtMFmGGVD81j/puHSsIuYdMSR3HRb5qwXtjlznUYTXPuV3L3WjNLL/AA1bPWZHaCXltBurlrWq1WtafR3mA1Da3eR0Wdo2qAKNK4y17RqTyQf6zp9kpgRHuvYi+B5JthKUq5oIumuZOXNc9sVNHpHYdU0oeIzXeW81sRhOhb46qi92co2Nfa1oNSaDvOC7mzZmFAhhprRoAFKdq83sl5Ey2H8NXdjfqQr6emanE0Cl09FcbVM6mFNSrQXNhNqdS1vjgqS3my0w0h0KGHUwc0Bp7xmqyanKDBUklNOjPiY4NNPCvqpbY4pbJGw8oIUaK52JBAFd2Pr5KfbU+9tQ2pHiq+RjGHFNcLwHhX5qzjRA4YoyplfOWl+nhuVnsw67LV1ca9hJI9FyFstu1DTnQDtwXVy7wyEGjQU7hRV6InZnN2hRU9qTTnQxSuLgO8geq2mEYjsK0+9VjaTKCG3fEZ4FKDezsLQihjGMHusaPDFc660bry12Oo5KRNPBOp5lQoURrY/XwBaKV1oTUeSDpUXktKlsOpIBcagbhoDxVeGRJiNcBuiGKucN5yAqs4061jSa0aMVosq0SGPccL7q+GFeQQFjKAQHGGTevVcHHM7weXqlwBzg3C8Lw5g4+fiqy0I1TDcPiI76fJboj8Gurk6h5O/6CEO02OnrsyYekRlafubX0Hku5XktnTnRzEF4xDaudvpUZdxXrEN4cAWmoIBB3g5FenC9UeL/AKI1KzJERdTzhERAEREAXCfifEp0AOX6p7ujp5ld2vPPxcguIl3N3xG99wjyKxk/VnXD+6OSM2G4uONMtyjUdF6z3FrDkNXfIKHNy7YlHEkUOI3jd6LdMvv4A03LyUe+yzsyDDl3XoYABoaaVCNn+uXE40p3KtlJw0oeRBA8QVpnmgi8DdPDI8wqLLO0rdLh1jlTwVFNbRtbUXqncMUsyxDNNLnuIqTdFaCgwqVNfYQk6F7AWO96nmUpFv0c/L2jFmonRy7HOcd4wHElb4mzEVxd0rwLuYHkuysqZbCa4sa1t7cFTzs+OkdTUJaFMmSMo2BLwacK931Vy+Z6i5wxb0FuOTfJSIU3Vo4hZZURopIjFwHukV1xIWT3mK2je1QrUnLjg7OmY3jVTmxW3A+GahwqOIKqDMGwKA3jVVAjiBGJ9x2fA6FZzdoFoN88eSgQZGYnMILCGn33a8grRk6qWjQ3DrhrgfuoK0zb2AUYD3k+aqP9JxILP+VwI44dg0UWHZ8Z2Bjmm6gqe1WhZvhy7pmO2HDFaODnHcAV0ceyojT1nCm76qRYEJsqykMUOrsyTvJWU3PXio2VIiEFgoRQaZUVNakY9LCGt4keXqrd0eq5uahujTJdCH/EMt+rvvgiDOolYJOLz3UUmPLw3tuvbUabxyOiiScyLuCwizOgzP3VQvg1NsQOoTEcW1qGk93NY2rQXIbdTU8h9T4Ka1+QGQFFQzkcuj3s2+y3+3PvqqZOgEteZiaatHLU/eq+uALSDWlK4ZjEZL5Bik5r7Mio5kDma1PgEBlLwHQooJeXBwwPLTxr2r03Y2dvw3QycWEEcnY07DXvC83jwzVobSta9wx8wun2SmHQ5kVyeA09oFPEBbxupHLNHlA9CREXqPAEREAREQBc5t3ZDpmWpDFXscHgDM4EEDjjXsXRoo1aKnTs8AmILheAaajAt1wwOB1G5VkKcDTi6nA4Ed66/amWfCm417MxHOHEPNWkdmHMFUl5pNXtBPEVXleme+LtFZPxg4XmOxGoKqPzcaM8MqSytHECnir21pSG5pLWNB4CispCDDEMBgFaYbsVLRujGSeGjcMhQ7lNiT99lwmrd1aqrfBcwkDEfeSqpoFpqwkKUVOi2DqNoNFzcxPf7hzToMPVb322Wij2nmNe9cxPz96JfAporGOySkd7Zruklxd0JHit8tLuZDo7OpPJc5YU1HayjYTi3OpwrXHVWMW2XtH6kNw8fJRrZU9Gm1nXgd+S3RZ5kOG1rc6AADPsCop62A80a0k9y6nZezGsF6JQxTiTuG4K9ILbPlhbNumHCJM4NzDD5v8Aku4mIjWsEODRoGZ3qqjTTRhTtBI8lAiRzo7vWbNcV5JsayIkX/zMA/uWdn2TBg1Jd0r9KYAfe9V8Ca+IkndWg+veso1ouOFUsVZsn2k1o4dgPmqZ0Yg0d3qYYpKrbXmRDZoXn2R68kRGzRalpXBdZ7Z8OKlbNwLgqczn9VT2JLdI4ueca4810VC3Qc6+i0zK2ZzsIA3oZo46aO+qhQ4jwetDrxDs+9b2dY1Jr9+Cynn3YZu5nAduvYoisrHWu+L1IbboyJrUntGQW6fYGMhgfH6GvovlnyfR03nJSbZg9WH/AFHyVIb5OMdT3LfNRYgoYTA4NOpOZzPFQpJmWHf94q7hNuM1NUCK+WizJF+6wk8/JX+yjI35mG6I4H9RlR2jJQ5WKBWnhvXQbMy9+Zh5U9o/2Y/JI7Ym6iz0dERew+YEREAREQBERAc9ths/+ah1YP1WezpeGra+I48yvJJqXMOIWvJBBoWuBBHeMCvfFWWzYECbH60ME6OGDh/cNOBwXOcL2jtjy8dM8VLdcCFHe4wnVYOqc27uS9Gmfw1ANYEw4fte0Or2tI8lWT/4fTLR1DDicA6h/wAgB4ri8cvR6Y5oeziDaDCfaodxBH0WqI4O1BXQR9iputPy7jyLD43qLbD/AA9nntqGMZwe8A/4gqKMvRpzj7OAtFgyVps/s8IZESK0OfoDk35nirGDs86XmHNmQL7CBQEOAqAa1349ilTMYNJocFlvwaST2bzaTWClA373qrtOL0grWqrXxTMxhCh1z6ztGjU89y6KPIwoTWBgwFK96dGqs02LsbCwfHILs+A7BmVPnrNaxpdBea1PVO4cdFg6boDior5s0U2XRXzFqBv/ACBzewkeC0MtyEciTyBPopU0y/moVlMbCeWEAVxB9CtGbNhmY0T/AIoV0fE/DwRsnHcevGDf6W/NW5eAo8SZbqaIDQyzn6xn9zfkn/5bMSak7yalH2owfE48Gn1VdNTEWP1WgsZqNTzO7gFAzGx52E1z6upV5pXAEb6q4E7D/wDYz+QWiQlxDbQgHmApHRMPuN7gqwjAzUMnB7a8wtc3acNuXXdoG5dp0UoSkM+6O5RrRkmtDXNGF6h5H60UBhIPNTEimnkOSzbEMZ94ijRg0feq2CWqpLQxoxc3lUeipDdKwdSFpnOmJvNIp8OgW2XmtGNceJwHZqrGDD6uKlmqK6Wm4jR1mYbxp2Lr9inX5ll01ADnHuI8yO9UsFg4BdzsPZoYwxsKvwFNwONeZHgFrGrkjnmklBnUIiL1nzgiIgCIiAIiIAiIgCIiAKu2gnuglosQZhpu/wBTsG+JCsVUbWSTo8pFZDxdQEDfdcHUHEgFSXWjUatWePxYhFSSSTiScSa6k6lU1pPN00zVjNxAPaP3yUSJEYRn3gjzC8SPpmywGiFABpi4lzjvx+VFvmYl4Y5LCVAMBtNx8yoL2xS67Bz1PujiVOwSHRS6jfeJp2DM9wWU66gwz0WmDLRIbw+I+/gRQAAY+qmMIJqMfRUCFAowA50xWiXYBHB/Y7zCmOp3rQGUe13Bw7/+ksGyZlWnEVaf2kjwyUN15vtC+N4wPdkVYA1qOXiFiYazZSE2YhfEAdQ7DzWL7ThNyJcf2gnxyWVIcQkAgkZj5bxyWYs9o91UhCdbHwwnHmQPKq3yU06Ljg3hTHxUpstwW2HLUNVbBnBg1zJPb8lstFg6F4dqKDmcli2OwGl9tdwIr3LTGhOecSaAmg3KWUgS9nMJGCsXBkMYtNN4Fe9ZQYRC39FeFKZq2Qwgz7PcBPZTxKzfBMX2yeABwHzKkyspoMzkAuildlJk+41v9Th5CpRJvoOaj2c7Z1mhzgLt41oMzjWgovYLMlBBhMhj3RjzOJ8SVXWFs6yXo5xvv30oByHqrtejFj47Z4s+XnpdBERdjzhERAEREAREQBERAEREARF8QHmP4pyQZGhRIbBWI117SpaRieNHZ8Fx8Eh2BFDuPovbrdseHNwujiVGNWuGbTvHyXndqbCzEIEtDYzRj1Kh38DrwBK82SDu0ezDlVUzmIdPYy3LJxDRRooPvPetMxDx3EdhBCjwpyri1wy94fJcT1GyNGDR1jT73KHHn4bMamvAFTmw2ncSoNpS4u0piTQIQxYYsUitWN039pUh8tFaOrEJ5gHzVg+FUUoFOsSwpiYdSCLzRm53st5u9MSnfQdJWyqlJQjrXjfIxr8llFgxHYOdhwFF6tZ2w0sxrelBiPGZJIbXg0HLnVQPxD2PZHkXflWNhxYX6jboDb4aDeY4jOoJpXUNXX4ZeTh+TG6R5XHlIQpeexp0q4BbOnhQx1o4/nXwC5BrBqB2j10W1slX2fRw8MVjgjfysuZ3aHCkH+TjU9gVJGmi/wBp7jXmfotjZM/D3Fw82qwlJEZurywPorSRhybK6WlwdHfxU5kq7IOI4G8FaAAfZPgjXY4Nd/iFCiUdFbhfqOND50Uxsd598/4jyUZrHHcO2pVtYdlRJmIIcJt466NaN7twUqy8qOi2BsoxY4e6pazrE1JxHsjHjjyBXqirrCslsrBENuJzc74iczy0VivXCPFHiyT5OwiItmAiIgCIiAIiIAiIgCIiAIiID4iL6gC+IiArbVsGXma9NCaTT2hg7+QxXJTX4Ztx6COWg6PYHf5NI8l36LLhF9m45JR6Z5c78OJkHCLBPMvH/wAlTZD8NCXh0zGFB7sMY/ydl3L0RfVn4omvnn7OblNiJRhqWufT43EjtAoD2roYUMNAa0BoGAAAAHIBZotqKXRhyb7YWL2ggg4gih7Vkipk/Nm1OysazYpZEYTBvEQooFWub7ocRk+mFDjhhUKG6RMOhfDfDvCrSWvZeG9taXhxX6fUC2rHgzcIwphge08wWne1wxaeIXJ4vR2WX2fnBv7Se4eoW6DBJOLjTsxVjtzsrMWXFbR3Sy8Q0ZEc0VBzuRKYB1MjkaHKhAt9i9n/AM3MNBaXQm4xTUgAaCooanhiuXF3R25KrKFrWjd3D5KfZdjRpk0l4TnD4gKNHNxo0d69pltmZSHS7LQqjIlgce91SrVopgFtYfbObzekedWL+GxwdNxf7IePe9w8h2rvbPkIcBghwWBjRoPMnMniVJRdYxS6OMpOXYREWjIREQBERAEREAREQBERAEREAREQHxERAEREAREQBfURAF8X1EAREQBERAQbblmRZeK2Kxr2ljqtc0OBoKjA4YEAr5YcsyHLw2w2NY26DRoDRiMcAiKeS+CeiIqQIiIAiIgCIiAIiIAiIgP/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846256"/>
            <a:ext cx="1779080" cy="1118997"/>
          </a:xfrm>
          <a:prstGeom prst="rect">
            <a:avLst/>
          </a:prstGeom>
        </p:spPr>
      </p:pic>
      <p:pic>
        <p:nvPicPr>
          <p:cNvPr id="6" name="checkerboard.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481425" y="1029760"/>
            <a:ext cx="1280160" cy="1280160"/>
          </a:xfrm>
          <a:prstGeom prst="rect">
            <a:avLst/>
          </a:prstGeom>
        </p:spPr>
      </p:pic>
      <p:sp>
        <p:nvSpPr>
          <p:cNvPr id="23" name="TextBox 22"/>
          <p:cNvSpPr txBox="1"/>
          <p:nvPr/>
        </p:nvSpPr>
        <p:spPr>
          <a:xfrm>
            <a:off x="2286000" y="3087469"/>
            <a:ext cx="1713702" cy="646331"/>
          </a:xfrm>
          <a:prstGeom prst="rect">
            <a:avLst/>
          </a:prstGeom>
          <a:noFill/>
        </p:spPr>
        <p:txBody>
          <a:bodyPr wrap="square" rtlCol="0">
            <a:spAutoFit/>
          </a:bodyPr>
          <a:lstStyle/>
          <a:p>
            <a:pPr fontAlgn="auto">
              <a:spcBef>
                <a:spcPts val="0"/>
              </a:spcBef>
              <a:spcAft>
                <a:spcPts val="0"/>
              </a:spcAft>
              <a:defRPr/>
            </a:pPr>
            <a:r>
              <a:rPr lang="en-US" sz="3600" kern="0" dirty="0" smtClean="0">
                <a:solidFill>
                  <a:sysClr val="windowText" lastClr="000000"/>
                </a:solidFill>
                <a:latin typeface="Script MT Bold" panose="03040602040607080904" pitchFamily="66" charset="0"/>
              </a:rPr>
              <a:t>F(u(t))</a:t>
            </a:r>
            <a:endParaRPr lang="en-US" sz="3600" b="0" kern="0" dirty="0" smtClean="0">
              <a:solidFill>
                <a:sysClr val="windowText" lastClr="000000"/>
              </a:solidFill>
            </a:endParaRPr>
          </a:p>
        </p:txBody>
      </p:sp>
      <p:sp>
        <p:nvSpPr>
          <p:cNvPr id="24" name="Right Arrow 23"/>
          <p:cNvSpPr>
            <a:spLocks noChangeAspect="1"/>
          </p:cNvSpPr>
          <p:nvPr/>
        </p:nvSpPr>
        <p:spPr bwMode="auto">
          <a:xfrm rot="5400000">
            <a:off x="615373" y="4556270"/>
            <a:ext cx="723653" cy="358444"/>
          </a:xfrm>
          <a:prstGeom prst="righ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25" name="Content Placeholder 2"/>
          <p:cNvSpPr>
            <a:spLocks noGrp="1"/>
          </p:cNvSpPr>
          <p:nvPr>
            <p:ph idx="1"/>
          </p:nvPr>
        </p:nvSpPr>
        <p:spPr>
          <a:xfrm>
            <a:off x="4237540" y="1302540"/>
            <a:ext cx="5287460" cy="6002337"/>
          </a:xfrm>
        </p:spPr>
        <p:txBody>
          <a:bodyPr/>
          <a:lstStyle/>
          <a:p>
            <a:pPr>
              <a:defRPr/>
            </a:pPr>
            <a:r>
              <a:rPr lang="en-US" sz="2800" dirty="0"/>
              <a:t>Large-scale	</a:t>
            </a:r>
          </a:p>
          <a:p>
            <a:pPr marL="457200" lvl="1" indent="0">
              <a:buNone/>
              <a:defRPr/>
            </a:pPr>
            <a:r>
              <a:rPr lang="en-US" sz="2800" dirty="0" smtClean="0"/>
              <a:t>- ~86 billion neurons</a:t>
            </a:r>
          </a:p>
          <a:p>
            <a:pPr marL="457200" lvl="1" indent="0">
              <a:buNone/>
              <a:defRPr/>
            </a:pPr>
            <a:r>
              <a:rPr lang="en-US" sz="2800" dirty="0" smtClean="0"/>
              <a:t>- V1 alone 140 million</a:t>
            </a:r>
            <a:endParaRPr lang="en-US" sz="2800" dirty="0"/>
          </a:p>
          <a:p>
            <a:pPr marL="342900" lvl="1" indent="-342900">
              <a:buClr>
                <a:schemeClr val="accent1"/>
              </a:buClr>
              <a:buSzPct val="80000"/>
              <a:buFont typeface="Wingdings" pitchFamily="2" charset="2"/>
              <a:buChar char="n"/>
              <a:defRPr/>
            </a:pPr>
            <a:r>
              <a:rPr lang="en-US" sz="2800" dirty="0" smtClean="0"/>
              <a:t>Sparse:  ~</a:t>
            </a:r>
            <a:r>
              <a:rPr lang="en-US" sz="2800" dirty="0"/>
              <a:t>1000 </a:t>
            </a:r>
            <a:r>
              <a:rPr lang="en-US" sz="2800" dirty="0" smtClean="0"/>
              <a:t>connections</a:t>
            </a:r>
          </a:p>
          <a:p>
            <a:pPr marL="342900" lvl="1" indent="-342900">
              <a:buClr>
                <a:schemeClr val="accent1"/>
              </a:buClr>
              <a:buSzPct val="80000"/>
              <a:buFont typeface="Wingdings" pitchFamily="2" charset="2"/>
              <a:buChar char="n"/>
              <a:defRPr/>
            </a:pPr>
            <a:r>
              <a:rPr lang="en-US" sz="2800" dirty="0" smtClean="0"/>
              <a:t>Complex:</a:t>
            </a:r>
          </a:p>
          <a:p>
            <a:pPr marL="457200" lvl="1" indent="0">
              <a:buNone/>
              <a:defRPr/>
            </a:pPr>
            <a:r>
              <a:rPr lang="en-US" sz="2800" dirty="0" smtClean="0"/>
              <a:t>Nonlinear</a:t>
            </a:r>
            <a:r>
              <a:rPr lang="en-US" sz="2800" dirty="0"/>
              <a:t> d</a:t>
            </a:r>
            <a:r>
              <a:rPr lang="en-US" sz="2800" dirty="0" smtClean="0"/>
              <a:t>ynamics</a:t>
            </a:r>
            <a:endParaRPr lang="en-US" sz="2800" dirty="0"/>
          </a:p>
          <a:p>
            <a:pPr marL="457200" lvl="1" indent="0">
              <a:buNone/>
              <a:defRPr/>
            </a:pPr>
            <a:r>
              <a:rPr lang="en-US" sz="2800" dirty="0" smtClean="0"/>
              <a:t>Feedback</a:t>
            </a:r>
          </a:p>
          <a:p>
            <a:pPr>
              <a:defRPr/>
            </a:pPr>
            <a:r>
              <a:rPr lang="en-US" sz="2800" dirty="0" smtClean="0"/>
              <a:t>Indirect measurements</a:t>
            </a:r>
          </a:p>
          <a:p>
            <a:pPr>
              <a:defRPr/>
            </a:pPr>
            <a:r>
              <a:rPr lang="en-US" sz="2800" dirty="0" smtClean="0"/>
              <a:t>Incomplete data</a:t>
            </a:r>
          </a:p>
          <a:p>
            <a:pPr>
              <a:defRPr/>
            </a:pPr>
            <a:r>
              <a:rPr lang="en-US" sz="2800" dirty="0" smtClean="0"/>
              <a:t>Limited</a:t>
            </a:r>
            <a:r>
              <a:rPr lang="en-US" sz="2800" i="1" dirty="0" smtClean="0"/>
              <a:t> in vivo </a:t>
            </a:r>
            <a:r>
              <a:rPr lang="en-US" sz="2800" dirty="0" smtClean="0"/>
              <a:t>collection</a:t>
            </a:r>
          </a:p>
        </p:txBody>
      </p:sp>
      <p:sp>
        <p:nvSpPr>
          <p:cNvPr id="22" name="Right Arrow 21"/>
          <p:cNvSpPr>
            <a:spLocks noChangeAspect="1"/>
          </p:cNvSpPr>
          <p:nvPr/>
        </p:nvSpPr>
        <p:spPr bwMode="auto">
          <a:xfrm rot="13740000" flipH="1">
            <a:off x="2850329" y="1968347"/>
            <a:ext cx="738421" cy="365760"/>
          </a:xfrm>
          <a:prstGeom prst="righ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25607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19"/>
                                        </p:tgtEl>
                                      </p:cBhvr>
                                    </p:cmd>
                                  </p:childTnLst>
                                </p:cTn>
                              </p:par>
                              <p:par>
                                <p:cTn id="7" presetID="1" presetClass="mediacall" presetSubtype="0" fill="hold" nodeType="withEffect">
                                  <p:stCondLst>
                                    <p:cond delay="0"/>
                                  </p:stCondLst>
                                  <p:childTnLst>
                                    <p:cmd type="call" cmd="playFrom(0.0)">
                                      <p:cBhvr>
                                        <p:cTn id="8" dur="5000" fill="hold"/>
                                        <p:tgtEl>
                                          <p:spTgt spid="20"/>
                                        </p:tgtEl>
                                      </p:cBhvr>
                                    </p:cmd>
                                  </p:childTnLst>
                                </p:cTn>
                              </p:par>
                              <p:par>
                                <p:cTn id="9" presetID="1" presetClass="mediacall" presetSubtype="0" fill="hold" nodeType="withEffect">
                                  <p:stCondLst>
                                    <p:cond delay="0"/>
                                  </p:stCondLst>
                                  <p:childTnLst>
                                    <p:cmd type="call" cmd="playFrom(0.0)">
                                      <p:cBhvr>
                                        <p:cTn id="10" dur="83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19"/>
                </p:tgtEl>
              </p:cMediaNode>
            </p:video>
            <p:video>
              <p:cMediaNode vol="80000">
                <p:cTn id="12" repeatCount="indefinite" fill="hold" display="0">
                  <p:stCondLst>
                    <p:cond delay="indefinite"/>
                  </p:stCondLst>
                </p:cTn>
                <p:tgtEl>
                  <p:spTgt spid="20"/>
                </p:tgtEl>
              </p:cMediaNode>
            </p:video>
            <p:video>
              <p:cMediaNode vol="80000">
                <p:cTn id="13" repeatCount="indefinite" fill="hold" display="0">
                  <p:stCondLst>
                    <p:cond delay="indefinite"/>
                  </p:stCondLst>
                </p:cTn>
                <p:tgtEl>
                  <p:spTgt spid="6"/>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Receptive </a:t>
            </a:r>
            <a:r>
              <a:rPr lang="en-US" dirty="0"/>
              <a:t>F</a:t>
            </a:r>
            <a:r>
              <a:rPr lang="en-US" dirty="0" smtClean="0"/>
              <a:t>ield Identification </a:t>
            </a:r>
            <a:endParaRPr lang="en-US" dirty="0"/>
          </a:p>
        </p:txBody>
      </p:sp>
      <p:sp>
        <p:nvSpPr>
          <p:cNvPr id="3" name="Content Placeholder 2"/>
          <p:cNvSpPr>
            <a:spLocks noGrp="1"/>
          </p:cNvSpPr>
          <p:nvPr>
            <p:ph idx="1"/>
          </p:nvPr>
        </p:nvSpPr>
        <p:spPr>
          <a:xfrm>
            <a:off x="304800" y="1489075"/>
            <a:ext cx="8229600" cy="5359400"/>
          </a:xfrm>
        </p:spPr>
        <p:txBody>
          <a:bodyPr/>
          <a:lstStyle/>
          <a:p>
            <a:r>
              <a:rPr lang="en-US" sz="2200" dirty="0">
                <a:solidFill>
                  <a:srgbClr val="0070C0"/>
                </a:solidFill>
              </a:rPr>
              <a:t>R</a:t>
            </a:r>
            <a:r>
              <a:rPr lang="en-US" sz="2200" dirty="0" smtClean="0">
                <a:solidFill>
                  <a:srgbClr val="0070C0"/>
                </a:solidFill>
              </a:rPr>
              <a:t>etinal ganglion cell (RGC)</a:t>
            </a:r>
            <a:r>
              <a:rPr lang="en-US" sz="2200" dirty="0" smtClean="0"/>
              <a:t> </a:t>
            </a:r>
            <a:r>
              <a:rPr lang="en-US" sz="2200" dirty="0"/>
              <a:t/>
            </a:r>
            <a:br>
              <a:rPr lang="en-US" sz="2200" dirty="0"/>
            </a:br>
            <a:r>
              <a:rPr lang="en-US" sz="2200" dirty="0" smtClean="0"/>
              <a:t>Sensitive to light in its field of view,</a:t>
            </a:r>
            <a:br>
              <a:rPr lang="en-US" sz="2200" dirty="0" smtClean="0"/>
            </a:br>
            <a:r>
              <a:rPr lang="en-US" sz="2200" dirty="0" smtClean="0"/>
              <a:t>or </a:t>
            </a:r>
            <a:r>
              <a:rPr lang="en-US" sz="2200" i="1" dirty="0" smtClean="0"/>
              <a:t>receptive field</a:t>
            </a:r>
          </a:p>
          <a:p>
            <a:pPr marL="457200" lvl="1" indent="0">
              <a:buNone/>
            </a:pPr>
            <a:endParaRPr lang="en-US" sz="1050" i="1" dirty="0" smtClean="0"/>
          </a:p>
          <a:p>
            <a:r>
              <a:rPr lang="en-US" sz="2200" dirty="0" smtClean="0"/>
              <a:t>Tuned to some local features</a:t>
            </a:r>
          </a:p>
          <a:p>
            <a:pPr marL="0" indent="0">
              <a:buNone/>
            </a:pPr>
            <a:r>
              <a:rPr lang="en-US" sz="2200" dirty="0"/>
              <a:t> </a:t>
            </a:r>
            <a:r>
              <a:rPr lang="en-US" sz="2200" dirty="0" smtClean="0"/>
              <a:t>    in time and space  </a:t>
            </a:r>
            <a:r>
              <a:rPr lang="en-US" sz="2200" dirty="0"/>
              <a:t>(curve, edge, </a:t>
            </a:r>
            <a:r>
              <a:rPr lang="en-US" sz="2200" dirty="0" err="1"/>
              <a:t>etc</a:t>
            </a:r>
            <a:r>
              <a:rPr lang="en-US" sz="2200" dirty="0" smtClean="0"/>
              <a:t>)</a:t>
            </a:r>
            <a:endParaRPr lang="en-US" sz="2200" dirty="0"/>
          </a:p>
          <a:p>
            <a:pPr marL="0" indent="0">
              <a:buNone/>
            </a:pPr>
            <a:endParaRPr lang="en-US" sz="2200" dirty="0" smtClean="0"/>
          </a:p>
          <a:p>
            <a:r>
              <a:rPr lang="en-US" sz="2200" dirty="0" smtClean="0"/>
              <a:t>Response estimation of RGCs:</a:t>
            </a:r>
          </a:p>
          <a:p>
            <a:pPr lvl="1"/>
            <a:r>
              <a:rPr lang="en-US" sz="1800" dirty="0" smtClean="0"/>
              <a:t>Expose retina to image</a:t>
            </a:r>
          </a:p>
          <a:p>
            <a:pPr lvl="1"/>
            <a:r>
              <a:rPr lang="en-US" sz="1800" dirty="0" smtClean="0"/>
              <a:t>Measure response via electrode</a:t>
            </a:r>
          </a:p>
          <a:p>
            <a:pPr lvl="1"/>
            <a:r>
              <a:rPr lang="en-US" sz="1800" dirty="0" smtClean="0"/>
              <a:t>Fit model</a:t>
            </a:r>
          </a:p>
          <a:p>
            <a:pPr lvl="1"/>
            <a:endParaRPr lang="en-US" sz="1800" dirty="0"/>
          </a:p>
          <a:p>
            <a:r>
              <a:rPr lang="en-US" sz="2200" dirty="0" smtClean="0"/>
              <a:t>Challenge:  Model is often nonlinear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5024" y="2743200"/>
            <a:ext cx="2570093" cy="2209800"/>
          </a:xfrm>
          <a:prstGeom prst="rect">
            <a:avLst/>
          </a:prstGeom>
        </p:spPr>
      </p:pic>
      <p:sp>
        <p:nvSpPr>
          <p:cNvPr id="6" name="Isosceles Triangle 5"/>
          <p:cNvSpPr/>
          <p:nvPr/>
        </p:nvSpPr>
        <p:spPr bwMode="auto">
          <a:xfrm rot="11934772">
            <a:off x="7772461" y="2130399"/>
            <a:ext cx="221396" cy="1447800"/>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pic>
        <p:nvPicPr>
          <p:cNvPr id="8" name="Picture 7"/>
          <p:cNvPicPr>
            <a:picLocks noChangeAspect="1"/>
          </p:cNvPicPr>
          <p:nvPr/>
        </p:nvPicPr>
        <p:blipFill>
          <a:blip r:embed="rId4"/>
          <a:stretch>
            <a:fillRect/>
          </a:stretch>
        </p:blipFill>
        <p:spPr>
          <a:xfrm>
            <a:off x="7223462" y="1282701"/>
            <a:ext cx="1275378" cy="802181"/>
          </a:xfrm>
          <a:prstGeom prst="rect">
            <a:avLst/>
          </a:prstGeom>
        </p:spPr>
      </p:pic>
      <p:sp>
        <p:nvSpPr>
          <p:cNvPr id="9" name="TextBox 8"/>
          <p:cNvSpPr txBox="1"/>
          <p:nvPr/>
        </p:nvSpPr>
        <p:spPr>
          <a:xfrm>
            <a:off x="7320402" y="1033046"/>
            <a:ext cx="1366398" cy="338554"/>
          </a:xfrm>
          <a:prstGeom prst="rect">
            <a:avLst/>
          </a:prstGeom>
          <a:solidFill>
            <a:schemeClr val="bg1"/>
          </a:solidFill>
        </p:spPr>
        <p:txBody>
          <a:bodyPr wrap="square" rtlCol="0">
            <a:spAutoFit/>
          </a:bodyPr>
          <a:lstStyle/>
          <a:p>
            <a:pPr algn="l"/>
            <a:r>
              <a:rPr lang="en-US" sz="1600" b="0" dirty="0" smtClean="0"/>
              <a:t>Spikes</a:t>
            </a:r>
          </a:p>
        </p:txBody>
      </p:sp>
      <p:sp>
        <p:nvSpPr>
          <p:cNvPr id="10" name="TextBox 9"/>
          <p:cNvSpPr txBox="1"/>
          <p:nvPr/>
        </p:nvSpPr>
        <p:spPr>
          <a:xfrm>
            <a:off x="7844397" y="2861846"/>
            <a:ext cx="1143000" cy="338554"/>
          </a:xfrm>
          <a:prstGeom prst="rect">
            <a:avLst/>
          </a:prstGeom>
          <a:noFill/>
        </p:spPr>
        <p:txBody>
          <a:bodyPr wrap="square" rtlCol="0">
            <a:spAutoFit/>
          </a:bodyPr>
          <a:lstStyle/>
          <a:p>
            <a:pPr algn="l"/>
            <a:r>
              <a:rPr lang="en-US" sz="1600" b="0" dirty="0" smtClean="0"/>
              <a:t>Electrode</a:t>
            </a:r>
          </a:p>
        </p:txBody>
      </p:sp>
      <p:sp>
        <p:nvSpPr>
          <p:cNvPr id="11" name="TextBox 10"/>
          <p:cNvSpPr txBox="1"/>
          <p:nvPr/>
        </p:nvSpPr>
        <p:spPr>
          <a:xfrm>
            <a:off x="7772400" y="3395246"/>
            <a:ext cx="1143000" cy="338554"/>
          </a:xfrm>
          <a:prstGeom prst="rect">
            <a:avLst/>
          </a:prstGeom>
          <a:noFill/>
        </p:spPr>
        <p:txBody>
          <a:bodyPr wrap="square" rtlCol="0">
            <a:spAutoFit/>
          </a:bodyPr>
          <a:lstStyle/>
          <a:p>
            <a:pPr algn="l"/>
            <a:r>
              <a:rPr lang="en-US" sz="1600" b="0" dirty="0" smtClean="0"/>
              <a:t>RGC cell</a:t>
            </a:r>
          </a:p>
        </p:txBody>
      </p:sp>
    </p:spTree>
    <p:extLst>
      <p:ext uri="{BB962C8B-B14F-4D97-AF65-F5344CB8AC3E}">
        <p14:creationId xmlns:p14="http://schemas.microsoft.com/office/powerpoint/2010/main" val="26355396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Salamander Receptive </a:t>
            </a:r>
            <a:r>
              <a:rPr lang="en-US" dirty="0"/>
              <a:t>F</a:t>
            </a:r>
            <a:r>
              <a:rPr lang="en-US" dirty="0" smtClean="0"/>
              <a:t>ield Identification </a:t>
            </a:r>
            <a:endParaRPr lang="en-US" dirty="0"/>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5288" y="2628900"/>
            <a:ext cx="2570093" cy="2209800"/>
          </a:xfrm>
          <a:prstGeom prst="rect">
            <a:avLst/>
          </a:prstGeom>
        </p:spPr>
      </p:pic>
      <p:sp>
        <p:nvSpPr>
          <p:cNvPr id="6" name="Isosceles Triangle 5"/>
          <p:cNvSpPr/>
          <p:nvPr/>
        </p:nvSpPr>
        <p:spPr bwMode="auto">
          <a:xfrm rot="11934772">
            <a:off x="5262725" y="2016099"/>
            <a:ext cx="221396" cy="1447800"/>
          </a:xfrm>
          <a:prstGeom prst="triangl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9" name="TextBox 8"/>
          <p:cNvSpPr txBox="1"/>
          <p:nvPr/>
        </p:nvSpPr>
        <p:spPr>
          <a:xfrm>
            <a:off x="6400800" y="1220546"/>
            <a:ext cx="1366398" cy="338554"/>
          </a:xfrm>
          <a:prstGeom prst="rect">
            <a:avLst/>
          </a:prstGeom>
          <a:solidFill>
            <a:schemeClr val="bg1"/>
          </a:solidFill>
        </p:spPr>
        <p:txBody>
          <a:bodyPr wrap="square" rtlCol="0">
            <a:spAutoFit/>
          </a:bodyPr>
          <a:lstStyle/>
          <a:p>
            <a:pPr algn="l"/>
            <a:r>
              <a:rPr lang="en-US" sz="1600" b="0" dirty="0" smtClean="0"/>
              <a:t>Spikes</a:t>
            </a:r>
          </a:p>
        </p:txBody>
      </p:sp>
      <p:sp>
        <p:nvSpPr>
          <p:cNvPr id="10" name="TextBox 9"/>
          <p:cNvSpPr txBox="1"/>
          <p:nvPr/>
        </p:nvSpPr>
        <p:spPr>
          <a:xfrm>
            <a:off x="5712783" y="2296606"/>
            <a:ext cx="1143000" cy="338554"/>
          </a:xfrm>
          <a:prstGeom prst="rect">
            <a:avLst/>
          </a:prstGeom>
          <a:noFill/>
        </p:spPr>
        <p:txBody>
          <a:bodyPr wrap="square" rtlCol="0">
            <a:spAutoFit/>
          </a:bodyPr>
          <a:lstStyle/>
          <a:p>
            <a:pPr algn="l"/>
            <a:r>
              <a:rPr lang="en-US" sz="1600" b="0" dirty="0" smtClean="0"/>
              <a:t>Electrode</a:t>
            </a:r>
          </a:p>
        </p:txBody>
      </p:sp>
      <p:sp>
        <p:nvSpPr>
          <p:cNvPr id="11" name="TextBox 10"/>
          <p:cNvSpPr txBox="1"/>
          <p:nvPr/>
        </p:nvSpPr>
        <p:spPr>
          <a:xfrm>
            <a:off x="5257800" y="3225967"/>
            <a:ext cx="1143000" cy="338554"/>
          </a:xfrm>
          <a:prstGeom prst="rect">
            <a:avLst/>
          </a:prstGeom>
          <a:noFill/>
        </p:spPr>
        <p:txBody>
          <a:bodyPr wrap="square" rtlCol="0">
            <a:spAutoFit/>
          </a:bodyPr>
          <a:lstStyle/>
          <a:p>
            <a:pPr algn="l"/>
            <a:r>
              <a:rPr lang="en-US" sz="1600" b="0" dirty="0" smtClean="0"/>
              <a:t>RGC cell</a:t>
            </a:r>
          </a:p>
        </p:txBody>
      </p:sp>
      <p:pic>
        <p:nvPicPr>
          <p:cNvPr id="12" name="checkerboard.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8"/>
          <a:stretch>
            <a:fillRect/>
          </a:stretch>
        </p:blipFill>
        <p:spPr>
          <a:xfrm>
            <a:off x="474663" y="2783654"/>
            <a:ext cx="1711325" cy="1711325"/>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740230" y="5181600"/>
            <a:ext cx="1770015" cy="990600"/>
          </a:xfrm>
          <a:prstGeom prst="rect">
            <a:avLst/>
          </a:prstGeom>
        </p:spPr>
      </p:pic>
      <p:pic>
        <p:nvPicPr>
          <p:cNvPr id="13" name="spikeOut.avi">
            <a:hlinkClick r:id="" action="ppaction://media"/>
          </p:cNvPr>
          <p:cNvPicPr>
            <a:picLocks/>
          </p:cNvPicPr>
          <p:nvPr>
            <a:videoFile r:link="rId4"/>
            <p:extLst>
              <p:ext uri="{DAA4B4D4-6D71-4841-9C94-3DE7FCFB9230}">
                <p14:media xmlns:p14="http://schemas.microsoft.com/office/powerpoint/2010/main" r:embed="rId3"/>
              </p:ext>
            </p:extLst>
          </p:nvPr>
        </p:nvPicPr>
        <p:blipFill>
          <a:blip r:embed="rId10"/>
          <a:stretch>
            <a:fillRect/>
          </a:stretch>
        </p:blipFill>
        <p:spPr>
          <a:xfrm>
            <a:off x="4740230" y="835121"/>
            <a:ext cx="1574702" cy="1097280"/>
          </a:xfrm>
          <a:prstGeom prst="rect">
            <a:avLst/>
          </a:prstGeom>
        </p:spPr>
      </p:pic>
      <p:sp>
        <p:nvSpPr>
          <p:cNvPr id="14" name="TextBox 13"/>
          <p:cNvSpPr txBox="1"/>
          <p:nvPr/>
        </p:nvSpPr>
        <p:spPr>
          <a:xfrm>
            <a:off x="647126" y="4669423"/>
            <a:ext cx="1366398" cy="338554"/>
          </a:xfrm>
          <a:prstGeom prst="rect">
            <a:avLst/>
          </a:prstGeom>
          <a:solidFill>
            <a:schemeClr val="bg1"/>
          </a:solidFill>
        </p:spPr>
        <p:txBody>
          <a:bodyPr wrap="square" rtlCol="0">
            <a:spAutoFit/>
          </a:bodyPr>
          <a:lstStyle/>
          <a:p>
            <a:pPr algn="l"/>
            <a:r>
              <a:rPr lang="en-US" sz="1600" b="0" dirty="0" smtClean="0"/>
              <a:t>Visual stimuli</a:t>
            </a:r>
          </a:p>
        </p:txBody>
      </p:sp>
    </p:spTree>
    <p:extLst>
      <p:ext uri="{BB962C8B-B14F-4D97-AF65-F5344CB8AC3E}">
        <p14:creationId xmlns:p14="http://schemas.microsoft.com/office/powerpoint/2010/main" val="72535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33" fill="hold"/>
                                        <p:tgtEl>
                                          <p:spTgt spid="12"/>
                                        </p:tgtEl>
                                      </p:cBhvr>
                                    </p:cmd>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5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12"/>
                </p:tgtEl>
              </p:cMediaNode>
            </p:video>
            <p:video>
              <p:cMediaNode vol="80000">
                <p:cTn id="12" repeatCount="indefinite" fill="hold" display="0">
                  <p:stCondLst>
                    <p:cond delay="indefinite"/>
                  </p:stCondLst>
                </p:cTn>
                <p:tgtEl>
                  <p:spTgt spid="13"/>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7694" y="1201563"/>
            <a:ext cx="2815634" cy="1482656"/>
            <a:chOff x="17694" y="1201563"/>
            <a:chExt cx="2815634" cy="1482656"/>
          </a:xfrm>
        </p:grpSpPr>
        <p:pic>
          <p:nvPicPr>
            <p:cNvPr id="7" name="Picture 6"/>
            <p:cNvPicPr>
              <a:picLocks/>
            </p:cNvPicPr>
            <p:nvPr/>
          </p:nvPicPr>
          <p:blipFill>
            <a:blip r:embed="rId3">
              <a:extLst>
                <a:ext uri="{28A0092B-C50C-407E-A947-70E740481C1C}">
                  <a14:useLocalDpi xmlns:a14="http://schemas.microsoft.com/office/drawing/2010/main" val="0"/>
                </a:ext>
              </a:extLst>
            </a:blip>
            <a:stretch>
              <a:fillRect/>
            </a:stretch>
          </p:blipFill>
          <p:spPr>
            <a:xfrm>
              <a:off x="17694" y="1201563"/>
              <a:ext cx="2815634" cy="1482656"/>
            </a:xfrm>
            <a:prstGeom prst="rect">
              <a:avLst/>
            </a:prstGeom>
          </p:spPr>
        </p:pic>
        <p:sp>
          <p:nvSpPr>
            <p:cNvPr id="20" name="Rectangle 19"/>
            <p:cNvSpPr/>
            <p:nvPr/>
          </p:nvSpPr>
          <p:spPr bwMode="auto">
            <a:xfrm>
              <a:off x="1243011" y="1419849"/>
              <a:ext cx="680495" cy="4089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6" name="Rectangle 55"/>
            <p:cNvSpPr/>
            <p:nvPr/>
          </p:nvSpPr>
          <p:spPr bwMode="auto">
            <a:xfrm>
              <a:off x="1252255" y="2136755"/>
              <a:ext cx="680495" cy="4089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7" name="Rectangle 56"/>
            <p:cNvSpPr/>
            <p:nvPr/>
          </p:nvSpPr>
          <p:spPr bwMode="auto">
            <a:xfrm>
              <a:off x="1091326" y="1695773"/>
              <a:ext cx="134508" cy="92656"/>
            </a:xfrm>
            <a:prstGeom prst="rect">
              <a:avLst/>
            </a:prstGeom>
            <a:solidFill>
              <a:srgbClr val="F2B8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8" name="Rectangle 57"/>
            <p:cNvSpPr/>
            <p:nvPr/>
          </p:nvSpPr>
          <p:spPr bwMode="auto">
            <a:xfrm>
              <a:off x="942972" y="1695649"/>
              <a:ext cx="134508" cy="92656"/>
            </a:xfrm>
            <a:prstGeom prst="rect">
              <a:avLst/>
            </a:prstGeom>
            <a:solidFill>
              <a:srgbClr val="F2B8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9" name="Rectangle 58"/>
            <p:cNvSpPr/>
            <p:nvPr/>
          </p:nvSpPr>
          <p:spPr bwMode="auto">
            <a:xfrm>
              <a:off x="797715" y="1807371"/>
              <a:ext cx="134508" cy="92656"/>
            </a:xfrm>
            <a:prstGeom prst="rect">
              <a:avLst/>
            </a:prstGeom>
            <a:solidFill>
              <a:srgbClr val="F2B8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60" name="Rectangle 59"/>
            <p:cNvSpPr/>
            <p:nvPr/>
          </p:nvSpPr>
          <p:spPr bwMode="auto">
            <a:xfrm>
              <a:off x="944312" y="2215238"/>
              <a:ext cx="134508" cy="92656"/>
            </a:xfrm>
            <a:prstGeom prst="rect">
              <a:avLst/>
            </a:prstGeom>
            <a:solidFill>
              <a:srgbClr val="F2B8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61" name="Rectangle 60"/>
            <p:cNvSpPr/>
            <p:nvPr/>
          </p:nvSpPr>
          <p:spPr bwMode="auto">
            <a:xfrm>
              <a:off x="1096712" y="2209800"/>
              <a:ext cx="134508" cy="926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62" name="Rectangle 61"/>
            <p:cNvSpPr/>
            <p:nvPr/>
          </p:nvSpPr>
          <p:spPr bwMode="auto">
            <a:xfrm>
              <a:off x="944952" y="1807715"/>
              <a:ext cx="134508" cy="926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sp>
        <p:nvSpPr>
          <p:cNvPr id="2" name="Title 1"/>
          <p:cNvSpPr>
            <a:spLocks noGrp="1"/>
          </p:cNvSpPr>
          <p:nvPr>
            <p:ph type="title"/>
          </p:nvPr>
        </p:nvSpPr>
        <p:spPr>
          <a:xfrm>
            <a:off x="474662" y="38100"/>
            <a:ext cx="8821737" cy="635000"/>
          </a:xfrm>
        </p:spPr>
        <p:txBody>
          <a:bodyPr/>
          <a:lstStyle/>
          <a:p>
            <a:r>
              <a:rPr lang="en-US" dirty="0" smtClean="0"/>
              <a:t>Retinal Ganglion Cell LNP Model</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22264" y="3409975"/>
                <a:ext cx="8821736" cy="2990825"/>
              </a:xfrm>
            </p:spPr>
            <p:txBody>
              <a:bodyPr/>
              <a:lstStyle/>
              <a:p>
                <a:r>
                  <a:rPr lang="en-US" sz="2000" dirty="0" smtClean="0"/>
                  <a:t>Linear-Nonlinear Poisson model.  Given stimuli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r>
                          <a:rPr lang="en-US" sz="2000" i="1">
                            <a:latin typeface="Cambria Math" panose="02040503050406030204" pitchFamily="18" charset="0"/>
                          </a:rPr>
                          <m:t>𝑖</m:t>
                        </m:r>
                      </m:sub>
                    </m:sSub>
                    <m:r>
                      <a:rPr lang="en-US" sz="2000" i="1">
                        <a:latin typeface="Cambria Math" panose="02040503050406030204" pitchFamily="18" charset="0"/>
                      </a:rPr>
                      <m:t>[</m:t>
                    </m:r>
                    <m:r>
                      <a:rPr lang="en-US" sz="2000" b="0" i="1" smtClean="0">
                        <a:latin typeface="Cambria Math" panose="02040503050406030204" pitchFamily="18" charset="0"/>
                      </a:rPr>
                      <m:t>𝑘</m:t>
                    </m:r>
                    <m:r>
                      <a:rPr lang="en-US" sz="2000" i="1">
                        <a:latin typeface="Cambria Math" panose="02040503050406030204" pitchFamily="18" charset="0"/>
                      </a:rPr>
                      <m:t>]</m:t>
                    </m:r>
                  </m:oMath>
                </a14:m>
                <a:endParaRPr lang="en-US" sz="2000" dirty="0" smtClean="0"/>
              </a:p>
              <a:p>
                <a:pPr lvl="1"/>
                <a:r>
                  <a:rPr lang="en-US" sz="1800" dirty="0" smtClean="0"/>
                  <a:t>Filtering over time and space:  </a:t>
                </a:r>
                <a14:m>
                  <m:oMath xmlns:m="http://schemas.openxmlformats.org/officeDocument/2006/math">
                    <m:r>
                      <a:rPr lang="en-US" sz="1800" i="1">
                        <a:latin typeface="Cambria Math" panose="02040503050406030204" pitchFamily="18" charset="0"/>
                      </a:rPr>
                      <m:t>𝑧</m:t>
                    </m:r>
                    <m:d>
                      <m:dPr>
                        <m:begChr m:val="["/>
                        <m:endChr m:val="]"/>
                        <m:ctrlPr>
                          <a:rPr lang="en-US" sz="1800" i="1">
                            <a:latin typeface="Cambria Math" panose="02040503050406030204" pitchFamily="18" charset="0"/>
                          </a:rPr>
                        </m:ctrlPr>
                      </m:dPr>
                      <m:e>
                        <m:r>
                          <a:rPr lang="en-US" sz="1800" b="0" i="1" smtClean="0">
                            <a:latin typeface="Cambria Math" panose="02040503050406030204" pitchFamily="18" charset="0"/>
                          </a:rPr>
                          <m:t>𝑘</m:t>
                        </m:r>
                      </m:e>
                    </m:d>
                    <m:r>
                      <a:rPr lang="en-US" sz="1800" i="1">
                        <a:latin typeface="Cambria Math" panose="02040503050406030204" pitchFamily="18" charset="0"/>
                      </a:rPr>
                      <m:t>=</m:t>
                    </m:r>
                    <m:nary>
                      <m:naryPr>
                        <m:chr m:val="∑"/>
                        <m:limLoc m:val="subSup"/>
                        <m:ctrlPr>
                          <a:rPr lang="en-US" sz="1800" i="1">
                            <a:latin typeface="Cambria Math" panose="02040503050406030204" pitchFamily="18" charset="0"/>
                          </a:rPr>
                        </m:ctrlPr>
                      </m:naryPr>
                      <m:sub>
                        <m:r>
                          <m:rPr>
                            <m:brk m:alnAt="25"/>
                          </m:rPr>
                          <a:rPr lang="en-US" sz="1800" i="1">
                            <a:latin typeface="Cambria Math" panose="02040503050406030204" pitchFamily="18" charset="0"/>
                          </a:rPr>
                          <m:t>𝑖</m:t>
                        </m:r>
                        <m:r>
                          <a:rPr lang="en-US" sz="1800" i="1">
                            <a:latin typeface="Cambria Math" panose="02040503050406030204" pitchFamily="18" charset="0"/>
                          </a:rPr>
                          <m:t>=1</m:t>
                        </m:r>
                      </m:sub>
                      <m:sup>
                        <m:r>
                          <a:rPr lang="en-US" sz="1800" i="1">
                            <a:latin typeface="Cambria Math" panose="02040503050406030204" pitchFamily="18" charset="0"/>
                          </a:rPr>
                          <m:t>𝑛</m:t>
                        </m:r>
                      </m:sup>
                      <m:e>
                        <m:sSub>
                          <m:sSubPr>
                            <m:ctrlPr>
                              <a:rPr lang="en-US" sz="1800" b="0" i="1" smtClean="0">
                                <a:latin typeface="Cambria Math" panose="02040503050406030204" pitchFamily="18" charset="0"/>
                              </a:rPr>
                            </m:ctrlPr>
                          </m:sSub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𝛼</m:t>
                                </m:r>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m:t>
                            </m:r>
                            <m:r>
                              <a:rPr lang="en-US" sz="1800" b="0" i="1" smtClean="0">
                                <a:latin typeface="Cambria Math" panose="02040503050406030204" pitchFamily="18" charset="0"/>
                              </a:rPr>
                              <m:t>h</m:t>
                            </m:r>
                          </m:e>
                          <m:sub>
                            <m:r>
                              <a:rPr lang="en-US" sz="1800" b="0" i="1" smtClean="0">
                                <a:latin typeface="Cambria Math" panose="02040503050406030204" pitchFamily="18" charset="0"/>
                              </a:rPr>
                              <m:t>𝑖</m:t>
                            </m:r>
                          </m:sub>
                        </m:sSub>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𝑘</m:t>
                            </m:r>
                          </m:e>
                        </m:d>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𝑢</m:t>
                            </m:r>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m:t>
                        </m:r>
                        <m:r>
                          <a:rPr lang="en-US" sz="1800" b="0" i="1" smtClean="0">
                            <a:latin typeface="Cambria Math" panose="02040503050406030204" pitchFamily="18" charset="0"/>
                          </a:rPr>
                          <m:t>𝑘</m:t>
                        </m:r>
                        <m:r>
                          <a:rPr lang="en-US" sz="1800" b="0" i="1" smtClean="0">
                            <a:latin typeface="Cambria Math" panose="02040503050406030204" pitchFamily="18" charset="0"/>
                          </a:rPr>
                          <m:t>])</m:t>
                        </m:r>
                      </m:e>
                    </m:nary>
                  </m:oMath>
                </a14:m>
                <a:endParaRPr lang="en-US" sz="1800" dirty="0" smtClean="0"/>
              </a:p>
              <a:p>
                <a:pPr lvl="1"/>
                <a:r>
                  <a:rPr lang="en-US" sz="1800" dirty="0" smtClean="0"/>
                  <a:t>Nonlinear phase:  </a:t>
                </a:r>
                <a14:m>
                  <m:oMath xmlns:m="http://schemas.openxmlformats.org/officeDocument/2006/math">
                    <m:r>
                      <a:rPr lang="en-US" sz="1800" b="0" i="1" smtClean="0">
                        <a:latin typeface="Cambria Math" panose="02040503050406030204" pitchFamily="18" charset="0"/>
                      </a:rPr>
                      <m:t>𝑦</m:t>
                    </m:r>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𝑘</m:t>
                        </m:r>
                      </m:e>
                    </m:d>
                    <m:r>
                      <a:rPr lang="en-US" sz="1800" b="0" i="1" smtClean="0">
                        <a:latin typeface="Cambria Math" panose="02040503050406030204" pitchFamily="18" charset="0"/>
                      </a:rPr>
                      <m:t>=</m:t>
                    </m:r>
                    <m:r>
                      <a:rPr lang="en-US" sz="1800" b="0" i="1" smtClean="0">
                        <a:latin typeface="Cambria Math" panose="02040503050406030204" pitchFamily="18" charset="0"/>
                      </a:rPr>
                      <m:t>𝑃𝑜𝑖𝑠𝑠𝑜𝑛</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𝑓</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𝑧</m:t>
                            </m:r>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𝑘</m:t>
                                </m:r>
                              </m:e>
                            </m:d>
                            <m:r>
                              <a:rPr lang="en-US" sz="1800" b="0" i="1" smtClean="0">
                                <a:latin typeface="Cambria Math" panose="02040503050406030204" pitchFamily="18" charset="0"/>
                              </a:rPr>
                              <m:t>+</m:t>
                            </m:r>
                            <m:r>
                              <a:rPr lang="en-US" sz="1800" b="0" i="1" smtClean="0">
                                <a:latin typeface="Cambria Math" panose="02040503050406030204" pitchFamily="18" charset="0"/>
                              </a:rPr>
                              <m:t>𝑑</m:t>
                            </m:r>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𝑘</m:t>
                                </m:r>
                              </m:e>
                            </m:d>
                          </m:e>
                        </m:d>
                      </m:e>
                    </m:d>
                  </m:oMath>
                </a14:m>
                <a:endParaRPr lang="en-US" sz="1800" b="0" dirty="0" smtClean="0"/>
              </a:p>
              <a:p>
                <a:endParaRPr lang="en-US" sz="2000" dirty="0" smtClean="0"/>
              </a:p>
              <a:p>
                <a:r>
                  <a:rPr lang="en-US" sz="2000" dirty="0" smtClean="0"/>
                  <a:t>Identification problem:  Given stimuli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r>
                          <a:rPr lang="en-US" sz="2000" i="1">
                            <a:latin typeface="Cambria Math" panose="02040503050406030204" pitchFamily="18" charset="0"/>
                          </a:rPr>
                          <m:t>𝑖</m:t>
                        </m:r>
                      </m:sub>
                    </m:sSub>
                    <m:r>
                      <a:rPr lang="en-US" sz="2000" i="1">
                        <a:latin typeface="Cambria Math" panose="02040503050406030204" pitchFamily="18" charset="0"/>
                      </a:rPr>
                      <m:t>[</m:t>
                    </m:r>
                    <m:r>
                      <a:rPr lang="en-US" sz="2000" b="0" i="1" smtClean="0">
                        <a:latin typeface="Cambria Math" panose="02040503050406030204" pitchFamily="18" charset="0"/>
                      </a:rPr>
                      <m:t>𝑘</m:t>
                    </m:r>
                    <m:r>
                      <a:rPr lang="en-US" sz="2000" i="1">
                        <a:latin typeface="Cambria Math" panose="02040503050406030204" pitchFamily="18" charset="0"/>
                      </a:rPr>
                      <m:t>]</m:t>
                    </m:r>
                  </m:oMath>
                </a14:m>
                <a:r>
                  <a:rPr lang="en-US" sz="2000" dirty="0" smtClean="0"/>
                  <a:t> and spike counts </a:t>
                </a:r>
                <a14:m>
                  <m:oMath xmlns:m="http://schemas.openxmlformats.org/officeDocument/2006/math">
                    <m:r>
                      <a:rPr lang="en-US" sz="2000" i="1">
                        <a:latin typeface="Cambria Math" panose="02040503050406030204" pitchFamily="18" charset="0"/>
                      </a:rPr>
                      <m:t>𝑦</m:t>
                    </m:r>
                    <m:d>
                      <m:dPr>
                        <m:begChr m:val="["/>
                        <m:endChr m:val="]"/>
                        <m:ctrlPr>
                          <a:rPr lang="en-US" sz="2000" i="1">
                            <a:latin typeface="Cambria Math" panose="02040503050406030204" pitchFamily="18" charset="0"/>
                          </a:rPr>
                        </m:ctrlPr>
                      </m:dPr>
                      <m:e>
                        <m:r>
                          <a:rPr lang="en-US" sz="2000" b="0" i="1" smtClean="0">
                            <a:latin typeface="Cambria Math" panose="02040503050406030204" pitchFamily="18" charset="0"/>
                          </a:rPr>
                          <m:t>𝑘</m:t>
                        </m:r>
                      </m:e>
                    </m:d>
                  </m:oMath>
                </a14:m>
                <a:endParaRPr lang="en-US" sz="2400" dirty="0" smtClean="0"/>
              </a:p>
              <a:p>
                <a:pPr lvl="1"/>
                <a:r>
                  <a:rPr lang="en-US" sz="1800" dirty="0" smtClean="0"/>
                  <a:t>Estimate weighted filters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𝑤</m:t>
                        </m:r>
                      </m:e>
                      <m:sub>
                        <m:r>
                          <a:rPr lang="en-US" sz="1800" i="1">
                            <a:latin typeface="Cambria Math" panose="02040503050406030204" pitchFamily="18" charset="0"/>
                          </a:rPr>
                          <m:t>𝑖</m:t>
                        </m:r>
                      </m:sub>
                    </m:sSub>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𝑘</m:t>
                        </m:r>
                      </m:e>
                    </m:d>
                    <m:r>
                      <a:rPr lang="en-US" sz="1800" b="0" i="0"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𝛼</m:t>
                        </m:r>
                      </m:e>
                      <m:sub>
                        <m:r>
                          <a:rPr lang="en-US" sz="1800" b="0" i="1" smtClean="0">
                            <a:latin typeface="Cambria Math" panose="02040503050406030204" pitchFamily="18" charset="0"/>
                          </a:rPr>
                          <m:t>𝑖</m:t>
                        </m:r>
                      </m:sub>
                    </m:sSub>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h</m:t>
                        </m:r>
                      </m:e>
                      <m:sub>
                        <m:r>
                          <a:rPr lang="en-US" sz="1800" b="0" i="1" smtClean="0">
                            <a:latin typeface="Cambria Math" panose="02040503050406030204" pitchFamily="18" charset="0"/>
                          </a:rPr>
                          <m:t>𝑖</m:t>
                        </m:r>
                      </m:sub>
                    </m:sSub>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𝑘</m:t>
                        </m:r>
                      </m:e>
                    </m:d>
                    <m:r>
                      <a:rPr lang="en-US" sz="1800" b="0" i="1" smtClean="0">
                        <a:latin typeface="Cambria Math" panose="02040503050406030204" pitchFamily="18" charset="0"/>
                      </a:rPr>
                      <m:t>,</m:t>
                    </m:r>
                  </m:oMath>
                </a14:m>
                <a:r>
                  <a:rPr lang="en-US" sz="1800" dirty="0"/>
                  <a:t/>
                </a:r>
                <a:br>
                  <a:rPr lang="en-US" sz="1800" dirty="0"/>
                </a:br>
                <a:r>
                  <a:rPr lang="en-US" sz="1800" dirty="0" smtClean="0"/>
                  <a:t>Describes space-time response of neuron to pixel </a:t>
                </a:r>
                <a14:m>
                  <m:oMath xmlns:m="http://schemas.openxmlformats.org/officeDocument/2006/math">
                    <m:r>
                      <a:rPr lang="en-US" sz="1800" b="0" i="1" dirty="0" smtClean="0">
                        <a:latin typeface="Cambria Math" panose="02040503050406030204" pitchFamily="18" charset="0"/>
                      </a:rPr>
                      <m:t>𝑖</m:t>
                    </m:r>
                  </m:oMath>
                </a14:m>
                <a:endParaRPr lang="en-US" sz="1800" dirty="0" smtClean="0"/>
              </a:p>
              <a:p>
                <a:pPr lvl="1"/>
                <a:r>
                  <a:rPr lang="en-US" sz="1800" dirty="0" smtClean="0"/>
                  <a:t>Each </a:t>
                </a:r>
                <a14:m>
                  <m:oMath xmlns:m="http://schemas.openxmlformats.org/officeDocument/2006/math">
                    <m:sSub>
                      <m:sSubPr>
                        <m:ctrlPr>
                          <a:rPr lang="en-US" sz="1800" b="0" i="1" dirty="0" smtClean="0">
                            <a:latin typeface="Cambria Math" panose="02040503050406030204" pitchFamily="18" charset="0"/>
                          </a:rPr>
                        </m:ctrlPr>
                      </m:sSubPr>
                      <m:e>
                        <m:r>
                          <a:rPr lang="en-US" sz="1800" i="1" dirty="0" smtClean="0">
                            <a:latin typeface="Cambria Math" panose="02040503050406030204" pitchFamily="18" charset="0"/>
                          </a:rPr>
                          <m:t>h</m:t>
                        </m:r>
                      </m:e>
                      <m:sub>
                        <m:r>
                          <a:rPr lang="en-US" sz="1800" b="0" i="1" dirty="0" smtClean="0">
                            <a:latin typeface="Cambria Math" panose="02040503050406030204" pitchFamily="18" charset="0"/>
                          </a:rPr>
                          <m:t>𝑖</m:t>
                        </m:r>
                      </m:sub>
                    </m:sSub>
                    <m:r>
                      <a:rPr lang="en-US" sz="1800" b="0" i="1" dirty="0" smtClean="0">
                        <a:latin typeface="Cambria Math" panose="02040503050406030204" pitchFamily="18" charset="0"/>
                      </a:rPr>
                      <m:t>[</m:t>
                    </m:r>
                    <m:r>
                      <a:rPr lang="en-US" sz="1800" b="0" i="1" dirty="0" smtClean="0">
                        <a:latin typeface="Cambria Math" panose="02040503050406030204" pitchFamily="18" charset="0"/>
                      </a:rPr>
                      <m:t>𝑘</m:t>
                    </m:r>
                    <m:r>
                      <a:rPr lang="en-US" sz="1800" b="0" i="1" dirty="0" smtClean="0">
                        <a:latin typeface="Cambria Math" panose="02040503050406030204" pitchFamily="18" charset="0"/>
                      </a:rPr>
                      <m:t>]</m:t>
                    </m:r>
                  </m:oMath>
                </a14:m>
                <a:r>
                  <a:rPr lang="en-US" sz="1800" dirty="0" smtClean="0"/>
                  <a:t> is an </a:t>
                </a:r>
                <a14:m>
                  <m:oMath xmlns:m="http://schemas.openxmlformats.org/officeDocument/2006/math">
                    <m:r>
                      <a:rPr lang="en-US" sz="1800" i="1" dirty="0" smtClean="0">
                        <a:latin typeface="Cambria Math" panose="02040503050406030204" pitchFamily="18" charset="0"/>
                      </a:rPr>
                      <m:t>𝐿</m:t>
                    </m:r>
                  </m:oMath>
                </a14:m>
                <a:r>
                  <a:rPr lang="en-US" sz="1800" dirty="0" smtClean="0"/>
                  <a:t> tap filter</a:t>
                </a:r>
              </a:p>
              <a:p>
                <a:pPr lvl="1"/>
                <a:r>
                  <a:rPr lang="en-US" sz="1800" dirty="0" smtClean="0"/>
                  <a:t>Estimate nonlinearity </a:t>
                </a:r>
                <a14:m>
                  <m:oMath xmlns:m="http://schemas.openxmlformats.org/officeDocument/2006/math">
                    <m:r>
                      <a:rPr lang="en-US" sz="1800" b="0" i="1" smtClean="0">
                        <a:latin typeface="Cambria Math" panose="02040503050406030204" pitchFamily="18" charset="0"/>
                      </a:rPr>
                      <m:t>𝑓</m:t>
                    </m:r>
                    <m:r>
                      <a:rPr lang="en-US" sz="1800" b="0" i="1" smtClean="0">
                        <a:latin typeface="Cambria Math" panose="02040503050406030204" pitchFamily="18" charset="0"/>
                      </a:rPr>
                      <m:t>(⋅)</m:t>
                    </m:r>
                  </m:oMath>
                </a14:m>
                <a:endParaRPr lang="en-US" sz="18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22264" y="3409975"/>
                <a:ext cx="8821736" cy="2990825"/>
              </a:xfrm>
              <a:blipFill rotWithShape="0">
                <a:blip r:embed="rId4"/>
                <a:stretch>
                  <a:fillRect l="-276" t="-2648" b="-6721"/>
                </a:stretch>
              </a:blipFill>
            </p:spPr>
            <p:txBody>
              <a:bodyPr/>
              <a:lstStyle/>
              <a:p>
                <a:r>
                  <a:rPr lang="en-US">
                    <a:noFill/>
                  </a:rPr>
                  <a:t> </a:t>
                </a:r>
              </a:p>
            </p:txBody>
          </p:sp>
        </mc:Fallback>
      </mc:AlternateContent>
      <p:sp>
        <p:nvSpPr>
          <p:cNvPr id="6" name="TextBox 5"/>
          <p:cNvSpPr txBox="1"/>
          <p:nvPr/>
        </p:nvSpPr>
        <p:spPr>
          <a:xfrm>
            <a:off x="5958593" y="6098539"/>
            <a:ext cx="3145413" cy="400110"/>
          </a:xfrm>
          <a:prstGeom prst="rect">
            <a:avLst/>
          </a:prstGeom>
          <a:noFill/>
        </p:spPr>
        <p:txBody>
          <a:bodyPr wrap="none" rtlCol="0">
            <a:spAutoFit/>
          </a:bodyPr>
          <a:lstStyle/>
          <a:p>
            <a:pPr algn="l"/>
            <a:r>
              <a:rPr lang="en-US" b="0" dirty="0" smtClean="0">
                <a:solidFill>
                  <a:schemeClr val="accent1">
                    <a:lumMod val="60000"/>
                    <a:lumOff val="40000"/>
                  </a:schemeClr>
                </a:solidFill>
              </a:rPr>
              <a:t>Fletcher </a:t>
            </a:r>
            <a:r>
              <a:rPr lang="en-US" b="0" dirty="0">
                <a:solidFill>
                  <a:schemeClr val="accent1">
                    <a:lumMod val="60000"/>
                    <a:lumOff val="40000"/>
                  </a:schemeClr>
                </a:solidFill>
              </a:rPr>
              <a:t>et al. NIPS 2012</a:t>
            </a:r>
            <a:endParaRPr lang="en-US" b="0" dirty="0" smtClean="0"/>
          </a:p>
        </p:txBody>
      </p:sp>
      <mc:AlternateContent xmlns:mc="http://schemas.openxmlformats.org/markup-compatibility/2006" xmlns:a14="http://schemas.microsoft.com/office/drawing/2010/main">
        <mc:Choice Requires="a14">
          <p:sp>
            <p:nvSpPr>
              <p:cNvPr id="11" name="TextBox 10"/>
              <p:cNvSpPr txBox="1"/>
              <p:nvPr/>
            </p:nvSpPr>
            <p:spPr>
              <a:xfrm>
                <a:off x="2234585" y="938849"/>
                <a:ext cx="473593" cy="276999"/>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h</m:t>
                          </m:r>
                        </m:e>
                        <m:sub>
                          <m:r>
                            <a:rPr lang="en-US" sz="1200" b="0" i="1" smtClean="0">
                              <a:latin typeface="Cambria Math" panose="02040503050406030204" pitchFamily="18" charset="0"/>
                            </a:rPr>
                            <m:t>1</m:t>
                          </m:r>
                        </m:sub>
                      </m:sSub>
                      <m:r>
                        <a:rPr lang="en-US" sz="1200" b="0" i="1">
                          <a:latin typeface="Cambria Math" panose="02040503050406030204" pitchFamily="18" charset="0"/>
                        </a:rPr>
                        <m:t>[</m:t>
                      </m:r>
                      <m:r>
                        <a:rPr lang="en-US" sz="1200" b="0" i="1">
                          <a:latin typeface="Cambria Math" panose="02040503050406030204" pitchFamily="18" charset="0"/>
                        </a:rPr>
                        <m:t>𝑘</m:t>
                      </m:r>
                      <m:r>
                        <a:rPr lang="en-US" sz="1200" b="0" i="1">
                          <a:latin typeface="Cambria Math" panose="02040503050406030204" pitchFamily="18" charset="0"/>
                        </a:rPr>
                        <m:t>]</m:t>
                      </m:r>
                    </m:oMath>
                  </m:oMathPara>
                </a14:m>
                <a:endParaRPr lang="en-US" sz="1200" b="0" dirty="0" smtClean="0"/>
              </a:p>
            </p:txBody>
          </p:sp>
        </mc:Choice>
        <mc:Fallback xmlns="">
          <p:sp>
            <p:nvSpPr>
              <p:cNvPr id="11" name="TextBox 10"/>
              <p:cNvSpPr txBox="1">
                <a:spLocks noRot="1" noChangeAspect="1" noMove="1" noResize="1" noEditPoints="1" noAdjustHandles="1" noChangeArrowheads="1" noChangeShapeType="1" noTextEdit="1"/>
              </p:cNvSpPr>
              <p:nvPr/>
            </p:nvSpPr>
            <p:spPr>
              <a:xfrm>
                <a:off x="2234585" y="938849"/>
                <a:ext cx="473593" cy="276999"/>
              </a:xfrm>
              <a:prstGeom prst="rect">
                <a:avLst/>
              </a:prstGeom>
              <a:blipFill rotWithShape="0">
                <a:blip r:embed="rId5"/>
                <a:stretch>
                  <a:fillRect r="-9091" b="-11111"/>
                </a:stretch>
              </a:blipFill>
            </p:spPr>
            <p:txBody>
              <a:bodyPr/>
              <a:lstStyle/>
              <a:p>
                <a:r>
                  <a:rPr lang="en-US">
                    <a:noFill/>
                  </a:rPr>
                  <a:t> </a:t>
                </a:r>
              </a:p>
            </p:txBody>
          </p:sp>
        </mc:Fallback>
      </mc:AlternateContent>
      <p:sp>
        <p:nvSpPr>
          <p:cNvPr id="13" name="Rectangle 12"/>
          <p:cNvSpPr/>
          <p:nvPr/>
        </p:nvSpPr>
        <p:spPr bwMode="auto">
          <a:xfrm>
            <a:off x="2958327" y="3004458"/>
            <a:ext cx="851673" cy="3076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72" name="TextBox 71"/>
              <p:cNvSpPr txBox="1"/>
              <p:nvPr/>
            </p:nvSpPr>
            <p:spPr>
              <a:xfrm>
                <a:off x="376249" y="2766894"/>
                <a:ext cx="1395619" cy="523220"/>
              </a:xfrm>
              <a:prstGeom prst="rect">
                <a:avLst/>
              </a:prstGeom>
              <a:noFill/>
            </p:spPr>
            <p:txBody>
              <a:bodyPr wrap="square" rtlCol="0">
                <a:spAutoFit/>
              </a:bodyPr>
              <a:lstStyle/>
              <a:p>
                <a:pPr algn="l"/>
                <a:r>
                  <a:rPr lang="en-US" sz="1400" b="0" dirty="0" smtClean="0"/>
                  <a:t>Stimuli</a:t>
                </a:r>
                <a:br>
                  <a:rPr lang="en-US" sz="1400" b="0" dirty="0" smtClean="0"/>
                </a:br>
                <a:r>
                  <a:rPr lang="en-US" sz="1400" b="0" dirty="0"/>
                  <a:t>(</a:t>
                </a:r>
                <a:r>
                  <a:rPr lang="en-US" sz="1400" b="0" dirty="0" smtClean="0"/>
                  <a:t> </a:t>
                </a:r>
                <a14:m>
                  <m:oMath xmlns:m="http://schemas.openxmlformats.org/officeDocument/2006/math">
                    <m:r>
                      <a:rPr lang="en-US" sz="1400" b="0" i="1" dirty="0" smtClean="0">
                        <a:latin typeface="Cambria Math" panose="02040503050406030204" pitchFamily="18" charset="0"/>
                      </a:rPr>
                      <m:t>𝑛</m:t>
                    </m:r>
                  </m:oMath>
                </a14:m>
                <a:r>
                  <a:rPr lang="en-US" sz="1400" b="0" dirty="0" smtClean="0"/>
                  <a:t> pixel movie)</a:t>
                </a:r>
              </a:p>
            </p:txBody>
          </p:sp>
        </mc:Choice>
        <mc:Fallback xmlns="">
          <p:sp>
            <p:nvSpPr>
              <p:cNvPr id="72" name="TextBox 71"/>
              <p:cNvSpPr txBox="1">
                <a:spLocks noRot="1" noChangeAspect="1" noMove="1" noResize="1" noEditPoints="1" noAdjustHandles="1" noChangeArrowheads="1" noChangeShapeType="1" noTextEdit="1"/>
              </p:cNvSpPr>
              <p:nvPr/>
            </p:nvSpPr>
            <p:spPr>
              <a:xfrm>
                <a:off x="376249" y="2766894"/>
                <a:ext cx="1395619" cy="523220"/>
              </a:xfrm>
              <a:prstGeom prst="rect">
                <a:avLst/>
              </a:prstGeom>
              <a:blipFill rotWithShape="0">
                <a:blip r:embed="rId6"/>
                <a:stretch>
                  <a:fillRect l="-1310" t="-2326" r="-873" b="-10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p:cNvSpPr txBox="1"/>
              <p:nvPr/>
            </p:nvSpPr>
            <p:spPr>
              <a:xfrm>
                <a:off x="0" y="880873"/>
                <a:ext cx="922825" cy="307777"/>
              </a:xfrm>
              <a:prstGeom prst="rect">
                <a:avLst/>
              </a:prstGeom>
              <a:noFill/>
            </p:spPr>
            <p:txBody>
              <a:bodyPr wrap="square" rtlCol="0">
                <a:spAutoFit/>
              </a:bodyPr>
              <a:lstStyle/>
              <a:p>
                <a:pPr algn="l"/>
                <a:r>
                  <a:rPr lang="en-US" sz="1400" b="0" dirty="0" smtClean="0"/>
                  <a:t>Time </a:t>
                </a:r>
                <a14:m>
                  <m:oMath xmlns:m="http://schemas.openxmlformats.org/officeDocument/2006/math">
                    <m:r>
                      <a:rPr lang="en-US" sz="1400" b="0" i="1" dirty="0" smtClean="0">
                        <a:latin typeface="Cambria Math" panose="02040503050406030204" pitchFamily="18" charset="0"/>
                      </a:rPr>
                      <m:t>𝑘</m:t>
                    </m:r>
                  </m:oMath>
                </a14:m>
                <a:endParaRPr lang="en-US" sz="1400" b="0" dirty="0" smtClean="0"/>
              </a:p>
            </p:txBody>
          </p:sp>
        </mc:Choice>
        <mc:Fallback xmlns="">
          <p:sp>
            <p:nvSpPr>
              <p:cNvPr id="75" name="TextBox 74"/>
              <p:cNvSpPr txBox="1">
                <a:spLocks noRot="1" noChangeAspect="1" noMove="1" noResize="1" noEditPoints="1" noAdjustHandles="1" noChangeArrowheads="1" noChangeShapeType="1" noTextEdit="1"/>
              </p:cNvSpPr>
              <p:nvPr/>
            </p:nvSpPr>
            <p:spPr>
              <a:xfrm>
                <a:off x="0" y="880873"/>
                <a:ext cx="922825" cy="307777"/>
              </a:xfrm>
              <a:prstGeom prst="rect">
                <a:avLst/>
              </a:prstGeom>
              <a:blipFill rotWithShape="0">
                <a:blip r:embed="rId7"/>
                <a:stretch>
                  <a:fillRect l="-1987"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p:cNvSpPr txBox="1"/>
              <p:nvPr/>
            </p:nvSpPr>
            <p:spPr>
              <a:xfrm>
                <a:off x="2792407" y="1170801"/>
                <a:ext cx="1393831" cy="276999"/>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sSub>
                            <m:sSubPr>
                              <m:ctrlPr>
                                <a:rPr lang="en-US" sz="1200" b="0" i="1">
                                  <a:latin typeface="Cambria Math" panose="02040503050406030204" pitchFamily="18" charset="0"/>
                                </a:rPr>
                              </m:ctrlPr>
                            </m:sSubPr>
                            <m:e>
                              <m:r>
                                <a:rPr lang="en-US" sz="1200" b="0" i="1">
                                  <a:latin typeface="Cambria Math" panose="02040503050406030204" pitchFamily="18" charset="0"/>
                                </a:rPr>
                                <m:t>𝛼</m:t>
                              </m:r>
                            </m:e>
                            <m:sub>
                              <m:r>
                                <a:rPr lang="en-US" sz="1200" b="0" i="1" smtClean="0">
                                  <a:latin typeface="Cambria Math" panose="02040503050406030204" pitchFamily="18" charset="0"/>
                                </a:rPr>
                                <m:t>1</m:t>
                              </m:r>
                            </m:sub>
                          </m:sSub>
                          <m:r>
                            <a:rPr lang="en-US" sz="1200" b="0" i="1">
                              <a:latin typeface="Cambria Math" panose="02040503050406030204" pitchFamily="18" charset="0"/>
                            </a:rPr>
                            <m:t>(</m:t>
                          </m:r>
                          <m:r>
                            <a:rPr lang="en-US" sz="1200" b="0" i="1">
                              <a:latin typeface="Cambria Math" panose="02040503050406030204" pitchFamily="18" charset="0"/>
                            </a:rPr>
                            <m:t>h</m:t>
                          </m:r>
                        </m:e>
                        <m:sub>
                          <m:r>
                            <a:rPr lang="en-US" sz="1200" b="0" i="1" smtClean="0">
                              <a:latin typeface="Cambria Math" panose="02040503050406030204" pitchFamily="18" charset="0"/>
                            </a:rPr>
                            <m:t>1</m:t>
                          </m:r>
                        </m:sub>
                      </m:sSub>
                      <m:d>
                        <m:dPr>
                          <m:begChr m:val="["/>
                          <m:endChr m:val="]"/>
                          <m:ctrlPr>
                            <a:rPr lang="en-US" sz="1200" b="0" i="1">
                              <a:latin typeface="Cambria Math" panose="02040503050406030204" pitchFamily="18" charset="0"/>
                            </a:rPr>
                          </m:ctrlPr>
                        </m:dPr>
                        <m:e>
                          <m:r>
                            <a:rPr lang="en-US" sz="1200" b="0" i="1">
                              <a:latin typeface="Cambria Math" panose="02040503050406030204" pitchFamily="18" charset="0"/>
                            </a:rPr>
                            <m:t>𝑘</m:t>
                          </m:r>
                        </m:e>
                      </m:d>
                      <m:r>
                        <a:rPr lang="en-US" sz="1200" b="0" i="1">
                          <a:latin typeface="Cambria Math" panose="02040503050406030204" pitchFamily="18" charset="0"/>
                        </a:rPr>
                        <m:t>∗</m:t>
                      </m:r>
                      <m:sSub>
                        <m:sSubPr>
                          <m:ctrlPr>
                            <a:rPr lang="en-US" sz="1200" b="0" i="1">
                              <a:latin typeface="Cambria Math" panose="02040503050406030204" pitchFamily="18" charset="0"/>
                            </a:rPr>
                          </m:ctrlPr>
                        </m:sSubPr>
                        <m:e>
                          <m:r>
                            <a:rPr lang="en-US" sz="1200" b="0" i="1">
                              <a:latin typeface="Cambria Math" panose="02040503050406030204" pitchFamily="18" charset="0"/>
                            </a:rPr>
                            <m:t>𝑢</m:t>
                          </m:r>
                        </m:e>
                        <m:sub>
                          <m:r>
                            <a:rPr lang="en-US" sz="1200" b="0" i="1" smtClean="0">
                              <a:latin typeface="Cambria Math" panose="02040503050406030204" pitchFamily="18" charset="0"/>
                            </a:rPr>
                            <m:t>1</m:t>
                          </m:r>
                        </m:sub>
                      </m:sSub>
                      <m:r>
                        <a:rPr lang="en-US" sz="1200" b="0" i="1">
                          <a:latin typeface="Cambria Math" panose="02040503050406030204" pitchFamily="18" charset="0"/>
                        </a:rPr>
                        <m:t>[</m:t>
                      </m:r>
                      <m:r>
                        <a:rPr lang="en-US" sz="1200" b="0" i="1">
                          <a:latin typeface="Cambria Math" panose="02040503050406030204" pitchFamily="18" charset="0"/>
                        </a:rPr>
                        <m:t>𝑘</m:t>
                      </m:r>
                      <m:r>
                        <a:rPr lang="en-US" sz="1200" b="0" i="1">
                          <a:latin typeface="Cambria Math" panose="02040503050406030204" pitchFamily="18" charset="0"/>
                        </a:rPr>
                        <m:t>])</m:t>
                      </m:r>
                    </m:oMath>
                  </m:oMathPara>
                </a14:m>
                <a:endParaRPr lang="en-US" sz="1200" b="0" dirty="0" smtClean="0"/>
              </a:p>
            </p:txBody>
          </p:sp>
        </mc:Choice>
        <mc:Fallback xmlns="">
          <p:sp>
            <p:nvSpPr>
              <p:cNvPr id="85" name="TextBox 84"/>
              <p:cNvSpPr txBox="1">
                <a:spLocks noRot="1" noChangeAspect="1" noMove="1" noResize="1" noEditPoints="1" noAdjustHandles="1" noChangeArrowheads="1" noChangeShapeType="1" noTextEdit="1"/>
              </p:cNvSpPr>
              <p:nvPr/>
            </p:nvSpPr>
            <p:spPr>
              <a:xfrm>
                <a:off x="2792407" y="1170801"/>
                <a:ext cx="1393831" cy="276999"/>
              </a:xfrm>
              <a:prstGeom prst="rect">
                <a:avLst/>
              </a:prstGeom>
              <a:blipFill rotWithShape="0">
                <a:blip r:embed="rId8"/>
                <a:stretch>
                  <a:fillRect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p:cNvSpPr txBox="1"/>
              <p:nvPr/>
            </p:nvSpPr>
            <p:spPr>
              <a:xfrm>
                <a:off x="1997788" y="2656648"/>
                <a:ext cx="473593" cy="276999"/>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h</m:t>
                          </m:r>
                        </m:e>
                        <m:sub>
                          <m:r>
                            <a:rPr lang="en-US" sz="1200" b="0" i="1" smtClean="0">
                              <a:latin typeface="Cambria Math" panose="02040503050406030204" pitchFamily="18" charset="0"/>
                            </a:rPr>
                            <m:t>𝑛</m:t>
                          </m:r>
                        </m:sub>
                      </m:sSub>
                      <m:r>
                        <a:rPr lang="en-US" sz="1200" b="0" i="1">
                          <a:latin typeface="Cambria Math" panose="02040503050406030204" pitchFamily="18" charset="0"/>
                        </a:rPr>
                        <m:t>[</m:t>
                      </m:r>
                      <m:r>
                        <a:rPr lang="en-US" sz="1200" b="0" i="1">
                          <a:latin typeface="Cambria Math" panose="02040503050406030204" pitchFamily="18" charset="0"/>
                        </a:rPr>
                        <m:t>𝑘</m:t>
                      </m:r>
                      <m:r>
                        <a:rPr lang="en-US" sz="1200" b="0" i="1">
                          <a:latin typeface="Cambria Math" panose="02040503050406030204" pitchFamily="18" charset="0"/>
                        </a:rPr>
                        <m:t>]</m:t>
                      </m:r>
                    </m:oMath>
                  </m:oMathPara>
                </a14:m>
                <a:endParaRPr lang="en-US" sz="1200" b="0" dirty="0" smtClean="0"/>
              </a:p>
            </p:txBody>
          </p:sp>
        </mc:Choice>
        <mc:Fallback xmlns="">
          <p:sp>
            <p:nvSpPr>
              <p:cNvPr id="87" name="TextBox 86"/>
              <p:cNvSpPr txBox="1">
                <a:spLocks noRot="1" noChangeAspect="1" noMove="1" noResize="1" noEditPoints="1" noAdjustHandles="1" noChangeArrowheads="1" noChangeShapeType="1" noTextEdit="1"/>
              </p:cNvSpPr>
              <p:nvPr/>
            </p:nvSpPr>
            <p:spPr>
              <a:xfrm>
                <a:off x="1997788" y="2656648"/>
                <a:ext cx="473593" cy="276999"/>
              </a:xfrm>
              <a:prstGeom prst="rect">
                <a:avLst/>
              </a:prstGeom>
              <a:blipFill rotWithShape="0">
                <a:blip r:embed="rId9"/>
                <a:stretch>
                  <a:fillRect r="-12987" b="-11111"/>
                </a:stretch>
              </a:blipFill>
            </p:spPr>
            <p:txBody>
              <a:bodyPr/>
              <a:lstStyle/>
              <a:p>
                <a:r>
                  <a:rPr lang="en-US">
                    <a:noFill/>
                  </a:rPr>
                  <a:t> </a:t>
                </a:r>
              </a:p>
            </p:txBody>
          </p:sp>
        </mc:Fallback>
      </mc:AlternateContent>
      <p:cxnSp>
        <p:nvCxnSpPr>
          <p:cNvPr id="91" name="Straight Arrow Connector 90"/>
          <p:cNvCxnSpPr/>
          <p:nvPr/>
        </p:nvCxnSpPr>
        <p:spPr bwMode="auto">
          <a:xfrm flipV="1">
            <a:off x="2844538" y="2417233"/>
            <a:ext cx="1255067" cy="2282"/>
          </a:xfrm>
          <a:prstGeom prst="straightConnector1">
            <a:avLst/>
          </a:prstGeom>
          <a:noFill/>
          <a:ln w="9525" cap="flat" cmpd="sng" algn="ctr">
            <a:solidFill>
              <a:schemeClr val="tx1"/>
            </a:solidFill>
            <a:prstDash val="solid"/>
            <a:round/>
            <a:headEnd type="none" w="med" len="med"/>
            <a:tailEnd type="none"/>
          </a:ln>
          <a:effectLst/>
        </p:spPr>
      </p:cxnSp>
      <mc:AlternateContent xmlns:mc="http://schemas.openxmlformats.org/markup-compatibility/2006" xmlns:a14="http://schemas.microsoft.com/office/drawing/2010/main">
        <mc:Choice Requires="a14">
          <p:sp>
            <p:nvSpPr>
              <p:cNvPr id="94" name="TextBox 93"/>
              <p:cNvSpPr txBox="1"/>
              <p:nvPr/>
            </p:nvSpPr>
            <p:spPr>
              <a:xfrm>
                <a:off x="4266690" y="1572036"/>
                <a:ext cx="417567" cy="276999"/>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𝑧</m:t>
                      </m:r>
                      <m:d>
                        <m:dPr>
                          <m:begChr m:val="["/>
                          <m:endChr m:val="]"/>
                          <m:ctrlPr>
                            <a:rPr lang="en-US" sz="1200" b="0" i="1" smtClean="0">
                              <a:latin typeface="Cambria Math" panose="02040503050406030204" pitchFamily="18" charset="0"/>
                            </a:rPr>
                          </m:ctrlPr>
                        </m:dPr>
                        <m:e>
                          <m:r>
                            <a:rPr lang="en-US" sz="1200" b="0" i="1" smtClean="0">
                              <a:latin typeface="Cambria Math" panose="02040503050406030204" pitchFamily="18" charset="0"/>
                            </a:rPr>
                            <m:t>𝑘</m:t>
                          </m:r>
                        </m:e>
                      </m:d>
                    </m:oMath>
                  </m:oMathPara>
                </a14:m>
                <a:endParaRPr lang="en-US" sz="1200" b="0" dirty="0" smtClean="0"/>
              </a:p>
            </p:txBody>
          </p:sp>
        </mc:Choice>
        <mc:Fallback xmlns="">
          <p:sp>
            <p:nvSpPr>
              <p:cNvPr id="94" name="TextBox 93"/>
              <p:cNvSpPr txBox="1">
                <a:spLocks noRot="1" noChangeAspect="1" noMove="1" noResize="1" noEditPoints="1" noAdjustHandles="1" noChangeArrowheads="1" noChangeShapeType="1" noTextEdit="1"/>
              </p:cNvSpPr>
              <p:nvPr/>
            </p:nvSpPr>
            <p:spPr>
              <a:xfrm>
                <a:off x="4266690" y="1572036"/>
                <a:ext cx="417567" cy="276999"/>
              </a:xfrm>
              <a:prstGeom prst="rect">
                <a:avLst/>
              </a:prstGeom>
              <a:blipFill rotWithShape="0">
                <a:blip r:embed="rId11"/>
                <a:stretch>
                  <a:fillRect/>
                </a:stretch>
              </a:blipFill>
            </p:spPr>
            <p:txBody>
              <a:bodyPr/>
              <a:lstStyle/>
              <a:p>
                <a:r>
                  <a:rPr lang="en-US">
                    <a:noFill/>
                  </a:rPr>
                  <a:t> </a:t>
                </a:r>
              </a:p>
            </p:txBody>
          </p:sp>
        </mc:Fallback>
      </mc:AlternateContent>
      <p:sp>
        <p:nvSpPr>
          <p:cNvPr id="95" name="Oval 94"/>
          <p:cNvSpPr/>
          <p:nvPr/>
        </p:nvSpPr>
        <p:spPr bwMode="auto">
          <a:xfrm>
            <a:off x="3983194" y="1742101"/>
            <a:ext cx="207974" cy="23572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cxnSp>
        <p:nvCxnSpPr>
          <p:cNvPr id="99" name="Straight Arrow Connector 98"/>
          <p:cNvCxnSpPr>
            <a:endCxn id="102" idx="0"/>
          </p:cNvCxnSpPr>
          <p:nvPr/>
        </p:nvCxnSpPr>
        <p:spPr bwMode="auto">
          <a:xfrm>
            <a:off x="4099084" y="1430537"/>
            <a:ext cx="0" cy="281543"/>
          </a:xfrm>
          <a:prstGeom prst="straightConnector1">
            <a:avLst/>
          </a:prstGeom>
          <a:noFill/>
          <a:ln w="9525" cap="flat" cmpd="sng" algn="ctr">
            <a:solidFill>
              <a:schemeClr val="tx1"/>
            </a:solidFill>
            <a:prstDash val="solid"/>
            <a:round/>
            <a:headEnd type="none" w="med" len="med"/>
            <a:tailEnd type="triangle"/>
          </a:ln>
          <a:effectLst/>
        </p:spPr>
      </p:cxnSp>
      <p:cxnSp>
        <p:nvCxnSpPr>
          <p:cNvPr id="101" name="Straight Arrow Connector 100"/>
          <p:cNvCxnSpPr>
            <a:endCxn id="102" idx="2"/>
          </p:cNvCxnSpPr>
          <p:nvPr/>
        </p:nvCxnSpPr>
        <p:spPr bwMode="auto">
          <a:xfrm flipV="1">
            <a:off x="4099084" y="2019857"/>
            <a:ext cx="0" cy="393591"/>
          </a:xfrm>
          <a:prstGeom prst="straightConnector1">
            <a:avLst/>
          </a:prstGeom>
          <a:noFill/>
          <a:ln w="9525" cap="flat" cmpd="sng" algn="ctr">
            <a:solidFill>
              <a:schemeClr val="tx1"/>
            </a:solidFill>
            <a:prstDash val="solid"/>
            <a:round/>
            <a:headEnd type="none" w="med" len="med"/>
            <a:tailEnd type="triangle"/>
          </a:ln>
          <a:effectLst/>
        </p:spPr>
      </p:cxnSp>
      <p:sp>
        <p:nvSpPr>
          <p:cNvPr id="102" name="TextBox 101"/>
          <p:cNvSpPr txBox="1"/>
          <p:nvPr/>
        </p:nvSpPr>
        <p:spPr>
          <a:xfrm>
            <a:off x="3945254" y="1712080"/>
            <a:ext cx="307660" cy="307777"/>
          </a:xfrm>
          <a:prstGeom prst="rect">
            <a:avLst/>
          </a:prstGeom>
          <a:noFill/>
        </p:spPr>
        <p:txBody>
          <a:bodyPr wrap="square" rtlCol="0">
            <a:spAutoFit/>
          </a:bodyPr>
          <a:lstStyle/>
          <a:p>
            <a:pPr algn="l"/>
            <a:r>
              <a:rPr lang="en-US" sz="1400" b="0" dirty="0" smtClean="0"/>
              <a:t>+</a:t>
            </a:r>
          </a:p>
        </p:txBody>
      </p:sp>
      <p:sp>
        <p:nvSpPr>
          <p:cNvPr id="108" name="Rectangle 107"/>
          <p:cNvSpPr/>
          <p:nvPr/>
        </p:nvSpPr>
        <p:spPr bwMode="auto">
          <a:xfrm>
            <a:off x="4887027" y="1578732"/>
            <a:ext cx="827123" cy="568684"/>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cxnSp>
        <p:nvCxnSpPr>
          <p:cNvPr id="110" name="Straight Connector 109"/>
          <p:cNvCxnSpPr/>
          <p:nvPr/>
        </p:nvCxnSpPr>
        <p:spPr bwMode="auto">
          <a:xfrm>
            <a:off x="4945893" y="1999501"/>
            <a:ext cx="400806" cy="0"/>
          </a:xfrm>
          <a:prstGeom prst="line">
            <a:avLst/>
          </a:prstGeom>
          <a:noFill/>
          <a:ln w="15875" cap="flat" cmpd="sng" algn="ctr">
            <a:solidFill>
              <a:srgbClr val="0033CC"/>
            </a:solidFill>
            <a:prstDash val="solid"/>
            <a:round/>
            <a:headEnd type="none" w="med" len="med"/>
            <a:tailEnd type="none" w="med" len="med"/>
          </a:ln>
          <a:effectLst/>
        </p:spPr>
      </p:cxnSp>
      <p:cxnSp>
        <p:nvCxnSpPr>
          <p:cNvPr id="111" name="Straight Connector 110"/>
          <p:cNvCxnSpPr/>
          <p:nvPr/>
        </p:nvCxnSpPr>
        <p:spPr bwMode="auto">
          <a:xfrm flipH="1">
            <a:off x="5346699" y="1677474"/>
            <a:ext cx="339694" cy="322027"/>
          </a:xfrm>
          <a:prstGeom prst="line">
            <a:avLst/>
          </a:prstGeom>
          <a:noFill/>
          <a:ln w="15875" cap="flat" cmpd="sng" algn="ctr">
            <a:solidFill>
              <a:srgbClr val="0033CC"/>
            </a:solidFill>
            <a:prstDash val="solid"/>
            <a:round/>
            <a:headEnd type="none" w="med" len="med"/>
            <a:tailEnd type="none" w="med" len="med"/>
          </a:ln>
          <a:effectLst/>
        </p:spPr>
      </p:cxnSp>
      <p:sp>
        <p:nvSpPr>
          <p:cNvPr id="114" name="Rectangle 113"/>
          <p:cNvSpPr/>
          <p:nvPr/>
        </p:nvSpPr>
        <p:spPr bwMode="auto">
          <a:xfrm>
            <a:off x="6139342" y="1581582"/>
            <a:ext cx="643667" cy="568684"/>
          </a:xfrm>
          <a:prstGeom prst="rect">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15" name="Rectangle 114"/>
          <p:cNvSpPr/>
          <p:nvPr/>
        </p:nvSpPr>
        <p:spPr bwMode="auto">
          <a:xfrm>
            <a:off x="7623617" y="1578772"/>
            <a:ext cx="643667" cy="568684"/>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16" name="TextBox 115"/>
              <p:cNvSpPr txBox="1"/>
              <p:nvPr/>
            </p:nvSpPr>
            <p:spPr>
              <a:xfrm>
                <a:off x="5634535" y="1950800"/>
                <a:ext cx="648116" cy="276999"/>
              </a:xfrm>
              <a:prstGeom prst="rect">
                <a:avLst/>
              </a:prstGeom>
              <a:noFill/>
            </p:spPr>
            <p:txBody>
              <a:bodyPr wrap="square" rtlCol="0">
                <a:spAutoFit/>
              </a:bodyPr>
              <a:lstStyle/>
              <a:p>
                <a:pPr algn="l"/>
                <a:r>
                  <a:rPr lang="en-US" sz="1200" b="0" dirty="0" smtClean="0"/>
                  <a:t> </a:t>
                </a:r>
                <a14:m>
                  <m:oMath xmlns:m="http://schemas.openxmlformats.org/officeDocument/2006/math">
                    <m:r>
                      <a:rPr lang="en-US" sz="1200" b="0" i="1" smtClean="0">
                        <a:latin typeface="Cambria Math" panose="02040503050406030204" pitchFamily="18" charset="0"/>
                      </a:rPr>
                      <m:t>𝜆</m:t>
                    </m:r>
                    <m:d>
                      <m:dPr>
                        <m:begChr m:val="["/>
                        <m:endChr m:val="]"/>
                        <m:ctrlPr>
                          <a:rPr lang="en-US" sz="1200" b="0" i="1" smtClean="0">
                            <a:latin typeface="Cambria Math" panose="02040503050406030204" pitchFamily="18" charset="0"/>
                          </a:rPr>
                        </m:ctrlPr>
                      </m:dPr>
                      <m:e>
                        <m:r>
                          <a:rPr lang="en-US" sz="1200" b="0" i="1" smtClean="0">
                            <a:latin typeface="Cambria Math" panose="02040503050406030204" pitchFamily="18" charset="0"/>
                          </a:rPr>
                          <m:t>𝑘</m:t>
                        </m:r>
                      </m:e>
                    </m:d>
                  </m:oMath>
                </a14:m>
                <a:endParaRPr lang="en-US" sz="1200" b="0" dirty="0" smtClean="0"/>
              </a:p>
            </p:txBody>
          </p:sp>
        </mc:Choice>
        <mc:Fallback xmlns="">
          <p:sp>
            <p:nvSpPr>
              <p:cNvPr id="116" name="TextBox 115"/>
              <p:cNvSpPr txBox="1">
                <a:spLocks noRot="1" noChangeAspect="1" noMove="1" noResize="1" noEditPoints="1" noAdjustHandles="1" noChangeArrowheads="1" noChangeShapeType="1" noTextEdit="1"/>
              </p:cNvSpPr>
              <p:nvPr/>
            </p:nvSpPr>
            <p:spPr>
              <a:xfrm>
                <a:off x="5634535" y="1950800"/>
                <a:ext cx="648116" cy="276999"/>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TextBox 116"/>
              <p:cNvSpPr txBox="1"/>
              <p:nvPr/>
            </p:nvSpPr>
            <p:spPr>
              <a:xfrm>
                <a:off x="8267284" y="1704201"/>
                <a:ext cx="648116" cy="276999"/>
              </a:xfrm>
              <a:prstGeom prst="rect">
                <a:avLst/>
              </a:prstGeom>
              <a:noFill/>
            </p:spPr>
            <p:txBody>
              <a:bodyPr wrap="square" rtlCol="0">
                <a:spAutoFit/>
              </a:bodyPr>
              <a:lstStyle/>
              <a:p>
                <a:pPr algn="l"/>
                <a:r>
                  <a:rPr lang="en-US" sz="1200" b="0" dirty="0" smtClean="0"/>
                  <a:t> </a:t>
                </a:r>
                <a14:m>
                  <m:oMath xmlns:m="http://schemas.openxmlformats.org/officeDocument/2006/math">
                    <m:r>
                      <a:rPr lang="en-US" sz="1200" b="0" i="1" smtClean="0">
                        <a:latin typeface="Cambria Math" panose="02040503050406030204" pitchFamily="18" charset="0"/>
                      </a:rPr>
                      <m:t>𝑦</m:t>
                    </m:r>
                    <m:d>
                      <m:dPr>
                        <m:begChr m:val="["/>
                        <m:endChr m:val="]"/>
                        <m:ctrlPr>
                          <a:rPr lang="en-US" sz="1200" b="0" i="1" smtClean="0">
                            <a:latin typeface="Cambria Math" panose="02040503050406030204" pitchFamily="18" charset="0"/>
                          </a:rPr>
                        </m:ctrlPr>
                      </m:dPr>
                      <m:e>
                        <m:r>
                          <a:rPr lang="en-US" sz="1200" b="0" i="1" smtClean="0">
                            <a:latin typeface="Cambria Math" panose="02040503050406030204" pitchFamily="18" charset="0"/>
                          </a:rPr>
                          <m:t>𝑘</m:t>
                        </m:r>
                      </m:e>
                    </m:d>
                  </m:oMath>
                </a14:m>
                <a:endParaRPr lang="en-US" sz="1200" b="0" dirty="0" smtClean="0"/>
              </a:p>
            </p:txBody>
          </p:sp>
        </mc:Choice>
        <mc:Fallback xmlns="">
          <p:sp>
            <p:nvSpPr>
              <p:cNvPr id="117" name="TextBox 116"/>
              <p:cNvSpPr txBox="1">
                <a:spLocks noRot="1" noChangeAspect="1" noMove="1" noResize="1" noEditPoints="1" noAdjustHandles="1" noChangeArrowheads="1" noChangeShapeType="1" noTextEdit="1"/>
              </p:cNvSpPr>
              <p:nvPr/>
            </p:nvSpPr>
            <p:spPr>
              <a:xfrm>
                <a:off x="8267284" y="1704201"/>
                <a:ext cx="648116" cy="276999"/>
              </a:xfrm>
              <a:prstGeom prst="rect">
                <a:avLst/>
              </a:prstGeom>
              <a:blipFill rotWithShape="0">
                <a:blip r:embed="rId13"/>
                <a:stretch>
                  <a:fillRect/>
                </a:stretch>
              </a:blipFill>
            </p:spPr>
            <p:txBody>
              <a:bodyPr/>
              <a:lstStyle/>
              <a:p>
                <a:r>
                  <a:rPr lang="en-US">
                    <a:noFill/>
                  </a:rPr>
                  <a:t> </a:t>
                </a:r>
              </a:p>
            </p:txBody>
          </p:sp>
        </mc:Fallback>
      </mc:AlternateContent>
      <p:sp>
        <p:nvSpPr>
          <p:cNvPr id="119" name="TextBox 118"/>
          <p:cNvSpPr txBox="1"/>
          <p:nvPr/>
        </p:nvSpPr>
        <p:spPr>
          <a:xfrm>
            <a:off x="1906803" y="2868646"/>
            <a:ext cx="1313572" cy="523220"/>
          </a:xfrm>
          <a:prstGeom prst="rect">
            <a:avLst/>
          </a:prstGeom>
          <a:noFill/>
        </p:spPr>
        <p:txBody>
          <a:bodyPr wrap="square" rtlCol="0">
            <a:spAutoFit/>
          </a:bodyPr>
          <a:lstStyle/>
          <a:p>
            <a:pPr algn="l"/>
            <a:r>
              <a:rPr lang="en-US" sz="1400" b="0" dirty="0" smtClean="0"/>
              <a:t>Temporal filtering</a:t>
            </a:r>
          </a:p>
        </p:txBody>
      </p:sp>
      <p:sp>
        <p:nvSpPr>
          <p:cNvPr id="120" name="TextBox 119"/>
          <p:cNvSpPr txBox="1"/>
          <p:nvPr/>
        </p:nvSpPr>
        <p:spPr>
          <a:xfrm>
            <a:off x="3448292" y="2447343"/>
            <a:ext cx="1328331" cy="523220"/>
          </a:xfrm>
          <a:prstGeom prst="rect">
            <a:avLst/>
          </a:prstGeom>
          <a:noFill/>
        </p:spPr>
        <p:txBody>
          <a:bodyPr wrap="square" rtlCol="0">
            <a:spAutoFit/>
          </a:bodyPr>
          <a:lstStyle/>
          <a:p>
            <a:pPr algn="l"/>
            <a:r>
              <a:rPr lang="en-US" sz="1400" b="0" dirty="0" smtClean="0"/>
              <a:t>Weighted sum over pixels</a:t>
            </a:r>
          </a:p>
        </p:txBody>
      </p:sp>
      <p:sp>
        <p:nvSpPr>
          <p:cNvPr id="121" name="TextBox 120"/>
          <p:cNvSpPr txBox="1"/>
          <p:nvPr/>
        </p:nvSpPr>
        <p:spPr>
          <a:xfrm>
            <a:off x="4786175" y="990356"/>
            <a:ext cx="1328331" cy="523220"/>
          </a:xfrm>
          <a:prstGeom prst="rect">
            <a:avLst/>
          </a:prstGeom>
          <a:noFill/>
        </p:spPr>
        <p:txBody>
          <a:bodyPr wrap="square" rtlCol="0">
            <a:spAutoFit/>
          </a:bodyPr>
          <a:lstStyle/>
          <a:p>
            <a:pPr algn="l"/>
            <a:r>
              <a:rPr lang="en-US" sz="1400" b="0" dirty="0" smtClean="0"/>
              <a:t>Nonlinearity</a:t>
            </a:r>
            <a:br>
              <a:rPr lang="en-US" sz="1400" b="0" dirty="0" smtClean="0"/>
            </a:br>
            <a:r>
              <a:rPr lang="en-US" sz="1400" b="0" dirty="0" smtClean="0"/>
              <a:t>+ noise</a:t>
            </a:r>
          </a:p>
        </p:txBody>
      </p:sp>
      <p:sp>
        <p:nvSpPr>
          <p:cNvPr id="122" name="TextBox 121"/>
          <p:cNvSpPr txBox="1"/>
          <p:nvPr/>
        </p:nvSpPr>
        <p:spPr>
          <a:xfrm>
            <a:off x="5922660" y="2253200"/>
            <a:ext cx="1340966" cy="523220"/>
          </a:xfrm>
          <a:prstGeom prst="rect">
            <a:avLst/>
          </a:prstGeom>
          <a:noFill/>
        </p:spPr>
        <p:txBody>
          <a:bodyPr wrap="square" rtlCol="0">
            <a:spAutoFit/>
          </a:bodyPr>
          <a:lstStyle/>
          <a:p>
            <a:pPr algn="l"/>
            <a:r>
              <a:rPr lang="en-US" sz="1400" b="0" dirty="0" smtClean="0"/>
              <a:t>Poisson spike process</a:t>
            </a:r>
          </a:p>
        </p:txBody>
      </p:sp>
      <p:sp>
        <p:nvSpPr>
          <p:cNvPr id="123" name="TextBox 122"/>
          <p:cNvSpPr txBox="1"/>
          <p:nvPr/>
        </p:nvSpPr>
        <p:spPr>
          <a:xfrm>
            <a:off x="7315200" y="2138363"/>
            <a:ext cx="1340966" cy="307777"/>
          </a:xfrm>
          <a:prstGeom prst="rect">
            <a:avLst/>
          </a:prstGeom>
          <a:noFill/>
        </p:spPr>
        <p:txBody>
          <a:bodyPr wrap="square" rtlCol="0">
            <a:spAutoFit/>
          </a:bodyPr>
          <a:lstStyle/>
          <a:p>
            <a:pPr algn="l"/>
            <a:r>
              <a:rPr lang="en-US" sz="1400" b="0" dirty="0" smtClean="0"/>
              <a:t>Spike count</a:t>
            </a:r>
          </a:p>
        </p:txBody>
      </p:sp>
      <p:cxnSp>
        <p:nvCxnSpPr>
          <p:cNvPr id="127" name="Straight Arrow Connector 126"/>
          <p:cNvCxnSpPr>
            <a:stCxn id="95" idx="6"/>
            <a:endCxn id="108" idx="1"/>
          </p:cNvCxnSpPr>
          <p:nvPr/>
        </p:nvCxnSpPr>
        <p:spPr bwMode="auto">
          <a:xfrm>
            <a:off x="4191168" y="1859961"/>
            <a:ext cx="695859" cy="3113"/>
          </a:xfrm>
          <a:prstGeom prst="straightConnector1">
            <a:avLst/>
          </a:prstGeom>
          <a:noFill/>
          <a:ln w="9525" cap="flat" cmpd="sng" algn="ctr">
            <a:solidFill>
              <a:schemeClr val="tx1"/>
            </a:solidFill>
            <a:prstDash val="solid"/>
            <a:round/>
            <a:headEnd type="none" w="med" len="med"/>
            <a:tailEnd type="triangle"/>
          </a:ln>
          <a:effectLst/>
        </p:spPr>
      </p:cxnSp>
      <p:cxnSp>
        <p:nvCxnSpPr>
          <p:cNvPr id="128" name="Straight Arrow Connector 127"/>
          <p:cNvCxnSpPr>
            <a:stCxn id="108" idx="3"/>
            <a:endCxn id="114" idx="1"/>
          </p:cNvCxnSpPr>
          <p:nvPr/>
        </p:nvCxnSpPr>
        <p:spPr bwMode="auto">
          <a:xfrm>
            <a:off x="5714150" y="1863074"/>
            <a:ext cx="425192" cy="2850"/>
          </a:xfrm>
          <a:prstGeom prst="straightConnector1">
            <a:avLst/>
          </a:prstGeom>
          <a:noFill/>
          <a:ln w="9525" cap="flat" cmpd="sng" algn="ctr">
            <a:solidFill>
              <a:schemeClr val="tx1"/>
            </a:solidFill>
            <a:prstDash val="solid"/>
            <a:round/>
            <a:headEnd type="none" w="med" len="med"/>
            <a:tailEnd type="triangle"/>
          </a:ln>
          <a:effectLst/>
        </p:spPr>
      </p:cxnSp>
      <p:cxnSp>
        <p:nvCxnSpPr>
          <p:cNvPr id="130" name="Straight Arrow Connector 129"/>
          <p:cNvCxnSpPr>
            <a:stCxn id="114" idx="3"/>
            <a:endCxn id="115" idx="1"/>
          </p:cNvCxnSpPr>
          <p:nvPr/>
        </p:nvCxnSpPr>
        <p:spPr bwMode="auto">
          <a:xfrm flipV="1">
            <a:off x="6783009" y="1863114"/>
            <a:ext cx="840608" cy="2810"/>
          </a:xfrm>
          <a:prstGeom prst="straightConnector1">
            <a:avLst/>
          </a:prstGeom>
          <a:no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38" name="TextBox 137"/>
              <p:cNvSpPr txBox="1"/>
              <p:nvPr/>
            </p:nvSpPr>
            <p:spPr>
              <a:xfrm>
                <a:off x="1340713" y="1223349"/>
                <a:ext cx="502263" cy="276999"/>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𝑢</m:t>
                          </m:r>
                        </m:e>
                        <m:sub>
                          <m:r>
                            <a:rPr lang="en-US" sz="1200" b="0" i="1" smtClean="0">
                              <a:latin typeface="Cambria Math" panose="02040503050406030204" pitchFamily="18" charset="0"/>
                            </a:rPr>
                            <m:t>1</m:t>
                          </m:r>
                        </m:sub>
                      </m:sSub>
                      <m:r>
                        <a:rPr lang="en-US" sz="1200" b="0" i="1" smtClean="0">
                          <a:latin typeface="Cambria Math" panose="02040503050406030204" pitchFamily="18" charset="0"/>
                        </a:rPr>
                        <m:t>[</m:t>
                      </m:r>
                      <m:r>
                        <a:rPr lang="en-US" sz="1200" b="0" i="1" smtClean="0">
                          <a:latin typeface="Cambria Math" panose="02040503050406030204" pitchFamily="18" charset="0"/>
                        </a:rPr>
                        <m:t>𝑘</m:t>
                      </m:r>
                      <m:r>
                        <a:rPr lang="en-US" sz="1200" b="0" i="1" smtClean="0">
                          <a:latin typeface="Cambria Math" panose="02040503050406030204" pitchFamily="18" charset="0"/>
                        </a:rPr>
                        <m:t>]</m:t>
                      </m:r>
                    </m:oMath>
                  </m:oMathPara>
                </a14:m>
                <a:endParaRPr lang="en-US" sz="1200" b="0" dirty="0" smtClean="0"/>
              </a:p>
            </p:txBody>
          </p:sp>
        </mc:Choice>
        <mc:Fallback xmlns="">
          <p:sp>
            <p:nvSpPr>
              <p:cNvPr id="138" name="TextBox 137"/>
              <p:cNvSpPr txBox="1">
                <a:spLocks noRot="1" noChangeAspect="1" noMove="1" noResize="1" noEditPoints="1" noAdjustHandles="1" noChangeArrowheads="1" noChangeShapeType="1" noTextEdit="1"/>
              </p:cNvSpPr>
              <p:nvPr/>
            </p:nvSpPr>
            <p:spPr>
              <a:xfrm>
                <a:off x="1340713" y="1223349"/>
                <a:ext cx="502263" cy="276999"/>
              </a:xfrm>
              <a:prstGeom prst="rect">
                <a:avLst/>
              </a:prstGeom>
              <a:blipFill rotWithShape="0">
                <a:blip r:embed="rId14"/>
                <a:stretch>
                  <a:fillRect r="-3659" b="-11111"/>
                </a:stretch>
              </a:blipFill>
            </p:spPr>
            <p:txBody>
              <a:bodyPr/>
              <a:lstStyle/>
              <a:p>
                <a:r>
                  <a:rPr lang="en-US">
                    <a:noFill/>
                  </a:rPr>
                  <a:t> </a:t>
                </a:r>
              </a:p>
            </p:txBody>
          </p:sp>
        </mc:Fallback>
      </mc:AlternateContent>
      <p:cxnSp>
        <p:nvCxnSpPr>
          <p:cNvPr id="86" name="Straight Arrow Connector 85"/>
          <p:cNvCxnSpPr/>
          <p:nvPr/>
        </p:nvCxnSpPr>
        <p:spPr bwMode="auto">
          <a:xfrm flipV="1">
            <a:off x="2819400" y="1437965"/>
            <a:ext cx="1267781" cy="5666"/>
          </a:xfrm>
          <a:prstGeom prst="straightConnector1">
            <a:avLst/>
          </a:prstGeom>
          <a:noFill/>
          <a:ln w="9525" cap="flat" cmpd="sng" algn="ctr">
            <a:solidFill>
              <a:schemeClr val="tx1"/>
            </a:solidFill>
            <a:prstDash val="solid"/>
            <a:round/>
            <a:headEnd type="none" w="med" len="med"/>
            <a:tailEnd type="none"/>
          </a:ln>
          <a:effectLst/>
        </p:spPr>
      </p:cxnSp>
      <p:cxnSp>
        <p:nvCxnSpPr>
          <p:cNvPr id="46" name="Straight Connector 45"/>
          <p:cNvCxnSpPr/>
          <p:nvPr/>
        </p:nvCxnSpPr>
        <p:spPr bwMode="auto">
          <a:xfrm>
            <a:off x="7010400" y="1545336"/>
            <a:ext cx="0" cy="307668"/>
          </a:xfrm>
          <a:prstGeom prst="line">
            <a:avLst/>
          </a:prstGeom>
          <a:noFill/>
          <a:ln w="25400" cap="flat" cmpd="sng" algn="ctr">
            <a:solidFill>
              <a:schemeClr val="accent1">
                <a:lumMod val="60000"/>
                <a:lumOff val="40000"/>
              </a:schemeClr>
            </a:solidFill>
            <a:prstDash val="solid"/>
            <a:round/>
            <a:headEnd type="none" w="med" len="med"/>
            <a:tailEnd type="none" w="med" len="med"/>
          </a:ln>
          <a:effectLst/>
        </p:spPr>
      </p:cxnSp>
      <p:cxnSp>
        <p:nvCxnSpPr>
          <p:cNvPr id="47" name="Straight Connector 46"/>
          <p:cNvCxnSpPr/>
          <p:nvPr/>
        </p:nvCxnSpPr>
        <p:spPr bwMode="auto">
          <a:xfrm>
            <a:off x="7162800" y="1545336"/>
            <a:ext cx="0" cy="307668"/>
          </a:xfrm>
          <a:prstGeom prst="line">
            <a:avLst/>
          </a:prstGeom>
          <a:noFill/>
          <a:ln w="25400" cap="flat" cmpd="sng" algn="ctr">
            <a:solidFill>
              <a:schemeClr val="accent1">
                <a:lumMod val="60000"/>
                <a:lumOff val="40000"/>
              </a:schemeClr>
            </a:solidFill>
            <a:prstDash val="solid"/>
            <a:round/>
            <a:headEnd type="none" w="med" len="med"/>
            <a:tailEnd type="none" w="med" len="med"/>
          </a:ln>
          <a:effectLst/>
        </p:spPr>
      </p:cxnSp>
      <p:cxnSp>
        <p:nvCxnSpPr>
          <p:cNvPr id="48" name="Straight Connector 47"/>
          <p:cNvCxnSpPr/>
          <p:nvPr/>
        </p:nvCxnSpPr>
        <p:spPr bwMode="auto">
          <a:xfrm>
            <a:off x="7239000" y="1545336"/>
            <a:ext cx="0" cy="307668"/>
          </a:xfrm>
          <a:prstGeom prst="line">
            <a:avLst/>
          </a:prstGeom>
          <a:noFill/>
          <a:ln w="25400" cap="flat" cmpd="sng" algn="ctr">
            <a:solidFill>
              <a:schemeClr val="accent1">
                <a:lumMod val="60000"/>
                <a:lumOff val="40000"/>
              </a:schemeClr>
            </a:solidFill>
            <a:prstDash val="solid"/>
            <a:round/>
            <a:headEnd type="none" w="med" len="med"/>
            <a:tailEnd type="none" w="med" len="med"/>
          </a:ln>
          <a:effectLst/>
        </p:spPr>
      </p:cxnSp>
      <p:cxnSp>
        <p:nvCxnSpPr>
          <p:cNvPr id="49" name="Straight Connector 48"/>
          <p:cNvCxnSpPr/>
          <p:nvPr/>
        </p:nvCxnSpPr>
        <p:spPr bwMode="auto">
          <a:xfrm>
            <a:off x="7467600" y="1542235"/>
            <a:ext cx="0" cy="307668"/>
          </a:xfrm>
          <a:prstGeom prst="line">
            <a:avLst/>
          </a:prstGeom>
          <a:noFill/>
          <a:ln w="25400" cap="flat" cmpd="sng" algn="ctr">
            <a:solidFill>
              <a:schemeClr val="accent1">
                <a:lumMod val="60000"/>
                <a:lumOff val="40000"/>
              </a:schemeClr>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90" name="TextBox 89"/>
              <p:cNvSpPr txBox="1"/>
              <p:nvPr/>
            </p:nvSpPr>
            <p:spPr>
              <a:xfrm>
                <a:off x="1286743" y="2416056"/>
                <a:ext cx="502263" cy="276999"/>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𝑢</m:t>
                          </m:r>
                        </m:e>
                        <m:sub>
                          <m:r>
                            <a:rPr lang="en-US" sz="1200" b="0" i="1" smtClean="0">
                              <a:latin typeface="Cambria Math" panose="02040503050406030204" pitchFamily="18" charset="0"/>
                            </a:rPr>
                            <m:t>𝑛</m:t>
                          </m:r>
                        </m:sub>
                      </m:sSub>
                      <m:r>
                        <a:rPr lang="en-US" sz="1200" b="0" i="1" smtClean="0">
                          <a:latin typeface="Cambria Math" panose="02040503050406030204" pitchFamily="18" charset="0"/>
                        </a:rPr>
                        <m:t>[</m:t>
                      </m:r>
                      <m:r>
                        <a:rPr lang="en-US" sz="1200" b="0" i="1" smtClean="0">
                          <a:latin typeface="Cambria Math" panose="02040503050406030204" pitchFamily="18" charset="0"/>
                        </a:rPr>
                        <m:t>𝑘</m:t>
                      </m:r>
                      <m:r>
                        <a:rPr lang="en-US" sz="1200" b="0" i="1" smtClean="0">
                          <a:latin typeface="Cambria Math" panose="02040503050406030204" pitchFamily="18" charset="0"/>
                        </a:rPr>
                        <m:t>]</m:t>
                      </m:r>
                    </m:oMath>
                  </m:oMathPara>
                </a14:m>
                <a:endParaRPr lang="en-US" sz="1200" b="0" dirty="0" smtClean="0"/>
              </a:p>
            </p:txBody>
          </p:sp>
        </mc:Choice>
        <mc:Fallback xmlns="">
          <p:sp>
            <p:nvSpPr>
              <p:cNvPr id="90" name="TextBox 89"/>
              <p:cNvSpPr txBox="1">
                <a:spLocks noRot="1" noChangeAspect="1" noMove="1" noResize="1" noEditPoints="1" noAdjustHandles="1" noChangeArrowheads="1" noChangeShapeType="1" noTextEdit="1"/>
              </p:cNvSpPr>
              <p:nvPr/>
            </p:nvSpPr>
            <p:spPr>
              <a:xfrm>
                <a:off x="1286743" y="2416056"/>
                <a:ext cx="502263" cy="276999"/>
              </a:xfrm>
              <a:prstGeom prst="rect">
                <a:avLst/>
              </a:prstGeom>
              <a:blipFill rotWithShape="0">
                <a:blip r:embed="rId15"/>
                <a:stretch>
                  <a:fillRect r="-7317" b="-8696"/>
                </a:stretch>
              </a:blipFill>
            </p:spPr>
            <p:txBody>
              <a:bodyPr/>
              <a:lstStyle/>
              <a:p>
                <a:r>
                  <a:rPr lang="en-US">
                    <a:noFill/>
                  </a:rPr>
                  <a:t> </a:t>
                </a:r>
              </a:p>
            </p:txBody>
          </p:sp>
        </mc:Fallback>
      </mc:AlternateContent>
      <p:cxnSp>
        <p:nvCxnSpPr>
          <p:cNvPr id="23" name="Straight Arrow Connector 22"/>
          <p:cNvCxnSpPr/>
          <p:nvPr/>
        </p:nvCxnSpPr>
        <p:spPr bwMode="auto">
          <a:xfrm flipV="1">
            <a:off x="685800" y="1443631"/>
            <a:ext cx="1246950" cy="294685"/>
          </a:xfrm>
          <a:prstGeom prst="straightConnector1">
            <a:avLst/>
          </a:prstGeom>
          <a:noFill/>
          <a:ln w="9525" cap="flat" cmpd="sng" algn="ctr">
            <a:solidFill>
              <a:schemeClr val="tx1"/>
            </a:solidFill>
            <a:prstDash val="solid"/>
            <a:round/>
            <a:headEnd type="none" w="med" len="med"/>
            <a:tailEnd type="triangle"/>
          </a:ln>
          <a:effectLst/>
        </p:spPr>
      </p:cxnSp>
      <p:cxnSp>
        <p:nvCxnSpPr>
          <p:cNvPr id="66" name="Straight Arrow Connector 65"/>
          <p:cNvCxnSpPr/>
          <p:nvPr/>
        </p:nvCxnSpPr>
        <p:spPr bwMode="auto">
          <a:xfrm>
            <a:off x="1143000" y="2375006"/>
            <a:ext cx="789750" cy="56504"/>
          </a:xfrm>
          <a:prstGeom prst="straightConnector1">
            <a:avLst/>
          </a:prstGeom>
          <a:no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70" name="TextBox 69"/>
              <p:cNvSpPr txBox="1"/>
              <p:nvPr/>
            </p:nvSpPr>
            <p:spPr>
              <a:xfrm>
                <a:off x="2792407" y="2145503"/>
                <a:ext cx="1393831" cy="276999"/>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sSub>
                            <m:sSubPr>
                              <m:ctrlPr>
                                <a:rPr lang="en-US" sz="1200" b="0" i="1">
                                  <a:latin typeface="Cambria Math" panose="02040503050406030204" pitchFamily="18" charset="0"/>
                                </a:rPr>
                              </m:ctrlPr>
                            </m:sSubPr>
                            <m:e>
                              <m:r>
                                <a:rPr lang="en-US" sz="1200" b="0" i="1">
                                  <a:latin typeface="Cambria Math" panose="02040503050406030204" pitchFamily="18" charset="0"/>
                                </a:rPr>
                                <m:t>𝛼</m:t>
                              </m:r>
                            </m:e>
                            <m:sub>
                              <m:r>
                                <a:rPr lang="en-US" sz="1200" b="0" i="1" smtClean="0">
                                  <a:latin typeface="Cambria Math" panose="02040503050406030204" pitchFamily="18" charset="0"/>
                                </a:rPr>
                                <m:t>𝑛</m:t>
                              </m:r>
                            </m:sub>
                          </m:sSub>
                          <m:r>
                            <a:rPr lang="en-US" sz="1200" b="0" i="1">
                              <a:latin typeface="Cambria Math" panose="02040503050406030204" pitchFamily="18" charset="0"/>
                            </a:rPr>
                            <m:t>(</m:t>
                          </m:r>
                          <m:r>
                            <a:rPr lang="en-US" sz="1200" b="0" i="1">
                              <a:latin typeface="Cambria Math" panose="02040503050406030204" pitchFamily="18" charset="0"/>
                            </a:rPr>
                            <m:t>h</m:t>
                          </m:r>
                        </m:e>
                        <m:sub>
                          <m:r>
                            <a:rPr lang="en-US" sz="1200" b="0" i="1" smtClean="0">
                              <a:latin typeface="Cambria Math" panose="02040503050406030204" pitchFamily="18" charset="0"/>
                            </a:rPr>
                            <m:t>𝑛</m:t>
                          </m:r>
                        </m:sub>
                      </m:sSub>
                      <m:d>
                        <m:dPr>
                          <m:begChr m:val="["/>
                          <m:endChr m:val="]"/>
                          <m:ctrlPr>
                            <a:rPr lang="en-US" sz="1200" b="0" i="1">
                              <a:latin typeface="Cambria Math" panose="02040503050406030204" pitchFamily="18" charset="0"/>
                            </a:rPr>
                          </m:ctrlPr>
                        </m:dPr>
                        <m:e>
                          <m:r>
                            <a:rPr lang="en-US" sz="1200" b="0" i="1">
                              <a:latin typeface="Cambria Math" panose="02040503050406030204" pitchFamily="18" charset="0"/>
                            </a:rPr>
                            <m:t>𝑘</m:t>
                          </m:r>
                        </m:e>
                      </m:d>
                      <m:r>
                        <a:rPr lang="en-US" sz="1200" b="0" i="1">
                          <a:latin typeface="Cambria Math" panose="02040503050406030204" pitchFamily="18" charset="0"/>
                        </a:rPr>
                        <m:t>∗</m:t>
                      </m:r>
                      <m:sSub>
                        <m:sSubPr>
                          <m:ctrlPr>
                            <a:rPr lang="en-US" sz="1200" b="0" i="1">
                              <a:latin typeface="Cambria Math" panose="02040503050406030204" pitchFamily="18" charset="0"/>
                            </a:rPr>
                          </m:ctrlPr>
                        </m:sSubPr>
                        <m:e>
                          <m:r>
                            <a:rPr lang="en-US" sz="1200" b="0" i="1">
                              <a:latin typeface="Cambria Math" panose="02040503050406030204" pitchFamily="18" charset="0"/>
                            </a:rPr>
                            <m:t>𝑢</m:t>
                          </m:r>
                        </m:e>
                        <m:sub>
                          <m:r>
                            <a:rPr lang="en-US" sz="1200" b="0" i="1" smtClean="0">
                              <a:latin typeface="Cambria Math" panose="02040503050406030204" pitchFamily="18" charset="0"/>
                            </a:rPr>
                            <m:t>𝑛</m:t>
                          </m:r>
                        </m:sub>
                      </m:sSub>
                      <m:r>
                        <a:rPr lang="en-US" sz="1200" b="0" i="1">
                          <a:latin typeface="Cambria Math" panose="02040503050406030204" pitchFamily="18" charset="0"/>
                        </a:rPr>
                        <m:t>[</m:t>
                      </m:r>
                      <m:r>
                        <a:rPr lang="en-US" sz="1200" b="0" i="1">
                          <a:latin typeface="Cambria Math" panose="02040503050406030204" pitchFamily="18" charset="0"/>
                        </a:rPr>
                        <m:t>𝑘</m:t>
                      </m:r>
                      <m:r>
                        <a:rPr lang="en-US" sz="1200" b="0" i="1">
                          <a:latin typeface="Cambria Math" panose="02040503050406030204" pitchFamily="18" charset="0"/>
                        </a:rPr>
                        <m:t>])</m:t>
                      </m:r>
                    </m:oMath>
                  </m:oMathPara>
                </a14:m>
                <a:endParaRPr lang="en-US" sz="1200" b="0" dirty="0" smtClean="0"/>
              </a:p>
            </p:txBody>
          </p:sp>
        </mc:Choice>
        <mc:Fallback xmlns="">
          <p:sp>
            <p:nvSpPr>
              <p:cNvPr id="70" name="TextBox 69"/>
              <p:cNvSpPr txBox="1">
                <a:spLocks noRot="1" noChangeAspect="1" noMove="1" noResize="1" noEditPoints="1" noAdjustHandles="1" noChangeArrowheads="1" noChangeShapeType="1" noTextEdit="1"/>
              </p:cNvSpPr>
              <p:nvPr/>
            </p:nvSpPr>
            <p:spPr>
              <a:xfrm>
                <a:off x="2792407" y="2145503"/>
                <a:ext cx="1393831" cy="276999"/>
              </a:xfrm>
              <a:prstGeom prst="rect">
                <a:avLst/>
              </a:prstGeom>
              <a:blipFill rotWithShape="0">
                <a:blip r:embed="rId16"/>
                <a:stretch>
                  <a:fillRect b="-11111"/>
                </a:stretch>
              </a:blipFill>
            </p:spPr>
            <p:txBody>
              <a:bodyPr/>
              <a:lstStyle/>
              <a:p>
                <a:r>
                  <a:rPr lang="en-US">
                    <a:noFill/>
                  </a:rPr>
                  <a:t> </a:t>
                </a:r>
              </a:p>
            </p:txBody>
          </p:sp>
        </mc:Fallback>
      </mc:AlternateContent>
    </p:spTree>
    <p:extLst>
      <p:ext uri="{BB962C8B-B14F-4D97-AF65-F5344CB8AC3E}">
        <p14:creationId xmlns:p14="http://schemas.microsoft.com/office/powerpoint/2010/main" val="3963929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662" y="38100"/>
            <a:ext cx="8440737" cy="635000"/>
          </a:xfrm>
        </p:spPr>
        <p:txBody>
          <a:bodyPr>
            <a:normAutofit/>
          </a:bodyPr>
          <a:lstStyle/>
          <a:p>
            <a:r>
              <a:rPr lang="en-US" dirty="0" smtClean="0"/>
              <a:t>Structured Matrix View of Dynamic LNP</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74663" y="3886199"/>
                <a:ext cx="8229600" cy="2743201"/>
              </a:xfrm>
            </p:spPr>
            <p:txBody>
              <a:bodyPr>
                <a:normAutofit/>
              </a:bodyPr>
              <a:lstStyle/>
              <a:p>
                <a:r>
                  <a:rPr lang="en-US" sz="2400" dirty="0" smtClean="0"/>
                  <a:t>LNP model: cascade of linear and nonlinear system</a:t>
                </a:r>
              </a:p>
              <a:p>
                <a:pPr lvl="1"/>
                <a:r>
                  <a:rPr lang="en-US" b="1" dirty="0" smtClean="0"/>
                  <a:t>A</a:t>
                </a:r>
                <a:r>
                  <a:rPr lang="en-US" dirty="0" smtClean="0"/>
                  <a:t> rows: </a:t>
                </a:r>
                <a14:m>
                  <m:oMath xmlns:m="http://schemas.openxmlformats.org/officeDocument/2006/math">
                    <m:r>
                      <a:rPr lang="en-US" b="0" i="0" dirty="0" smtClean="0">
                        <a:latin typeface="Cambria Math" panose="02040503050406030204" pitchFamily="18" charset="0"/>
                      </a:rPr>
                      <m:t> </m:t>
                    </m:r>
                    <m:r>
                      <a:rPr lang="en-US" i="1" dirty="0" smtClean="0">
                        <a:latin typeface="Cambria Math"/>
                      </a:rPr>
                      <m:t>𝑛</m:t>
                    </m:r>
                  </m:oMath>
                </a14:m>
                <a:r>
                  <a:rPr lang="en-US" dirty="0"/>
                  <a:t> pixel values at </a:t>
                </a:r>
                <a14:m>
                  <m:oMath xmlns:m="http://schemas.openxmlformats.org/officeDocument/2006/math">
                    <m:r>
                      <a:rPr lang="en-US" i="1" dirty="0" smtClean="0">
                        <a:latin typeface="Cambria Math"/>
                      </a:rPr>
                      <m:t>𝐿</m:t>
                    </m:r>
                  </m:oMath>
                </a14:m>
                <a:r>
                  <a:rPr lang="en-US" dirty="0"/>
                  <a:t> </a:t>
                </a:r>
                <a:r>
                  <a:rPr lang="en-US" dirty="0" smtClean="0"/>
                  <a:t>delays (</a:t>
                </a:r>
                <a14:m>
                  <m:oMath xmlns:m="http://schemas.openxmlformats.org/officeDocument/2006/math">
                    <m:r>
                      <a:rPr lang="en-US" i="1" dirty="0" smtClean="0">
                        <a:latin typeface="Cambria Math"/>
                      </a:rPr>
                      <m:t>𝐿</m:t>
                    </m:r>
                    <m:r>
                      <a:rPr lang="en-US" i="1" dirty="0" smtClean="0">
                        <a:latin typeface="Cambria Math"/>
                      </a:rPr>
                      <m:t> </m:t>
                    </m:r>
                  </m:oMath>
                </a14:m>
                <a:r>
                  <a:rPr lang="en-US" dirty="0"/>
                  <a:t>= filter </a:t>
                </a:r>
                <a:r>
                  <a:rPr lang="en-US" dirty="0" smtClean="0"/>
                  <a:t>taps)</a:t>
                </a:r>
                <a:endParaRPr lang="en-US" sz="2000" dirty="0" smtClean="0"/>
              </a:p>
              <a:p>
                <a:r>
                  <a:rPr lang="en-US" sz="2400" dirty="0" smtClean="0"/>
                  <a:t>Weights have a </a:t>
                </a:r>
                <a:r>
                  <a:rPr lang="en-US" sz="2400" dirty="0" smtClean="0">
                    <a:solidFill>
                      <a:srgbClr val="0070C0"/>
                    </a:solidFill>
                  </a:rPr>
                  <a:t>group sparse </a:t>
                </a:r>
                <a:r>
                  <a:rPr lang="en-US" sz="2400" dirty="0" smtClean="0"/>
                  <a:t>constraint:</a:t>
                </a:r>
              </a:p>
              <a:p>
                <a:pPr lvl="1"/>
                <a:r>
                  <a:rPr lang="en-US" dirty="0" smtClean="0"/>
                  <a:t>RGC sensitive to small image region (spatial sparsity)</a:t>
                </a:r>
              </a:p>
              <a:p>
                <a:pPr lvl="1"/>
                <a:r>
                  <a:rPr lang="en-US" dirty="0" smtClean="0"/>
                  <a:t>Coefficients of filter of one stimuli are on or off together</a:t>
                </a:r>
                <a:br>
                  <a:rPr lang="en-US" dirty="0" smtClean="0"/>
                </a:b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74663" y="3886199"/>
                <a:ext cx="8229600" cy="2743201"/>
              </a:xfrm>
              <a:blipFill rotWithShape="0">
                <a:blip r:embed="rId3"/>
                <a:stretch>
                  <a:fillRect l="-593" t="-1330"/>
                </a:stretch>
              </a:blipFill>
            </p:spPr>
            <p:txBody>
              <a:bodyPr/>
              <a:lstStyle/>
              <a:p>
                <a:r>
                  <a:rPr lang="en-US">
                    <a:noFill/>
                  </a:rPr>
                  <a:t> </a:t>
                </a:r>
              </a:p>
            </p:txBody>
          </p:sp>
        </mc:Fallback>
      </mc:AlternateContent>
      <p:grpSp>
        <p:nvGrpSpPr>
          <p:cNvPr id="6" name="Group 5"/>
          <p:cNvGrpSpPr/>
          <p:nvPr/>
        </p:nvGrpSpPr>
        <p:grpSpPr>
          <a:xfrm>
            <a:off x="5904666" y="1639300"/>
            <a:ext cx="364972" cy="1899913"/>
            <a:chOff x="2818308" y="1711903"/>
            <a:chExt cx="364972" cy="1899913"/>
          </a:xfrm>
        </p:grpSpPr>
        <mc:AlternateContent xmlns:mc="http://schemas.openxmlformats.org/markup-compatibility/2006" xmlns:a14="http://schemas.microsoft.com/office/drawing/2010/main">
          <mc:Choice Requires="a14">
            <p:sp>
              <p:nvSpPr>
                <p:cNvPr id="21" name="TextBox 20"/>
                <p:cNvSpPr txBox="1"/>
                <p:nvPr/>
              </p:nvSpPr>
              <p:spPr>
                <a:xfrm>
                  <a:off x="2835817" y="2327932"/>
                  <a:ext cx="320921" cy="369332"/>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m:t>
                        </m:r>
                      </m:oMath>
                    </m:oMathPara>
                  </a14:m>
                  <a:endParaRPr lang="en-US" b="0" dirty="0" smtClean="0"/>
                </a:p>
              </p:txBody>
            </p:sp>
          </mc:Choice>
          <mc:Fallback xmlns="">
            <p:sp>
              <p:nvSpPr>
                <p:cNvPr id="21" name="TextBox 20"/>
                <p:cNvSpPr txBox="1">
                  <a:spLocks noRot="1" noChangeAspect="1" noMove="1" noResize="1" noEditPoints="1" noAdjustHandles="1" noChangeArrowheads="1" noChangeShapeType="1" noTextEdit="1"/>
                </p:cNvSpPr>
                <p:nvPr/>
              </p:nvSpPr>
              <p:spPr>
                <a:xfrm>
                  <a:off x="2835817" y="2327932"/>
                  <a:ext cx="320921" cy="369332"/>
                </a:xfrm>
                <a:prstGeom prst="rect">
                  <a:avLst/>
                </a:prstGeom>
                <a:blipFill rotWithShape="0">
                  <a:blip r:embed="rId7"/>
                  <a:stretch>
                    <a:fillRect/>
                  </a:stretch>
                </a:blipFill>
              </p:spPr>
              <p:txBody>
                <a:bodyPr/>
                <a:lstStyle/>
                <a:p>
                  <a:r>
                    <a:rPr lang="en-US">
                      <a:noFill/>
                    </a:rPr>
                    <a:t> </a:t>
                  </a:r>
                </a:p>
              </p:txBody>
            </p:sp>
          </mc:Fallback>
        </mc:AlternateContent>
        <p:sp>
          <p:nvSpPr>
            <p:cNvPr id="22" name="Rectangle 21"/>
            <p:cNvSpPr/>
            <p:nvPr/>
          </p:nvSpPr>
          <p:spPr bwMode="auto">
            <a:xfrm>
              <a:off x="2916854" y="1711903"/>
              <a:ext cx="121861" cy="138836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23" name="Rectangle 22"/>
            <p:cNvSpPr/>
            <p:nvPr/>
          </p:nvSpPr>
          <p:spPr bwMode="auto">
            <a:xfrm>
              <a:off x="2915667" y="1720310"/>
              <a:ext cx="120394" cy="152400"/>
            </a:xfrm>
            <a:prstGeom prst="rect">
              <a:avLst/>
            </a:prstGeom>
            <a:solidFill>
              <a:schemeClr val="accent2">
                <a:lumMod val="40000"/>
                <a:lumOff val="60000"/>
              </a:schemeClr>
            </a:solid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24" name="Rectangle 23"/>
            <p:cNvSpPr/>
            <p:nvPr/>
          </p:nvSpPr>
          <p:spPr bwMode="auto">
            <a:xfrm>
              <a:off x="2917002" y="1872710"/>
              <a:ext cx="120394" cy="152400"/>
            </a:xfrm>
            <a:prstGeom prst="rect">
              <a:avLst/>
            </a:prstGeom>
            <a:solidFill>
              <a:schemeClr val="bg2">
                <a:lumMod val="75000"/>
              </a:schemeClr>
            </a:solid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25" name="Rectangle 24"/>
            <p:cNvSpPr/>
            <p:nvPr/>
          </p:nvSpPr>
          <p:spPr bwMode="auto">
            <a:xfrm>
              <a:off x="2916994" y="2023284"/>
              <a:ext cx="120394" cy="152400"/>
            </a:xfrm>
            <a:prstGeom prst="rect">
              <a:avLst/>
            </a:prstGeom>
            <a:solidFill>
              <a:schemeClr val="tx2">
                <a:lumMod val="40000"/>
                <a:lumOff val="60000"/>
              </a:schemeClr>
            </a:solid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26" name="Rectangle 25"/>
            <p:cNvSpPr/>
            <p:nvPr/>
          </p:nvSpPr>
          <p:spPr bwMode="auto">
            <a:xfrm>
              <a:off x="2915667" y="2175684"/>
              <a:ext cx="120394" cy="152400"/>
            </a:xfrm>
            <a:prstGeom prst="rect">
              <a:avLst/>
            </a:prstGeom>
            <a:solidFill>
              <a:schemeClr val="accent2">
                <a:lumMod val="40000"/>
                <a:lumOff val="60000"/>
              </a:schemeClr>
            </a:solid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27" name="Rectangle 26"/>
            <p:cNvSpPr/>
            <p:nvPr/>
          </p:nvSpPr>
          <p:spPr bwMode="auto">
            <a:xfrm>
              <a:off x="2917002" y="2785284"/>
              <a:ext cx="120394" cy="152400"/>
            </a:xfrm>
            <a:prstGeom prst="rect">
              <a:avLst/>
            </a:prstGeom>
            <a:solidFill>
              <a:schemeClr val="accent2">
                <a:lumMod val="50000"/>
              </a:schemeClr>
            </a:solid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28" name="Rectangle 27"/>
            <p:cNvSpPr/>
            <p:nvPr/>
          </p:nvSpPr>
          <p:spPr bwMode="auto">
            <a:xfrm>
              <a:off x="2917002" y="2937684"/>
              <a:ext cx="120394" cy="152400"/>
            </a:xfrm>
            <a:prstGeom prst="rect">
              <a:avLst/>
            </a:prstGeom>
            <a:solidFill>
              <a:schemeClr val="tx2">
                <a:lumMod val="40000"/>
                <a:lumOff val="60000"/>
              </a:schemeClr>
            </a:solid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29" name="TextBox 28"/>
                <p:cNvSpPr txBox="1"/>
                <p:nvPr/>
              </p:nvSpPr>
              <p:spPr>
                <a:xfrm>
                  <a:off x="2818308" y="3242484"/>
                  <a:ext cx="364972" cy="369332"/>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𝒛</m:t>
                        </m:r>
                      </m:oMath>
                    </m:oMathPara>
                  </a14:m>
                  <a:endParaRPr lang="en-US" dirty="0" smtClean="0"/>
                </a:p>
              </p:txBody>
            </p:sp>
          </mc:Choice>
          <mc:Fallback xmlns="">
            <p:sp>
              <p:nvSpPr>
                <p:cNvPr id="29" name="TextBox 28"/>
                <p:cNvSpPr txBox="1">
                  <a:spLocks noRot="1" noChangeAspect="1" noMove="1" noResize="1" noEditPoints="1" noAdjustHandles="1" noChangeArrowheads="1" noChangeShapeType="1" noTextEdit="1"/>
                </p:cNvSpPr>
                <p:nvPr/>
              </p:nvSpPr>
              <p:spPr>
                <a:xfrm>
                  <a:off x="2818308" y="3242484"/>
                  <a:ext cx="364972" cy="369332"/>
                </a:xfrm>
                <a:prstGeom prst="rect">
                  <a:avLst/>
                </a:prstGeom>
                <a:blipFill rotWithShape="0">
                  <a:blip r:embed="rId8"/>
                  <a:stretch>
                    <a:fillRect/>
                  </a:stretch>
                </a:blipFill>
              </p:spPr>
              <p:txBody>
                <a:bodyPr/>
                <a:lstStyle/>
                <a:p>
                  <a:r>
                    <a:rPr lang="en-US">
                      <a:noFill/>
                    </a:rPr>
                    <a:t> </a:t>
                  </a:r>
                </a:p>
              </p:txBody>
            </p:sp>
          </mc:Fallback>
        </mc:AlternateContent>
      </p:grpSp>
      <p:grpSp>
        <p:nvGrpSpPr>
          <p:cNvPr id="7" name="Group 6"/>
          <p:cNvGrpSpPr/>
          <p:nvPr/>
        </p:nvGrpSpPr>
        <p:grpSpPr>
          <a:xfrm>
            <a:off x="228600" y="867235"/>
            <a:ext cx="5234817" cy="2938717"/>
            <a:chOff x="3634863" y="947483"/>
            <a:chExt cx="5234817" cy="2938717"/>
          </a:xfrm>
        </p:grpSpPr>
        <p:pic>
          <p:nvPicPr>
            <p:cNvPr id="1256451" name="Picture 3"/>
            <p:cNvPicPr>
              <a:picLocks noChangeAspect="1" noChangeArrowheads="1"/>
            </p:cNvPicPr>
            <p:nvPr/>
          </p:nvPicPr>
          <p:blipFill rotWithShape="1">
            <a:blip r:embed="rId9" cstate="print"/>
            <a:srcRect l="20372" r="-2390"/>
            <a:stretch/>
          </p:blipFill>
          <p:spPr bwMode="auto">
            <a:xfrm>
              <a:off x="4206240" y="1447800"/>
              <a:ext cx="4663440" cy="2438400"/>
            </a:xfrm>
            <a:prstGeom prst="rect">
              <a:avLst/>
            </a:prstGeom>
            <a:solidFill>
              <a:schemeClr val="bg1"/>
            </a:solidFill>
            <a:ln w="9525">
              <a:noFill/>
              <a:miter lim="800000"/>
              <a:headEnd/>
              <a:tailEnd/>
            </a:ln>
          </p:spPr>
        </p:pic>
        <p:cxnSp>
          <p:nvCxnSpPr>
            <p:cNvPr id="17" name="Straight Arrow Connector 16"/>
            <p:cNvCxnSpPr/>
            <p:nvPr/>
          </p:nvCxnSpPr>
          <p:spPr bwMode="auto">
            <a:xfrm>
              <a:off x="4175380" y="1811924"/>
              <a:ext cx="1383" cy="1349978"/>
            </a:xfrm>
            <a:prstGeom prst="straightConnector1">
              <a:avLst/>
            </a:prstGeom>
            <a:noFill/>
            <a:ln w="9525" cap="flat" cmpd="sng" algn="ctr">
              <a:solidFill>
                <a:schemeClr val="tx1"/>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18" name="TextBox 17"/>
                <p:cNvSpPr txBox="1"/>
                <p:nvPr/>
              </p:nvSpPr>
              <p:spPr>
                <a:xfrm>
                  <a:off x="3634863" y="2120302"/>
                  <a:ext cx="844934" cy="830997"/>
                </a:xfrm>
                <a:prstGeom prst="rect">
                  <a:avLst/>
                </a:prstGeom>
                <a:noFill/>
              </p:spPr>
              <p:txBody>
                <a:bodyPr wrap="square" rtlCol="0">
                  <a:spAutoFit/>
                </a:bodyPr>
                <a:lstStyle/>
                <a:p>
                  <a:pPr algn="l"/>
                  <a14:m>
                    <m:oMath xmlns:m="http://schemas.openxmlformats.org/officeDocument/2006/math">
                      <m:r>
                        <a:rPr lang="en-US" sz="1600" b="0" i="1" dirty="0" smtClean="0">
                          <a:latin typeface="Cambria Math" panose="02040503050406030204" pitchFamily="18" charset="0"/>
                        </a:rPr>
                        <m:t>𝑇</m:t>
                      </m:r>
                    </m:oMath>
                  </a14:m>
                  <a:r>
                    <a:rPr lang="en-US" sz="1600" b="0" dirty="0" smtClean="0"/>
                    <a:t> </a:t>
                  </a:r>
                  <a:br>
                    <a:rPr lang="en-US" sz="1600" b="0" dirty="0" smtClean="0"/>
                  </a:br>
                  <a:r>
                    <a:rPr lang="en-US" sz="1600" b="0" dirty="0" smtClean="0"/>
                    <a:t>time bins</a:t>
                  </a:r>
                </a:p>
              </p:txBody>
            </p:sp>
          </mc:Choice>
          <mc:Fallback xmlns="">
            <p:sp>
              <p:nvSpPr>
                <p:cNvPr id="18" name="TextBox 17"/>
                <p:cNvSpPr txBox="1">
                  <a:spLocks noRot="1" noChangeAspect="1" noMove="1" noResize="1" noEditPoints="1" noAdjustHandles="1" noChangeArrowheads="1" noChangeShapeType="1" noTextEdit="1"/>
                </p:cNvSpPr>
                <p:nvPr/>
              </p:nvSpPr>
              <p:spPr>
                <a:xfrm>
                  <a:off x="3634863" y="2120302"/>
                  <a:ext cx="844934" cy="830997"/>
                </a:xfrm>
                <a:prstGeom prst="rect">
                  <a:avLst/>
                </a:prstGeom>
                <a:blipFill rotWithShape="0">
                  <a:blip r:embed="rId6"/>
                  <a:stretch>
                    <a:fillRect l="-3597" b="-88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4203586" y="1460659"/>
                  <a:ext cx="1371600" cy="338554"/>
                </a:xfrm>
                <a:prstGeom prst="rect">
                  <a:avLst/>
                </a:prstGeom>
                <a:noFill/>
              </p:spPr>
              <p:txBody>
                <a:bodyPr wrap="square" rtlCol="0">
                  <a:spAutoFit/>
                </a:bodyPr>
                <a:lstStyle/>
                <a:p>
                  <a:pPr algn="l"/>
                  <a14:m>
                    <m:oMath xmlns:m="http://schemas.openxmlformats.org/officeDocument/2006/math">
                      <m:r>
                        <a:rPr lang="en-US" sz="1600" b="0" i="1" smtClean="0">
                          <a:latin typeface="Cambria Math" panose="02040503050406030204" pitchFamily="18" charset="0"/>
                        </a:rPr>
                        <m:t>𝐿</m:t>
                      </m:r>
                    </m:oMath>
                  </a14:m>
                  <a:r>
                    <a:rPr lang="en-US" sz="1600" b="0" dirty="0" smtClean="0"/>
                    <a:t> taps / pixel</a:t>
                  </a:r>
                </a:p>
              </p:txBody>
            </p:sp>
          </mc:Choice>
          <mc:Fallback xmlns="">
            <p:sp>
              <p:nvSpPr>
                <p:cNvPr id="30" name="TextBox 29"/>
                <p:cNvSpPr txBox="1">
                  <a:spLocks noRot="1" noChangeAspect="1" noMove="1" noResize="1" noEditPoints="1" noAdjustHandles="1" noChangeArrowheads="1" noChangeShapeType="1" noTextEdit="1"/>
                </p:cNvSpPr>
                <p:nvPr/>
              </p:nvSpPr>
              <p:spPr>
                <a:xfrm>
                  <a:off x="4203586" y="1460659"/>
                  <a:ext cx="1371600" cy="338554"/>
                </a:xfrm>
                <a:prstGeom prst="rect">
                  <a:avLst/>
                </a:prstGeom>
                <a:blipFill rotWithShape="0">
                  <a:blip r:embed="rId10"/>
                  <a:stretch>
                    <a:fillRect t="-5357" b="-21429"/>
                  </a:stretch>
                </a:blipFill>
              </p:spPr>
              <p:txBody>
                <a:bodyPr/>
                <a:lstStyle/>
                <a:p>
                  <a:r>
                    <a:rPr lang="en-US">
                      <a:noFill/>
                    </a:rPr>
                    <a:t> </a:t>
                  </a:r>
                </a:p>
              </p:txBody>
            </p:sp>
          </mc:Fallback>
        </mc:AlternateContent>
        <p:cxnSp>
          <p:nvCxnSpPr>
            <p:cNvPr id="31" name="Straight Arrow Connector 30"/>
            <p:cNvCxnSpPr/>
            <p:nvPr/>
          </p:nvCxnSpPr>
          <p:spPr bwMode="auto">
            <a:xfrm>
              <a:off x="4447903" y="1803705"/>
              <a:ext cx="841025" cy="0"/>
            </a:xfrm>
            <a:prstGeom prst="straightConnector1">
              <a:avLst/>
            </a:prstGeom>
            <a:noFill/>
            <a:ln w="9525" cap="flat" cmpd="sng" algn="ctr">
              <a:solidFill>
                <a:schemeClr val="tx1"/>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34" name="TextBox 33"/>
                <p:cNvSpPr txBox="1"/>
                <p:nvPr/>
              </p:nvSpPr>
              <p:spPr>
                <a:xfrm>
                  <a:off x="5174115" y="1003989"/>
                  <a:ext cx="401071" cy="369332"/>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oMath>
                    </m:oMathPara>
                  </a14:m>
                  <a:endParaRPr lang="en-US" dirty="0" smtClean="0"/>
                </a:p>
              </p:txBody>
            </p:sp>
          </mc:Choice>
          <mc:Fallback xmlns="">
            <p:sp>
              <p:nvSpPr>
                <p:cNvPr id="34" name="TextBox 33"/>
                <p:cNvSpPr txBox="1">
                  <a:spLocks noRot="1" noChangeAspect="1" noMove="1" noResize="1" noEditPoints="1" noAdjustHandles="1" noChangeArrowheads="1" noChangeShapeType="1" noTextEdit="1"/>
                </p:cNvSpPr>
                <p:nvPr/>
              </p:nvSpPr>
              <p:spPr>
                <a:xfrm>
                  <a:off x="5174115" y="1003989"/>
                  <a:ext cx="401071" cy="369332"/>
                </a:xfrm>
                <a:prstGeom prst="rect">
                  <a:avLst/>
                </a:prstGeom>
                <a:blipFill rotWithShape="0">
                  <a:blip r:embed="rId11"/>
                  <a:stretch>
                    <a:fillRect/>
                  </a:stretch>
                </a:blipFill>
              </p:spPr>
              <p:txBody>
                <a:bodyPr/>
                <a:lstStyle/>
                <a:p>
                  <a:r>
                    <a:rPr lang="en-US">
                      <a:noFill/>
                    </a:rPr>
                    <a:t> </a:t>
                  </a:r>
                </a:p>
              </p:txBody>
            </p:sp>
          </mc:Fallback>
        </mc:AlternateContent>
        <p:sp>
          <p:nvSpPr>
            <p:cNvPr id="4" name="Rounded Rectangle 3"/>
            <p:cNvSpPr/>
            <p:nvPr/>
          </p:nvSpPr>
          <p:spPr bwMode="auto">
            <a:xfrm>
              <a:off x="4175380" y="3310860"/>
              <a:ext cx="2179531" cy="530801"/>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35" name="TextBox 34"/>
            <p:cNvSpPr txBox="1"/>
            <p:nvPr/>
          </p:nvSpPr>
          <p:spPr>
            <a:xfrm>
              <a:off x="4782539" y="3249644"/>
              <a:ext cx="1814920" cy="338554"/>
            </a:xfrm>
            <a:prstGeom prst="rect">
              <a:avLst/>
            </a:prstGeom>
            <a:noFill/>
          </p:spPr>
          <p:txBody>
            <a:bodyPr wrap="none" rtlCol="0">
              <a:spAutoFit/>
            </a:bodyPr>
            <a:lstStyle/>
            <a:p>
              <a:pPr algn="l"/>
              <a:r>
                <a:rPr lang="en-US" sz="1600" b="0" dirty="0" smtClean="0"/>
                <a:t>Stimulation matrix</a:t>
              </a:r>
            </a:p>
          </p:txBody>
        </p:sp>
        <mc:AlternateContent xmlns:mc="http://schemas.openxmlformats.org/markup-compatibility/2006" xmlns:a14="http://schemas.microsoft.com/office/drawing/2010/main">
          <mc:Choice Requires="a14">
            <p:sp>
              <p:nvSpPr>
                <p:cNvPr id="40" name="TextBox 39"/>
                <p:cNvSpPr txBox="1"/>
                <p:nvPr/>
              </p:nvSpPr>
              <p:spPr>
                <a:xfrm>
                  <a:off x="7010400" y="947483"/>
                  <a:ext cx="457176" cy="40011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𝒘</m:t>
                        </m:r>
                      </m:oMath>
                    </m:oMathPara>
                  </a14:m>
                  <a:endParaRPr lang="en-US" dirty="0" smtClean="0"/>
                </a:p>
              </p:txBody>
            </p:sp>
          </mc:Choice>
          <mc:Fallback xmlns="">
            <p:sp>
              <p:nvSpPr>
                <p:cNvPr id="40" name="TextBox 39"/>
                <p:cNvSpPr txBox="1">
                  <a:spLocks noRot="1" noChangeAspect="1" noMove="1" noResize="1" noEditPoints="1" noAdjustHandles="1" noChangeArrowheads="1" noChangeShapeType="1" noTextEdit="1"/>
                </p:cNvSpPr>
                <p:nvPr/>
              </p:nvSpPr>
              <p:spPr>
                <a:xfrm>
                  <a:off x="7010400" y="947483"/>
                  <a:ext cx="457176" cy="400110"/>
                </a:xfrm>
                <a:prstGeom prst="rect">
                  <a:avLst/>
                </a:prstGeom>
                <a:blipFill rotWithShape="0">
                  <a:blip r:embed="rId12"/>
                  <a:stretch>
                    <a:fillRect/>
                  </a:stretch>
                </a:blipFill>
              </p:spPr>
              <p:txBody>
                <a:bodyPr/>
                <a:lstStyle/>
                <a:p>
                  <a:r>
                    <a:rPr lang="en-US">
                      <a:noFill/>
                    </a:rPr>
                    <a:t> </a:t>
                  </a:r>
                </a:p>
              </p:txBody>
            </p:sp>
          </mc:Fallback>
        </mc:AlternateContent>
      </p:grpSp>
      <p:grpSp>
        <p:nvGrpSpPr>
          <p:cNvPr id="61" name="Group 60"/>
          <p:cNvGrpSpPr/>
          <p:nvPr/>
        </p:nvGrpSpPr>
        <p:grpSpPr>
          <a:xfrm>
            <a:off x="6496170" y="1505595"/>
            <a:ext cx="2529156" cy="1899913"/>
            <a:chOff x="5852844" y="1461563"/>
            <a:chExt cx="2529156" cy="1899913"/>
          </a:xfrm>
        </p:grpSpPr>
        <mc:AlternateContent xmlns:mc="http://schemas.openxmlformats.org/markup-compatibility/2006" xmlns:a14="http://schemas.microsoft.com/office/drawing/2010/main">
          <mc:Choice Requires="a14">
            <p:sp>
              <p:nvSpPr>
                <p:cNvPr id="62" name="TextBox 61"/>
                <p:cNvSpPr txBox="1"/>
                <p:nvPr/>
              </p:nvSpPr>
              <p:spPr>
                <a:xfrm>
                  <a:off x="7339035" y="2077592"/>
                  <a:ext cx="320921" cy="369332"/>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m:t>
                        </m:r>
                      </m:oMath>
                    </m:oMathPara>
                  </a14:m>
                  <a:endParaRPr lang="en-US" b="0" dirty="0" smtClean="0"/>
                </a:p>
              </p:txBody>
            </p:sp>
          </mc:Choice>
          <mc:Fallback xmlns="">
            <p:sp>
              <p:nvSpPr>
                <p:cNvPr id="205" name="TextBox 204"/>
                <p:cNvSpPr txBox="1">
                  <a:spLocks noRot="1" noChangeAspect="1" noMove="1" noResize="1" noEditPoints="1" noAdjustHandles="1" noChangeArrowheads="1" noChangeShapeType="1" noTextEdit="1"/>
                </p:cNvSpPr>
                <p:nvPr/>
              </p:nvSpPr>
              <p:spPr>
                <a:xfrm>
                  <a:off x="7339035" y="2077592"/>
                  <a:ext cx="320921" cy="369332"/>
                </a:xfrm>
                <a:prstGeom prst="rect">
                  <a:avLst/>
                </a:prstGeom>
                <a:blipFill rotWithShape="0">
                  <a:blip r:embed="rId14"/>
                  <a:stretch>
                    <a:fillRect/>
                  </a:stretch>
                </a:blipFill>
              </p:spPr>
              <p:txBody>
                <a:bodyPr/>
                <a:lstStyle/>
                <a:p>
                  <a:r>
                    <a:rPr lang="en-US">
                      <a:noFill/>
                    </a:rPr>
                    <a:t> </a:t>
                  </a:r>
                </a:p>
              </p:txBody>
            </p:sp>
          </mc:Fallback>
        </mc:AlternateContent>
        <p:sp>
          <p:nvSpPr>
            <p:cNvPr id="63" name="Rectangle 62"/>
            <p:cNvSpPr/>
            <p:nvPr/>
          </p:nvSpPr>
          <p:spPr bwMode="auto">
            <a:xfrm>
              <a:off x="7420072" y="1461563"/>
              <a:ext cx="121861" cy="1388369"/>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64" name="Rectangle 63"/>
            <p:cNvSpPr/>
            <p:nvPr/>
          </p:nvSpPr>
          <p:spPr bwMode="auto">
            <a:xfrm>
              <a:off x="7418885" y="1469970"/>
              <a:ext cx="120394" cy="152400"/>
            </a:xfrm>
            <a:prstGeom prst="rect">
              <a:avLst/>
            </a:prstGeom>
            <a:solidFill>
              <a:schemeClr val="accent2">
                <a:lumMod val="40000"/>
                <a:lumOff val="60000"/>
              </a:schemeClr>
            </a:solid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65" name="Rectangle 64"/>
            <p:cNvSpPr/>
            <p:nvPr/>
          </p:nvSpPr>
          <p:spPr bwMode="auto">
            <a:xfrm>
              <a:off x="7420220" y="1622370"/>
              <a:ext cx="120394" cy="152400"/>
            </a:xfrm>
            <a:prstGeom prst="rect">
              <a:avLst/>
            </a:prstGeom>
            <a:solidFill>
              <a:schemeClr val="bg2">
                <a:lumMod val="75000"/>
              </a:schemeClr>
            </a:solid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66" name="Rectangle 65"/>
            <p:cNvSpPr/>
            <p:nvPr/>
          </p:nvSpPr>
          <p:spPr bwMode="auto">
            <a:xfrm>
              <a:off x="7420212" y="1772944"/>
              <a:ext cx="120394" cy="152400"/>
            </a:xfrm>
            <a:prstGeom prst="rect">
              <a:avLst/>
            </a:prstGeom>
            <a:solidFill>
              <a:schemeClr val="tx2">
                <a:lumMod val="40000"/>
                <a:lumOff val="60000"/>
              </a:schemeClr>
            </a:solid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67" name="Rectangle 66"/>
            <p:cNvSpPr/>
            <p:nvPr/>
          </p:nvSpPr>
          <p:spPr bwMode="auto">
            <a:xfrm>
              <a:off x="7418885" y="1925344"/>
              <a:ext cx="120394" cy="152400"/>
            </a:xfrm>
            <a:prstGeom prst="rect">
              <a:avLst/>
            </a:prstGeom>
            <a:solidFill>
              <a:schemeClr val="accent2">
                <a:lumMod val="40000"/>
                <a:lumOff val="60000"/>
              </a:schemeClr>
            </a:solid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68" name="Rectangle 67"/>
            <p:cNvSpPr/>
            <p:nvPr/>
          </p:nvSpPr>
          <p:spPr bwMode="auto">
            <a:xfrm>
              <a:off x="7420220" y="2534944"/>
              <a:ext cx="120394" cy="152400"/>
            </a:xfrm>
            <a:prstGeom prst="rect">
              <a:avLst/>
            </a:prstGeom>
            <a:solidFill>
              <a:schemeClr val="accent2">
                <a:lumMod val="50000"/>
              </a:schemeClr>
            </a:solid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69" name="Rectangle 68"/>
            <p:cNvSpPr/>
            <p:nvPr/>
          </p:nvSpPr>
          <p:spPr bwMode="auto">
            <a:xfrm>
              <a:off x="7420220" y="2687344"/>
              <a:ext cx="120394" cy="152400"/>
            </a:xfrm>
            <a:prstGeom prst="rect">
              <a:avLst/>
            </a:prstGeom>
            <a:solidFill>
              <a:schemeClr val="tx2">
                <a:lumMod val="40000"/>
                <a:lumOff val="60000"/>
              </a:schemeClr>
            </a:solid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70" name="TextBox 69"/>
                <p:cNvSpPr txBox="1"/>
                <p:nvPr/>
              </p:nvSpPr>
              <p:spPr>
                <a:xfrm>
                  <a:off x="7321526" y="2992144"/>
                  <a:ext cx="386644" cy="369332"/>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𝒚</m:t>
                        </m:r>
                      </m:oMath>
                    </m:oMathPara>
                  </a14:m>
                  <a:endParaRPr lang="en-US" dirty="0" smtClean="0"/>
                </a:p>
              </p:txBody>
            </p:sp>
          </mc:Choice>
          <mc:Fallback xmlns="">
            <p:sp>
              <p:nvSpPr>
                <p:cNvPr id="213" name="TextBox 212"/>
                <p:cNvSpPr txBox="1">
                  <a:spLocks noRot="1" noChangeAspect="1" noMove="1" noResize="1" noEditPoints="1" noAdjustHandles="1" noChangeArrowheads="1" noChangeShapeType="1" noTextEdit="1"/>
                </p:cNvSpPr>
                <p:nvPr/>
              </p:nvSpPr>
              <p:spPr>
                <a:xfrm>
                  <a:off x="7321526" y="2992144"/>
                  <a:ext cx="386644" cy="369332"/>
                </a:xfrm>
                <a:prstGeom prst="rect">
                  <a:avLst/>
                </a:prstGeom>
                <a:blipFill rotWithShape="0">
                  <a:blip r:embed="rId15"/>
                  <a:stretch>
                    <a:fillRect b="-8333"/>
                  </a:stretch>
                </a:blipFill>
              </p:spPr>
              <p:txBody>
                <a:bodyPr/>
                <a:lstStyle/>
                <a:p>
                  <a:r>
                    <a:rPr lang="en-US">
                      <a:noFill/>
                    </a:rPr>
                    <a:t> </a:t>
                  </a:r>
                </a:p>
              </p:txBody>
            </p:sp>
          </mc:Fallback>
        </mc:AlternateContent>
        <p:sp>
          <p:nvSpPr>
            <p:cNvPr id="71" name="Right Arrow 70"/>
            <p:cNvSpPr/>
            <p:nvPr/>
          </p:nvSpPr>
          <p:spPr bwMode="auto">
            <a:xfrm>
              <a:off x="5974549" y="1905024"/>
              <a:ext cx="978408" cy="484632"/>
            </a:xfrm>
            <a:prstGeom prst="rightArrow">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72" name="TextBox 71"/>
            <p:cNvSpPr txBox="1"/>
            <p:nvPr/>
          </p:nvSpPr>
          <p:spPr>
            <a:xfrm>
              <a:off x="5852844" y="2497728"/>
              <a:ext cx="1322798" cy="584775"/>
            </a:xfrm>
            <a:prstGeom prst="rect">
              <a:avLst/>
            </a:prstGeom>
            <a:noFill/>
          </p:spPr>
          <p:txBody>
            <a:bodyPr wrap="none" rtlCol="0">
              <a:spAutoFit/>
            </a:bodyPr>
            <a:lstStyle/>
            <a:p>
              <a:pPr algn="l"/>
              <a:r>
                <a:rPr lang="en-US" sz="1600" b="0" dirty="0" smtClean="0"/>
                <a:t>Nonlinearity </a:t>
              </a:r>
              <a:br>
                <a:rPr lang="en-US" sz="1600" b="0" dirty="0" smtClean="0"/>
              </a:br>
              <a:r>
                <a:rPr lang="en-US" sz="1600" b="0" dirty="0" smtClean="0"/>
                <a:t>&amp; Poisson</a:t>
              </a:r>
            </a:p>
          </p:txBody>
        </p:sp>
        <p:sp>
          <p:nvSpPr>
            <p:cNvPr id="73" name="TextBox 72"/>
            <p:cNvSpPr txBox="1"/>
            <p:nvPr/>
          </p:nvSpPr>
          <p:spPr>
            <a:xfrm>
              <a:off x="7593001" y="1837172"/>
              <a:ext cx="788999" cy="584775"/>
            </a:xfrm>
            <a:prstGeom prst="rect">
              <a:avLst/>
            </a:prstGeom>
            <a:noFill/>
          </p:spPr>
          <p:txBody>
            <a:bodyPr wrap="none" rtlCol="0">
              <a:spAutoFit/>
            </a:bodyPr>
            <a:lstStyle/>
            <a:p>
              <a:pPr algn="l"/>
              <a:r>
                <a:rPr lang="en-US" sz="1600" b="0" dirty="0" smtClean="0"/>
                <a:t>Spike </a:t>
              </a:r>
              <a:br>
                <a:rPr lang="en-US" sz="1600" b="0" dirty="0" smtClean="0"/>
              </a:br>
              <a:r>
                <a:rPr lang="en-US" sz="1600" b="0" dirty="0" smtClean="0"/>
                <a:t>counts</a:t>
              </a:r>
            </a:p>
          </p:txBody>
        </p:sp>
      </p:grpSp>
      <mc:AlternateContent xmlns:mc="http://schemas.openxmlformats.org/markup-compatibility/2006" xmlns:a14="http://schemas.microsoft.com/office/drawing/2010/main">
        <mc:Choice Requires="a14">
          <p:sp>
            <p:nvSpPr>
              <p:cNvPr id="74" name="TextBox 73"/>
              <p:cNvSpPr txBox="1"/>
              <p:nvPr/>
            </p:nvSpPr>
            <p:spPr>
              <a:xfrm>
                <a:off x="5150832" y="1114404"/>
                <a:ext cx="1828065" cy="400110"/>
              </a:xfrm>
              <a:prstGeom prst="rect">
                <a:avLst/>
              </a:prstGeom>
              <a:noFill/>
            </p:spPr>
            <p:txBody>
              <a:bodyPr wrap="none" rtlCol="0">
                <a:spAutoFit/>
              </a:bodyPr>
              <a:lstStyle/>
              <a:p>
                <a:pPr algn="l"/>
                <a:r>
                  <a:rPr lang="en-US" b="0" dirty="0" smtClean="0"/>
                  <a:t>Poisson( </a:t>
                </a:r>
                <a14:m>
                  <m:oMath xmlns:m="http://schemas.openxmlformats.org/officeDocument/2006/math">
                    <m:r>
                      <a:rPr lang="en-US" b="0" i="1">
                        <a:latin typeface="Cambria Math"/>
                      </a:rPr>
                      <m:t>𝑓</m:t>
                    </m:r>
                    <m:d>
                      <m:dPr>
                        <m:ctrlPr>
                          <a:rPr lang="en-US" b="0" i="1">
                            <a:latin typeface="Cambria Math" panose="02040503050406030204" pitchFamily="18" charset="0"/>
                          </a:rPr>
                        </m:ctrlPr>
                      </m:dPr>
                      <m:e>
                        <m:r>
                          <m:rPr>
                            <m:nor/>
                          </m:rPr>
                          <a:rPr lang="en-US" dirty="0"/>
                          <m:t>z</m:t>
                        </m:r>
                      </m:e>
                    </m:d>
                  </m:oMath>
                </a14:m>
                <a:r>
                  <a:rPr lang="en-US" b="0" dirty="0" smtClean="0"/>
                  <a:t>)</a:t>
                </a:r>
              </a:p>
            </p:txBody>
          </p:sp>
        </mc:Choice>
        <mc:Fallback xmlns="">
          <p:sp>
            <p:nvSpPr>
              <p:cNvPr id="74" name="TextBox 73"/>
              <p:cNvSpPr txBox="1">
                <a:spLocks noRot="1" noChangeAspect="1" noMove="1" noResize="1" noEditPoints="1" noAdjustHandles="1" noChangeArrowheads="1" noChangeShapeType="1" noTextEdit="1"/>
              </p:cNvSpPr>
              <p:nvPr/>
            </p:nvSpPr>
            <p:spPr>
              <a:xfrm>
                <a:off x="5150832" y="1114404"/>
                <a:ext cx="1828065" cy="400110"/>
              </a:xfrm>
              <a:prstGeom prst="rect">
                <a:avLst/>
              </a:prstGeom>
              <a:blipFill rotWithShape="0">
                <a:blip r:embed="rId16"/>
                <a:stretch>
                  <a:fillRect l="-3667" t="-7692" r="-2667" b="-2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4191000" y="1742602"/>
                <a:ext cx="320921" cy="369332"/>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m:t>
                      </m:r>
                    </m:oMath>
                  </m:oMathPara>
                </a14:m>
                <a:endParaRPr lang="en-US" b="0" dirty="0" smtClean="0"/>
              </a:p>
            </p:txBody>
          </p:sp>
        </mc:Choice>
        <mc:Fallback xmlns="">
          <p:sp>
            <p:nvSpPr>
              <p:cNvPr id="76" name="TextBox 75"/>
              <p:cNvSpPr txBox="1">
                <a:spLocks noRot="1" noChangeAspect="1" noMove="1" noResize="1" noEditPoints="1" noAdjustHandles="1" noChangeArrowheads="1" noChangeShapeType="1" noTextEdit="1"/>
              </p:cNvSpPr>
              <p:nvPr/>
            </p:nvSpPr>
            <p:spPr>
              <a:xfrm>
                <a:off x="4191000" y="1742602"/>
                <a:ext cx="320921" cy="369332"/>
              </a:xfrm>
              <a:prstGeom prst="rect">
                <a:avLst/>
              </a:prstGeom>
              <a:blipFill rotWithShape="0">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2810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Classical Methods and </a:t>
            </a:r>
            <a:r>
              <a:rPr lang="en-US" smtClean="0"/>
              <a:t>their Limitations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74663" y="1219200"/>
                <a:ext cx="8229600" cy="5105400"/>
              </a:xfrm>
            </p:spPr>
            <p:txBody>
              <a:bodyPr>
                <a:normAutofit fontScale="92500" lnSpcReduction="10000"/>
              </a:bodyPr>
              <a:lstStyle/>
              <a:p>
                <a:r>
                  <a:rPr lang="en-US" dirty="0" smtClean="0"/>
                  <a:t>Linear methods:</a:t>
                </a:r>
              </a:p>
              <a:p>
                <a:pPr lvl="1"/>
                <a:r>
                  <a:rPr lang="en-US" dirty="0" smtClean="0"/>
                  <a:t>Matched filter:  </a:t>
                </a:r>
                <a14:m>
                  <m:oMath xmlns:m="http://schemas.openxmlformats.org/officeDocument/2006/math">
                    <m:acc>
                      <m:accPr>
                        <m:chr m:val="̂"/>
                        <m:ctrlPr>
                          <a:rPr lang="en-US" sz="2200" i="1" smtClean="0">
                            <a:latin typeface="Cambria Math" panose="02040503050406030204" pitchFamily="18" charset="0"/>
                          </a:rPr>
                        </m:ctrlPr>
                      </m:accPr>
                      <m:e>
                        <m:r>
                          <a:rPr lang="en-US" sz="2200" b="1" i="1" smtClean="0">
                            <a:latin typeface="Cambria Math"/>
                          </a:rPr>
                          <m:t>𝒘</m:t>
                        </m:r>
                      </m:e>
                    </m:acc>
                    <m:r>
                      <a:rPr lang="en-US" sz="2200" b="0" i="1" smtClean="0">
                        <a:latin typeface="Cambria Math"/>
                      </a:rPr>
                      <m:t>=</m:t>
                    </m:r>
                    <m:f>
                      <m:fPr>
                        <m:ctrlPr>
                          <a:rPr lang="en-US" sz="2200" b="0" i="1" smtClean="0">
                            <a:latin typeface="Cambria Math" panose="02040503050406030204" pitchFamily="18" charset="0"/>
                          </a:rPr>
                        </m:ctrlPr>
                      </m:fPr>
                      <m:num>
                        <m:r>
                          <a:rPr lang="en-US" sz="2200" b="0" i="1" smtClean="0">
                            <a:latin typeface="Cambria Math"/>
                          </a:rPr>
                          <m:t>1</m:t>
                        </m:r>
                      </m:num>
                      <m:den>
                        <m:r>
                          <a:rPr lang="en-US" sz="2200" b="0" i="1" smtClean="0">
                            <a:latin typeface="Cambria Math"/>
                          </a:rPr>
                          <m:t>𝑛</m:t>
                        </m:r>
                      </m:den>
                    </m:f>
                    <m:sSup>
                      <m:sSupPr>
                        <m:ctrlPr>
                          <a:rPr lang="en-US" sz="2200" b="1" i="1" smtClean="0">
                            <a:latin typeface="Cambria Math" panose="02040503050406030204" pitchFamily="18" charset="0"/>
                          </a:rPr>
                        </m:ctrlPr>
                      </m:sSupPr>
                      <m:e>
                        <m:r>
                          <a:rPr lang="en-US" sz="2200" b="1" i="1" smtClean="0">
                            <a:latin typeface="Cambria Math"/>
                          </a:rPr>
                          <m:t>𝑨</m:t>
                        </m:r>
                      </m:e>
                      <m:sup>
                        <m:r>
                          <a:rPr lang="en-US" sz="2200" b="1" i="1" smtClean="0">
                            <a:latin typeface="Cambria Math"/>
                          </a:rPr>
                          <m:t>𝑻</m:t>
                        </m:r>
                      </m:sup>
                    </m:sSup>
                    <m:r>
                      <a:rPr lang="en-US" sz="2200" b="1" i="1" smtClean="0">
                        <a:latin typeface="Cambria Math"/>
                      </a:rPr>
                      <m:t>𝒚</m:t>
                    </m:r>
                  </m:oMath>
                </a14:m>
                <a:r>
                  <a:rPr lang="en-US" dirty="0" smtClean="0"/>
                  <a:t>  (also called STA)</a:t>
                </a:r>
              </a:p>
              <a:p>
                <a:pPr lvl="1"/>
                <a:r>
                  <a:rPr lang="en-US" dirty="0" smtClean="0"/>
                  <a:t>Linear MMSE:  </a:t>
                </a:r>
                <a14:m>
                  <m:oMath xmlns:m="http://schemas.openxmlformats.org/officeDocument/2006/math">
                    <m:acc>
                      <m:accPr>
                        <m:chr m:val="̂"/>
                        <m:ctrlPr>
                          <a:rPr lang="en-US" i="1">
                            <a:latin typeface="Cambria Math" panose="02040503050406030204" pitchFamily="18" charset="0"/>
                          </a:rPr>
                        </m:ctrlPr>
                      </m:accPr>
                      <m:e>
                        <m:r>
                          <a:rPr lang="en-US" b="1" i="1">
                            <a:latin typeface="Cambria Math"/>
                          </a:rPr>
                          <m:t>𝒘</m:t>
                        </m:r>
                      </m:e>
                    </m:acc>
                    <m:r>
                      <a:rPr lang="en-US" i="1">
                        <a:latin typeface="Cambria Math"/>
                      </a:rPr>
                      <m:t>=</m:t>
                    </m:r>
                    <m:sSup>
                      <m:sSupPr>
                        <m:ctrlPr>
                          <a:rPr lang="en-US" b="1" i="1">
                            <a:latin typeface="Cambria Math" panose="02040503050406030204" pitchFamily="18" charset="0"/>
                          </a:rPr>
                        </m:ctrlPr>
                      </m:sSupPr>
                      <m:e>
                        <m:d>
                          <m:dPr>
                            <m:ctrlPr>
                              <a:rPr lang="en-US" b="1" i="1">
                                <a:latin typeface="Cambria Math" panose="02040503050406030204" pitchFamily="18" charset="0"/>
                              </a:rPr>
                            </m:ctrlPr>
                          </m:dPr>
                          <m:e>
                            <m:sSup>
                              <m:sSupPr>
                                <m:ctrlPr>
                                  <a:rPr lang="en-US" b="1" i="1">
                                    <a:latin typeface="Cambria Math" panose="02040503050406030204" pitchFamily="18" charset="0"/>
                                  </a:rPr>
                                </m:ctrlPr>
                              </m:sSupPr>
                              <m:e>
                                <m:r>
                                  <a:rPr lang="en-US" b="1" i="1">
                                    <a:latin typeface="Cambria Math"/>
                                  </a:rPr>
                                  <m:t>𝑨</m:t>
                                </m:r>
                              </m:e>
                              <m:sup>
                                <m:r>
                                  <a:rPr lang="en-US" b="1" i="1">
                                    <a:latin typeface="Cambria Math"/>
                                  </a:rPr>
                                  <m:t>𝑻</m:t>
                                </m:r>
                              </m:sup>
                            </m:sSup>
                            <m:r>
                              <a:rPr lang="en-US" b="1" i="1">
                                <a:latin typeface="Cambria Math"/>
                              </a:rPr>
                              <m:t>𝑨</m:t>
                            </m:r>
                            <m:r>
                              <a:rPr lang="en-US" b="1" i="1">
                                <a:latin typeface="Cambria Math"/>
                              </a:rPr>
                              <m:t>+</m:t>
                            </m:r>
                            <m:sSup>
                              <m:sSupPr>
                                <m:ctrlPr>
                                  <a:rPr lang="en-US" i="1">
                                    <a:latin typeface="Cambria Math" panose="02040503050406030204" pitchFamily="18" charset="0"/>
                                  </a:rPr>
                                </m:ctrlPr>
                              </m:sSupPr>
                              <m:e>
                                <m:r>
                                  <a:rPr lang="en-US" i="1">
                                    <a:latin typeface="Cambria Math"/>
                                  </a:rPr>
                                  <m:t>𝜎</m:t>
                                </m:r>
                              </m:e>
                              <m:sup>
                                <m:r>
                                  <a:rPr lang="en-US" i="1">
                                    <a:latin typeface="Cambria Math"/>
                                  </a:rPr>
                                  <m:t>2</m:t>
                                </m:r>
                              </m:sup>
                            </m:sSup>
                            <m:r>
                              <a:rPr lang="en-US" b="1" i="1">
                                <a:latin typeface="Cambria Math"/>
                              </a:rPr>
                              <m:t>𝑰</m:t>
                            </m:r>
                          </m:e>
                        </m:d>
                      </m:e>
                      <m:sup>
                        <m:r>
                          <a:rPr lang="en-US" b="1" i="1">
                            <a:latin typeface="Cambria Math"/>
                          </a:rPr>
                          <m:t>−</m:t>
                        </m:r>
                        <m:r>
                          <a:rPr lang="en-US" i="1">
                            <a:latin typeface="Cambria Math"/>
                          </a:rPr>
                          <m:t>1</m:t>
                        </m:r>
                      </m:sup>
                    </m:sSup>
                    <m:sSup>
                      <m:sSupPr>
                        <m:ctrlPr>
                          <a:rPr lang="en-US" b="1" i="1">
                            <a:latin typeface="Cambria Math" panose="02040503050406030204" pitchFamily="18" charset="0"/>
                          </a:rPr>
                        </m:ctrlPr>
                      </m:sSupPr>
                      <m:e>
                        <m:r>
                          <a:rPr lang="en-US" b="1" i="1">
                            <a:latin typeface="Cambria Math"/>
                          </a:rPr>
                          <m:t>𝑨</m:t>
                        </m:r>
                      </m:e>
                      <m:sup>
                        <m:r>
                          <a:rPr lang="en-US" b="1" i="1">
                            <a:latin typeface="Cambria Math"/>
                          </a:rPr>
                          <m:t>𝑻</m:t>
                        </m:r>
                      </m:sup>
                    </m:sSup>
                    <m:r>
                      <a:rPr lang="en-US" b="1" i="1">
                        <a:latin typeface="Cambria Math"/>
                      </a:rPr>
                      <m:t>𝒚</m:t>
                    </m:r>
                  </m:oMath>
                </a14:m>
                <a:r>
                  <a:rPr lang="en-US" dirty="0" smtClean="0"/>
                  <a:t> (also called RC)</a:t>
                </a:r>
              </a:p>
              <a:p>
                <a:pPr lvl="1"/>
                <a:r>
                  <a:rPr lang="en-US" dirty="0" smtClean="0"/>
                  <a:t>Also, linear least squares / zero forcing </a:t>
                </a:r>
              </a:p>
              <a:p>
                <a:pPr lvl="1"/>
                <a:r>
                  <a:rPr lang="en-US" dirty="0" smtClean="0"/>
                  <a:t>Simple but does not exploit sparsity</a:t>
                </a:r>
              </a:p>
              <a:p>
                <a:pPr lvl="1"/>
                <a:endParaRPr lang="en-US" dirty="0" smtClean="0"/>
              </a:p>
              <a:p>
                <a:r>
                  <a:rPr lang="en-US" dirty="0" smtClean="0"/>
                  <a:t>Compressed sensing methods</a:t>
                </a:r>
                <a:br>
                  <a:rPr lang="en-US" dirty="0" smtClean="0"/>
                </a:br>
                <a:r>
                  <a:rPr lang="en-US" dirty="0" smtClean="0"/>
                  <a:t/>
                </a:r>
                <a:br>
                  <a:rPr lang="en-US" dirty="0" smtClean="0"/>
                </a:br>
                <a14:m>
                  <m:oMath xmlns:m="http://schemas.openxmlformats.org/officeDocument/2006/math">
                    <m:acc>
                      <m:accPr>
                        <m:chr m:val="̂"/>
                        <m:ctrlPr>
                          <a:rPr lang="en-US" sz="2600" b="1" i="1">
                            <a:latin typeface="Cambria Math" panose="02040503050406030204" pitchFamily="18" charset="0"/>
                          </a:rPr>
                        </m:ctrlPr>
                      </m:accPr>
                      <m:e>
                        <m:r>
                          <a:rPr lang="en-US" sz="2600" b="1" i="1">
                            <a:latin typeface="Cambria Math"/>
                          </a:rPr>
                          <m:t>𝒘</m:t>
                        </m:r>
                      </m:e>
                    </m:acc>
                    <m:r>
                      <a:rPr lang="en-US" sz="2600" i="1">
                        <a:latin typeface="Cambria Math"/>
                      </a:rPr>
                      <m:t>=</m:t>
                    </m:r>
                    <m:func>
                      <m:funcPr>
                        <m:ctrlPr>
                          <a:rPr lang="en-US" sz="2600" i="1">
                            <a:latin typeface="Cambria Math" panose="02040503050406030204" pitchFamily="18" charset="0"/>
                          </a:rPr>
                        </m:ctrlPr>
                      </m:funcPr>
                      <m:fName>
                        <m:r>
                          <m:rPr>
                            <m:sty m:val="p"/>
                          </m:rPr>
                          <a:rPr lang="en-US" sz="2600">
                            <a:latin typeface="Cambria Math"/>
                          </a:rPr>
                          <m:t>arg</m:t>
                        </m:r>
                      </m:fName>
                      <m:e>
                        <m:func>
                          <m:funcPr>
                            <m:ctrlPr>
                              <a:rPr lang="en-US" sz="2600" i="1">
                                <a:latin typeface="Cambria Math" panose="02040503050406030204" pitchFamily="18" charset="0"/>
                              </a:rPr>
                            </m:ctrlPr>
                          </m:funcPr>
                          <m:fName>
                            <m:limLow>
                              <m:limLowPr>
                                <m:ctrlPr>
                                  <a:rPr lang="en-US" sz="2600" i="1">
                                    <a:latin typeface="Cambria Math" panose="02040503050406030204" pitchFamily="18" charset="0"/>
                                  </a:rPr>
                                </m:ctrlPr>
                              </m:limLowPr>
                              <m:e>
                                <m:r>
                                  <m:rPr>
                                    <m:sty m:val="p"/>
                                  </m:rPr>
                                  <a:rPr lang="en-US" sz="2600">
                                    <a:latin typeface="Cambria Math"/>
                                  </a:rPr>
                                  <m:t>min</m:t>
                                </m:r>
                              </m:e>
                              <m:lim>
                                <m:r>
                                  <a:rPr lang="en-US" sz="2600" i="1">
                                    <a:latin typeface="Cambria Math"/>
                                  </a:rPr>
                                  <m:t>𝑤</m:t>
                                </m:r>
                              </m:lim>
                            </m:limLow>
                          </m:fName>
                          <m:e>
                            <m:sSubSup>
                              <m:sSubSupPr>
                                <m:ctrlPr>
                                  <a:rPr lang="en-US" sz="2600" i="1">
                                    <a:latin typeface="Cambria Math" panose="02040503050406030204" pitchFamily="18" charset="0"/>
                                  </a:rPr>
                                </m:ctrlPr>
                              </m:sSubSupPr>
                              <m:e>
                                <m:d>
                                  <m:dPr>
                                    <m:begChr m:val="‖"/>
                                    <m:endChr m:val="‖"/>
                                    <m:ctrlPr>
                                      <a:rPr lang="en-US" sz="2600" i="1">
                                        <a:latin typeface="Cambria Math" panose="02040503050406030204" pitchFamily="18" charset="0"/>
                                      </a:rPr>
                                    </m:ctrlPr>
                                  </m:dPr>
                                  <m:e>
                                    <m:r>
                                      <a:rPr lang="en-US" sz="2600" b="1" i="1">
                                        <a:latin typeface="Cambria Math"/>
                                      </a:rPr>
                                      <m:t>𝒚</m:t>
                                    </m:r>
                                    <m:r>
                                      <a:rPr lang="en-US" sz="2600" b="1" i="1">
                                        <a:latin typeface="Cambria Math"/>
                                      </a:rPr>
                                      <m:t>−</m:t>
                                    </m:r>
                                    <m:r>
                                      <a:rPr lang="en-US" sz="2600" b="1" i="1">
                                        <a:latin typeface="Cambria Math"/>
                                      </a:rPr>
                                      <m:t>𝑨𝒘</m:t>
                                    </m:r>
                                  </m:e>
                                </m:d>
                              </m:e>
                              <m:sub>
                                <m:r>
                                  <a:rPr lang="en-US" sz="2600" i="1">
                                    <a:latin typeface="Cambria Math"/>
                                  </a:rPr>
                                  <m:t>2</m:t>
                                </m:r>
                              </m:sub>
                              <m:sup>
                                <m:r>
                                  <a:rPr lang="en-US" sz="2600" i="1">
                                    <a:latin typeface="Cambria Math"/>
                                  </a:rPr>
                                  <m:t>2</m:t>
                                </m:r>
                              </m:sup>
                            </m:sSubSup>
                            <m:r>
                              <a:rPr lang="en-US" sz="2600" i="1">
                                <a:latin typeface="Cambria Math"/>
                              </a:rPr>
                              <m:t>+</m:t>
                            </m:r>
                            <m:r>
                              <a:rPr lang="en-US" sz="2600" i="1">
                                <a:latin typeface="Cambria Math"/>
                              </a:rPr>
                              <m:t>𝜆</m:t>
                            </m:r>
                            <m:sSub>
                              <m:sSubPr>
                                <m:ctrlPr>
                                  <a:rPr lang="en-US" sz="2600" i="1">
                                    <a:latin typeface="Cambria Math" panose="02040503050406030204" pitchFamily="18" charset="0"/>
                                  </a:rPr>
                                </m:ctrlPr>
                              </m:sSubPr>
                              <m:e>
                                <m:d>
                                  <m:dPr>
                                    <m:begChr m:val="‖"/>
                                    <m:endChr m:val="‖"/>
                                    <m:ctrlPr>
                                      <a:rPr lang="en-US" sz="2600" i="1">
                                        <a:latin typeface="Cambria Math" panose="02040503050406030204" pitchFamily="18" charset="0"/>
                                      </a:rPr>
                                    </m:ctrlPr>
                                  </m:dPr>
                                  <m:e>
                                    <m:r>
                                      <a:rPr lang="en-US" sz="2600" b="1" i="1">
                                        <a:latin typeface="Cambria Math"/>
                                      </a:rPr>
                                      <m:t>𝒘</m:t>
                                    </m:r>
                                  </m:e>
                                </m:d>
                              </m:e>
                              <m:sub>
                                <m:r>
                                  <a:rPr lang="en-US" sz="2600" i="1">
                                    <a:latin typeface="Cambria Math"/>
                                  </a:rPr>
                                  <m:t>1</m:t>
                                </m:r>
                              </m:sub>
                            </m:sSub>
                          </m:e>
                        </m:func>
                      </m:e>
                    </m:func>
                  </m:oMath>
                </a14:m>
                <a:endParaRPr lang="en-US" dirty="0" smtClean="0"/>
              </a:p>
              <a:p>
                <a:pPr lvl="1"/>
                <a:endParaRPr lang="en-US" dirty="0" smtClean="0"/>
              </a:p>
              <a:p>
                <a:pPr lvl="1"/>
                <a:r>
                  <a:rPr lang="en-US" dirty="0" smtClean="0"/>
                  <a:t>Exploit </a:t>
                </a:r>
                <a:r>
                  <a:rPr lang="en-US" dirty="0" err="1" smtClean="0"/>
                  <a:t>sparsity</a:t>
                </a:r>
                <a:r>
                  <a:rPr lang="en-US" dirty="0" smtClean="0"/>
                  <a:t> of </a:t>
                </a:r>
                <a:r>
                  <a:rPr lang="en-US" b="1" dirty="0" smtClean="0"/>
                  <a:t>w</a:t>
                </a:r>
              </a:p>
              <a:p>
                <a:pPr lvl="1"/>
                <a:r>
                  <a:rPr lang="en-US" dirty="0" smtClean="0"/>
                  <a:t>Many methods: LASSO, OMP, </a:t>
                </a:r>
                <a:r>
                  <a:rPr lang="en-US" dirty="0" err="1" smtClean="0"/>
                  <a:t>CoSAMP</a:t>
                </a:r>
                <a:r>
                  <a:rPr lang="en-US" dirty="0" smtClean="0"/>
                  <a:t>,…</a:t>
                </a:r>
              </a:p>
              <a:p>
                <a:pPr lvl="1"/>
                <a:r>
                  <a:rPr lang="en-US" dirty="0" smtClean="0"/>
                  <a:t>Could also incorporate group sparsity via group Lasso</a:t>
                </a:r>
              </a:p>
              <a:p>
                <a:pPr lvl="1"/>
                <a:r>
                  <a:rPr lang="en-US" dirty="0" smtClean="0"/>
                  <a:t>But, does not account for output nonlinearities</a:t>
                </a:r>
              </a:p>
              <a:p>
                <a:pPr lvl="1"/>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74663" y="1219200"/>
                <a:ext cx="8229600" cy="5105400"/>
              </a:xfrm>
              <a:blipFill rotWithShape="0">
                <a:blip r:embed="rId3"/>
                <a:stretch>
                  <a:fillRect l="-444" t="-1432"/>
                </a:stretch>
              </a:blipFill>
            </p:spPr>
            <p:txBody>
              <a:bodyPr/>
              <a:lstStyle/>
              <a:p>
                <a:r>
                  <a:rPr lang="en-US">
                    <a:noFill/>
                  </a:rPr>
                  <a:t> </a:t>
                </a:r>
              </a:p>
            </p:txBody>
          </p:sp>
        </mc:Fallback>
      </mc:AlternateContent>
    </p:spTree>
    <p:extLst>
      <p:ext uri="{BB962C8B-B14F-4D97-AF65-F5344CB8AC3E}">
        <p14:creationId xmlns:p14="http://schemas.microsoft.com/office/powerpoint/2010/main" val="31024598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
            <a:ext cx="8229600" cy="635000"/>
          </a:xfrm>
        </p:spPr>
        <p:txBody>
          <a:bodyPr/>
          <a:lstStyle/>
          <a:p>
            <a:r>
              <a:rPr lang="en-US" dirty="0" smtClean="0"/>
              <a:t>Hybrid Algorithm for Structured Input: GAMP</a:t>
            </a:r>
            <a:endParaRPr lang="en-US" dirty="0"/>
          </a:p>
        </p:txBody>
      </p:sp>
      <p:sp>
        <p:nvSpPr>
          <p:cNvPr id="3" name="Content Placeholder 2"/>
          <p:cNvSpPr>
            <a:spLocks noGrp="1"/>
          </p:cNvSpPr>
          <p:nvPr>
            <p:ph idx="1"/>
          </p:nvPr>
        </p:nvSpPr>
        <p:spPr>
          <a:xfrm>
            <a:off x="381000" y="4419600"/>
            <a:ext cx="8610600" cy="2209800"/>
          </a:xfrm>
        </p:spPr>
        <p:txBody>
          <a:bodyPr/>
          <a:lstStyle/>
          <a:p>
            <a:r>
              <a:rPr lang="en-US" sz="2000" dirty="0" smtClean="0"/>
              <a:t>Introduce </a:t>
            </a:r>
            <a:r>
              <a:rPr lang="en-US" sz="2000" dirty="0"/>
              <a:t>binary variables </a:t>
            </a:r>
            <a:r>
              <a:rPr lang="en-US" sz="2000" dirty="0" err="1">
                <a:latin typeface="Symbol" pitchFamily="18" charset="2"/>
              </a:rPr>
              <a:t>x</a:t>
            </a:r>
            <a:r>
              <a:rPr lang="en-US" sz="2000" baseline="-25000" dirty="0" err="1"/>
              <a:t>j</a:t>
            </a:r>
            <a:r>
              <a:rPr lang="en-US" sz="2000" dirty="0"/>
              <a:t> to correlate sparsity over time</a:t>
            </a:r>
          </a:p>
          <a:p>
            <a:r>
              <a:rPr lang="en-US" sz="2000" dirty="0"/>
              <a:t>Apply GAMP in a  “turbo” manner with loopy BP</a:t>
            </a:r>
          </a:p>
          <a:p>
            <a:r>
              <a:rPr lang="en-US" sz="2000" dirty="0"/>
              <a:t>Low complexity</a:t>
            </a:r>
            <a:r>
              <a:rPr lang="en-US" sz="2000" dirty="0" smtClean="0"/>
              <a:t>:  each </a:t>
            </a:r>
            <a:r>
              <a:rPr lang="en-US" sz="2000" dirty="0" err="1">
                <a:latin typeface="Symbol" pitchFamily="18" charset="2"/>
              </a:rPr>
              <a:t>x</a:t>
            </a:r>
            <a:r>
              <a:rPr lang="en-US" sz="2000" baseline="-25000" dirty="0" err="1"/>
              <a:t>j</a:t>
            </a:r>
            <a:r>
              <a:rPr lang="en-US" sz="2000" dirty="0"/>
              <a:t> is binary</a:t>
            </a:r>
            <a:r>
              <a:rPr lang="en-US" sz="1600" dirty="0"/>
              <a:t> </a:t>
            </a:r>
          </a:p>
          <a:p>
            <a:r>
              <a:rPr lang="en-US" sz="2000" dirty="0"/>
              <a:t>More general than group OMP and group lasso;</a:t>
            </a:r>
          </a:p>
          <a:p>
            <a:pPr lvl="1"/>
            <a:r>
              <a:rPr lang="en-US" sz="1800" dirty="0"/>
              <a:t>Similar complexity</a:t>
            </a:r>
            <a:r>
              <a:rPr lang="en-US" sz="1800" dirty="0" smtClean="0"/>
              <a:t>, </a:t>
            </a:r>
          </a:p>
          <a:p>
            <a:pPr lvl="1"/>
            <a:r>
              <a:rPr lang="en-US" sz="1800" dirty="0" smtClean="0"/>
              <a:t>Better </a:t>
            </a:r>
            <a:r>
              <a:rPr lang="en-US" sz="1800" dirty="0"/>
              <a:t>performance  </a:t>
            </a:r>
            <a:r>
              <a:rPr lang="en-US" sz="1200" b="1" dirty="0">
                <a:solidFill>
                  <a:schemeClr val="accent1"/>
                </a:solidFill>
              </a:rPr>
              <a:t>[Rangan, Fletcher, Goyal &amp; Schniter ‘12</a:t>
            </a:r>
            <a:r>
              <a:rPr lang="en-US" sz="1200" b="1" dirty="0" smtClean="0">
                <a:solidFill>
                  <a:schemeClr val="accent1"/>
                </a:solidFill>
              </a:rPr>
              <a:t>]</a:t>
            </a:r>
            <a:endParaRPr lang="en-US" sz="1200" b="1" dirty="0">
              <a:solidFill>
                <a:schemeClr val="accent1"/>
              </a:solidFill>
            </a:endParaRPr>
          </a:p>
        </p:txBody>
      </p:sp>
      <p:pic>
        <p:nvPicPr>
          <p:cNvPr id="2281474" name="Picture 2"/>
          <p:cNvPicPr>
            <a:picLocks noChangeAspect="1" noChangeArrowheads="1"/>
          </p:cNvPicPr>
          <p:nvPr/>
        </p:nvPicPr>
        <p:blipFill>
          <a:blip r:embed="rId3" cstate="print"/>
          <a:srcRect/>
          <a:stretch>
            <a:fillRect/>
          </a:stretch>
        </p:blipFill>
        <p:spPr bwMode="auto">
          <a:xfrm>
            <a:off x="1981200" y="1295400"/>
            <a:ext cx="4354286" cy="1905000"/>
          </a:xfrm>
          <a:prstGeom prst="rect">
            <a:avLst/>
          </a:prstGeom>
          <a:noFill/>
          <a:ln w="9525">
            <a:noFill/>
            <a:miter lim="800000"/>
            <a:headEnd/>
            <a:tailEnd/>
          </a:ln>
        </p:spPr>
      </p:pic>
      <p:cxnSp>
        <p:nvCxnSpPr>
          <p:cNvPr id="9" name="Straight Connector 8"/>
          <p:cNvCxnSpPr/>
          <p:nvPr/>
        </p:nvCxnSpPr>
        <p:spPr bwMode="auto">
          <a:xfrm rot="5400000">
            <a:off x="1866900" y="2857500"/>
            <a:ext cx="2514600" cy="0"/>
          </a:xfrm>
          <a:prstGeom prst="line">
            <a:avLst/>
          </a:prstGeom>
          <a:noFill/>
          <a:ln w="38100" cap="flat" cmpd="sng" algn="ctr">
            <a:solidFill>
              <a:srgbClr val="1447EC"/>
            </a:solidFill>
            <a:prstDash val="dash"/>
            <a:round/>
            <a:headEnd type="none" w="med" len="med"/>
            <a:tailEnd type="none" w="med" len="med"/>
          </a:ln>
          <a:effectLst/>
        </p:spPr>
      </p:cxnSp>
      <p:cxnSp>
        <p:nvCxnSpPr>
          <p:cNvPr id="12" name="Straight Arrow Connector 11"/>
          <p:cNvCxnSpPr/>
          <p:nvPr/>
        </p:nvCxnSpPr>
        <p:spPr bwMode="auto">
          <a:xfrm>
            <a:off x="3124200" y="3505200"/>
            <a:ext cx="3200400" cy="1588"/>
          </a:xfrm>
          <a:prstGeom prst="straightConnector1">
            <a:avLst/>
          </a:prstGeom>
          <a:noFill/>
          <a:ln w="25400" cap="flat" cmpd="sng" algn="ctr">
            <a:solidFill>
              <a:srgbClr val="1447EC"/>
            </a:solidFill>
            <a:prstDash val="solid"/>
            <a:round/>
            <a:headEnd type="arrow" w="med" len="med"/>
            <a:tailEnd type="arrow"/>
          </a:ln>
          <a:effectLst/>
        </p:spPr>
      </p:cxnSp>
      <p:cxnSp>
        <p:nvCxnSpPr>
          <p:cNvPr id="13" name="Straight Arrow Connector 12"/>
          <p:cNvCxnSpPr/>
          <p:nvPr/>
        </p:nvCxnSpPr>
        <p:spPr bwMode="auto">
          <a:xfrm>
            <a:off x="1981200" y="3505200"/>
            <a:ext cx="1143000" cy="1588"/>
          </a:xfrm>
          <a:prstGeom prst="straightConnector1">
            <a:avLst/>
          </a:prstGeom>
          <a:noFill/>
          <a:ln w="25400" cap="flat" cmpd="sng" algn="ctr">
            <a:solidFill>
              <a:srgbClr val="1447EC"/>
            </a:solidFill>
            <a:prstDash val="solid"/>
            <a:round/>
            <a:headEnd type="arrow" w="med" len="med"/>
            <a:tailEnd type="arrow"/>
          </a:ln>
          <a:effectLst/>
        </p:spPr>
      </p:cxnSp>
      <p:sp>
        <p:nvSpPr>
          <p:cNvPr id="11" name="TextBox 10"/>
          <p:cNvSpPr txBox="1"/>
          <p:nvPr/>
        </p:nvSpPr>
        <p:spPr>
          <a:xfrm>
            <a:off x="3352800" y="3623846"/>
            <a:ext cx="2590800" cy="338554"/>
          </a:xfrm>
          <a:prstGeom prst="rect">
            <a:avLst/>
          </a:prstGeom>
          <a:noFill/>
        </p:spPr>
        <p:txBody>
          <a:bodyPr wrap="square" rtlCol="0">
            <a:spAutoFit/>
          </a:bodyPr>
          <a:lstStyle/>
          <a:p>
            <a:pPr algn="l"/>
            <a:r>
              <a:rPr lang="en-US" sz="1600" b="0" dirty="0" smtClean="0"/>
              <a:t>Use GAMP messages</a:t>
            </a:r>
          </a:p>
        </p:txBody>
      </p:sp>
      <p:sp>
        <p:nvSpPr>
          <p:cNvPr id="14" name="TextBox 13"/>
          <p:cNvSpPr txBox="1"/>
          <p:nvPr/>
        </p:nvSpPr>
        <p:spPr>
          <a:xfrm>
            <a:off x="1524000" y="3581400"/>
            <a:ext cx="1600200" cy="584775"/>
          </a:xfrm>
          <a:prstGeom prst="rect">
            <a:avLst/>
          </a:prstGeom>
          <a:noFill/>
        </p:spPr>
        <p:txBody>
          <a:bodyPr wrap="square" rtlCol="0">
            <a:spAutoFit/>
          </a:bodyPr>
          <a:lstStyle/>
          <a:p>
            <a:pPr algn="l"/>
            <a:r>
              <a:rPr lang="en-US" sz="1600" b="0" dirty="0" smtClean="0"/>
              <a:t>Standard loopy BP messages</a:t>
            </a:r>
          </a:p>
        </p:txBody>
      </p:sp>
      <mc:AlternateContent xmlns:mc="http://schemas.openxmlformats.org/markup-compatibility/2006" xmlns:a14="http://schemas.microsoft.com/office/drawing/2010/main">
        <mc:Choice Requires="a14">
          <p:sp>
            <p:nvSpPr>
              <p:cNvPr id="4" name="TextBox 3"/>
              <p:cNvSpPr txBox="1"/>
              <p:nvPr/>
            </p:nvSpPr>
            <p:spPr>
              <a:xfrm>
                <a:off x="3429000" y="1282700"/>
                <a:ext cx="526233" cy="338554"/>
              </a:xfrm>
              <a:prstGeom prst="rect">
                <a:avLst/>
              </a:prstGeom>
              <a:solidFill>
                <a:schemeClr val="bg1"/>
              </a:solid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𝑤</m:t>
                          </m:r>
                        </m:e>
                        <m:sub>
                          <m:r>
                            <a:rPr lang="en-US" sz="1600" b="0" i="1" smtClean="0">
                              <a:latin typeface="Cambria Math" panose="02040503050406030204" pitchFamily="18" charset="0"/>
                            </a:rPr>
                            <m:t>𝑖</m:t>
                          </m:r>
                          <m:r>
                            <a:rPr lang="en-US" sz="1600" b="0" i="1" smtClean="0">
                              <a:latin typeface="Cambria Math" panose="02040503050406030204" pitchFamily="18" charset="0"/>
                            </a:rPr>
                            <m:t>ℓ</m:t>
                          </m:r>
                        </m:sub>
                      </m:sSub>
                    </m:oMath>
                  </m:oMathPara>
                </a14:m>
                <a:endParaRPr lang="en-US" b="0" dirty="0" smtClean="0"/>
              </a:p>
            </p:txBody>
          </p:sp>
        </mc:Choice>
        <mc:Fallback xmlns="">
          <p:sp>
            <p:nvSpPr>
              <p:cNvPr id="4" name="TextBox 3"/>
              <p:cNvSpPr txBox="1">
                <a:spLocks noRot="1" noChangeAspect="1" noMove="1" noResize="1" noEditPoints="1" noAdjustHandles="1" noChangeArrowheads="1" noChangeShapeType="1" noTextEdit="1"/>
              </p:cNvSpPr>
              <p:nvPr/>
            </p:nvSpPr>
            <p:spPr>
              <a:xfrm>
                <a:off x="3429000" y="1282700"/>
                <a:ext cx="526233" cy="338554"/>
              </a:xfrm>
              <a:prstGeom prst="rect">
                <a:avLst/>
              </a:prstGeom>
              <a:blipFill rotWithShape="0">
                <a:blip r:embed="rId4"/>
                <a:stretch>
                  <a:fillRect/>
                </a:stretch>
              </a:blipFill>
            </p:spPr>
            <p:txBody>
              <a:bodyPr/>
              <a:lstStyle/>
              <a:p>
                <a:r>
                  <a:rPr lang="en-US">
                    <a:noFill/>
                  </a:rPr>
                  <a:t> </a:t>
                </a:r>
              </a:p>
            </p:txBody>
          </p:sp>
        </mc:Fallback>
      </mc:AlternateContent>
      <p:sp>
        <p:nvSpPr>
          <p:cNvPr id="5" name="Rectangle 4"/>
          <p:cNvSpPr/>
          <p:nvPr/>
        </p:nvSpPr>
        <p:spPr bwMode="auto">
          <a:xfrm>
            <a:off x="2857500" y="1252666"/>
            <a:ext cx="571500" cy="3685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5" name="TextBox 14"/>
              <p:cNvSpPr txBox="1"/>
              <p:nvPr/>
            </p:nvSpPr>
            <p:spPr>
              <a:xfrm>
                <a:off x="2590800" y="1261646"/>
                <a:ext cx="881380" cy="338554"/>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r>
                            <a:rPr lang="en-US" sz="1600" b="0" i="1" smtClean="0">
                              <a:latin typeface="Cambria Math" panose="02040503050406030204" pitchFamily="18" charset="0"/>
                            </a:rPr>
                            <m:t>(</m:t>
                          </m:r>
                          <m:r>
                            <a:rPr lang="en-US" sz="1600" b="0" i="1" smtClean="0">
                              <a:latin typeface="Cambria Math" panose="02040503050406030204" pitchFamily="18" charset="0"/>
                            </a:rPr>
                            <m:t>𝑤</m:t>
                          </m:r>
                        </m:e>
                        <m:sub>
                          <m:r>
                            <a:rPr lang="en-US" sz="1600" b="0" i="1" smtClean="0">
                              <a:latin typeface="Cambria Math" panose="02040503050406030204" pitchFamily="18" charset="0"/>
                            </a:rPr>
                            <m:t>𝑖</m:t>
                          </m:r>
                          <m:r>
                            <a:rPr lang="en-US" sz="1600" b="0" i="1" smtClean="0">
                              <a:latin typeface="Cambria Math" panose="02040503050406030204" pitchFamily="18" charset="0"/>
                            </a:rPr>
                            <m:t>ℓ</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𝜉</m:t>
                          </m:r>
                        </m:e>
                        <m:sub>
                          <m:r>
                            <a:rPr lang="en-US" sz="1600" b="0" i="1" smtClean="0">
                              <a:latin typeface="Cambria Math" panose="02040503050406030204" pitchFamily="18" charset="0"/>
                            </a:rPr>
                            <m:t>𝑖</m:t>
                          </m:r>
                        </m:sub>
                      </m:sSub>
                      <m:r>
                        <a:rPr lang="en-US" sz="1600" b="0" i="1" smtClean="0">
                          <a:latin typeface="Cambria Math" panose="02040503050406030204" pitchFamily="18" charset="0"/>
                        </a:rPr>
                        <m:t>)</m:t>
                      </m:r>
                    </m:oMath>
                  </m:oMathPara>
                </a14:m>
                <a:endParaRPr lang="en-US" b="0" dirty="0" smtClean="0"/>
              </a:p>
            </p:txBody>
          </p:sp>
        </mc:Choice>
        <mc:Fallback xmlns="">
          <p:sp>
            <p:nvSpPr>
              <p:cNvPr id="15" name="TextBox 14"/>
              <p:cNvSpPr txBox="1">
                <a:spLocks noRot="1" noChangeAspect="1" noMove="1" noResize="1" noEditPoints="1" noAdjustHandles="1" noChangeArrowheads="1" noChangeShapeType="1" noTextEdit="1"/>
              </p:cNvSpPr>
              <p:nvPr/>
            </p:nvSpPr>
            <p:spPr>
              <a:xfrm>
                <a:off x="2590800" y="1261646"/>
                <a:ext cx="881380" cy="338554"/>
              </a:xfrm>
              <a:prstGeom prst="rect">
                <a:avLst/>
              </a:prstGeom>
              <a:blipFill rotWithShape="0">
                <a:blip r:embed="rId5"/>
                <a:stretch>
                  <a:fillRect r="-9655"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4833620" y="2874179"/>
                <a:ext cx="881380" cy="338554"/>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𝑧</m:t>
                      </m:r>
                      <m:r>
                        <a:rPr lang="en-US" sz="1600" b="0" i="1" smtClean="0">
                          <a:latin typeface="Cambria Math" panose="02040503050406030204" pitchFamily="18" charset="0"/>
                        </a:rPr>
                        <m:t>=</m:t>
                      </m:r>
                      <m:r>
                        <a:rPr lang="en-US" sz="1600" b="0" i="1" smtClean="0">
                          <a:latin typeface="Cambria Math" panose="02040503050406030204" pitchFamily="18" charset="0"/>
                        </a:rPr>
                        <m:t>𝐴𝑤</m:t>
                      </m:r>
                    </m:oMath>
                  </m:oMathPara>
                </a14:m>
                <a:endParaRPr lang="en-US" b="0" dirty="0" smtClean="0"/>
              </a:p>
            </p:txBody>
          </p:sp>
        </mc:Choice>
        <mc:Fallback xmlns="">
          <p:sp>
            <p:nvSpPr>
              <p:cNvPr id="16" name="TextBox 15"/>
              <p:cNvSpPr txBox="1">
                <a:spLocks noRot="1" noChangeAspect="1" noMove="1" noResize="1" noEditPoints="1" noAdjustHandles="1" noChangeArrowheads="1" noChangeShapeType="1" noTextEdit="1"/>
              </p:cNvSpPr>
              <p:nvPr/>
            </p:nvSpPr>
            <p:spPr>
              <a:xfrm>
                <a:off x="4833620" y="2874179"/>
                <a:ext cx="881380" cy="338554"/>
              </a:xfrm>
              <a:prstGeom prst="rect">
                <a:avLst/>
              </a:prstGeom>
              <a:blipFill rotWithShape="0">
                <a:blip r:embed="rId6"/>
                <a:stretch>
                  <a:fillRect/>
                </a:stretch>
              </a:blipFill>
            </p:spPr>
            <p:txBody>
              <a:bodyPr/>
              <a:lstStyle/>
              <a:p>
                <a:r>
                  <a:rPr lang="en-US">
                    <a:noFill/>
                  </a:rPr>
                  <a:t> </a:t>
                </a:r>
              </a:p>
            </p:txBody>
          </p:sp>
        </mc:Fallback>
      </mc:AlternateContent>
      <p:sp>
        <p:nvSpPr>
          <p:cNvPr id="6" name="Rectangle 5"/>
          <p:cNvSpPr/>
          <p:nvPr/>
        </p:nvSpPr>
        <p:spPr bwMode="auto">
          <a:xfrm>
            <a:off x="4953000" y="1695866"/>
            <a:ext cx="457200" cy="2240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365159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Receptive Field Computation Considerations</a:t>
            </a:r>
            <a:endParaRPr lang="en-US" dirty="0"/>
          </a:p>
        </p:txBody>
      </p:sp>
      <p:sp>
        <p:nvSpPr>
          <p:cNvPr id="3" name="Content Placeholder 2"/>
          <p:cNvSpPr>
            <a:spLocks noGrp="1"/>
          </p:cNvSpPr>
          <p:nvPr>
            <p:ph idx="1"/>
          </p:nvPr>
        </p:nvSpPr>
        <p:spPr>
          <a:xfrm>
            <a:off x="474662" y="965200"/>
            <a:ext cx="8288337" cy="5664200"/>
          </a:xfrm>
        </p:spPr>
        <p:txBody>
          <a:bodyPr/>
          <a:lstStyle/>
          <a:p>
            <a:r>
              <a:rPr lang="en-US" dirty="0" smtClean="0"/>
              <a:t>Problem size: </a:t>
            </a:r>
            <a:r>
              <a:rPr lang="en-US" sz="2400" dirty="0" smtClean="0"/>
              <a:t> 3630 variables</a:t>
            </a:r>
          </a:p>
          <a:p>
            <a:pPr lvl="1"/>
            <a:r>
              <a:rPr lang="en-US" sz="2400" dirty="0" smtClean="0"/>
              <a:t>11 x 11 pixels, 30 taps per pixel  </a:t>
            </a:r>
          </a:p>
          <a:p>
            <a:pPr lvl="1"/>
            <a:r>
              <a:rPr lang="en-US" sz="2400" dirty="0" smtClean="0"/>
              <a:t>190,000 measurements (~30 min at 10 </a:t>
            </a:r>
            <a:r>
              <a:rPr lang="en-US" sz="2400" dirty="0" err="1" smtClean="0"/>
              <a:t>ms</a:t>
            </a:r>
            <a:r>
              <a:rPr lang="en-US" sz="2400" dirty="0" smtClean="0"/>
              <a:t> sampling)</a:t>
            </a:r>
          </a:p>
          <a:p>
            <a:pPr lvl="1"/>
            <a:r>
              <a:rPr lang="en-US" sz="2400" dirty="0" smtClean="0"/>
              <a:t>Structured A matrix is 190,000 by 3630</a:t>
            </a:r>
          </a:p>
          <a:p>
            <a:r>
              <a:rPr lang="en-US" dirty="0" smtClean="0"/>
              <a:t>AGAMP iteration cost: multiplying by </a:t>
            </a:r>
            <a:r>
              <a:rPr lang="en-US" b="1" dirty="0" smtClean="0"/>
              <a:t>A</a:t>
            </a:r>
            <a:r>
              <a:rPr lang="en-US" dirty="0" smtClean="0"/>
              <a:t> &amp; </a:t>
            </a:r>
            <a:r>
              <a:rPr lang="en-US" b="1" dirty="0" smtClean="0"/>
              <a:t>A</a:t>
            </a:r>
            <a:r>
              <a:rPr lang="en-US" dirty="0" smtClean="0"/>
              <a:t>*</a:t>
            </a:r>
          </a:p>
          <a:p>
            <a:pPr lvl="1"/>
            <a:r>
              <a:rPr lang="en-US" sz="2400" dirty="0" smtClean="0"/>
              <a:t>Exploit block Toeplitz structure and entries are 0-1</a:t>
            </a:r>
          </a:p>
          <a:p>
            <a:r>
              <a:rPr lang="en-US" dirty="0" smtClean="0"/>
              <a:t>For larger problems, algorithm is parallelizable</a:t>
            </a:r>
          </a:p>
          <a:p>
            <a:pPr lvl="1"/>
            <a:r>
              <a:rPr lang="en-US" sz="2400" dirty="0" smtClean="0"/>
              <a:t>Graphical methods: inherent decomposable</a:t>
            </a:r>
          </a:p>
          <a:p>
            <a:pPr lvl="1"/>
            <a:r>
              <a:rPr lang="en-US" sz="2400" dirty="0"/>
              <a:t>P</a:t>
            </a:r>
            <a:r>
              <a:rPr lang="en-US" sz="2400" dirty="0" smtClean="0"/>
              <a:t>arallelize multiplications across rows/columns of </a:t>
            </a:r>
            <a:r>
              <a:rPr lang="en-US" sz="2400" b="1" dirty="0" smtClean="0"/>
              <a:t>A</a:t>
            </a:r>
          </a:p>
          <a:p>
            <a:r>
              <a:rPr lang="en-US" dirty="0" smtClean="0"/>
              <a:t>Cannot theoretically guarantee convergence</a:t>
            </a:r>
          </a:p>
          <a:p>
            <a:pPr lvl="1"/>
            <a:r>
              <a:rPr lang="en-US" sz="2400" dirty="0"/>
              <a:t>D</a:t>
            </a:r>
            <a:r>
              <a:rPr lang="en-US" sz="2400" dirty="0" smtClean="0"/>
              <a:t>emonstrate performance experimentally</a:t>
            </a:r>
          </a:p>
          <a:p>
            <a:pPr marL="457200" lvl="1" indent="0">
              <a:buNone/>
            </a:pPr>
            <a:endParaRPr lang="en-US" dirty="0" smtClean="0"/>
          </a:p>
        </p:txBody>
      </p:sp>
    </p:spTree>
    <p:extLst>
      <p:ext uri="{BB962C8B-B14F-4D97-AF65-F5344CB8AC3E}">
        <p14:creationId xmlns:p14="http://schemas.microsoft.com/office/powerpoint/2010/main" val="14443375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Results:  Cross-Validation</a:t>
            </a:r>
            <a:endParaRPr lang="en-US" dirty="0"/>
          </a:p>
        </p:txBody>
      </p:sp>
      <p:sp>
        <p:nvSpPr>
          <p:cNvPr id="3" name="Content Placeholder 2"/>
          <p:cNvSpPr>
            <a:spLocks noGrp="1"/>
          </p:cNvSpPr>
          <p:nvPr>
            <p:ph idx="1"/>
          </p:nvPr>
        </p:nvSpPr>
        <p:spPr>
          <a:xfrm>
            <a:off x="457199" y="4191000"/>
            <a:ext cx="8247063" cy="1981200"/>
          </a:xfrm>
        </p:spPr>
        <p:txBody>
          <a:bodyPr/>
          <a:lstStyle/>
          <a:p>
            <a:r>
              <a:rPr lang="en-US" sz="2000" dirty="0" smtClean="0"/>
              <a:t>Validated on data used in training (190000 total samples)</a:t>
            </a:r>
          </a:p>
          <a:p>
            <a:r>
              <a:rPr lang="en-US" sz="2000" dirty="0" smtClean="0"/>
              <a:t>Cross-validation score = Geometric mean of  likelihood of spike rate </a:t>
            </a:r>
          </a:p>
          <a:p>
            <a:r>
              <a:rPr lang="en-US" sz="2000" dirty="0" smtClean="0"/>
              <a:t>GAMP: same error, 25000 samples versus 100,000</a:t>
            </a:r>
            <a:endParaRPr lang="en-US" sz="2000" dirty="0" smtClean="0">
              <a:solidFill>
                <a:schemeClr val="accent1">
                  <a:lumMod val="60000"/>
                  <a:lumOff val="40000"/>
                </a:schemeClr>
              </a:solidFill>
            </a:endParaRPr>
          </a:p>
          <a:p>
            <a:pPr marL="0" indent="0">
              <a:buNone/>
            </a:pPr>
            <a:endParaRPr lang="en-US" sz="1400" dirty="0">
              <a:solidFill>
                <a:schemeClr val="accent1">
                  <a:lumMod val="60000"/>
                  <a:lumOff val="40000"/>
                </a:schemeClr>
              </a:solidFill>
            </a:endParaRPr>
          </a:p>
          <a:p>
            <a:pPr marL="0" indent="0">
              <a:buNone/>
            </a:pPr>
            <a:r>
              <a:rPr lang="en-US" sz="1400" dirty="0" smtClean="0">
                <a:solidFill>
                  <a:schemeClr val="accent1">
                    <a:lumMod val="60000"/>
                    <a:lumOff val="40000"/>
                  </a:schemeClr>
                </a:solidFill>
              </a:rPr>
              <a:t>                                                                                                           Data: Anthony Leonardo</a:t>
            </a:r>
          </a:p>
          <a:p>
            <a:pPr marL="0" indent="0">
              <a:buNone/>
            </a:pPr>
            <a:r>
              <a:rPr lang="en-US" sz="1400" dirty="0">
                <a:solidFill>
                  <a:schemeClr val="accent1">
                    <a:lumMod val="60000"/>
                    <a:lumOff val="40000"/>
                  </a:schemeClr>
                </a:solidFill>
              </a:rPr>
              <a:t>	</a:t>
            </a:r>
            <a:r>
              <a:rPr lang="en-US" sz="1400" dirty="0" smtClean="0">
                <a:solidFill>
                  <a:schemeClr val="accent1">
                    <a:lumMod val="60000"/>
                    <a:lumOff val="40000"/>
                  </a:schemeClr>
                </a:solidFill>
              </a:rPr>
              <a:t>					      </a:t>
            </a:r>
            <a:r>
              <a:rPr lang="en-US" sz="1400" dirty="0" err="1" smtClean="0">
                <a:solidFill>
                  <a:schemeClr val="accent1">
                    <a:lumMod val="60000"/>
                    <a:lumOff val="40000"/>
                  </a:schemeClr>
                </a:solidFill>
              </a:rPr>
              <a:t>Janelia</a:t>
            </a:r>
            <a:r>
              <a:rPr lang="en-US" sz="1400" dirty="0" smtClean="0">
                <a:solidFill>
                  <a:schemeClr val="accent1">
                    <a:lumMod val="60000"/>
                    <a:lumOff val="40000"/>
                  </a:schemeClr>
                </a:solidFill>
              </a:rPr>
              <a:t> Farm</a:t>
            </a:r>
          </a:p>
          <a:p>
            <a:pPr marL="0" indent="0">
              <a:buNone/>
            </a:pPr>
            <a:endParaRPr lang="en-US" sz="1400" dirty="0"/>
          </a:p>
        </p:txBody>
      </p:sp>
      <p:graphicFrame>
        <p:nvGraphicFramePr>
          <p:cNvPr id="13" name="Table 12"/>
          <p:cNvGraphicFramePr>
            <a:graphicFrameLocks noGrp="1"/>
          </p:cNvGraphicFramePr>
          <p:nvPr/>
        </p:nvGraphicFramePr>
        <p:xfrm>
          <a:off x="4724400" y="990600"/>
          <a:ext cx="3124200" cy="2851009"/>
        </p:xfrm>
        <a:graphic>
          <a:graphicData uri="http://schemas.openxmlformats.org/drawingml/2006/table">
            <a:tbl>
              <a:tblPr firstRow="1" bandRow="1">
                <a:tableStyleId>{5C22544A-7EE6-4342-B048-85BDC9FD1C3A}</a:tableStyleId>
              </a:tblPr>
              <a:tblGrid>
                <a:gridCol w="1041400"/>
                <a:gridCol w="1041400"/>
                <a:gridCol w="1041400"/>
              </a:tblGrid>
              <a:tr h="397824">
                <a:tc rowSpan="2">
                  <a:txBody>
                    <a:bodyPr/>
                    <a:lstStyle/>
                    <a:p>
                      <a:r>
                        <a:rPr lang="en-US" b="0" dirty="0" smtClean="0">
                          <a:solidFill>
                            <a:schemeClr val="tx1"/>
                          </a:solidFill>
                        </a:rPr>
                        <a:t>Num training samples </a:t>
                      </a:r>
                      <a:endParaRPr lang="en-US" b="0" dirty="0">
                        <a:solidFill>
                          <a:schemeClr val="tx1"/>
                        </a:solidFill>
                      </a:endParaRPr>
                    </a:p>
                  </a:txBody>
                  <a:tcPr>
                    <a:solidFill>
                      <a:srgbClr val="00B0F0"/>
                    </a:solidFill>
                  </a:tcPr>
                </a:tc>
                <a:tc gridSpan="2">
                  <a:txBody>
                    <a:bodyPr/>
                    <a:lstStyle/>
                    <a:p>
                      <a:pPr algn="ctr"/>
                      <a:r>
                        <a:rPr lang="en-US" b="0" dirty="0" smtClean="0">
                          <a:solidFill>
                            <a:schemeClr val="tx1"/>
                          </a:solidFill>
                        </a:rPr>
                        <a:t>Cross-validation score</a:t>
                      </a:r>
                      <a:endParaRPr lang="en-US" b="0" dirty="0">
                        <a:solidFill>
                          <a:schemeClr val="tx1"/>
                        </a:solidFill>
                      </a:endParaRPr>
                    </a:p>
                  </a:txBody>
                  <a:tcPr>
                    <a:solidFill>
                      <a:srgbClr val="00B0F0"/>
                    </a:solidFill>
                  </a:tcPr>
                </a:tc>
                <a:tc hMerge="1">
                  <a:txBody>
                    <a:bodyPr/>
                    <a:lstStyle/>
                    <a:p>
                      <a:endParaRPr lang="en-US" b="0" dirty="0">
                        <a:solidFill>
                          <a:schemeClr val="tx1"/>
                        </a:solidFill>
                      </a:endParaRPr>
                    </a:p>
                  </a:txBody>
                  <a:tcPr>
                    <a:solidFill>
                      <a:srgbClr val="98E4D6"/>
                    </a:solidFill>
                  </a:tcPr>
                </a:tc>
              </a:tr>
              <a:tr h="309708">
                <a:tc vMerge="1">
                  <a:txBody>
                    <a:bodyPr/>
                    <a:lstStyle/>
                    <a:p>
                      <a:endParaRPr lang="en-US" b="0" dirty="0">
                        <a:solidFill>
                          <a:schemeClr val="tx1"/>
                        </a:solidFill>
                      </a:endParaRPr>
                    </a:p>
                  </a:txBody>
                  <a:tcPr>
                    <a:solidFill>
                      <a:srgbClr val="98E4D6"/>
                    </a:solidFill>
                  </a:tcPr>
                </a:tc>
                <a:tc>
                  <a:txBody>
                    <a:bodyPr/>
                    <a:lstStyle/>
                    <a:p>
                      <a:r>
                        <a:rPr lang="en-US" b="0" dirty="0" smtClean="0">
                          <a:solidFill>
                            <a:schemeClr val="tx1"/>
                          </a:solidFill>
                        </a:rPr>
                        <a:t>STA</a:t>
                      </a:r>
                      <a:endParaRPr lang="en-US" b="0" dirty="0">
                        <a:solidFill>
                          <a:schemeClr val="tx1"/>
                        </a:solidFill>
                      </a:endParaRPr>
                    </a:p>
                  </a:txBody>
                  <a:tcPr>
                    <a:solidFill>
                      <a:srgbClr val="98E4D6"/>
                    </a:solidFill>
                  </a:tcPr>
                </a:tc>
                <a:tc>
                  <a:txBody>
                    <a:bodyPr/>
                    <a:lstStyle/>
                    <a:p>
                      <a:r>
                        <a:rPr lang="en-US" b="0" dirty="0" smtClean="0">
                          <a:solidFill>
                            <a:schemeClr val="tx1"/>
                          </a:solidFill>
                        </a:rPr>
                        <a:t>G-AMP</a:t>
                      </a:r>
                      <a:endParaRPr lang="en-US" b="0" dirty="0">
                        <a:solidFill>
                          <a:schemeClr val="tx1"/>
                        </a:solidFill>
                      </a:endParaRPr>
                    </a:p>
                  </a:txBody>
                  <a:tcPr>
                    <a:solidFill>
                      <a:srgbClr val="98E4D6"/>
                    </a:solidFill>
                  </a:tcPr>
                </a:tc>
              </a:tr>
              <a:tr h="544397">
                <a:tc>
                  <a:txBody>
                    <a:bodyPr/>
                    <a:lstStyle/>
                    <a:p>
                      <a:r>
                        <a:rPr lang="en-US" dirty="0" smtClean="0"/>
                        <a:t>25000</a:t>
                      </a:r>
                    </a:p>
                  </a:txBody>
                  <a:tcPr/>
                </a:tc>
                <a:tc>
                  <a:txBody>
                    <a:bodyPr/>
                    <a:lstStyle/>
                    <a:p>
                      <a:r>
                        <a:rPr lang="en-US" dirty="0" smtClean="0"/>
                        <a:t>0.906</a:t>
                      </a:r>
                      <a:endParaRPr lang="en-US" dirty="0"/>
                    </a:p>
                  </a:txBody>
                  <a:tcPr/>
                </a:tc>
                <a:tc>
                  <a:txBody>
                    <a:bodyPr/>
                    <a:lstStyle/>
                    <a:p>
                      <a:r>
                        <a:rPr lang="en-US" dirty="0" smtClean="0"/>
                        <a:t>0.917</a:t>
                      </a:r>
                      <a:endParaRPr lang="en-US" dirty="0"/>
                    </a:p>
                  </a:txBody>
                  <a:tcPr/>
                </a:tc>
              </a:tr>
              <a:tr h="650386">
                <a:tc>
                  <a:txBody>
                    <a:bodyPr/>
                    <a:lstStyle/>
                    <a:p>
                      <a:r>
                        <a:rPr lang="en-US" dirty="0" smtClean="0"/>
                        <a:t>50000</a:t>
                      </a:r>
                      <a:endParaRPr lang="en-US" dirty="0"/>
                    </a:p>
                  </a:txBody>
                  <a:tcPr/>
                </a:tc>
                <a:tc>
                  <a:txBody>
                    <a:bodyPr/>
                    <a:lstStyle/>
                    <a:p>
                      <a:r>
                        <a:rPr lang="en-US" dirty="0" smtClean="0"/>
                        <a:t>0.914</a:t>
                      </a:r>
                      <a:endParaRPr lang="en-US" dirty="0"/>
                    </a:p>
                  </a:txBody>
                  <a:tcPr/>
                </a:tc>
                <a:tc>
                  <a:txBody>
                    <a:bodyPr/>
                    <a:lstStyle/>
                    <a:p>
                      <a:r>
                        <a:rPr lang="en-US" dirty="0" smtClean="0"/>
                        <a:t>0.921</a:t>
                      </a:r>
                      <a:endParaRPr lang="en-US" dirty="0"/>
                    </a:p>
                  </a:txBody>
                  <a:tcPr/>
                </a:tc>
              </a:tr>
              <a:tr h="650386">
                <a:tc>
                  <a:txBody>
                    <a:bodyPr/>
                    <a:lstStyle/>
                    <a:p>
                      <a:r>
                        <a:rPr lang="en-US" dirty="0" smtClean="0"/>
                        <a:t>100000</a:t>
                      </a:r>
                      <a:endParaRPr lang="en-US" dirty="0"/>
                    </a:p>
                  </a:txBody>
                  <a:tcPr/>
                </a:tc>
                <a:tc>
                  <a:txBody>
                    <a:bodyPr/>
                    <a:lstStyle/>
                    <a:p>
                      <a:r>
                        <a:rPr lang="en-US" dirty="0" smtClean="0"/>
                        <a:t>0.918</a:t>
                      </a:r>
                      <a:endParaRPr lang="en-US" dirty="0"/>
                    </a:p>
                  </a:txBody>
                  <a:tcPr/>
                </a:tc>
                <a:tc>
                  <a:txBody>
                    <a:bodyPr/>
                    <a:lstStyle/>
                    <a:p>
                      <a:r>
                        <a:rPr lang="en-US" dirty="0" smtClean="0"/>
                        <a:t>0.923</a:t>
                      </a:r>
                      <a:endParaRPr lang="en-US" dirty="0"/>
                    </a:p>
                  </a:txBody>
                  <a:tcPr/>
                </a:tc>
              </a:tr>
            </a:tbl>
          </a:graphicData>
        </a:graphic>
      </p:graphicFrame>
      <p:cxnSp>
        <p:nvCxnSpPr>
          <p:cNvPr id="15" name="Straight Arrow Connector 14"/>
          <p:cNvCxnSpPr/>
          <p:nvPr/>
        </p:nvCxnSpPr>
        <p:spPr bwMode="auto">
          <a:xfrm rot="16200000" flipH="1">
            <a:off x="4191000" y="1752600"/>
            <a:ext cx="533400" cy="533400"/>
          </a:xfrm>
          <a:prstGeom prst="straightConnector1">
            <a:avLst/>
          </a:prstGeom>
          <a:noFill/>
          <a:ln w="9525" cap="flat" cmpd="sng" algn="ctr">
            <a:solidFill>
              <a:schemeClr val="tx1"/>
            </a:solidFill>
            <a:prstDash val="solid"/>
            <a:round/>
            <a:headEnd type="none" w="med" len="med"/>
            <a:tailEnd type="arrow"/>
          </a:ln>
          <a:effectLst/>
        </p:spPr>
      </p:cxnSp>
      <p:cxnSp>
        <p:nvCxnSpPr>
          <p:cNvPr id="17" name="Straight Arrow Connector 16"/>
          <p:cNvCxnSpPr/>
          <p:nvPr/>
        </p:nvCxnSpPr>
        <p:spPr bwMode="auto">
          <a:xfrm>
            <a:off x="4038600" y="2590800"/>
            <a:ext cx="685800" cy="304800"/>
          </a:xfrm>
          <a:prstGeom prst="straightConnector1">
            <a:avLst/>
          </a:prstGeom>
          <a:noFill/>
          <a:ln w="9525" cap="flat" cmpd="sng" algn="ctr">
            <a:solidFill>
              <a:schemeClr val="tx1"/>
            </a:solidFill>
            <a:prstDash val="solid"/>
            <a:round/>
            <a:headEnd type="none" w="med" len="med"/>
            <a:tailEnd type="arrow"/>
          </a:ln>
          <a:effectLst/>
        </p:spPr>
      </p:cxnSp>
      <p:cxnSp>
        <p:nvCxnSpPr>
          <p:cNvPr id="19" name="Elbow Connector 18"/>
          <p:cNvCxnSpPr/>
          <p:nvPr/>
        </p:nvCxnSpPr>
        <p:spPr bwMode="auto">
          <a:xfrm>
            <a:off x="4191000" y="3505200"/>
            <a:ext cx="533400" cy="1588"/>
          </a:xfrm>
          <a:prstGeom prst="bentConnector3">
            <a:avLst>
              <a:gd name="adj1" fmla="val 50000"/>
            </a:avLst>
          </a:prstGeom>
          <a:noFill/>
          <a:ln w="9525" cap="flat" cmpd="sng" algn="ctr">
            <a:solidFill>
              <a:schemeClr val="tx1"/>
            </a:solidFill>
            <a:prstDash val="solid"/>
            <a:round/>
            <a:headEnd type="none" w="med" len="med"/>
            <a:tailEnd type="arrow"/>
          </a:ln>
          <a:effectLst/>
        </p:spPr>
      </p:cxnSp>
      <p:pic>
        <p:nvPicPr>
          <p:cNvPr id="11" name="Picture 1"/>
          <p:cNvPicPr>
            <a:picLocks noChangeAspect="1" noChangeArrowheads="1"/>
          </p:cNvPicPr>
          <p:nvPr/>
        </p:nvPicPr>
        <p:blipFill>
          <a:blip r:embed="rId3" cstate="print"/>
          <a:srcRect/>
          <a:stretch>
            <a:fillRect/>
          </a:stretch>
        </p:blipFill>
        <p:spPr bwMode="auto">
          <a:xfrm>
            <a:off x="609600" y="1219200"/>
            <a:ext cx="3581400" cy="2862943"/>
          </a:xfrm>
          <a:prstGeom prst="rect">
            <a:avLst/>
          </a:prstGeom>
          <a:noFill/>
          <a:ln w="9525">
            <a:noFill/>
            <a:miter lim="800000"/>
            <a:headEnd/>
            <a:tailEnd/>
          </a:ln>
        </p:spPr>
      </p:pic>
      <p:sp>
        <p:nvSpPr>
          <p:cNvPr id="6" name="TextBox 5"/>
          <p:cNvSpPr txBox="1"/>
          <p:nvPr/>
        </p:nvSpPr>
        <p:spPr>
          <a:xfrm>
            <a:off x="2895600" y="944047"/>
            <a:ext cx="1066800" cy="400110"/>
          </a:xfrm>
          <a:prstGeom prst="rect">
            <a:avLst/>
          </a:prstGeom>
          <a:solidFill>
            <a:schemeClr val="bg1"/>
          </a:solidFill>
        </p:spPr>
        <p:txBody>
          <a:bodyPr wrap="square" rtlCol="0">
            <a:spAutoFit/>
          </a:bodyPr>
          <a:lstStyle/>
          <a:p>
            <a:pPr algn="l"/>
            <a:r>
              <a:rPr lang="en-US" b="0" dirty="0" smtClean="0"/>
              <a:t>GAMP</a:t>
            </a:r>
          </a:p>
        </p:txBody>
      </p:sp>
      <p:sp>
        <p:nvSpPr>
          <p:cNvPr id="12" name="TextBox 11"/>
          <p:cNvSpPr txBox="1"/>
          <p:nvPr/>
        </p:nvSpPr>
        <p:spPr>
          <a:xfrm>
            <a:off x="914400" y="914400"/>
            <a:ext cx="1447800" cy="400110"/>
          </a:xfrm>
          <a:prstGeom prst="rect">
            <a:avLst/>
          </a:prstGeom>
          <a:solidFill>
            <a:schemeClr val="bg1"/>
          </a:solidFill>
        </p:spPr>
        <p:txBody>
          <a:bodyPr wrap="square" rtlCol="0">
            <a:spAutoFit/>
          </a:bodyPr>
          <a:lstStyle/>
          <a:p>
            <a:r>
              <a:rPr lang="en-US" b="0" dirty="0" smtClean="0"/>
              <a:t>STA</a:t>
            </a:r>
          </a:p>
        </p:txBody>
      </p:sp>
      <p:sp>
        <p:nvSpPr>
          <p:cNvPr id="14" name="Action Button: Back or Previous 13">
            <a:hlinkClick r:id="" action="ppaction://noaction" highlightClick="1"/>
          </p:cNvPr>
          <p:cNvSpPr/>
          <p:nvPr/>
        </p:nvSpPr>
        <p:spPr bwMode="auto">
          <a:xfrm>
            <a:off x="8534400" y="6172200"/>
            <a:ext cx="304800" cy="228600"/>
          </a:xfrm>
          <a:prstGeom prst="actionButtonBackPrevious">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021542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Salamander Retinal Response (Spatial)</a:t>
            </a:r>
            <a:endParaRPr lang="en-US" dirty="0"/>
          </a:p>
        </p:txBody>
      </p:sp>
      <p:sp>
        <p:nvSpPr>
          <p:cNvPr id="3" name="Content Placeholder 2"/>
          <p:cNvSpPr>
            <a:spLocks noGrp="1"/>
          </p:cNvSpPr>
          <p:nvPr>
            <p:ph idx="1"/>
          </p:nvPr>
        </p:nvSpPr>
        <p:spPr>
          <a:xfrm>
            <a:off x="3429000" y="1295400"/>
            <a:ext cx="5715000" cy="4227731"/>
          </a:xfrm>
        </p:spPr>
        <p:txBody>
          <a:bodyPr/>
          <a:lstStyle/>
          <a:p>
            <a:r>
              <a:rPr lang="en-US" sz="2000" dirty="0" smtClean="0">
                <a:solidFill>
                  <a:srgbClr val="0070C0"/>
                </a:solidFill>
              </a:rPr>
              <a:t>Spatial receptive field</a:t>
            </a:r>
            <a:r>
              <a:rPr lang="en-US" sz="2000" dirty="0" smtClean="0"/>
              <a:t>:  </a:t>
            </a:r>
          </a:p>
          <a:p>
            <a:pPr marL="0" indent="0">
              <a:buNone/>
            </a:pPr>
            <a:r>
              <a:rPr lang="en-US" sz="2000" dirty="0"/>
              <a:t> </a:t>
            </a:r>
            <a:r>
              <a:rPr lang="en-US" sz="2000" dirty="0" smtClean="0"/>
              <a:t>      Plot estimated 11x11 response magnitudes.</a:t>
            </a:r>
          </a:p>
          <a:p>
            <a:pPr marL="457200" lvl="1" indent="0">
              <a:buNone/>
            </a:pPr>
            <a:r>
              <a:rPr lang="en-US" sz="1800" dirty="0" smtClean="0"/>
              <a:t>Color = 30-tap filter magnitude for each pixel</a:t>
            </a:r>
          </a:p>
          <a:p>
            <a:pPr>
              <a:buNone/>
            </a:pPr>
            <a:endParaRPr lang="en-US" sz="2000" dirty="0" smtClean="0"/>
          </a:p>
          <a:p>
            <a:r>
              <a:rPr lang="en-US" sz="2000" dirty="0" smtClean="0"/>
              <a:t>Standard STA estimate shows noisy (spurious) responses outside</a:t>
            </a:r>
          </a:p>
          <a:p>
            <a:endParaRPr lang="en-US" sz="2000" dirty="0" smtClean="0"/>
          </a:p>
          <a:p>
            <a:r>
              <a:rPr lang="en-US" sz="2000" dirty="0" smtClean="0"/>
              <a:t>GAMP method removes noise</a:t>
            </a:r>
          </a:p>
          <a:p>
            <a:pPr marL="0" indent="0">
              <a:buNone/>
            </a:pPr>
            <a:r>
              <a:rPr lang="en-US" sz="2000" dirty="0"/>
              <a:t> </a:t>
            </a:r>
            <a:r>
              <a:rPr lang="en-US" sz="2000" dirty="0" smtClean="0"/>
              <a:t>   Shows only a response in a small area    </a:t>
            </a:r>
          </a:p>
          <a:p>
            <a:pPr marL="0" indent="0">
              <a:buNone/>
            </a:pPr>
            <a:r>
              <a:rPr lang="en-US" sz="2000" dirty="0"/>
              <a:t> </a:t>
            </a:r>
            <a:r>
              <a:rPr lang="en-US" sz="2000" dirty="0" smtClean="0"/>
              <a:t>   </a:t>
            </a:r>
          </a:p>
        </p:txBody>
      </p:sp>
      <p:pic>
        <p:nvPicPr>
          <p:cNvPr id="2212866" name="Picture 2"/>
          <p:cNvPicPr>
            <a:picLocks noChangeAspect="1" noChangeArrowheads="1"/>
          </p:cNvPicPr>
          <p:nvPr/>
        </p:nvPicPr>
        <p:blipFill>
          <a:blip r:embed="rId3" cstate="print"/>
          <a:srcRect/>
          <a:stretch>
            <a:fillRect/>
          </a:stretch>
        </p:blipFill>
        <p:spPr bwMode="auto">
          <a:xfrm>
            <a:off x="304800" y="1403350"/>
            <a:ext cx="2600325" cy="1647825"/>
          </a:xfrm>
          <a:prstGeom prst="rect">
            <a:avLst/>
          </a:prstGeom>
          <a:noFill/>
          <a:ln w="9525">
            <a:noFill/>
            <a:miter lim="800000"/>
            <a:headEnd/>
            <a:tailEnd/>
          </a:ln>
        </p:spPr>
      </p:pic>
      <p:pic>
        <p:nvPicPr>
          <p:cNvPr id="2212867" name="Picture 3"/>
          <p:cNvPicPr>
            <a:picLocks noChangeAspect="1" noChangeArrowheads="1"/>
          </p:cNvPicPr>
          <p:nvPr/>
        </p:nvPicPr>
        <p:blipFill>
          <a:blip r:embed="rId4" cstate="print"/>
          <a:srcRect/>
          <a:stretch>
            <a:fillRect/>
          </a:stretch>
        </p:blipFill>
        <p:spPr bwMode="auto">
          <a:xfrm>
            <a:off x="533400" y="3248025"/>
            <a:ext cx="2295525" cy="1609725"/>
          </a:xfrm>
          <a:prstGeom prst="rect">
            <a:avLst/>
          </a:prstGeom>
          <a:noFill/>
          <a:ln w="9525">
            <a:noFill/>
            <a:miter lim="800000"/>
            <a:headEnd/>
            <a:tailEnd/>
          </a:ln>
        </p:spPr>
      </p:pic>
      <p:sp>
        <p:nvSpPr>
          <p:cNvPr id="7" name="TextBox 6"/>
          <p:cNvSpPr txBox="1"/>
          <p:nvPr/>
        </p:nvSpPr>
        <p:spPr>
          <a:xfrm>
            <a:off x="152400" y="4876800"/>
            <a:ext cx="3276600" cy="646331"/>
          </a:xfrm>
          <a:prstGeom prst="rect">
            <a:avLst/>
          </a:prstGeom>
          <a:noFill/>
        </p:spPr>
        <p:txBody>
          <a:bodyPr wrap="square" rtlCol="0">
            <a:spAutoFit/>
          </a:bodyPr>
          <a:lstStyle/>
          <a:p>
            <a:pPr algn="l"/>
            <a:r>
              <a:rPr lang="en-US" sz="1800" b="0" dirty="0" smtClean="0"/>
              <a:t>Spatial receptive field estimates for 11x11 pixel area </a:t>
            </a:r>
          </a:p>
        </p:txBody>
      </p:sp>
      <p:sp>
        <p:nvSpPr>
          <p:cNvPr id="5" name="TextBox 4"/>
          <p:cNvSpPr txBox="1"/>
          <p:nvPr/>
        </p:nvSpPr>
        <p:spPr>
          <a:xfrm>
            <a:off x="281272" y="5855871"/>
            <a:ext cx="230357" cy="338554"/>
          </a:xfrm>
          <a:prstGeom prst="rect">
            <a:avLst/>
          </a:prstGeom>
          <a:noFill/>
        </p:spPr>
        <p:txBody>
          <a:bodyPr wrap="square" rtlCol="0">
            <a:spAutoFit/>
          </a:bodyPr>
          <a:lstStyle/>
          <a:p>
            <a:pPr algn="l"/>
            <a:r>
              <a:rPr lang="en-US" sz="1600" b="0" dirty="0" smtClean="0"/>
              <a:t>0</a:t>
            </a:r>
          </a:p>
        </p:txBody>
      </p:sp>
      <p:sp>
        <p:nvSpPr>
          <p:cNvPr id="9" name="TextBox 8"/>
          <p:cNvSpPr txBox="1"/>
          <p:nvPr/>
        </p:nvSpPr>
        <p:spPr>
          <a:xfrm>
            <a:off x="2758764" y="5814485"/>
            <a:ext cx="292721" cy="338554"/>
          </a:xfrm>
          <a:prstGeom prst="rect">
            <a:avLst/>
          </a:prstGeom>
          <a:noFill/>
        </p:spPr>
        <p:txBody>
          <a:bodyPr wrap="square" rtlCol="0">
            <a:spAutoFit/>
          </a:bodyPr>
          <a:lstStyle/>
          <a:p>
            <a:pPr algn="l"/>
            <a:r>
              <a:rPr lang="en-US" sz="1600" b="0" dirty="0" smtClean="0"/>
              <a:t>1</a:t>
            </a:r>
          </a:p>
        </p:txBody>
      </p:sp>
      <p:sp>
        <p:nvSpPr>
          <p:cNvPr id="10" name="TextBox 9"/>
          <p:cNvSpPr txBox="1"/>
          <p:nvPr/>
        </p:nvSpPr>
        <p:spPr>
          <a:xfrm>
            <a:off x="304800" y="6068575"/>
            <a:ext cx="2958158" cy="307771"/>
          </a:xfrm>
          <a:prstGeom prst="rect">
            <a:avLst/>
          </a:prstGeom>
          <a:noFill/>
        </p:spPr>
        <p:txBody>
          <a:bodyPr wrap="none" rtlCol="0">
            <a:spAutoFit/>
          </a:bodyPr>
          <a:lstStyle/>
          <a:p>
            <a:r>
              <a:rPr lang="en-US" sz="1600" b="0" dirty="0" smtClean="0"/>
              <a:t>(normalized)</a:t>
            </a:r>
          </a:p>
        </p:txBody>
      </p:sp>
      <p:sp>
        <p:nvSpPr>
          <p:cNvPr id="12" name="TextBox 11"/>
          <p:cNvSpPr txBox="1"/>
          <p:nvPr/>
        </p:nvSpPr>
        <p:spPr>
          <a:xfrm>
            <a:off x="3429000" y="5764711"/>
            <a:ext cx="5715000" cy="646331"/>
          </a:xfrm>
          <a:prstGeom prst="rect">
            <a:avLst/>
          </a:prstGeom>
          <a:noFill/>
        </p:spPr>
        <p:txBody>
          <a:bodyPr wrap="square" rtlCol="0">
            <a:spAutoFit/>
          </a:bodyPr>
          <a:lstStyle/>
          <a:p>
            <a:pPr algn="l"/>
            <a:r>
              <a:rPr lang="en-US" sz="1800" b="0" dirty="0" smtClean="0"/>
              <a:t>Filter response 11 x 11 pixels for salamander</a:t>
            </a:r>
            <a:r>
              <a:rPr lang="en-US" sz="1800" b="0" dirty="0"/>
              <a:t> </a:t>
            </a:r>
            <a:r>
              <a:rPr lang="en-US" sz="1800" b="0" dirty="0" smtClean="0"/>
              <a:t>RGCs</a:t>
            </a:r>
          </a:p>
          <a:p>
            <a:pPr algn="l"/>
            <a:r>
              <a:rPr lang="en-US" sz="1800" b="0" dirty="0" smtClean="0"/>
              <a:t>Data from Anthony Leonardo, </a:t>
            </a:r>
            <a:r>
              <a:rPr lang="en-US" sz="1800" b="0" dirty="0" err="1" smtClean="0"/>
              <a:t>Janelia</a:t>
            </a:r>
            <a:r>
              <a:rPr lang="en-US" sz="1800" b="0" dirty="0" smtClean="0"/>
              <a:t> Farm</a:t>
            </a:r>
          </a:p>
        </p:txBody>
      </p:sp>
      <p:sp>
        <p:nvSpPr>
          <p:cNvPr id="13" name="Action Button: Back or Previous 12">
            <a:hlinkClick r:id="rId5" action="ppaction://hlinksldjump" highlightClick="1"/>
          </p:cNvPr>
          <p:cNvSpPr/>
          <p:nvPr/>
        </p:nvSpPr>
        <p:spPr bwMode="auto">
          <a:xfrm>
            <a:off x="8534400" y="6172200"/>
            <a:ext cx="304800" cy="228600"/>
          </a:xfrm>
          <a:prstGeom prst="actionButtonBackPrevious">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pic>
        <p:nvPicPr>
          <p:cNvPr id="15" name="Picture 14"/>
          <p:cNvPicPr>
            <a:picLocks/>
          </p:cNvPicPr>
          <p:nvPr/>
        </p:nvPicPr>
        <p:blipFill>
          <a:blip r:embed="rId6"/>
          <a:stretch>
            <a:fillRect/>
          </a:stretch>
        </p:blipFill>
        <p:spPr>
          <a:xfrm>
            <a:off x="304800" y="5598061"/>
            <a:ext cx="2651760" cy="182880"/>
          </a:xfrm>
          <a:prstGeom prst="rect">
            <a:avLst/>
          </a:prstGeom>
        </p:spPr>
      </p:pic>
    </p:spTree>
    <p:extLst>
      <p:ext uri="{BB962C8B-B14F-4D97-AF65-F5344CB8AC3E}">
        <p14:creationId xmlns:p14="http://schemas.microsoft.com/office/powerpoint/2010/main" val="41497912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AMP++ methods: Applications in Imaging</a:t>
            </a:r>
            <a:endParaRPr lang="en-US" dirty="0"/>
          </a:p>
        </p:txBody>
      </p:sp>
      <p:sp>
        <p:nvSpPr>
          <p:cNvPr id="3" name="Content Placeholder 2"/>
          <p:cNvSpPr>
            <a:spLocks noGrp="1"/>
          </p:cNvSpPr>
          <p:nvPr>
            <p:ph idx="1"/>
          </p:nvPr>
        </p:nvSpPr>
        <p:spPr>
          <a:xfrm>
            <a:off x="474663" y="887048"/>
            <a:ext cx="8229600" cy="1447800"/>
          </a:xfrm>
        </p:spPr>
        <p:txBody>
          <a:bodyPr/>
          <a:lstStyle/>
          <a:p>
            <a:r>
              <a:rPr lang="en-US" dirty="0" smtClean="0"/>
              <a:t>Hybrid-AMP can incorporate complex structure</a:t>
            </a:r>
          </a:p>
          <a:p>
            <a:pPr lvl="1"/>
            <a:r>
              <a:rPr lang="en-US" dirty="0" smtClean="0"/>
              <a:t>Incorporate dependencies between wavelet coefficients</a:t>
            </a:r>
          </a:p>
          <a:p>
            <a:pPr lvl="1"/>
            <a:r>
              <a:rPr lang="en-US" dirty="0" smtClean="0"/>
              <a:t>Hierarchical models, </a:t>
            </a:r>
            <a:r>
              <a:rPr lang="en-US" dirty="0" err="1" smtClean="0"/>
              <a:t>etc</a:t>
            </a:r>
            <a:endParaRPr lang="en-US" dirty="0"/>
          </a:p>
        </p:txBody>
      </p:sp>
      <p:sp>
        <p:nvSpPr>
          <p:cNvPr id="6" name="TextBox 5"/>
          <p:cNvSpPr txBox="1"/>
          <p:nvPr/>
        </p:nvSpPr>
        <p:spPr>
          <a:xfrm>
            <a:off x="6472692" y="5943600"/>
            <a:ext cx="2895600" cy="400110"/>
          </a:xfrm>
          <a:prstGeom prst="rect">
            <a:avLst/>
          </a:prstGeom>
          <a:noFill/>
        </p:spPr>
        <p:txBody>
          <a:bodyPr wrap="square" rtlCol="0">
            <a:spAutoFit/>
          </a:bodyPr>
          <a:lstStyle/>
          <a:p>
            <a:pPr algn="l"/>
            <a:r>
              <a:rPr lang="en-US" b="0" dirty="0" smtClean="0">
                <a:solidFill>
                  <a:srgbClr val="0070C0"/>
                </a:solidFill>
              </a:rPr>
              <a:t>[</a:t>
            </a:r>
            <a:r>
              <a:rPr lang="en-US" b="0" dirty="0" err="1" smtClean="0">
                <a:solidFill>
                  <a:srgbClr val="0070C0"/>
                </a:solidFill>
              </a:rPr>
              <a:t>Som</a:t>
            </a:r>
            <a:r>
              <a:rPr lang="en-US" b="0" dirty="0" smtClean="0">
                <a:solidFill>
                  <a:srgbClr val="0070C0"/>
                </a:solidFill>
              </a:rPr>
              <a:t>, Schniter, 2011]</a:t>
            </a:r>
          </a:p>
        </p:txBody>
      </p:sp>
      <p:sp>
        <p:nvSpPr>
          <p:cNvPr id="7" name="Right Brace 6"/>
          <p:cNvSpPr/>
          <p:nvPr/>
        </p:nvSpPr>
        <p:spPr bwMode="auto">
          <a:xfrm>
            <a:off x="4868058" y="5486400"/>
            <a:ext cx="313542" cy="457200"/>
          </a:xfrm>
          <a:prstGeom prst="rightBrace">
            <a:avLst>
              <a:gd name="adj1" fmla="val 36454"/>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9" name="TextBox 8"/>
          <p:cNvSpPr txBox="1"/>
          <p:nvPr/>
        </p:nvSpPr>
        <p:spPr>
          <a:xfrm>
            <a:off x="6096000" y="4470736"/>
            <a:ext cx="2971800" cy="707886"/>
          </a:xfrm>
          <a:prstGeom prst="rect">
            <a:avLst/>
          </a:prstGeom>
          <a:noFill/>
        </p:spPr>
        <p:txBody>
          <a:bodyPr wrap="square" rtlCol="0">
            <a:spAutoFit/>
          </a:bodyPr>
          <a:lstStyle/>
          <a:p>
            <a:pPr algn="l"/>
            <a:r>
              <a:rPr lang="en-US" b="0" dirty="0" smtClean="0"/>
              <a:t>Lowest MSE and almost fastest computation</a:t>
            </a:r>
          </a:p>
        </p:txBody>
      </p:sp>
      <p:pic>
        <p:nvPicPr>
          <p:cNvPr id="10" name="Picture 9"/>
          <p:cNvPicPr>
            <a:picLocks noChangeAspect="1"/>
          </p:cNvPicPr>
          <p:nvPr/>
        </p:nvPicPr>
        <p:blipFill>
          <a:blip r:embed="rId3"/>
          <a:stretch>
            <a:fillRect/>
          </a:stretch>
        </p:blipFill>
        <p:spPr>
          <a:xfrm>
            <a:off x="457200" y="2286000"/>
            <a:ext cx="1713411" cy="1750938"/>
          </a:xfrm>
          <a:prstGeom prst="rect">
            <a:avLst/>
          </a:prstGeom>
        </p:spPr>
      </p:pic>
      <p:pic>
        <p:nvPicPr>
          <p:cNvPr id="11" name="Picture 10"/>
          <p:cNvPicPr>
            <a:picLocks noChangeAspect="1"/>
          </p:cNvPicPr>
          <p:nvPr/>
        </p:nvPicPr>
        <p:blipFill>
          <a:blip r:embed="rId4"/>
          <a:stretch>
            <a:fillRect/>
          </a:stretch>
        </p:blipFill>
        <p:spPr>
          <a:xfrm>
            <a:off x="2354733" y="2319111"/>
            <a:ext cx="1682777" cy="1793452"/>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1574021693"/>
              </p:ext>
            </p:extLst>
          </p:nvPr>
        </p:nvGraphicFramePr>
        <p:xfrm>
          <a:off x="474663" y="4214344"/>
          <a:ext cx="5392737" cy="2225040"/>
        </p:xfrm>
        <a:graphic>
          <a:graphicData uri="http://schemas.openxmlformats.org/drawingml/2006/table">
            <a:tbl>
              <a:tblPr firstRow="1" bandRow="1">
                <a:tableStyleId>{5C22544A-7EE6-4342-B048-85BDC9FD1C3A}</a:tableStyleId>
              </a:tblPr>
              <a:tblGrid>
                <a:gridCol w="1582737"/>
                <a:gridCol w="1315860"/>
                <a:gridCol w="2494140"/>
              </a:tblGrid>
              <a:tr h="370840">
                <a:tc>
                  <a:txBody>
                    <a:bodyPr/>
                    <a:lstStyle/>
                    <a:p>
                      <a:r>
                        <a:rPr lang="en-US" sz="1600" dirty="0" smtClean="0"/>
                        <a:t>Algorithm</a:t>
                      </a:r>
                      <a:endParaRPr lang="en-US" sz="1600" dirty="0"/>
                    </a:p>
                  </a:txBody>
                  <a:tcPr/>
                </a:tc>
                <a:tc>
                  <a:txBody>
                    <a:bodyPr/>
                    <a:lstStyle/>
                    <a:p>
                      <a:r>
                        <a:rPr lang="en-US" sz="1600" dirty="0" smtClean="0"/>
                        <a:t>NMSE (dB)</a:t>
                      </a:r>
                      <a:endParaRPr lang="en-US" sz="1600" dirty="0"/>
                    </a:p>
                  </a:txBody>
                  <a:tcPr/>
                </a:tc>
                <a:tc>
                  <a:txBody>
                    <a:bodyPr/>
                    <a:lstStyle/>
                    <a:p>
                      <a:r>
                        <a:rPr lang="en-US" sz="1600" dirty="0" smtClean="0"/>
                        <a:t>Comp time (</a:t>
                      </a:r>
                      <a:r>
                        <a:rPr lang="en-US" sz="1600" dirty="0" err="1" smtClean="0"/>
                        <a:t>secs</a:t>
                      </a:r>
                      <a:r>
                        <a:rPr lang="en-US" sz="1600" dirty="0" smtClean="0"/>
                        <a:t>)</a:t>
                      </a:r>
                      <a:endParaRPr lang="en-US" sz="1600" dirty="0"/>
                    </a:p>
                  </a:txBody>
                  <a:tcPr/>
                </a:tc>
              </a:tr>
              <a:tr h="370840">
                <a:tc>
                  <a:txBody>
                    <a:bodyPr/>
                    <a:lstStyle/>
                    <a:p>
                      <a:r>
                        <a:rPr lang="en-US" sz="1600" dirty="0" smtClean="0"/>
                        <a:t>MHT+IRWL1</a:t>
                      </a:r>
                      <a:endParaRPr lang="en-US" sz="1600" dirty="0"/>
                    </a:p>
                  </a:txBody>
                  <a:tcPr/>
                </a:tc>
                <a:tc>
                  <a:txBody>
                    <a:bodyPr/>
                    <a:lstStyle/>
                    <a:p>
                      <a:r>
                        <a:rPr lang="en-US" sz="1600" dirty="0" smtClean="0"/>
                        <a:t>-14.37</a:t>
                      </a:r>
                      <a:endParaRPr lang="en-US" sz="1600" dirty="0"/>
                    </a:p>
                  </a:txBody>
                  <a:tcPr/>
                </a:tc>
                <a:tc>
                  <a:txBody>
                    <a:bodyPr/>
                    <a:lstStyle/>
                    <a:p>
                      <a:r>
                        <a:rPr lang="en-US" sz="1600" dirty="0" smtClean="0"/>
                        <a:t>363</a:t>
                      </a:r>
                      <a:endParaRPr lang="en-US" sz="1600" dirty="0"/>
                    </a:p>
                  </a:txBody>
                  <a:tcPr/>
                </a:tc>
              </a:tr>
              <a:tr h="370840">
                <a:tc>
                  <a:txBody>
                    <a:bodyPr/>
                    <a:lstStyle/>
                    <a:p>
                      <a:r>
                        <a:rPr lang="en-US" sz="1600" dirty="0" err="1" smtClean="0"/>
                        <a:t>CoSAMP</a:t>
                      </a:r>
                      <a:endParaRPr lang="en-US" sz="1600" dirty="0"/>
                    </a:p>
                  </a:txBody>
                  <a:tcPr/>
                </a:tc>
                <a:tc>
                  <a:txBody>
                    <a:bodyPr/>
                    <a:lstStyle/>
                    <a:p>
                      <a:r>
                        <a:rPr lang="en-US" sz="1600" dirty="0" smtClean="0"/>
                        <a:t>-16.90</a:t>
                      </a:r>
                      <a:endParaRPr lang="en-US" sz="1600" dirty="0"/>
                    </a:p>
                  </a:txBody>
                  <a:tcPr/>
                </a:tc>
                <a:tc>
                  <a:txBody>
                    <a:bodyPr/>
                    <a:lstStyle/>
                    <a:p>
                      <a:r>
                        <a:rPr lang="en-US" sz="1600" dirty="0" smtClean="0"/>
                        <a:t>25</a:t>
                      </a:r>
                    </a:p>
                  </a:txBody>
                  <a:tcPr/>
                </a:tc>
              </a:tr>
              <a:tr h="370840">
                <a:tc>
                  <a:txBody>
                    <a:bodyPr/>
                    <a:lstStyle/>
                    <a:p>
                      <a:r>
                        <a:rPr lang="en-US" sz="1600" dirty="0" smtClean="0"/>
                        <a:t>SPLG1</a:t>
                      </a:r>
                      <a:endParaRPr lang="en-US" sz="1600" dirty="0"/>
                    </a:p>
                  </a:txBody>
                  <a:tcPr/>
                </a:tc>
                <a:tc>
                  <a:txBody>
                    <a:bodyPr/>
                    <a:lstStyle/>
                    <a:p>
                      <a:r>
                        <a:rPr lang="en-US" sz="1600" dirty="0" smtClean="0"/>
                        <a:t>-18.06</a:t>
                      </a:r>
                      <a:endParaRPr lang="en-US" sz="1600" dirty="0"/>
                    </a:p>
                  </a:txBody>
                  <a:tcPr/>
                </a:tc>
                <a:tc>
                  <a:txBody>
                    <a:bodyPr/>
                    <a:lstStyle/>
                    <a:p>
                      <a:r>
                        <a:rPr lang="en-US" sz="1600" dirty="0" smtClean="0"/>
                        <a:t>536</a:t>
                      </a:r>
                    </a:p>
                  </a:txBody>
                  <a:tcPr/>
                </a:tc>
              </a:tr>
              <a:tr h="370840">
                <a:tc>
                  <a:txBody>
                    <a:bodyPr/>
                    <a:lstStyle/>
                    <a:p>
                      <a:r>
                        <a:rPr lang="en-US" sz="1600" dirty="0" smtClean="0"/>
                        <a:t>MCMC</a:t>
                      </a:r>
                      <a:endParaRPr lang="en-US" sz="1600" dirty="0"/>
                    </a:p>
                  </a:txBody>
                  <a:tcPr/>
                </a:tc>
                <a:tc>
                  <a:txBody>
                    <a:bodyPr/>
                    <a:lstStyle/>
                    <a:p>
                      <a:r>
                        <a:rPr lang="en-US" sz="1600" dirty="0" smtClean="0"/>
                        <a:t>-20.10</a:t>
                      </a:r>
                      <a:endParaRPr lang="en-US" sz="1600" dirty="0"/>
                    </a:p>
                  </a:txBody>
                  <a:tcPr/>
                </a:tc>
                <a:tc>
                  <a:txBody>
                    <a:bodyPr/>
                    <a:lstStyle/>
                    <a:p>
                      <a:r>
                        <a:rPr lang="en-US" sz="1600" dirty="0" smtClean="0"/>
                        <a:t>742</a:t>
                      </a:r>
                      <a:endParaRPr lang="en-US" sz="1600" dirty="0"/>
                    </a:p>
                  </a:txBody>
                  <a:tcPr/>
                </a:tc>
              </a:tr>
              <a:tr h="370840">
                <a:tc>
                  <a:txBody>
                    <a:bodyPr/>
                    <a:lstStyle/>
                    <a:p>
                      <a:r>
                        <a:rPr lang="en-US" sz="1600" dirty="0" smtClean="0"/>
                        <a:t>Turbo-GM</a:t>
                      </a:r>
                      <a:endParaRPr lang="en-US" sz="1600" dirty="0"/>
                    </a:p>
                  </a:txBody>
                  <a:tcPr>
                    <a:solidFill>
                      <a:srgbClr val="92D050"/>
                    </a:solidFill>
                  </a:tcPr>
                </a:tc>
                <a:tc>
                  <a:txBody>
                    <a:bodyPr/>
                    <a:lstStyle/>
                    <a:p>
                      <a:r>
                        <a:rPr lang="en-US" sz="1600" dirty="0" smtClean="0"/>
                        <a:t>-20.74</a:t>
                      </a:r>
                      <a:endParaRPr lang="en-US" sz="1600" dirty="0"/>
                    </a:p>
                  </a:txBody>
                  <a:tcPr>
                    <a:solidFill>
                      <a:srgbClr val="92D050"/>
                    </a:solidFill>
                  </a:tcPr>
                </a:tc>
                <a:tc>
                  <a:txBody>
                    <a:bodyPr/>
                    <a:lstStyle/>
                    <a:p>
                      <a:r>
                        <a:rPr lang="en-US" sz="1600" dirty="0" smtClean="0"/>
                        <a:t>51</a:t>
                      </a:r>
                      <a:endParaRPr lang="en-US" sz="1600" dirty="0"/>
                    </a:p>
                  </a:txBody>
                  <a:tcPr>
                    <a:solidFill>
                      <a:srgbClr val="92D050"/>
                    </a:solidFill>
                  </a:tcPr>
                </a:tc>
              </a:tr>
            </a:tbl>
          </a:graphicData>
        </a:graphic>
      </p:graphicFrame>
      <p:sp>
        <p:nvSpPr>
          <p:cNvPr id="13" name="Rectangle 12"/>
          <p:cNvSpPr/>
          <p:nvPr/>
        </p:nvSpPr>
        <p:spPr>
          <a:xfrm>
            <a:off x="4724400" y="3605184"/>
            <a:ext cx="4554452" cy="400110"/>
          </a:xfrm>
          <a:prstGeom prst="rect">
            <a:avLst/>
          </a:prstGeom>
        </p:spPr>
        <p:txBody>
          <a:bodyPr wrap="none">
            <a:spAutoFit/>
          </a:bodyPr>
          <a:lstStyle/>
          <a:p>
            <a:r>
              <a:rPr lang="en-US" dirty="0">
                <a:hlinkClick r:id="rId5"/>
              </a:rPr>
              <a:t>http://gampmatlab.sourceforge.net/</a:t>
            </a:r>
            <a:r>
              <a:rPr lang="en-US" dirty="0"/>
              <a:t> </a:t>
            </a:r>
          </a:p>
        </p:txBody>
      </p:sp>
    </p:spTree>
    <p:extLst>
      <p:ext uri="{BB962C8B-B14F-4D97-AF65-F5344CB8AC3E}">
        <p14:creationId xmlns:p14="http://schemas.microsoft.com/office/powerpoint/2010/main" val="1536886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676400"/>
            <a:ext cx="3563937" cy="2824421"/>
          </a:xfrm>
          <a:prstGeom prst="rect">
            <a:avLst/>
          </a:prstGeom>
        </p:spPr>
      </p:pic>
      <p:sp>
        <p:nvSpPr>
          <p:cNvPr id="2" name="Title 1"/>
          <p:cNvSpPr>
            <a:spLocks noGrp="1"/>
          </p:cNvSpPr>
          <p:nvPr>
            <p:ph type="title"/>
          </p:nvPr>
        </p:nvSpPr>
        <p:spPr/>
        <p:txBody>
          <a:bodyPr/>
          <a:lstStyle/>
          <a:p>
            <a:r>
              <a:rPr lang="en-US" dirty="0" smtClean="0"/>
              <a:t>I. Connectivity Detection to a Single Neuron</a:t>
            </a:r>
            <a:endParaRPr lang="en-US" dirty="0"/>
          </a:p>
        </p:txBody>
      </p:sp>
      <p:sp>
        <p:nvSpPr>
          <p:cNvPr id="121" name="TextBox 120"/>
          <p:cNvSpPr txBox="1"/>
          <p:nvPr/>
        </p:nvSpPr>
        <p:spPr>
          <a:xfrm>
            <a:off x="4038600" y="1633478"/>
            <a:ext cx="5389419" cy="2862322"/>
          </a:xfrm>
          <a:prstGeom prst="rect">
            <a:avLst/>
          </a:prstGeom>
          <a:noFill/>
        </p:spPr>
        <p:txBody>
          <a:bodyPr wrap="square" rtlCol="0">
            <a:spAutoFit/>
          </a:bodyPr>
          <a:lstStyle/>
          <a:p>
            <a:pPr algn="l"/>
            <a:r>
              <a:rPr lang="en-US" b="0" dirty="0" smtClean="0">
                <a:solidFill>
                  <a:schemeClr val="tx2">
                    <a:lumMod val="40000"/>
                    <a:lumOff val="60000"/>
                  </a:schemeClr>
                </a:solidFill>
              </a:rPr>
              <a:t>Problem: </a:t>
            </a:r>
          </a:p>
          <a:p>
            <a:pPr algn="l"/>
            <a:r>
              <a:rPr lang="en-US" b="0" dirty="0" smtClean="0"/>
              <a:t>Detect connections to one neuron</a:t>
            </a:r>
          </a:p>
          <a:p>
            <a:pPr algn="l"/>
            <a:endParaRPr lang="en-US" b="0" dirty="0"/>
          </a:p>
          <a:p>
            <a:pPr algn="l"/>
            <a:r>
              <a:rPr lang="en-US" b="0" dirty="0" smtClean="0">
                <a:solidFill>
                  <a:schemeClr val="tx2">
                    <a:lumMod val="40000"/>
                    <a:lumOff val="60000"/>
                  </a:schemeClr>
                </a:solidFill>
              </a:rPr>
              <a:t>Goal:</a:t>
            </a:r>
          </a:p>
          <a:p>
            <a:pPr algn="l"/>
            <a:r>
              <a:rPr lang="en-US" b="0" dirty="0" smtClean="0">
                <a:solidFill>
                  <a:schemeClr val="tx2">
                    <a:lumMod val="40000"/>
                    <a:lumOff val="60000"/>
                  </a:schemeClr>
                </a:solidFill>
              </a:rPr>
              <a:t> </a:t>
            </a:r>
            <a:r>
              <a:rPr lang="en-US" b="0" dirty="0" smtClean="0"/>
              <a:t>Reduce trials and computation</a:t>
            </a:r>
          </a:p>
          <a:p>
            <a:pPr algn="l"/>
            <a:endParaRPr lang="en-US" b="0" dirty="0" smtClean="0"/>
          </a:p>
          <a:p>
            <a:pPr algn="l"/>
            <a:r>
              <a:rPr lang="en-US" b="0" dirty="0" smtClean="0">
                <a:solidFill>
                  <a:schemeClr val="tx2">
                    <a:lumMod val="40000"/>
                    <a:lumOff val="60000"/>
                  </a:schemeClr>
                </a:solidFill>
              </a:rPr>
              <a:t>How:</a:t>
            </a:r>
            <a:r>
              <a:rPr lang="en-US" b="0" dirty="0" smtClean="0"/>
              <a:t> </a:t>
            </a:r>
          </a:p>
          <a:p>
            <a:pPr algn="l"/>
            <a:r>
              <a:rPr lang="en-US" b="0" dirty="0" err="1" smtClean="0"/>
              <a:t>Optogenetics</a:t>
            </a:r>
            <a:endParaRPr lang="en-US" b="0" dirty="0"/>
          </a:p>
          <a:p>
            <a:pPr algn="l"/>
            <a:r>
              <a:rPr lang="en-US" b="0" dirty="0" smtClean="0"/>
              <a:t>Improved “decoding” via subset stimulation</a:t>
            </a:r>
          </a:p>
        </p:txBody>
      </p:sp>
      <p:sp>
        <p:nvSpPr>
          <p:cNvPr id="6" name="Oval 5"/>
          <p:cNvSpPr/>
          <p:nvPr/>
        </p:nvSpPr>
        <p:spPr bwMode="auto">
          <a:xfrm>
            <a:off x="896938" y="2590801"/>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7" name="Oval 6"/>
          <p:cNvSpPr/>
          <p:nvPr/>
        </p:nvSpPr>
        <p:spPr bwMode="auto">
          <a:xfrm>
            <a:off x="1920720" y="2974310"/>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8" name="Oval 7"/>
          <p:cNvSpPr/>
          <p:nvPr/>
        </p:nvSpPr>
        <p:spPr bwMode="auto">
          <a:xfrm>
            <a:off x="1392238" y="2927352"/>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9" name="Oval 8"/>
          <p:cNvSpPr/>
          <p:nvPr/>
        </p:nvSpPr>
        <p:spPr bwMode="auto">
          <a:xfrm>
            <a:off x="1506538" y="3663950"/>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0" name="Oval 9"/>
          <p:cNvSpPr/>
          <p:nvPr/>
        </p:nvSpPr>
        <p:spPr bwMode="auto">
          <a:xfrm>
            <a:off x="2555876" y="3467101"/>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cxnSp>
        <p:nvCxnSpPr>
          <p:cNvPr id="11" name="Straight Connector 10"/>
          <p:cNvCxnSpPr>
            <a:stCxn id="7" idx="0"/>
          </p:cNvCxnSpPr>
          <p:nvPr/>
        </p:nvCxnSpPr>
        <p:spPr bwMode="auto">
          <a:xfrm flipV="1">
            <a:off x="2035020" y="2286001"/>
            <a:ext cx="0" cy="688309"/>
          </a:xfrm>
          <a:prstGeom prst="line">
            <a:avLst/>
          </a:prstGeom>
          <a:noFill/>
          <a:ln w="38100" cap="flat" cmpd="sng" algn="ctr">
            <a:solidFill>
              <a:schemeClr val="accent1"/>
            </a:solidFill>
            <a:prstDash val="solid"/>
            <a:round/>
            <a:headEnd type="none" w="med" len="med"/>
            <a:tailEnd type="none" w="med" len="med"/>
          </a:ln>
          <a:effectLst/>
        </p:spPr>
      </p:cxnSp>
      <p:cxnSp>
        <p:nvCxnSpPr>
          <p:cNvPr id="12" name="Straight Connector 11"/>
          <p:cNvCxnSpPr>
            <a:stCxn id="8" idx="0"/>
          </p:cNvCxnSpPr>
          <p:nvPr/>
        </p:nvCxnSpPr>
        <p:spPr bwMode="auto">
          <a:xfrm flipV="1">
            <a:off x="1506538" y="2286001"/>
            <a:ext cx="528482" cy="641351"/>
          </a:xfrm>
          <a:prstGeom prst="line">
            <a:avLst/>
          </a:prstGeom>
          <a:noFill/>
          <a:ln w="38100" cap="flat" cmpd="sng" algn="ctr">
            <a:solidFill>
              <a:schemeClr val="accent1"/>
            </a:solidFill>
            <a:prstDash val="solid"/>
            <a:round/>
            <a:headEnd type="none" w="med" len="med"/>
            <a:tailEnd type="none" w="med" len="med"/>
          </a:ln>
          <a:effectLst/>
        </p:spPr>
      </p:cxnSp>
      <p:cxnSp>
        <p:nvCxnSpPr>
          <p:cNvPr id="15" name="Straight Connector 14"/>
          <p:cNvCxnSpPr>
            <a:stCxn id="10" idx="1"/>
          </p:cNvCxnSpPr>
          <p:nvPr/>
        </p:nvCxnSpPr>
        <p:spPr bwMode="auto">
          <a:xfrm flipH="1" flipV="1">
            <a:off x="2117898" y="2401900"/>
            <a:ext cx="471456" cy="1098679"/>
          </a:xfrm>
          <a:prstGeom prst="line">
            <a:avLst/>
          </a:prstGeom>
          <a:noFill/>
          <a:ln w="76200" cap="flat" cmpd="sng" algn="ctr">
            <a:solidFill>
              <a:schemeClr val="accent1"/>
            </a:solidFill>
            <a:prstDash val="solid"/>
            <a:round/>
            <a:headEnd type="none" w="med" len="med"/>
            <a:tailEnd type="none" w="med" len="med"/>
          </a:ln>
          <a:effectLst/>
        </p:spPr>
      </p:cxnSp>
      <p:sp>
        <p:nvSpPr>
          <p:cNvPr id="16" name="Oval 15"/>
          <p:cNvSpPr/>
          <p:nvPr/>
        </p:nvSpPr>
        <p:spPr bwMode="auto">
          <a:xfrm>
            <a:off x="3330227" y="3311525"/>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7" name="Oval 16"/>
          <p:cNvSpPr/>
          <p:nvPr/>
        </p:nvSpPr>
        <p:spPr bwMode="auto">
          <a:xfrm>
            <a:off x="537919" y="3205361"/>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8" name="Oval 17"/>
          <p:cNvSpPr/>
          <p:nvPr/>
        </p:nvSpPr>
        <p:spPr bwMode="auto">
          <a:xfrm>
            <a:off x="1245854" y="3386279"/>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9" name="Oval 18"/>
          <p:cNvSpPr/>
          <p:nvPr/>
        </p:nvSpPr>
        <p:spPr bwMode="auto">
          <a:xfrm>
            <a:off x="2536826" y="2746845"/>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3" name="Oval 12"/>
          <p:cNvSpPr/>
          <p:nvPr/>
        </p:nvSpPr>
        <p:spPr bwMode="auto">
          <a:xfrm>
            <a:off x="1937582" y="2200090"/>
            <a:ext cx="228600" cy="22860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21" name="Oval 20"/>
          <p:cNvSpPr/>
          <p:nvPr/>
        </p:nvSpPr>
        <p:spPr bwMode="auto">
          <a:xfrm>
            <a:off x="1966786" y="4148329"/>
            <a:ext cx="228600" cy="22860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350612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700" fill="hold" nodeType="withEffect">
                                  <p:stCondLst>
                                    <p:cond delay="500"/>
                                  </p:stCondLst>
                                  <p:childTnLst>
                                    <p:animEffect transition="out" filter="fade">
                                      <p:cBhvr>
                                        <p:cTn id="6" dur="1000" tmFilter="0, 0; .2, .5; .8, .5; 1, 0"/>
                                        <p:tgtEl>
                                          <p:spTgt spid="11"/>
                                        </p:tgtEl>
                                      </p:cBhvr>
                                    </p:animEffect>
                                    <p:animScale>
                                      <p:cBhvr>
                                        <p:cTn id="7" dur="500" autoRev="1" fill="hold"/>
                                        <p:tgtEl>
                                          <p:spTgt spid="11"/>
                                        </p:tgtEl>
                                      </p:cBhvr>
                                      <p:by x="105000" y="105000"/>
                                    </p:animScale>
                                  </p:childTnLst>
                                </p:cTn>
                              </p:par>
                              <p:par>
                                <p:cTn id="8" presetID="26" presetClass="emph" presetSubtype="0" repeatCount="indefinite" fill="hold" nodeType="withEffect">
                                  <p:stCondLst>
                                    <p:cond delay="500"/>
                                  </p:stCondLst>
                                  <p:childTnLst>
                                    <p:animEffect transition="out" filter="fade">
                                      <p:cBhvr>
                                        <p:cTn id="9" dur="500" tmFilter="0, 0; .2, .5; .8, .5; 1, 0"/>
                                        <p:tgtEl>
                                          <p:spTgt spid="12"/>
                                        </p:tgtEl>
                                      </p:cBhvr>
                                    </p:animEffect>
                                    <p:animScale>
                                      <p:cBhvr>
                                        <p:cTn id="10" dur="250" autoRev="1" fill="hold"/>
                                        <p:tgtEl>
                                          <p:spTgt spid="12"/>
                                        </p:tgtEl>
                                      </p:cBhvr>
                                      <p:by x="105000" y="105000"/>
                                    </p:animScale>
                                  </p:childTnLst>
                                </p:cTn>
                              </p:par>
                              <p:par>
                                <p:cTn id="11" presetID="26" presetClass="emph" presetSubtype="0" repeatCount="indefinite" fill="hold" nodeType="withEffect">
                                  <p:stCondLst>
                                    <p:cond delay="500"/>
                                  </p:stCondLst>
                                  <p:childTnLst>
                                    <p:animEffect transition="out" filter="fade">
                                      <p:cBhvr>
                                        <p:cTn id="12" dur="500" tmFilter="0, 0; .2, .5; .8, .5; 1, 0"/>
                                        <p:tgtEl>
                                          <p:spTgt spid="15"/>
                                        </p:tgtEl>
                                      </p:cBhvr>
                                    </p:animEffect>
                                    <p:animScale>
                                      <p:cBhvr>
                                        <p:cTn id="13"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C:\Users\vivek.STIRSRV\Desktop\Dropbox (Personal)\ASV\Spring2015\ITA_2014_15\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080" y="4219991"/>
            <a:ext cx="1149658" cy="34747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vivek.STIRSRV\Desktop\UlugbekKamilov_000.jpg"/>
          <p:cNvPicPr>
            <a:picLocks noChangeArrowheads="1"/>
          </p:cNvPicPr>
          <p:nvPr/>
        </p:nvPicPr>
        <p:blipFill rotWithShape="1">
          <a:blip r:embed="rId4">
            <a:extLst>
              <a:ext uri="{28A0092B-C50C-407E-A947-70E740481C1C}">
                <a14:useLocalDpi xmlns:a14="http://schemas.microsoft.com/office/drawing/2010/main" val="0"/>
              </a:ext>
            </a:extLst>
          </a:blip>
          <a:srcRect l="7720" t="-1" r="20938" b="-3051"/>
          <a:stretch/>
        </p:blipFill>
        <p:spPr bwMode="auto">
          <a:xfrm>
            <a:off x="1478024" y="976102"/>
            <a:ext cx="1005840" cy="13075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5620" y="2257573"/>
            <a:ext cx="764054" cy="384048"/>
          </a:xfrm>
          <a:prstGeom prst="rect">
            <a:avLst/>
          </a:prstGeom>
        </p:spPr>
      </p:pic>
      <p:sp>
        <p:nvSpPr>
          <p:cNvPr id="2" name="Title 1"/>
          <p:cNvSpPr>
            <a:spLocks noGrp="1"/>
          </p:cNvSpPr>
          <p:nvPr>
            <p:ph type="title"/>
          </p:nvPr>
        </p:nvSpPr>
        <p:spPr>
          <a:xfrm>
            <a:off x="474662" y="38100"/>
            <a:ext cx="8516938" cy="635000"/>
          </a:xfrm>
        </p:spPr>
        <p:txBody>
          <a:bodyPr>
            <a:normAutofit/>
          </a:bodyPr>
          <a:lstStyle/>
          <a:p>
            <a:r>
              <a:rPr lang="en-US" dirty="0" smtClean="0"/>
              <a:t>Thank you</a:t>
            </a:r>
            <a:endParaRPr lang="en-US" dirty="0"/>
          </a:p>
        </p:txBody>
      </p:sp>
      <p:sp>
        <p:nvSpPr>
          <p:cNvPr id="3" name="Content Placeholder 2"/>
          <p:cNvSpPr>
            <a:spLocks noGrp="1"/>
          </p:cNvSpPr>
          <p:nvPr>
            <p:ph idx="1"/>
          </p:nvPr>
        </p:nvSpPr>
        <p:spPr>
          <a:xfrm>
            <a:off x="-354065" y="4829787"/>
            <a:ext cx="5183557" cy="1494813"/>
          </a:xfrm>
        </p:spPr>
        <p:txBody>
          <a:bodyPr/>
          <a:lstStyle/>
          <a:p>
            <a:r>
              <a:rPr lang="en-US" sz="1800" dirty="0" smtClean="0"/>
              <a:t>Much thanks!  To: Fritz </a:t>
            </a:r>
            <a:r>
              <a:rPr lang="en-US" sz="1800" dirty="0" err="1" smtClean="0"/>
              <a:t>Somer</a:t>
            </a:r>
            <a:r>
              <a:rPr lang="en-US" sz="1800" dirty="0" smtClean="0"/>
              <a:t>, Surya </a:t>
            </a:r>
            <a:r>
              <a:rPr lang="en-US" sz="1800" dirty="0" err="1" smtClean="0"/>
              <a:t>Ganguli</a:t>
            </a:r>
            <a:r>
              <a:rPr lang="en-US" sz="1800" dirty="0" smtClean="0"/>
              <a:t>, </a:t>
            </a:r>
            <a:r>
              <a:rPr lang="en-US" sz="1800" dirty="0" err="1"/>
              <a:t>Eero</a:t>
            </a:r>
            <a:r>
              <a:rPr lang="en-US" sz="1800" dirty="0"/>
              <a:t> </a:t>
            </a:r>
            <a:r>
              <a:rPr lang="en-US" sz="1800" dirty="0" err="1"/>
              <a:t>Simoncelli</a:t>
            </a:r>
            <a:r>
              <a:rPr lang="en-US" sz="1800" dirty="0"/>
              <a:t>, </a:t>
            </a:r>
            <a:r>
              <a:rPr lang="en-US" sz="1800" dirty="0" err="1"/>
              <a:t>Eftychios</a:t>
            </a:r>
            <a:r>
              <a:rPr lang="en-US" sz="1800" dirty="0"/>
              <a:t> </a:t>
            </a:r>
            <a:r>
              <a:rPr lang="en-US" sz="1800" dirty="0" err="1" smtClean="0"/>
              <a:t>Pnevmatikakis</a:t>
            </a:r>
            <a:r>
              <a:rPr lang="en-US" sz="1800" dirty="0" err="1"/>
              <a:t>,</a:t>
            </a:r>
            <a:r>
              <a:rPr lang="en-US" sz="1800" dirty="0" err="1" smtClean="0"/>
              <a:t>Matthias</a:t>
            </a:r>
            <a:r>
              <a:rPr lang="en-US" sz="1800" dirty="0" smtClean="0"/>
              <a:t> </a:t>
            </a:r>
            <a:r>
              <a:rPr lang="en-US" sz="1800" dirty="0" err="1" smtClean="0"/>
              <a:t>Bethge</a:t>
            </a:r>
            <a:r>
              <a:rPr lang="en-US" sz="1800" dirty="0" smtClean="0"/>
              <a:t>, Anthony Leonardo, Evan </a:t>
            </a:r>
            <a:r>
              <a:rPr lang="en-US" sz="1800" dirty="0" err="1" smtClean="0"/>
              <a:t>Lyall</a:t>
            </a:r>
            <a:r>
              <a:rPr lang="en-US" sz="1800" dirty="0" smtClean="0"/>
              <a:t>, students of </a:t>
            </a:r>
            <a:r>
              <a:rPr lang="en-US" sz="1800" dirty="0" err="1" smtClean="0"/>
              <a:t>Deisseroth</a:t>
            </a:r>
            <a:r>
              <a:rPr lang="en-US" sz="1800" dirty="0" smtClean="0"/>
              <a:t> </a:t>
            </a:r>
            <a:r>
              <a:rPr lang="en-US" sz="1800" dirty="0"/>
              <a:t>&amp;</a:t>
            </a:r>
            <a:r>
              <a:rPr lang="en-US" sz="1800" dirty="0" smtClean="0"/>
              <a:t> </a:t>
            </a:r>
            <a:r>
              <a:rPr lang="en-US" sz="1800" dirty="0" err="1" smtClean="0"/>
              <a:t>Adesnik</a:t>
            </a:r>
            <a:r>
              <a:rPr lang="en-US" sz="1800" dirty="0" smtClean="0"/>
              <a:t> labs, Liam </a:t>
            </a:r>
            <a:r>
              <a:rPr lang="en-US" sz="1800" dirty="0" err="1" smtClean="0"/>
              <a:t>Paninski</a:t>
            </a:r>
            <a:r>
              <a:rPr lang="en-US" sz="1800" dirty="0" smtClean="0"/>
              <a:t>, </a:t>
            </a:r>
            <a:r>
              <a:rPr lang="en-US" sz="1800" dirty="0" err="1" smtClean="0"/>
              <a:t>Mayur</a:t>
            </a:r>
            <a:r>
              <a:rPr lang="en-US" sz="1800" dirty="0" smtClean="0"/>
              <a:t> </a:t>
            </a:r>
            <a:r>
              <a:rPr lang="en-US" sz="1800" dirty="0" err="1" smtClean="0"/>
              <a:t>Mudigonda</a:t>
            </a:r>
            <a:r>
              <a:rPr lang="en-US" sz="1800" dirty="0" smtClean="0"/>
              <a:t>, </a:t>
            </a:r>
            <a:r>
              <a:rPr lang="en-US" sz="1800" dirty="0" err="1" smtClean="0"/>
              <a:t>Jascha</a:t>
            </a:r>
            <a:r>
              <a:rPr lang="en-US" sz="1800" dirty="0" smtClean="0"/>
              <a:t> </a:t>
            </a:r>
            <a:r>
              <a:rPr lang="en-US" sz="1800" dirty="0" err="1" smtClean="0"/>
              <a:t>Sohl</a:t>
            </a:r>
            <a:r>
              <a:rPr lang="en-US" sz="1800" dirty="0" smtClean="0"/>
              <a:t>-Dickstein…</a:t>
            </a:r>
          </a:p>
        </p:txBody>
      </p:sp>
      <p:sp>
        <p:nvSpPr>
          <p:cNvPr id="29" name="AutoShape 2" descr="data:image/jpeg;base64,/9j/4AAQSkZJRgABAQAAAQABAAD/2wCEAAkGBhMPERIUEhITFRUWFR8WFRcSFxQXFRUXGBgWFxcTEhUZHCYfFxojGRcZKzAgIycqLC8sGh4xNTwqNSYrLDUBCQoKDgwOGg8PGiokHB8vKS4sLDUvKiwwNSwvKSo1MCwsLCwqKTIsLDQ1LC0sLCw0NCw2LCosKSwpLCksLCkvLP/AABEIAG0ApAMBIgACEQEDEQH/xAAbAAEBAAMBAQEAAAAAAAAAAAAABgMFBwQCAf/EAEcQAAIBAwICBQYIDAQHAAAAAAECAwAEERIhBTEGBxMiQTI1UWFxshQjcnN0gaGxFiQzNEJSVZGTlMLTF1NiwzaCg5Kis7T/xAAZAQEBAQEBAQAAAAAAAAAAAAAAAQIDBAX/xAAxEQACAQEFBQYFBQAAAAAAAAAAAQIRAxIhQVEycYGx0jEzYZKy0RNCUqGiIiNDcpH/2gAMAwEAAhEDEQA/AO40pSgFKUoBSlKAVG9anFprWyV4JWiftkXUuM4IfI3B25fuqyqC65vN6/SI/uetw2kDnk/Ta8RmU8Snypwfik5ivj8PLv8AaU/8JK0F5GGunUsFDS4LHkoLYLH1CrSbgFjAY45LU6mVmDT3ksLMEYAlgIgg8oYKkgkPpLBdR3Z2bdnGTm6tLKGn9TtaTjGbSisG/q9zVfh5d/tKf+ElPw8u/wBpT/wkq3n6C8IhtEup0dEKK3dnlcZcDCoQe/z8B665Vx1rc3EhtFdYMjsxISWxpXJOSTu2o+witwsr3ZKX+Q6THxF9C/LqL7oP0ou5uIWqSXkssUgkJVlRQdMcmMgDPlDP1V2OuD9W/nDh/wAib3Zq7xXnq2sfFZZSayoW0SUsNF90hSlKhzFKUoBSlKAUpSgFKUoBSlKAUpSgFQXXN5vX6RH9z1e1Bdc3m9fpEf3PW7PaQOLcV/Ly/LP31t+gkCtdAMqkZi2ZQRvfWSnYjxVmHsJHjWo4r+Xl+Wfvrd9APzse2H/77GvZYdzDcuSLbd5Le+ZUdPZSOC8MUcjpJ/5Yzj7zXMq6V0/8z8K9g/8AXXNa6WfZxfM5lx1b+cOH/Im92au8Vwfq384cP+RN7s1d4r5uXGXrkd7Xa4R9KFKUqHMUpSgFKUoBSlKAUpSgFKUoBSlKAVBdc3m9fpEf3PV7UF1zeb1+kR/c9bs9pA4txX8vL8s/fW76vx+Nj2w/Zf2JP2A1peI4+ESZzjtDnHPGd8evFWMN5wRFCg3ZA8XtrCRjuTuzwFjz9PLavXYv9mG5cjVt3kt75m16dWhbgfDnGe5oz6gyEAn6wP3iuXV2ReszhXwYWzJM8QjEeloUAKqABshCjkPJAx4YrmHSZ7RpybESLCVHdlzkPvqC5JOnGnmSck+qt2TeKaOTKPq384cP+RN7s1d4rg/Vv5w4f8ib3Zq7xXz8uMvXI72u1wj6UKUpUOYpSlAKUpQClKUApSlAKUpQClKUAqQ6z+CT3lmsdvGZHEytpDIuwD5OXYDxH76r6VYujqDg83V7fuxY8OOScn8Yi5n/AKlfH+HF9+zT/MRf3K73SspJKir5p9R1drJurp5Y+xwT/Di+/Zp/mIv7lP8ADi+/Zp/mIv7ld7pVw8fNPqJ8WXh5Y+xyLoV0NvYL+1kltDFFGJAT2sT41RyYzhy3lMBsDzqvuLHiAkbsZHx8KUIZTG6fB/g5Zi6gq2DOdOx1ciNt6rqVpSuqiXN51zqYk3J1ZrOjiXCwAXTFpQ8gLEINS9q/ZthNgCmnA5gYB3zWzpmlRurqQUpSoBSlKAUpSgJjp9NPb2s1xBcSRtGgIULCyN3gCSHQnODzB8BWXoRJNLawzz3DytLGGIKwqikknuhEB5ekmsfWV5ru/m/61rP0B822fzK11/j4kzNR1l39zZW7XNvcyIdar2ZSBkwdu7qjLA535mqPo/FIIUaWZ5WdFYlxEoBKgkIERcDJ8c1M9cvmxvnY/eqt4P8Am8PzSe6KPYQPU65BAJG3MYyPWMgj99c9uby8Xi8VkL6Xsni7Qkx23aDCvldfZYzleePGuiVz2+/4lt/op/3aWee5hl/EhVQCxYgY1NjJ9ZwAM+wCvPxO1eRMJM8LDcNGIyeR2IdWBHq2r118ycj7K5rtKQvVpxK6vkkmuLp27OYxhFSBEbCjJfEeo+V4EcqpOk1vMYZJILh4XSNmGFiZGIGrvh0J8MbEc/GpfqY/NLj6U3upVnxv82n+af3DXS0wmyIk+rjpw92pgu+7cqNY1AIZY2AZWCgAZAI5Dlg+mrG+tjIhVZHjOc6o9Grbw76sPsqH4r0NN3ZWVxbHs7uCCNo2GBrwgIjY/cT6SDsTW56E9Ml4hGyuOzuYtpozsQQca1B/RJ/cdvQTZpbUQYOhhupXuGuLqRxDcyQqmiBFZU21PpQEk6gdiOXjXp410mk+FLZWao05XXI8mTHbx7d51BBZjkYXI5j019dD+d99Ol/26luqa5+EXXE53/KPIM5O4XVIQB6hsPqHopTFvQFhJ0bkfBa+u9XpRokX6oxHpx7cn11oZulNxwq5igvmWa3lOIrkKEdTkDTOq904yNxjY533q6qK63rJZOGSMecbo6+3VoP/AIuazB1aTBS8at3eJjHM8LKCwKCM5Ok4DB0bIz4DFS/VlxC5voPhFxdO+JGQRhIETAA3bTGGJyfSK2vRW6aXhUDPksbfBJ5nClck+OQK03Uv5uPz7/01qlIveDcdJePOlxa2kLKklwWJkYBuzjQZJRTsXPIZyBg5B5Vi4zwa6gieW1u7h5UGrs5ezkWULuYwugaCQDgrjesPWB0SlvFimtX0XNuS0ZyBqGxK5OwOQMZ25g7GvD0W6yTJMLW/iMFznSCRhHPgMHySfDmD4GiWFY8QXtKUriUmesrzXd/N/wBa1n6A+bbP5ladI7G1mYLcxTyjT5KLdPHsTjKxdzVn078vDFYOEG0s8iCG7RSMaexvig+SjKVU+sCuvyUIavrl82N87H71VnA5A1tAQQQYkwRuD3RWi4rbWV2cz291JvnDQ32kHGMqmNK7egV5ouC8OQYW1ulHoWK/A/cBV7YpOoKWPjCNcvbrkskYeQjGE1HCIf8AUQCcegD01FcQkA6S2+SBm2wM+kiXA9tb7hnwS1WQQ29ynaHLkW95qY4xksV1fbWvn4Dw2Rtb2ly77d54b9m25d4jNI0TzBaO4AJJwBuSdgB6Sa8XC+KLdQCVQQr6tOeZUMwV/YwAI9Rqbk4Pw9gQ1rdEHmDFxAg+0YrYXM1rJEsJhuxGoACpDeoMAYCnQoLDHgcis3V4g0PUwfxS4+lN7qVZ8cbFtcE/5L+4a0HC7GxtGDQW11Gc5wkN8FOxHfXGltj4g16+KXNtdKFmiu2XfKiG9VWB2IcIoDD1HNWWMqg9vRWQNY2hHI28ZH/YtTXTjonKsg4hYd25j3kQcp1AAII8W0jl4gY5gVtuFSWtptDDdqMY09jfMgA/VRlKr7QK2H4RR/5dz/LXP9upVqVUDRdWPEvhVvcTadPaXUj6c5wSI9s1oIweB8XkdwRaXh2k/RjcksAx5DDFhj9VgfA1ZWF/b2+sRQXCB3MjAW11gu2NTY0bZx4VkuuLwTIUkgndTsVe0uGU+0GOtVxeGDBuFcEAggg7gjkfWKiuseZrtU4fb96aZlaTHKKJTqMkv6oLAYHjg1mi4dZx4EScRiX9SEcRSP6lUYH1YrY8Nu7W2UrDbzoCcnFrc6mP6zsUyx9ZJrKV11QNhHYrb2oiTyY4dAzzwqYyfXtUn1L+bj8+/wDTW84nd290oSWK7K+gQ3qA+GGCKNQ9RyK8fCrSytG1QW91H44WG+0kkYyyY0tt6QavytA3NtxxWuprY910VXX/AFow3YexgQR7PTUv1vcMjls1fT8esqJAV8ss7AdmuNzkb48MZ8K2XForO7ZXlt7ntFGFkS3vEkX1B0QHG/LlSzjtI3WQxXski+S88V7MyZ59mZFOg+tcUj+lpoFLBq0rq8rA1e3G/wBtK+waVyKabiHG2inMekbiLs8g5cvK6S49OlAp9Wd61Fp0ruX7pgUOI0cgBsEslxIApP6yxIN+RY5qxxSt1WgJCbpXL8aVVNItmuIgV3cfjHZ5y4bdYkOAp8rfG1fDdLLhSodEB74IC5YlHlUal190YRSShcDUc4GCbHFMVby0ITT8YulEjhEkCsihApVm7VEIIYnGzOM7cgfGs/E+MSwvGmELaEJGlvjnaQI6QnPdwN9/SDyBrf0xWby0KT1txmc26yPHhml0gFQBoPIgK7H62wfSBWNOlepAR2ZZrdZFAzvIc60HsA5c6pa/NI9FW8tASadKpi5R40j8TIwYoI2lKJJzHgpUg8mwfJIrFJ0tnCo2iMZIz3WJYaVIMaFlLA5zgEtggAMc1Y4pil5aEJ7i3SGSOZoo07ojb4wo7KJgnaKhYd3GhTnfOWTHM19XPG5II4mcKdcLuSFYL2oCNFGBk4yCw9emt/iv2pVaFI676U3CM+Y1UasIWUb4kdDgmQD9EeVp57ZG9fb9L5jrCQ79kvZlklCNPhWeMuRjADe0aHzVaRX7VvLQhKJ0vfVHmFtOtll+LkJjAbQgJGwbUDnOxA251ln6SSZcqgGkgCF0YTMCE+Mzq0gZYjfbbnVNilLy0KSc3SyVWA7AgDtRJlWOkhpFhBZcqCdC5337RccjXnTpVdPhVhXVhUbCnPa69MhUOyjRjSRlhsfTtVpilLy0BJR9LpiXBg3DKECrJiUDuTCNmABxJgAjbDr66wP0xmVCyokoQMzlEYDSIlcGPvNqw7bjY4B2yKtMV+Yq3loQ+YnyoJ2JAP2Ur7pXM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0" name="AutoShape 4" descr="data:image/jpeg;base64,/9j/4AAQSkZJRgABAQAAAQABAAD/2wCEAAkGBhMPERIUEhITFRUWFR8WFRcSFxQXFRUXGBgWFxcTEhUZHCYfFxojGRcZKzAgIycqLC8sGh4xNTwqNSYrLDUBCQoKDgwOGg8PGiokHB8vKS4sLDUvKiwwNSwvKSo1MCwsLCwqKTIsLDQ1LC0sLCw0NCw2LCosKSwpLCksLCkvLP/AABEIAG0ApAMBIgACEQEDEQH/xAAbAAEBAAMBAQEAAAAAAAAAAAAABgMFBwQCAf/EAEcQAAIBAwICBQYIDAQHAAAAAAECAwAEERIhBTEGBxMiQTI1UWFxshQjcnN0gaGxFiQzNEJSVZGTlMLTF1NiwzaCg5Kis7T/xAAZAQEBAQEBAQAAAAAAAAAAAAAAAQIDBAX/xAAxEQACAQEFBQYFBQAAAAAAAAAAAQIRAxIhQVEycYGx0jEzYZKy0RNCUqGiIiNDcpH/2gAMAwEAAhEDEQA/AO40pSgFKUoBSlKAVG9anFprWyV4JWiftkXUuM4IfI3B25fuqyqC65vN6/SI/uetw2kDnk/Ta8RmU8Snypwfik5ivj8PLv8AaU/8JK0F5GGunUsFDS4LHkoLYLH1CrSbgFjAY45LU6mVmDT3ksLMEYAlgIgg8oYKkgkPpLBdR3Z2bdnGTm6tLKGn9TtaTjGbSisG/q9zVfh5d/tKf+ElPw8u/wBpT/wkq3n6C8IhtEup0dEKK3dnlcZcDCoQe/z8B665Vx1rc3EhtFdYMjsxISWxpXJOSTu2o+witwsr3ZKX+Q6THxF9C/LqL7oP0ou5uIWqSXkssUgkJVlRQdMcmMgDPlDP1V2OuD9W/nDh/wAib3Zq7xXnq2sfFZZSayoW0SUsNF90hSlKhzFKUoBSlKAUpSgFKUoBSlKAUpSgFQXXN5vX6RH9z1e1Bdc3m9fpEf3PW7PaQOLcV/Ly/LP31t+gkCtdAMqkZi2ZQRvfWSnYjxVmHsJHjWo4r+Xl+Wfvrd9APzse2H/77GvZYdzDcuSLbd5Le+ZUdPZSOC8MUcjpJ/5Yzj7zXMq6V0/8z8K9g/8AXXNa6WfZxfM5lx1b+cOH/Im92au8Vwfq384cP+RN7s1d4r5uXGXrkd7Xa4R9KFKUqHMUpSgFKUoBSlKAUpSgFKUoBSlKAVBdc3m9fpEf3PV7UF1zeb1+kR/c9bs9pA4txX8vL8s/fW76vx+Nj2w/Zf2JP2A1peI4+ESZzjtDnHPGd8evFWMN5wRFCg3ZA8XtrCRjuTuzwFjz9PLavXYv9mG5cjVt3kt75m16dWhbgfDnGe5oz6gyEAn6wP3iuXV2ReszhXwYWzJM8QjEeloUAKqABshCjkPJAx4YrmHSZ7RpybESLCVHdlzkPvqC5JOnGnmSck+qt2TeKaOTKPq384cP+RN7s1d4rg/Vv5w4f8ib3Zq7xXz8uMvXI72u1wj6UKUpUOYpSlAKUpQClKUApSlAKUpQClKUAqQ6z+CT3lmsdvGZHEytpDIuwD5OXYDxH76r6VYujqDg83V7fuxY8OOScn8Yi5n/AKlfH+HF9+zT/MRf3K73SspJKir5p9R1drJurp5Y+xwT/Di+/Zp/mIv7lP8ADi+/Zp/mIv7ld7pVw8fNPqJ8WXh5Y+xyLoV0NvYL+1kltDFFGJAT2sT41RyYzhy3lMBsDzqvuLHiAkbsZHx8KUIZTG6fB/g5Zi6gq2DOdOx1ciNt6rqVpSuqiXN51zqYk3J1ZrOjiXCwAXTFpQ8gLEINS9q/ZthNgCmnA5gYB3zWzpmlRurqQUpSoBSlKAUpSgJjp9NPb2s1xBcSRtGgIULCyN3gCSHQnODzB8BWXoRJNLawzz3DytLGGIKwqikknuhEB5ekmsfWV5ru/m/61rP0B822fzK11/j4kzNR1l39zZW7XNvcyIdar2ZSBkwdu7qjLA535mqPo/FIIUaWZ5WdFYlxEoBKgkIERcDJ8c1M9cvmxvnY/eqt4P8Am8PzSe6KPYQPU65BAJG3MYyPWMgj99c9uby8Xi8VkL6Xsni7Qkx23aDCvldfZYzleePGuiVz2+/4lt/op/3aWee5hl/EhVQCxYgY1NjJ9ZwAM+wCvPxO1eRMJM8LDcNGIyeR2IdWBHq2r118ycj7K5rtKQvVpxK6vkkmuLp27OYxhFSBEbCjJfEeo+V4EcqpOk1vMYZJILh4XSNmGFiZGIGrvh0J8MbEc/GpfqY/NLj6U3upVnxv82n+af3DXS0wmyIk+rjpw92pgu+7cqNY1AIZY2AZWCgAZAI5Dlg+mrG+tjIhVZHjOc6o9Grbw76sPsqH4r0NN3ZWVxbHs7uCCNo2GBrwgIjY/cT6SDsTW56E9Ml4hGyuOzuYtpozsQQca1B/RJ/cdvQTZpbUQYOhhupXuGuLqRxDcyQqmiBFZU21PpQEk6gdiOXjXp410mk+FLZWao05XXI8mTHbx7d51BBZjkYXI5j019dD+d99Ol/26luqa5+EXXE53/KPIM5O4XVIQB6hsPqHopTFvQFhJ0bkfBa+u9XpRokX6oxHpx7cn11oZulNxwq5igvmWa3lOIrkKEdTkDTOq904yNxjY533q6qK63rJZOGSMecbo6+3VoP/AIuazB1aTBS8at3eJjHM8LKCwKCM5Ok4DB0bIz4DFS/VlxC5voPhFxdO+JGQRhIETAA3bTGGJyfSK2vRW6aXhUDPksbfBJ5nClck+OQK03Uv5uPz7/01qlIveDcdJePOlxa2kLKklwWJkYBuzjQZJRTsXPIZyBg5B5Vi4zwa6gieW1u7h5UGrs5ezkWULuYwugaCQDgrjesPWB0SlvFimtX0XNuS0ZyBqGxK5OwOQMZ25g7GvD0W6yTJMLW/iMFznSCRhHPgMHySfDmD4GiWFY8QXtKUriUmesrzXd/N/wBa1n6A+bbP5ladI7G1mYLcxTyjT5KLdPHsTjKxdzVn078vDFYOEG0s8iCG7RSMaexvig+SjKVU+sCuvyUIavrl82N87H71VnA5A1tAQQQYkwRuD3RWi4rbWV2cz291JvnDQ32kHGMqmNK7egV5ouC8OQYW1ulHoWK/A/cBV7YpOoKWPjCNcvbrkskYeQjGE1HCIf8AUQCcegD01FcQkA6S2+SBm2wM+kiXA9tb7hnwS1WQQ29ynaHLkW95qY4xksV1fbWvn4Dw2Rtb2ly77d54b9m25d4jNI0TzBaO4AJJwBuSdgB6Sa8XC+KLdQCVQQr6tOeZUMwV/YwAI9Rqbk4Pw9gQ1rdEHmDFxAg+0YrYXM1rJEsJhuxGoACpDeoMAYCnQoLDHgcis3V4g0PUwfxS4+lN7qVZ8cbFtcE/5L+4a0HC7GxtGDQW11Gc5wkN8FOxHfXGltj4g16+KXNtdKFmiu2XfKiG9VWB2IcIoDD1HNWWMqg9vRWQNY2hHI28ZH/YtTXTjonKsg4hYd25j3kQcp1AAII8W0jl4gY5gVtuFSWtptDDdqMY09jfMgA/VRlKr7QK2H4RR/5dz/LXP9upVqVUDRdWPEvhVvcTadPaXUj6c5wSI9s1oIweB8XkdwRaXh2k/RjcksAx5DDFhj9VgfA1ZWF/b2+sRQXCB3MjAW11gu2NTY0bZx4VkuuLwTIUkgndTsVe0uGU+0GOtVxeGDBuFcEAggg7gjkfWKiuseZrtU4fb96aZlaTHKKJTqMkv6oLAYHjg1mi4dZx4EScRiX9SEcRSP6lUYH1YrY8Nu7W2UrDbzoCcnFrc6mP6zsUyx9ZJrKV11QNhHYrb2oiTyY4dAzzwqYyfXtUn1L+bj8+/wDTW84nd290oSWK7K+gQ3qA+GGCKNQ9RyK8fCrSytG1QW91H44WG+0kkYyyY0tt6QavytA3NtxxWuprY910VXX/AFow3YexgQR7PTUv1vcMjls1fT8esqJAV8ss7AdmuNzkb48MZ8K2XForO7ZXlt7ntFGFkS3vEkX1B0QHG/LlSzjtI3WQxXski+S88V7MyZ59mZFOg+tcUj+lpoFLBq0rq8rA1e3G/wBtK+waVyKabiHG2inMekbiLs8g5cvK6S49OlAp9Wd61Fp0ruX7pgUOI0cgBsEslxIApP6yxIN+RY5qxxSt1WgJCbpXL8aVVNItmuIgV3cfjHZ5y4bdYkOAp8rfG1fDdLLhSodEB74IC5YlHlUal190YRSShcDUc4GCbHFMVby0ITT8YulEjhEkCsihApVm7VEIIYnGzOM7cgfGs/E+MSwvGmELaEJGlvjnaQI6QnPdwN9/SDyBrf0xWby0KT1txmc26yPHhml0gFQBoPIgK7H62wfSBWNOlepAR2ZZrdZFAzvIc60HsA5c6pa/NI9FW8tASadKpi5R40j8TIwYoI2lKJJzHgpUg8mwfJIrFJ0tnCo2iMZIz3WJYaVIMaFlLA5zgEtggAMc1Y4pil5aEJ7i3SGSOZoo07ojb4wo7KJgnaKhYd3GhTnfOWTHM19XPG5II4mcKdcLuSFYL2oCNFGBk4yCw9emt/iv2pVaFI676U3CM+Y1UasIWUb4kdDgmQD9EeVp57ZG9fb9L5jrCQ79kvZlklCNPhWeMuRjADe0aHzVaRX7VvLQhKJ0vfVHmFtOtll+LkJjAbQgJGwbUDnOxA251ln6SSZcqgGkgCF0YTMCE+Mzq0gZYjfbbnVNilLy0KSc3SyVWA7AgDtRJlWOkhpFhBZcqCdC5337RccjXnTpVdPhVhXVhUbCnPa69MhUOyjRjSRlhsfTtVpilLy0BJR9LpiXBg3DKECrJiUDuTCNmABxJgAjbDr66wP0xmVCyokoQMzlEYDSIlcGPvNqw7bjY4B2yKtMV+Yq3loQ+YnyoJ2JAP2Ur7pXM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36" name="Picture 6" descr="C:\Users\vivek.STIRSRV\Desktop\EPFL.jpg"/>
          <p:cNvPicPr>
            <a:picLocks noChangeAspect="1" noChangeArrowheads="1"/>
          </p:cNvPicPr>
          <p:nvPr/>
        </p:nvPicPr>
        <p:blipFill rotWithShape="1">
          <a:blip r:embed="rId6" cstate="print"/>
          <a:srcRect l="8998" t="-1" r="6467" b="14885"/>
          <a:stretch/>
        </p:blipFill>
        <p:spPr bwMode="auto">
          <a:xfrm>
            <a:off x="0" y="4136657"/>
            <a:ext cx="914400" cy="381366"/>
          </a:xfrm>
          <a:prstGeom prst="rect">
            <a:avLst/>
          </a:prstGeom>
          <a:noFill/>
        </p:spPr>
      </p:pic>
      <p:pic>
        <p:nvPicPr>
          <p:cNvPr id="38" name="Picture 37" descr="Cal-Berkeley-Logo.gif"/>
          <p:cNvPicPr>
            <a:picLocks noChangeAspect="1"/>
          </p:cNvPicPr>
          <p:nvPr/>
        </p:nvPicPr>
        <p:blipFill>
          <a:blip r:embed="rId7" cstate="print"/>
          <a:stretch>
            <a:fillRect/>
          </a:stretch>
        </p:blipFill>
        <p:spPr>
          <a:xfrm>
            <a:off x="2190081" y="4259623"/>
            <a:ext cx="1027355" cy="320040"/>
          </a:xfrm>
          <a:prstGeom prst="rect">
            <a:avLst/>
          </a:prstGeom>
        </p:spPr>
      </p:pic>
      <p:pic>
        <p:nvPicPr>
          <p:cNvPr id="41" name="Picture 15" descr="SundeepHeadNarrow"/>
          <p:cNvPicPr preferRelativeResize="0">
            <a:picLocks noChangeArrowheads="1"/>
          </p:cNvPicPr>
          <p:nvPr/>
        </p:nvPicPr>
        <p:blipFill>
          <a:blip r:embed="rId8" cstate="print"/>
          <a:stretch>
            <a:fillRect/>
          </a:stretch>
        </p:blipFill>
        <p:spPr bwMode="auto">
          <a:xfrm>
            <a:off x="2820629" y="937190"/>
            <a:ext cx="1042416" cy="1307592"/>
          </a:xfrm>
          <a:prstGeom prst="rect">
            <a:avLst/>
          </a:prstGeom>
          <a:noFill/>
          <a:ln w="9525">
            <a:noFill/>
            <a:miter lim="800000"/>
            <a:headEnd/>
            <a:tailEnd/>
          </a:ln>
        </p:spPr>
      </p:pic>
      <p:pic>
        <p:nvPicPr>
          <p:cNvPr id="43" name="Picture 1" descr="C:\Users\Allie\Dropbox\ASV\Interview\images\jfrc_gray_logo.gif"/>
          <p:cNvPicPr>
            <a:picLocks noChangeAspect="1" noChangeArrowheads="1"/>
          </p:cNvPicPr>
          <p:nvPr/>
        </p:nvPicPr>
        <p:blipFill>
          <a:blip r:embed="rId9" cstate="print"/>
          <a:stretch>
            <a:fillRect/>
          </a:stretch>
        </p:blipFill>
        <p:spPr bwMode="auto">
          <a:xfrm>
            <a:off x="7088289" y="2305303"/>
            <a:ext cx="1272996" cy="356616"/>
          </a:xfrm>
          <a:prstGeom prst="rect">
            <a:avLst/>
          </a:prstGeom>
          <a:noFill/>
          <a:ln>
            <a:noFill/>
          </a:ln>
        </p:spPr>
      </p:pic>
      <p:pic>
        <p:nvPicPr>
          <p:cNvPr id="44" name="Picture 43" descr="ldappicture.jpg"/>
          <p:cNvPicPr preferRelativeResize="0">
            <a:picLocks noChangeAspect="1"/>
          </p:cNvPicPr>
          <p:nvPr/>
        </p:nvPicPr>
        <p:blipFill>
          <a:blip r:embed="rId10" cstate="print"/>
          <a:srcRect l="9600" r="9600"/>
          <a:stretch>
            <a:fillRect/>
          </a:stretch>
        </p:blipFill>
        <p:spPr>
          <a:xfrm>
            <a:off x="7220430" y="933026"/>
            <a:ext cx="1008714" cy="1307592"/>
          </a:xfrm>
          <a:prstGeom prst="rect">
            <a:avLst/>
          </a:prstGeom>
        </p:spPr>
      </p:pic>
      <p:pic>
        <p:nvPicPr>
          <p:cNvPr id="55" name="Picture 1" descr="C:\Users\vivek\Desktop\My Dropbox\ASV\TalkUCSD\images\bruno-npb04-small.jpg"/>
          <p:cNvPicPr preferRelativeResize="0">
            <a:picLocks noChangeArrowheads="1"/>
          </p:cNvPicPr>
          <p:nvPr/>
        </p:nvPicPr>
        <p:blipFill rotWithShape="1">
          <a:blip r:embed="rId11" cstate="print"/>
          <a:srcRect l="15289" t="-1" r="-1579" b="-2353"/>
          <a:stretch/>
        </p:blipFill>
        <p:spPr bwMode="auto">
          <a:xfrm>
            <a:off x="3338830" y="2838056"/>
            <a:ext cx="1193286" cy="1426964"/>
          </a:xfrm>
          <a:prstGeom prst="rect">
            <a:avLst/>
          </a:prstGeom>
          <a:noFill/>
        </p:spPr>
      </p:pic>
      <p:pic>
        <p:nvPicPr>
          <p:cNvPr id="40" name="Picture 9" descr="MartinVetterli"/>
          <p:cNvPicPr>
            <a:picLocks noChangeAspect="1" noChangeArrowheads="1"/>
          </p:cNvPicPr>
          <p:nvPr/>
        </p:nvPicPr>
        <p:blipFill>
          <a:blip r:embed="rId12" cstate="print"/>
          <a:stretch>
            <a:fillRect/>
          </a:stretch>
        </p:blipFill>
        <p:spPr bwMode="auto">
          <a:xfrm>
            <a:off x="-1" y="2819400"/>
            <a:ext cx="1088965" cy="1426964"/>
          </a:xfrm>
          <a:prstGeom prst="rect">
            <a:avLst/>
          </a:prstGeom>
          <a:noFill/>
          <a:ln w="9525">
            <a:noFill/>
            <a:miter lim="800000"/>
            <a:headEnd/>
            <a:tailEnd/>
          </a:ln>
        </p:spPr>
      </p:pic>
      <p:pic>
        <p:nvPicPr>
          <p:cNvPr id="45" name="Picture 2" descr="C:\Users\vivek.STIRSRV\Documents\My Dropbox\ASV\Interview\images\mitya_100.jpg"/>
          <p:cNvPicPr preferRelativeResize="0">
            <a:picLocks noChangeAspect="1" noChangeArrowheads="1"/>
          </p:cNvPicPr>
          <p:nvPr/>
        </p:nvPicPr>
        <p:blipFill>
          <a:blip r:embed="rId13" cstate="print"/>
          <a:srcRect/>
          <a:stretch>
            <a:fillRect/>
          </a:stretch>
        </p:blipFill>
        <p:spPr bwMode="auto">
          <a:xfrm>
            <a:off x="1091779" y="2830318"/>
            <a:ext cx="1145934" cy="1378756"/>
          </a:xfrm>
          <a:prstGeom prst="rect">
            <a:avLst/>
          </a:prstGeom>
          <a:noFill/>
        </p:spPr>
      </p:pic>
      <p:pic>
        <p:nvPicPr>
          <p:cNvPr id="49" name="Picture 17" descr="l_varshney_large"/>
          <p:cNvPicPr>
            <a:picLocks noChangeArrowheads="1"/>
          </p:cNvPicPr>
          <p:nvPr/>
        </p:nvPicPr>
        <p:blipFill rotWithShape="1">
          <a:blip r:embed="rId14" cstate="print"/>
          <a:srcRect l="27019" t="1860" r="12603" b="2902"/>
          <a:stretch/>
        </p:blipFill>
        <p:spPr bwMode="auto">
          <a:xfrm>
            <a:off x="6183785" y="942316"/>
            <a:ext cx="987552" cy="1307592"/>
          </a:xfrm>
          <a:prstGeom prst="rect">
            <a:avLst/>
          </a:prstGeom>
          <a:noFill/>
          <a:ln w="9525">
            <a:noFill/>
            <a:miter lim="800000"/>
            <a:headEnd/>
            <a:tailEnd/>
          </a:ln>
        </p:spPr>
      </p:pic>
      <p:pic>
        <p:nvPicPr>
          <p:cNvPr id="51" name="Picture 1" descr="C:\Users\vivek\Desktop\My Dropbox\ASV\TalkUCSD\images\phil_schniter.jpg"/>
          <p:cNvPicPr preferRelativeResize="0">
            <a:picLocks noChangeAspect="1" noChangeArrowheads="1"/>
          </p:cNvPicPr>
          <p:nvPr/>
        </p:nvPicPr>
        <p:blipFill>
          <a:blip r:embed="rId15" cstate="print"/>
          <a:srcRect/>
          <a:stretch>
            <a:fillRect/>
          </a:stretch>
        </p:blipFill>
        <p:spPr bwMode="auto">
          <a:xfrm>
            <a:off x="409436" y="928385"/>
            <a:ext cx="1009928" cy="1307592"/>
          </a:xfrm>
          <a:prstGeom prst="rect">
            <a:avLst/>
          </a:prstGeom>
          <a:noFill/>
        </p:spPr>
      </p:pic>
      <p:pic>
        <p:nvPicPr>
          <p:cNvPr id="52" name="Picture 51"/>
          <p:cNvPicPr>
            <a:picLocks/>
          </p:cNvPicPr>
          <p:nvPr/>
        </p:nvPicPr>
        <p:blipFill>
          <a:blip r:embed="rId16">
            <a:extLst>
              <a:ext uri="{28A0092B-C50C-407E-A947-70E740481C1C}">
                <a14:useLocalDpi xmlns:a14="http://schemas.microsoft.com/office/drawing/2010/main" val="0"/>
              </a:ext>
            </a:extLst>
          </a:blip>
          <a:stretch>
            <a:fillRect/>
          </a:stretch>
        </p:blipFill>
        <p:spPr>
          <a:xfrm>
            <a:off x="388237" y="2248429"/>
            <a:ext cx="731520" cy="365760"/>
          </a:xfrm>
          <a:prstGeom prst="rect">
            <a:avLst/>
          </a:prstGeom>
        </p:spPr>
      </p:pic>
      <p:pic>
        <p:nvPicPr>
          <p:cNvPr id="53" name="Picture 52"/>
          <p:cNvPicPr>
            <a:picLocks noChangeAspect="1"/>
          </p:cNvPicPr>
          <p:nvPr/>
        </p:nvPicPr>
        <p:blipFill rotWithShape="1">
          <a:blip r:embed="rId17">
            <a:extLst>
              <a:ext uri="{28A0092B-C50C-407E-A947-70E740481C1C}">
                <a14:useLocalDpi xmlns:a14="http://schemas.microsoft.com/office/drawing/2010/main" val="0"/>
              </a:ext>
            </a:extLst>
          </a:blip>
          <a:srcRect t="49596" b="362"/>
          <a:stretch/>
        </p:blipFill>
        <p:spPr>
          <a:xfrm>
            <a:off x="5295118" y="2319528"/>
            <a:ext cx="1044726" cy="347472"/>
          </a:xfrm>
          <a:prstGeom prst="rect">
            <a:avLst/>
          </a:prstGeom>
        </p:spPr>
      </p:pic>
      <p:pic>
        <p:nvPicPr>
          <p:cNvPr id="54" name="Picture 2" descr="C:\Users\vivek.STIRSRV\Desktop\ibm-logo.png"/>
          <p:cNvPicPr>
            <a:picLocks noChangeArrowheads="1"/>
          </p:cNvPicPr>
          <p:nvPr/>
        </p:nvPicPr>
        <p:blipFill>
          <a:blip r:embed="rId18" cstate="print"/>
          <a:srcRect t="19692" b="19692"/>
          <a:stretch>
            <a:fillRect/>
          </a:stretch>
        </p:blipFill>
        <p:spPr bwMode="auto">
          <a:xfrm>
            <a:off x="6394883" y="2285005"/>
            <a:ext cx="648730" cy="329184"/>
          </a:xfrm>
          <a:prstGeom prst="rect">
            <a:avLst/>
          </a:prstGeom>
          <a:noFill/>
        </p:spPr>
      </p:pic>
      <p:pic>
        <p:nvPicPr>
          <p:cNvPr id="1028" name="Picture 4" descr="C:\Users\vivek.STIRSRV\Desktop\Viventi-headshot.jpg"/>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62567" y="937599"/>
            <a:ext cx="1033272" cy="130759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 descr="C:\Users\vivek.STIRSRV\Desktop\mit-redgrey-footer3.gif"/>
          <p:cNvPicPr>
            <a:picLocks noChangeArrowheads="1"/>
          </p:cNvPicPr>
          <p:nvPr/>
        </p:nvPicPr>
        <p:blipFill>
          <a:blip r:embed="rId20" cstate="print"/>
          <a:srcRect/>
          <a:stretch>
            <a:fillRect/>
          </a:stretch>
        </p:blipFill>
        <p:spPr bwMode="auto">
          <a:xfrm>
            <a:off x="2019692" y="2264217"/>
            <a:ext cx="625983" cy="363474"/>
          </a:xfrm>
          <a:prstGeom prst="rect">
            <a:avLst/>
          </a:prstGeom>
          <a:noFill/>
        </p:spPr>
      </p:pic>
      <p:sp>
        <p:nvSpPr>
          <p:cNvPr id="56" name="Content Placeholder 2"/>
          <p:cNvSpPr txBox="1">
            <a:spLocks/>
          </p:cNvSpPr>
          <p:nvPr/>
        </p:nvSpPr>
        <p:spPr bwMode="auto">
          <a:xfrm>
            <a:off x="4733131" y="5738287"/>
            <a:ext cx="5072492" cy="41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80000"/>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buClr>
                <a:srgbClr val="000099"/>
              </a:buClr>
            </a:pPr>
            <a:r>
              <a:rPr lang="en-US" sz="1600" b="0" kern="0" dirty="0" smtClean="0">
                <a:solidFill>
                  <a:srgbClr val="000000"/>
                </a:solidFill>
              </a:rPr>
              <a:t>Funding: NSF CAREER,ONR,</a:t>
            </a:r>
            <a:r>
              <a:rPr lang="en-US" sz="1200" b="0" kern="0" dirty="0" smtClean="0">
                <a:solidFill>
                  <a:srgbClr val="000000"/>
                </a:solidFill>
              </a:rPr>
              <a:t> </a:t>
            </a:r>
            <a:r>
              <a:rPr lang="en-US" sz="1600" b="0" kern="0" dirty="0" smtClean="0">
                <a:solidFill>
                  <a:srgbClr val="000000"/>
                </a:solidFill>
              </a:rPr>
              <a:t>AFOSR, Qualcomm</a:t>
            </a:r>
          </a:p>
          <a:p>
            <a:pPr>
              <a:buClr>
                <a:srgbClr val="000099"/>
              </a:buClr>
            </a:pPr>
            <a:endParaRPr lang="en-US" sz="1600" b="0" kern="0" dirty="0" smtClean="0">
              <a:solidFill>
                <a:srgbClr val="000000"/>
              </a:solidFill>
            </a:endParaRPr>
          </a:p>
          <a:p>
            <a:pPr>
              <a:buClr>
                <a:srgbClr val="000099"/>
              </a:buClr>
            </a:pPr>
            <a:endParaRPr lang="en-US" sz="1600" b="0" kern="0" dirty="0">
              <a:solidFill>
                <a:srgbClr val="000000"/>
              </a:solidFill>
            </a:endParaRPr>
          </a:p>
        </p:txBody>
      </p:sp>
      <p:sp>
        <p:nvSpPr>
          <p:cNvPr id="4" name="AutoShape 2" descr="data:image/jpeg;base64,/9j/4AAQSkZJRgABAQAAAQABAAD/2wCEAAkGBhQSERUUExQVFRQWFxgVFxcUFxwUFxgXFBcXFxUXGBQXHCYeGBokHBcXHy8gJCcpLCwsFx4xNTAqNSYrLCkBCQoKDgwOGg8PGiwkHyQsLCwsLCwsLCwsLCwsLCksLCwsLCwsLCwsLCwsLCwsLCwsLCwsLCwsLCwsLCwsLCwsLP/AABEIAN0A5AMBIgACEQEDEQH/xAAcAAABBQEBAQAAAAAAAAAAAAACAQMEBQYABwj/xAA7EAABAwEGAwUGBAUFAQAAAAABAAIRAwQFEiExQQZRYRMicYGRBzKhscHwFEJS0SMkYpLxFTNyguFD/8QAGQEAAwEBAQAAAAAAAAAAAAAAAAEDAgQF/8QALBEAAgICAgECBQMFAQAAAAAAAAECEQMhEjFBE1EEInGh8DJhgUKRwdHhI//aAAwDAQACEQMRAD8A0YCUBKAiAWDQMIgEuFLCAEhKGooS4UDBwpQEQalhIAFxRHJYzi7jEUwWUj3tzy8P3QF0T+IuL6dmBmC7YT5eSwtT2i1iD+o5DkOWXNZW8Le6oZJnPx+KYo7cpW0hWXNsvao7vPqOc7Uyd+ibqW0vGZk+Kg25+QI318lHomSAELoTLy4b8fQrB2Iho22M9CtMb7fVdIeHjUtJaz+0Tn815/VDgc1Is9vIEfA5hNoaZ6zcd/h7QC7vN7pByOmRz31Ctat4l5DKRGIwS45hs9Nz9F49Z73cKmNp2zBzkcjzH7LW8OXoXuODIk556Tt4CCfJZoaZ6DRqTO8ZZc91IBhZ5t+02sMOw4YEEwZzO+qhjjakTh7x5FslIZsQF2FZihxYBJcyoG84BAjcwZWisdpFQBzc2kSkMehcGpzCuwoACF0I8K7CkA3C6E5CTCmA3C5HhXIAjAJQEoCIBBkQBLCWEQCAEASwlARAIAGEjjCNVN8XoKbCZHmgCq4w4i7FhDSJIXjtovDG8l0kSrDia9HVapkgbZdPkqKQtRXkTY65gOYy++iUuhpGeeiZYU9aXjCM89+YW0ZYwHaglI2pGiBGKZiUDJDbTIgpus8Tlp/6mQUpOaADD4Uyx3q6k6WEgwooAiT99U2RmgC0beL6j5ccR1UuxWwg55ctlRMeZU8VYbJSdAbW4rdjeGOynedZ2xFegcKU8NnY0jMSI8yR8CvILuvCSGggA5d7QZZGdl6bwbaKweaVQgtDZaRJ3zE88+qwbuzWwuwow1dCRoDCkhOQuwoAbhJCcISEIACEichckMiQlASpQEyZwCUBEAlhAhAEoCKEoCBgOGS8z4/4golrqYEPBgnSCNY5rbcR3maFMuBC8Gvy3urVnvPMoW2Poi1Wl0u20zPwTTwBpmipiciYGq5phVMC2dpnkgeZMamUbzAyT9CymMZEfeqNIaQzT5BvrmpNppQ2Y9NFfXPdDSwEQZ1P0hP264A7IGDz28woPKro6V8PJq0YpxT1CzF2gV5R4YcXd6GgcjM+WyuKN1tAwtGv3Kcsq8BH4eT7MZWpwmitTbuHpOIEnpy6KFarkcBIA0CFlQpYJIowc082CEtooYddUyFUg0SrO/CQYnQj6L3HhC3srBj2kTggjcEazPLTzXhtJpMf40XpPssvItJpuGbgXMke8GyXCfVJoSZ6m1HhSUnSARunYWCg2QkhHCSEgAhIQnISEIGBhSpSuTAhhqIBdCMBBIQBEAuCIBAwQUoaia1dUMAnogZ5n7Tb3kGmw5tzK8uxYiZHhhGS2PH1qFSo9zZaQYIO8dFidT1Thu2KQj3EdIS0WlxhGHS0z+wCsblssmVuTpBBW6Jlgu8RmFbtsjSIgQm3ENGaKnb2z0XK7kehHjDTG6N01KZJpVC0HYiVc2WnA7xxHcnL0CCzVmH8w9VYMsE6KUm/J0Y1BdDMdEjmDw8FKNlIyTbrMVKy2iFUMDTM/eqiWimc9IjZWFSzlR6jOa0mZaMfabLMkjIkgHkQSq11LOFrbTd+ZLd9vqFSXzYSwA7rqxz9zzMuJpWV1NsEeK0vDBd+Ip1GiGsqU29P4jg0jrOazdjkz4fcq64MtJ/F0WudDO0a8iQ0EtzGZyXQzkR9E0KOFoHLJHCKmJCItKmWGsK6E5hSEIAbwpC1OR0SEeKQDeFcnI6Lk6AgAnkEQcei4BEAgmICeiIE9EsJQgYhJ6JqvUIBkjTknyM/JUPE96dlScYnKI016oYHk3HNp/jP0kn0hY0q0vquTUJcczmqtxWoLQm9kuk0YQJGug8OavbtADZ8VmGdFqrNQlgHMJZOjeFbsbE1TkJhWFluFzhJI/ZOsa2m3qEx/rIb7zoHSTHoo8n4On04rc2N2i6ntnfwMqbcd61absL/AHdM/H4ITetNxgOnqJGvjknnsI1zHPpsU5N/1DhjV3Fmsp2ptQaxkmK7wyCSqu7bYDkdE1ettkwodujr2kMXjxJDiGgQDr8lV2q+qnIQVIbZQdYHUqU2gGGMLT5EH4hVXFLo5XGcn+op7PehkSIG6K/gHUpU202FjxLRB+SqLbIokHZ0eUoVNpoUuUYuLKOzCOmx89E5dxY2qwuJIDgXAZHIzkVHqvn75J67aGKo0EwC4Aldb6OE+n7vrYqbHgkhwDh4ESP8qQSeqg3JXaabGU82sY0AjlGWnRWhapUVQxhPMpRSO5PqnYXEJDGTS/qd9+SQ0+rvVPYUJCAGuz6n1So4XIAggIgFwSgJkjgES5EAgYLm5+Sz3GNnAs73RoFpHDPyUW9LGKlNzToQk+gPmy+qJ7Sdj9FALIWr4ourA5zf0nLwWY0J6LWOWgktnUmd4DwWxsbdPBZKwsmo3Lda+gs5S2DsjXlSc4gDIKbX/i2YUOyDcLg4Oacp0OIEZz4pwU+afbTA2UeVHX6XJ2wrnpdgarn4K76rMBLiYAy1GHM5CPBQrQ7D3Q7EI0Gjd8IJKmdiSIa2Op/ZRqzAzLUoc+Q1i4ki67OShvGiWuk7hTrnpO1hFfNnORIy3UeVSL18lFfXsDXWZ/8AuC0ZFgaO5hBzgt3jmq+5rrNSs4VHPo02N72KoCcYbqJyILs4jQxO6taVEiMyORSVrCXawTzOqv6io5pYG3ZV2O0FtRzHEOgkBzdHDmo3ETIpHqR8/wDxWzLCAcwPJV/Erf4JSi05aFki443Zj9VacPXca9YMHvbCCZPloOZOQVVTbKsLovF9nqtqs95pkdds/VdbR5x9K8OXYKFCnTBBhoBgRJGpjrCtIWE9n3EVotTZew4RrUPdB1hrByn69FvWhTZVOwHNXFOQhcEhoAoYThCSEABC5FC5ICvCIBIAjC0TOCIJGokAcdfJKWrj73kjQM809ot054sI72U/4XnVguOTUL4gfvK+hrwu+nUb32NdGkjdeN3jZ4tNWmNCSI6TKm7RXGlJpMy7I7ZoEZDbbor+iIEqpt93GjWHdjOJnFM6GfJWtldKJbRTHqTTLay2cEZqfQsYUWxP5qxp1xC5vJ6C0gbXTDWqio2cvfjPu7D6q1t1bECFWvDnMwtqdm7wy9URCS1s1NyWHtMhGk6xp4p69rIGtLTGiz102p1HJxn+rSfFN2231KtSZa1gH5j73QJONhyDs1HLCdinHWWNNEtmcTnEDSEYfms2UI76SznEwii4dQtJWcqq02btqjaf/J39o0+Kpi07OfPuNGCqSGgDef2hWvDFy/iKoYZIJGTdflkusl0VrXanU2Nl5cRH6YMeQHNe/cF8FU7FSaMLDU3fHeJmTnymMui7nLR5SjsPg3hJtipYcRcSZGKBhH6YHzWjhEuhYN0BCEhGQkISYAIXJyEJQADQuRLk7ArgUoXBEAmTFCJqQIggZx97y+qcCAjveSMNSAbrDumOq8Wvt8Wqof6tl7ZUGR8F4pfrsNqqSNXabrEiuLUiuvRhqNJEnAA4k7QQf3Q2Z0J2/bxLaDqdNmCfenUhRbE+WtPQH4LK6Kya56LqzVU9+LgQoVnqAGCnn89YUuOzqUnxHG4nIxYySCq83hUJgDD15qRQ7Ux7x8FtQaNQ+cuw0ZAEHaFXusxDiYnx2XMtNQARiy6fVAbye3MtJ8R+yTg/BpqiXSrbFA5/eUX/AFFlTLRyUE7qPGhqdhV3qHd9Yiu9zdQyPDEc/gE5Xqc0l0GnUFRmYqB39wAGnxVIqkRk7mj0H2Z8LCjTqWio0dpXeXNnVtOe765n0W6CruHqjnWakXCDgAjTTKYjQgT5qyXSujgfYK4tSwkQAOFDhyRlIQgQEJCERKEoGCWpEWJcgCuCJCEQK0SFRA+iEomhIYZ18kYQH3vJGEAEFGqXXRc7E6lTLhuWgn1hSQlCBnmHtLuQA9qAIIgj5LB2EgZaRl+y9j48smKg4kGI1/eF4oym5lUnVrt+RGkqfk2n5LsGR4KVZ3yq1j9+adpVoKm0dkZEqtTAOYkfJSrJbjS0zEbiSEyx2JSadIHJJTcS0V5Q83iAQebuY+PJMObjzLlOpXS0t0zUepZMOQTlldG02+xn8K0ZgeaYqugoqlQt1UKvXzWEmzE5KJ1oqQFq/ZPwjVFV1rq91pBwDcknM6ZCJHmoXAvDn4yuXVBNKnBdyc4+634EnoOq9jo0WtAaBAGkLoiqODI+TCxLoSQiC0YBIXLiuTARIURQpDAhJCVdCBAyuSwuQBVhE1wTYb4eiIN8PRaJDgRtITQb4eiIN8PRABk97yTmIc00G/cI8Ph6JDHA8c0oeOabAPP4Iw08/ggYlUNcCHQQcjOa8X4zu9lK0lrAA0iYHWZhe1YevwC8p9o1OLSDzafgVifubh2Y1pwmDPRI6qpNWz4mqGRqDkUJ2VaaJtjtkK1o2rQn1WYzClUbeRkk4JhHK0bX/UwAFCtNvxOlZz8bGn3K6peJWXj9yizE622vPNVwrSfkor6pec/v/wAU+7rNJnYJ0oownLJLR657MKOGxnIyaj5gdGrX9p0Posx7Om/yWp/3H7x+lafsup9StronJbYLndClDzyK40up9Sk7IdfUpiFxn9JSYz+kruyHX1KTsx9kosDsZ/T8Uku/T8UvZD7lIaQQAOfJdLuXxSmmOSQ0xySFQJceQ9Vy7COQSJ2BXBECgCKVokONKUFCEoQMcC4IQiCQByllCEqDQcrzH2nM/jMPQ/Remhec+1Bvfp+f0WZ9GodmTsQkQutl0zmEViyVpsuZyaZ6KipRpmUfZ3BNlnMLQ1aYJ0RWe7w4qiye5GWD2M0WJW0ydvvxWqr3MJ0+CH8CGbJvKkKPw1+Sksl1ucROQVz2IY2AnGlJWOShKTkdMMah0ek+zzKxN6vqfOPotOSsPwXfwpWVrHNkBzu8DzdOh115rYWW3MqAljgeY3HKRqF1RaaODJFp2x6V0oSUoC0YClJKELsSQhcS6V0oXIGcShJXFCUCFBSLoSIDZWBEE2CjC2SDlECgSoGOAopTYcilAxzGqu9L+bS7rYc/fk3xjfoqfiLiwMqMoUj3qmIYxo0tGQHWd9vlTcGuFZjW1CSWvwPzzxNdueuvmsSdFscL2zTUr4rEZRJ/o56an7grKcZXjTe3vP7SrMNwwGt0xHKC7LLSJOq2tqssvNJgDRgeG8sbmkAleQ/hKnaHtJxtOEg7FpgiNo5JuPBfNtml/wCkvlVIkWRqs8OSiU6amUlySO5aRCqNIKes1Ugp6001H7JAy4NaRPRVVarJRC2nDhhNtppMaDotldVYpNOnkkq01g1ZO4RqVH1xZ5mi9tRzgc8JawkObyMhqdvG1VKdpsZY4se4Pa4jL8gOYORAOcFXPs+uc/xbQ4Q3CabCdzILyOggDxJ5KivmuDeFNu1ChVqu6S0gTPh8dV1K6X8nK0m5fVF9ZfaSzsKVSrTIxZPLXCGkHCXYTnhnrlIU6w+0KyVCQXOpEO7M9q0tGMiQ3ECRJ25rzGpaKbLLY2uexrodUOMkYqdQntGRG48pCS22WzQXMrltJ0F5pjtWh9M9wub7zQcxt7vVb5b2SeJHuFC1Ne3ExzXDm0hw9QnAF45cl4mpVr/g6xYe0pVQc8JxNio0tOoLhvzUq18fWynVfTq1aLMGF0wG4mPzGHunMZDT90003Xkw8TW/B6u5y4t6rxu5L+rV6jjTrvxNObnYgKjHTBLZEODjGWS1DPaJUa80HUWurNaHDC8tbUgSY7vddGyaaboTg0rN1K5VXD/ENO2URUp5bOaTm0jUFWZQTOlchlcgZWAo0yXxmdFSXrxnRoHD753wuEDURJOZ6ALRJJs0Upi1XjSpf7lRjP8Am4N+BKwHEvGloFN7mAU2AQDi75c7IZgbdI0OayDr5Z3e92lTCWtDQQMb4GNzyZJSu+inp1+rR6zbON7OzCGO7VziQ0M0y1JecgBzzWVtnGdotDmtYRRpu2aZeRnhxOOkgHTYdVRX1dWGliZi7RrBTAYf1GHTz39FVse6zNFSqQHARTpDqILnGfvRYUuS0WeJRezQ2+wE0O4cVei7tpwxIJJOxEbR0Ck3DeAFdlVuTLU0kt2bVYO9pOoz1A3KxNl4vrsqh5dLQc2R3S06t9Cc9VobHTzrUWES1zbRZ5gz+YAYjB9P1FPg1GmbjOLdx/PxHslHvkPG4g+I1++qz/FXCznk16TST/8ARozMj84G+WvhPNSuCL/bXpsds7Iz+Vw1BnXxW5stHCVRJZIU+yeRelO49HhYpKQxq9XvjgqjaHFw/hvP5mjU/wBTd/HI9VkLz4EtNKcLRVbzYc/Npz9JXLPFKJeGeMtdGZqtkIKVJS32Nzcntcw8nNLT8UDKMKPReyObOh7KD1Ul7FPuzhytXPcpuI/VEN/uOSNvQOSW2QWNWg4a4RdanBzgW0Qc3aF8flb9Tt46aW5vZ6xhDq57Q/oGTB47u+AWuYwAAAAAZADIAdAr48D7kcWX4ldQ/uU9+1G0LPhaA1oGEADINGsDwXhta2Y6VutmnaEUKUbgw3IiNvDzXontcvYtoOYycRw0xAJzec9DyHwWDtdkBq2WxBwwUGdtWziSMzOh9diDoqt/N+eNs3jjUEvy319jF8W15rNpgAChTZRy3LRLif8AsSPJVdhtz6Tg9hh33kQciOhV3buFbZUc+r2L++5z9p7xJ0mVBfwvamiTQqf2n6LojOFVaITjO7pl7dHHNOk4vNma2oW4S6kcAImRLDlqB8U5eXGFkqv7V1nc6oAGtL3AiBiwy3Tdvx88Y+iQYIgjY6+iApejC7G880uJpa3HloJ7uBg2DWDIZ5SZ5j0C6lxNVq1qTnhmNr2kPDcLtQMJjUZ8lmgpNmdhcDyIPoVv0orpGFkk+2ey8K1hRvS00gYZUYKscnGCT01K34qTpC85sBm+KJkxVoQNueW2/Rbt9FzTy+q5ltJlckakyWHLlHpV5GYz6LkE9nhN78QhtRzHl78BgSZLnD3nOLpz2HLZV9mvyzhwc6k/EDIOPFPiCqa8axc4k7ucfVxUZqt6aa2Y9Rpmst3F1Gq0NfRc4SDBduPDXV3w8oVTieMqVGnT5ECT6+noqMBcEvSgjTzSZYV7+ruMmo7yy18PFQn1S4kuJJO5M/NJhXALaSXRNtvs4Bau5rUTZ21Wx2tld3gT71F+0AjISQemS7hzhNlopl7nuHRoHMjXyC2F0cIUKRdhxQWlrpMyHTzyygRkoZM0VrydWLFLvwyPYLwbZrSyo0/y9r70kxhqdcyfLYuHJezXFbe0Zn7wyz1jY/ReF8P0+3s9pszpw0nYqbpJLSS6MgRMET4lbz2c3w91Gk52ZIg9RiLBO85TKzfB3/H+irj6kHH+V/lHqACVNtqJwK55gL6YIggEdRKhVbhs7taNI/8AQfQKeuSaT7BNrorqHD9nYZbRpg88AJ9SrABKuQkl0DbfZyCrUDQSdBmjVZf1ctpGN8vqflCG6VmoR5yUTynjCt+IvCzUTn3nVnS0nKcu8Dl7scshmqOnb3xbrQ0Al9VtBjnYjAnB7p1GYMc8lPsz/wCZt9pIBdSa5rRmDDB+oHWAM4nLKFUm0Fl0MeMyaweZz7wqzPT3PiuatV9Pvs9Vd39ftodtFkdYatGpVtpeTVY2qwmRh0cYkkgYdY0hTL7vqpaBZ/wVfD2lR1IkiBIYHZgjTMjxKicT3HSqV7XVIOIVrM0Z5RVDMeXmpl22JlI0WMaA1t5PaJzgNYcgddglxTSk+xpyVx8fV+5Fr2N1oqiz2+iwOc1zmWinliwST8IyKpbz4Ap03YfxdNp1w1O6YMAb56/PkoV522vSqGqys4Ya1ZrBqGZuaYnKCBEQtC+i21Gy1bQ0Pc+zVnEe6JpvJacvP1W6lCmnr9ifyztNb/f/AIVl0cFWaq/B+KxuAkimBkMhMmdzp+6s74uG77LgbVZV74MOaSYgkOOv5SBsciVRW2/hZrTis9FlOGOpke8DLjDtsxA9FrqFU2h92VKkEvFcuEZGWSf2Tkppptuvz2FDg04xSsGnXw1brrCcx2c5iRAA5z6+Wq9gr0ZGi8fv2oPwtleBH8zLW7NBe7LKAfT5r2PHNJh5hvxAVcW0Tz6f57FfTsWS5WwbAAHJctcET5H/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66" name="Picture 2" descr="C:\Users\vivek.STIRSRV\Desktop\Dropbox (Personal)\ASV\Spring2015\ITA_2014_15\duke_logo.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452908" y="2275745"/>
            <a:ext cx="787172" cy="362072"/>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vivek.STIRSRV\Desktop\Dropbox (Personal)\ASV\Spring2015\ITA_2014_15\logoMERL.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216252" y="2295969"/>
            <a:ext cx="748401" cy="347472"/>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a:grpSpLocks noChangeAspect="1"/>
          </p:cNvGrpSpPr>
          <p:nvPr/>
        </p:nvGrpSpPr>
        <p:grpSpPr>
          <a:xfrm>
            <a:off x="5841232" y="2932240"/>
            <a:ext cx="3308290" cy="1280160"/>
            <a:chOff x="0" y="1143000"/>
            <a:chExt cx="6852886" cy="2651760"/>
          </a:xfrm>
        </p:grpSpPr>
        <p:pic>
          <p:nvPicPr>
            <p:cNvPr id="42" name="Picture 2" descr="C:\Users\vivek.STIRSRV\Desktop\Dropbox (Personal)\ASV\Spring2015\images\rob_mug_sm.jpg"/>
            <p:cNvPicPr>
              <a:picLocks noChangeAspect="1" noChangeArrowheads="1"/>
            </p:cNvPicPr>
            <p:nvPr/>
          </p:nvPicPr>
          <p:blipFill rotWithShape="1">
            <a:blip r:embed="rId23">
              <a:extLst>
                <a:ext uri="{28A0092B-C50C-407E-A947-70E740481C1C}">
                  <a14:useLocalDpi xmlns:a14="http://schemas.microsoft.com/office/drawing/2010/main" val="0"/>
                </a:ext>
              </a:extLst>
            </a:blip>
            <a:srcRect b="10569"/>
            <a:stretch/>
          </p:blipFill>
          <p:spPr bwMode="auto">
            <a:xfrm>
              <a:off x="0" y="1143000"/>
              <a:ext cx="2280886" cy="26517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 descr="C:\Users\vivek.STIRSRV\Desktop\Dropbox (Personal)\ASV\Spring2015\images\3285e8e.jp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18613" t="10823" r="16451" b="13852"/>
            <a:stretch/>
          </p:blipFill>
          <p:spPr bwMode="auto">
            <a:xfrm>
              <a:off x="4566886" y="1143000"/>
              <a:ext cx="2286000" cy="265176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318854" y="4178738"/>
            <a:ext cx="2335600" cy="538985"/>
          </a:xfrm>
          <a:prstGeom prst="rect">
            <a:avLst/>
          </a:prstGeom>
        </p:spPr>
      </p:pic>
      <p:pic>
        <p:nvPicPr>
          <p:cNvPr id="6" name="Picture 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078125" y="4639039"/>
            <a:ext cx="689922" cy="850448"/>
          </a:xfrm>
          <a:prstGeom prst="rect">
            <a:avLst/>
          </a:prstGeom>
        </p:spPr>
      </p:pic>
      <p:pic>
        <p:nvPicPr>
          <p:cNvPr id="39" name="Picture 38" descr="Qualcomm_logo_evenfatter.png"/>
          <p:cNvPicPr>
            <a:picLocks noChangeAspect="1"/>
          </p:cNvPicPr>
          <p:nvPr/>
        </p:nvPicPr>
        <p:blipFill>
          <a:blip r:embed="rId27" cstate="print"/>
          <a:stretch>
            <a:fillRect/>
          </a:stretch>
        </p:blipFill>
        <p:spPr>
          <a:xfrm>
            <a:off x="3432256" y="2284084"/>
            <a:ext cx="1001027" cy="356616"/>
          </a:xfrm>
          <a:prstGeom prst="rect">
            <a:avLst/>
          </a:prstGeom>
        </p:spPr>
      </p:pic>
      <p:pic>
        <p:nvPicPr>
          <p:cNvPr id="9" name="Picture 8"/>
          <p:cNvPicPr>
            <a:picLocks/>
          </p:cNvPicPr>
          <p:nvPr/>
        </p:nvPicPr>
        <p:blipFill rotWithShape="1">
          <a:blip r:embed="rId28">
            <a:extLst>
              <a:ext uri="{28A0092B-C50C-407E-A947-70E740481C1C}">
                <a14:useLocalDpi xmlns:a14="http://schemas.microsoft.com/office/drawing/2010/main" val="0"/>
              </a:ext>
            </a:extLst>
          </a:blip>
          <a:srcRect l="13333" b="15000"/>
          <a:stretch/>
        </p:blipFill>
        <p:spPr>
          <a:xfrm>
            <a:off x="5136892" y="941832"/>
            <a:ext cx="1005840" cy="1307592"/>
          </a:xfrm>
          <a:prstGeom prst="rect">
            <a:avLst/>
          </a:prstGeom>
        </p:spPr>
      </p:pic>
      <p:pic>
        <p:nvPicPr>
          <p:cNvPr id="11" name="Picture 10"/>
          <p:cNvPicPr>
            <a:picLocks noChangeAspect="1"/>
          </p:cNvPicPr>
          <p:nvPr/>
        </p:nvPicPr>
        <p:blipFill rotWithShape="1">
          <a:blip r:embed="rId29"/>
          <a:srcRect l="1573" r="10928"/>
          <a:stretch/>
        </p:blipFill>
        <p:spPr>
          <a:xfrm>
            <a:off x="6942349" y="2944368"/>
            <a:ext cx="1097280" cy="1254034"/>
          </a:xfrm>
          <a:prstGeom prst="rect">
            <a:avLst/>
          </a:prstGeom>
        </p:spPr>
      </p:pic>
      <p:pic>
        <p:nvPicPr>
          <p:cNvPr id="57" name="Picture 56"/>
          <p:cNvPicPr>
            <a:picLocks/>
          </p:cNvPicPr>
          <p:nvPr/>
        </p:nvPicPr>
        <p:blipFill>
          <a:blip r:embed="rId30" cstate="print">
            <a:extLst>
              <a:ext uri="{28A0092B-C50C-407E-A947-70E740481C1C}">
                <a14:useLocalDpi xmlns:a14="http://schemas.microsoft.com/office/drawing/2010/main" val="0"/>
              </a:ext>
            </a:extLst>
          </a:blip>
          <a:stretch>
            <a:fillRect/>
          </a:stretch>
        </p:blipFill>
        <p:spPr>
          <a:xfrm>
            <a:off x="6391790" y="5071312"/>
            <a:ext cx="727666" cy="228600"/>
          </a:xfrm>
          <a:prstGeom prst="rect">
            <a:avLst/>
          </a:prstGeom>
        </p:spPr>
      </p:pic>
      <p:pic>
        <p:nvPicPr>
          <p:cNvPr id="46" name="Picture 45"/>
          <p:cNvPicPr>
            <a:picLocks noChangeAspect="1"/>
          </p:cNvPicPr>
          <p:nvPr/>
        </p:nvPicPr>
        <p:blipFill>
          <a:blip r:embed="rId31"/>
          <a:stretch>
            <a:fillRect/>
          </a:stretch>
        </p:blipFill>
        <p:spPr>
          <a:xfrm>
            <a:off x="8101073" y="6147064"/>
            <a:ext cx="866652" cy="388053"/>
          </a:xfrm>
          <a:prstGeom prst="rect">
            <a:avLst/>
          </a:prstGeom>
        </p:spPr>
      </p:pic>
      <p:pic>
        <p:nvPicPr>
          <p:cNvPr id="47" name="Picture 46"/>
          <p:cNvPicPr>
            <a:picLocks noChangeAspect="1"/>
          </p:cNvPicPr>
          <p:nvPr/>
        </p:nvPicPr>
        <p:blipFill>
          <a:blip r:embed="rId32"/>
          <a:stretch>
            <a:fillRect/>
          </a:stretch>
        </p:blipFill>
        <p:spPr>
          <a:xfrm>
            <a:off x="7324670" y="6095198"/>
            <a:ext cx="520156" cy="520156"/>
          </a:xfrm>
          <a:prstGeom prst="rect">
            <a:avLst/>
          </a:prstGeom>
        </p:spPr>
      </p:pic>
      <p:pic>
        <p:nvPicPr>
          <p:cNvPr id="48" name="Picture 20" descr="Kannan"/>
          <p:cNvPicPr>
            <a:picLocks noChangeArrowheads="1"/>
          </p:cNvPicPr>
          <p:nvPr/>
        </p:nvPicPr>
        <p:blipFill>
          <a:blip r:embed="rId33" cstate="print"/>
          <a:srcRect/>
          <a:stretch>
            <a:fillRect/>
          </a:stretch>
        </p:blipFill>
        <p:spPr bwMode="auto">
          <a:xfrm>
            <a:off x="2150110" y="2838468"/>
            <a:ext cx="1188720" cy="1362456"/>
          </a:xfrm>
          <a:prstGeom prst="rect">
            <a:avLst/>
          </a:prstGeom>
          <a:noFill/>
          <a:ln w="9525">
            <a:noFill/>
            <a:miter lim="800000"/>
            <a:headEnd/>
            <a:tailEnd/>
          </a:ln>
        </p:spPr>
      </p:pic>
    </p:spTree>
    <p:extLst>
      <p:ext uri="{BB962C8B-B14F-4D97-AF65-F5344CB8AC3E}">
        <p14:creationId xmlns:p14="http://schemas.microsoft.com/office/powerpoint/2010/main" val="26138654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forward</a:t>
            </a:r>
            <a:endParaRPr lang="en-US" dirty="0"/>
          </a:p>
        </p:txBody>
      </p:sp>
      <p:sp>
        <p:nvSpPr>
          <p:cNvPr id="3" name="Content Placeholder 2"/>
          <p:cNvSpPr>
            <a:spLocks noGrp="1"/>
          </p:cNvSpPr>
          <p:nvPr>
            <p:ph idx="1"/>
          </p:nvPr>
        </p:nvSpPr>
        <p:spPr>
          <a:xfrm>
            <a:off x="0" y="838200"/>
            <a:ext cx="9143999" cy="5651500"/>
          </a:xfrm>
        </p:spPr>
        <p:txBody>
          <a:bodyPr/>
          <a:lstStyle/>
          <a:p>
            <a:r>
              <a:rPr lang="en-US" dirty="0"/>
              <a:t>Better account for exogenous effects</a:t>
            </a:r>
          </a:p>
          <a:p>
            <a:pPr lvl="1"/>
            <a:r>
              <a:rPr lang="en-US" sz="2400" dirty="0"/>
              <a:t>Correlations across neurons of </a:t>
            </a:r>
            <a:r>
              <a:rPr lang="en-US" sz="2400" dirty="0" smtClean="0"/>
              <a:t>interest**</a:t>
            </a:r>
            <a:endParaRPr lang="en-US" sz="2400" dirty="0"/>
          </a:p>
          <a:p>
            <a:pPr lvl="1"/>
            <a:r>
              <a:rPr lang="en-US" sz="2400" dirty="0"/>
              <a:t>Larger areas via “shotgun” techniques  </a:t>
            </a:r>
            <a:r>
              <a:rPr lang="en-US" sz="1800" b="1" dirty="0">
                <a:solidFill>
                  <a:schemeClr val="accent1">
                    <a:lumMod val="60000"/>
                    <a:lumOff val="40000"/>
                  </a:schemeClr>
                </a:solidFill>
              </a:rPr>
              <a:t>[</a:t>
            </a:r>
            <a:r>
              <a:rPr lang="en-US" sz="1800" b="1" dirty="0" err="1">
                <a:solidFill>
                  <a:schemeClr val="accent1">
                    <a:lumMod val="60000"/>
                    <a:lumOff val="40000"/>
                  </a:schemeClr>
                </a:solidFill>
              </a:rPr>
              <a:t>Pnevmatikakis</a:t>
            </a:r>
            <a:r>
              <a:rPr lang="en-US" sz="1800" b="1" dirty="0">
                <a:solidFill>
                  <a:schemeClr val="accent1">
                    <a:lumMod val="60000"/>
                    <a:lumOff val="40000"/>
                  </a:schemeClr>
                </a:solidFill>
              </a:rPr>
              <a:t> et al. 2013]</a:t>
            </a:r>
          </a:p>
          <a:p>
            <a:r>
              <a:rPr lang="en-US" dirty="0" smtClean="0"/>
              <a:t>Data </a:t>
            </a:r>
            <a:r>
              <a:rPr lang="en-US" dirty="0"/>
              <a:t>sets in collaboration</a:t>
            </a:r>
          </a:p>
          <a:p>
            <a:pPr lvl="1"/>
            <a:r>
              <a:rPr lang="en-US" sz="2400" dirty="0" err="1"/>
              <a:t>Paninski</a:t>
            </a:r>
            <a:r>
              <a:rPr lang="en-US" sz="2400" dirty="0"/>
              <a:t> Lab, Columbia; </a:t>
            </a:r>
            <a:r>
              <a:rPr lang="en-US" sz="2400" dirty="0" err="1"/>
              <a:t>Tolias</a:t>
            </a:r>
            <a:r>
              <a:rPr lang="en-US" sz="2400" dirty="0"/>
              <a:t> Lab, Baylor, Allen Institute</a:t>
            </a:r>
          </a:p>
          <a:p>
            <a:pPr lvl="1"/>
            <a:r>
              <a:rPr lang="en-US" sz="2400" dirty="0"/>
              <a:t>Validate </a:t>
            </a:r>
            <a:r>
              <a:rPr lang="en-US" sz="2400" dirty="0" smtClean="0"/>
              <a:t>methods: first cultured without exogenous</a:t>
            </a:r>
            <a:endParaRPr lang="en-US" dirty="0" smtClean="0"/>
          </a:p>
          <a:p>
            <a:r>
              <a:rPr lang="en-US" dirty="0" smtClean="0"/>
              <a:t>Model new Ca</a:t>
            </a:r>
            <a:r>
              <a:rPr lang="en-US" baseline="30000" dirty="0" smtClean="0"/>
              <a:t>2+</a:t>
            </a:r>
            <a:r>
              <a:rPr lang="en-US" dirty="0" smtClean="0"/>
              <a:t> indicators:</a:t>
            </a:r>
          </a:p>
          <a:p>
            <a:pPr lvl="1"/>
            <a:r>
              <a:rPr lang="en-US" sz="2400" dirty="0" smtClean="0"/>
              <a:t>GCaMP6f (2013): faster decay, rise </a:t>
            </a:r>
            <a:r>
              <a:rPr lang="en-US" sz="2400" dirty="0"/>
              <a:t>time = 50-75 </a:t>
            </a:r>
            <a:r>
              <a:rPr lang="en-US" sz="2400" dirty="0" err="1" smtClean="0"/>
              <a:t>ms</a:t>
            </a:r>
            <a:r>
              <a:rPr lang="en-US" sz="2400" dirty="0" smtClean="0"/>
              <a:t>, ….</a:t>
            </a:r>
          </a:p>
          <a:p>
            <a:pPr lvl="1"/>
            <a:r>
              <a:rPr lang="en-US" sz="2400" dirty="0" smtClean="0"/>
              <a:t>Nonlinear fluorescence model</a:t>
            </a:r>
          </a:p>
          <a:p>
            <a:r>
              <a:rPr lang="en-US" dirty="0" smtClean="0"/>
              <a:t>Theory </a:t>
            </a:r>
          </a:p>
          <a:p>
            <a:pPr lvl="1"/>
            <a:r>
              <a:rPr lang="en-US" sz="2400" dirty="0" smtClean="0"/>
              <a:t>Convergence issues of GAMP via new ADMM GAMP</a:t>
            </a:r>
            <a:r>
              <a:rPr lang="en-US" sz="1800" dirty="0" smtClean="0"/>
              <a:t>  </a:t>
            </a:r>
          </a:p>
          <a:p>
            <a:pPr lvl="1"/>
            <a:r>
              <a:rPr lang="en-US" sz="2400" dirty="0" smtClean="0"/>
              <a:t>Networks of low-dimensional</a:t>
            </a:r>
            <a:r>
              <a:rPr lang="en-US" sz="2400" dirty="0"/>
              <a:t>, nonlinear dynamical </a:t>
            </a:r>
            <a:r>
              <a:rPr lang="en-US" sz="2400" dirty="0" smtClean="0"/>
              <a:t>blocks</a:t>
            </a:r>
          </a:p>
          <a:p>
            <a:pPr lvl="1"/>
            <a:r>
              <a:rPr lang="en-US" sz="2400" dirty="0" smtClean="0"/>
              <a:t>Provable results for structured non-</a:t>
            </a:r>
            <a:r>
              <a:rPr lang="en-US" sz="2400" dirty="0" err="1" smtClean="0"/>
              <a:t>iid</a:t>
            </a:r>
            <a:r>
              <a:rPr lang="en-US" sz="2400" dirty="0" smtClean="0"/>
              <a:t>, structured A</a:t>
            </a:r>
            <a:endParaRPr lang="en-US" sz="2400" dirty="0"/>
          </a:p>
          <a:p>
            <a:pPr lvl="1"/>
            <a:endParaRPr lang="en-US" sz="1800" dirty="0"/>
          </a:p>
        </p:txBody>
      </p:sp>
    </p:spTree>
    <p:extLst>
      <p:ext uri="{BB962C8B-B14F-4D97-AF65-F5344CB8AC3E}">
        <p14:creationId xmlns:p14="http://schemas.microsoft.com/office/powerpoint/2010/main" val="14549994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6471" y="979023"/>
            <a:ext cx="8050525" cy="5905143"/>
          </a:xfrm>
        </p:spPr>
        <p:txBody>
          <a:bodyPr/>
          <a:lstStyle/>
          <a:p>
            <a:pPr marL="0" indent="0">
              <a:buNone/>
            </a:pPr>
            <a:r>
              <a:rPr lang="en-US" dirty="0" smtClean="0">
                <a:solidFill>
                  <a:schemeClr val="bg2"/>
                </a:solidFill>
              </a:rPr>
              <a:t>High dimensional inference for dynamical systems</a:t>
            </a:r>
          </a:p>
          <a:p>
            <a:r>
              <a:rPr lang="en-US" i="1" dirty="0" smtClean="0"/>
              <a:t>Generalized </a:t>
            </a:r>
            <a:r>
              <a:rPr lang="en-US" i="1" dirty="0"/>
              <a:t>l</a:t>
            </a:r>
            <a:r>
              <a:rPr lang="en-US" i="1" dirty="0" smtClean="0"/>
              <a:t>inear </a:t>
            </a:r>
            <a:r>
              <a:rPr lang="en-US" i="1" dirty="0"/>
              <a:t>d</a:t>
            </a:r>
            <a:r>
              <a:rPr lang="en-US" i="1" dirty="0" smtClean="0"/>
              <a:t>ynamical </a:t>
            </a:r>
            <a:r>
              <a:rPr lang="en-US" i="1" dirty="0"/>
              <a:t>n</a:t>
            </a:r>
            <a:r>
              <a:rPr lang="en-US" i="1" dirty="0" smtClean="0"/>
              <a:t>etworks:</a:t>
            </a:r>
            <a:endParaRPr lang="en-US" dirty="0" smtClean="0"/>
          </a:p>
          <a:p>
            <a:pPr lvl="1"/>
            <a:r>
              <a:rPr lang="en-US" dirty="0"/>
              <a:t>U</a:t>
            </a:r>
            <a:r>
              <a:rPr lang="en-US" dirty="0" smtClean="0"/>
              <a:t>nderlying low-dimensional, nonlinear dynamical blocks</a:t>
            </a:r>
          </a:p>
          <a:p>
            <a:pPr lvl="1"/>
            <a:r>
              <a:rPr lang="en-US" dirty="0" smtClean="0"/>
              <a:t>Linear memoryless constraints, graphical models</a:t>
            </a:r>
          </a:p>
          <a:p>
            <a:r>
              <a:rPr lang="en-US" dirty="0"/>
              <a:t>M</a:t>
            </a:r>
            <a:r>
              <a:rPr lang="en-US" dirty="0" smtClean="0"/>
              <a:t>any phenomena</a:t>
            </a:r>
          </a:p>
          <a:p>
            <a:pPr lvl="1"/>
            <a:r>
              <a:rPr lang="en-US" dirty="0" smtClean="0"/>
              <a:t>Neural systems, communication networks, particles, media, …</a:t>
            </a:r>
          </a:p>
          <a:p>
            <a:pPr lvl="1"/>
            <a:r>
              <a:rPr lang="en-US" dirty="0" smtClean="0"/>
              <a:t>Extends GLM to include networked dynamics</a:t>
            </a:r>
            <a:endParaRPr lang="en-US" dirty="0"/>
          </a:p>
          <a:p>
            <a:pPr lvl="1"/>
            <a:endParaRPr lang="en-US" sz="1100" dirty="0" smtClean="0"/>
          </a:p>
          <a:p>
            <a:r>
              <a:rPr lang="en-US" dirty="0" smtClean="0"/>
              <a:t>Can we extend methods for:</a:t>
            </a:r>
          </a:p>
          <a:p>
            <a:pPr lvl="1"/>
            <a:r>
              <a:rPr lang="en-US" dirty="0" smtClean="0"/>
              <a:t>Scalable estimation algorithms?</a:t>
            </a:r>
          </a:p>
          <a:p>
            <a:pPr lvl="1"/>
            <a:r>
              <a:rPr lang="en-US" dirty="0" smtClean="0"/>
              <a:t>Learning connectivity?</a:t>
            </a:r>
          </a:p>
          <a:p>
            <a:pPr lvl="1"/>
            <a:r>
              <a:rPr lang="en-US" dirty="0" smtClean="0"/>
              <a:t>Provable guarantees?</a:t>
            </a:r>
          </a:p>
          <a:p>
            <a:endParaRPr lang="en-US" dirty="0" smtClean="0"/>
          </a:p>
          <a:p>
            <a:endParaRPr lang="en-US" dirty="0" smtClean="0"/>
          </a:p>
          <a:p>
            <a:pPr lvl="1"/>
            <a:endParaRPr lang="en-US" dirty="0"/>
          </a:p>
        </p:txBody>
      </p:sp>
      <p:grpSp>
        <p:nvGrpSpPr>
          <p:cNvPr id="7" name="Group 6"/>
          <p:cNvGrpSpPr>
            <a:grpSpLocks noChangeAspect="1"/>
          </p:cNvGrpSpPr>
          <p:nvPr/>
        </p:nvGrpSpPr>
        <p:grpSpPr>
          <a:xfrm>
            <a:off x="5943600" y="3733800"/>
            <a:ext cx="2926080" cy="2385997"/>
            <a:chOff x="5328148" y="2264664"/>
            <a:chExt cx="3390900" cy="2765021"/>
          </a:xfrm>
        </p:grpSpPr>
        <p:sp>
          <p:nvSpPr>
            <p:cNvPr id="20" name="Rectangle 19"/>
            <p:cNvSpPr/>
            <p:nvPr/>
          </p:nvSpPr>
          <p:spPr>
            <a:xfrm>
              <a:off x="5785348" y="2743200"/>
              <a:ext cx="806385" cy="448056"/>
            </a:xfrm>
            <a:prstGeom prst="rect">
              <a:avLst/>
            </a:prstGeom>
            <a:solidFill>
              <a:srgbClr val="4F81BD">
                <a:lumMod val="40000"/>
                <a:lumOff val="60000"/>
              </a:srgbClr>
            </a:solidFill>
            <a:ln w="12700" cap="flat" cmpd="sng" algn="ctr">
              <a:solidFill>
                <a:srgbClr val="4F81BD">
                  <a:shade val="50000"/>
                </a:srgbClr>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Perpetua"/>
                <a:ea typeface="+mn-ea"/>
                <a:cs typeface="+mn-cs"/>
              </a:endParaRPr>
            </a:p>
          </p:txBody>
        </p:sp>
        <p:sp>
          <p:nvSpPr>
            <p:cNvPr id="21" name="Rectangle 20"/>
            <p:cNvSpPr/>
            <p:nvPr/>
          </p:nvSpPr>
          <p:spPr>
            <a:xfrm>
              <a:off x="7461748" y="3091572"/>
              <a:ext cx="804672" cy="443549"/>
            </a:xfrm>
            <a:prstGeom prst="rect">
              <a:avLst/>
            </a:prstGeom>
            <a:solidFill>
              <a:srgbClr val="4F81BD">
                <a:lumMod val="40000"/>
                <a:lumOff val="60000"/>
              </a:srgbClr>
            </a:solidFill>
            <a:ln w="12700" cap="flat" cmpd="sng" algn="ctr">
              <a:solidFill>
                <a:srgbClr val="4F81BD">
                  <a:shade val="50000"/>
                </a:srgbClr>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Perpetua"/>
                <a:ea typeface="+mn-ea"/>
                <a:cs typeface="+mn-cs"/>
              </a:endParaRPr>
            </a:p>
          </p:txBody>
        </p:sp>
        <p:sp>
          <p:nvSpPr>
            <p:cNvPr id="22" name="Rectangle 21"/>
            <p:cNvSpPr/>
            <p:nvPr/>
          </p:nvSpPr>
          <p:spPr>
            <a:xfrm>
              <a:off x="6204448" y="4101807"/>
              <a:ext cx="838200" cy="406693"/>
            </a:xfrm>
            <a:prstGeom prst="rect">
              <a:avLst/>
            </a:prstGeom>
            <a:solidFill>
              <a:srgbClr val="4F81BD">
                <a:lumMod val="40000"/>
                <a:lumOff val="60000"/>
              </a:srgbClr>
            </a:solidFill>
            <a:ln w="12700" cap="flat" cmpd="sng" algn="ctr">
              <a:solidFill>
                <a:srgbClr val="4F81BD">
                  <a:shade val="50000"/>
                </a:srgbClr>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Perpetua"/>
                <a:ea typeface="+mn-ea"/>
                <a:cs typeface="+mn-cs"/>
              </a:endParaRPr>
            </a:p>
          </p:txBody>
        </p:sp>
        <p:cxnSp>
          <p:nvCxnSpPr>
            <p:cNvPr id="23" name="Straight Arrow Connector 22"/>
            <p:cNvCxnSpPr/>
            <p:nvPr/>
          </p:nvCxnSpPr>
          <p:spPr>
            <a:xfrm>
              <a:off x="6204448" y="2264664"/>
              <a:ext cx="0" cy="438912"/>
            </a:xfrm>
            <a:prstGeom prst="straightConnector1">
              <a:avLst/>
            </a:prstGeom>
            <a:noFill/>
            <a:ln w="9525" cap="flat" cmpd="sng" algn="ctr">
              <a:solidFill>
                <a:srgbClr val="4F81BD">
                  <a:shade val="60000"/>
                  <a:satMod val="110000"/>
                </a:srgbClr>
              </a:solidFill>
              <a:prstDash val="solid"/>
              <a:tailEnd type="triangle"/>
            </a:ln>
            <a:effectLst/>
          </p:spPr>
        </p:cxnSp>
        <p:cxnSp>
          <p:nvCxnSpPr>
            <p:cNvPr id="24" name="Straight Arrow Connector 23"/>
            <p:cNvCxnSpPr/>
            <p:nvPr/>
          </p:nvCxnSpPr>
          <p:spPr>
            <a:xfrm>
              <a:off x="7880848" y="2686840"/>
              <a:ext cx="0" cy="404732"/>
            </a:xfrm>
            <a:prstGeom prst="straightConnector1">
              <a:avLst/>
            </a:prstGeom>
            <a:noFill/>
            <a:ln w="9525" cap="flat" cmpd="sng" algn="ctr">
              <a:solidFill>
                <a:srgbClr val="4F81BD">
                  <a:shade val="60000"/>
                  <a:satMod val="110000"/>
                </a:srgbClr>
              </a:solidFill>
              <a:prstDash val="solid"/>
              <a:tailEnd type="triangle"/>
            </a:ln>
            <a:effectLst/>
          </p:spPr>
        </p:cxnSp>
        <p:cxnSp>
          <p:nvCxnSpPr>
            <p:cNvPr id="25" name="Straight Arrow Connector 24"/>
            <p:cNvCxnSpPr>
              <a:stCxn id="22" idx="0"/>
              <a:endCxn id="20" idx="2"/>
            </p:cNvCxnSpPr>
            <p:nvPr/>
          </p:nvCxnSpPr>
          <p:spPr>
            <a:xfrm flipH="1" flipV="1">
              <a:off x="6188541" y="3191256"/>
              <a:ext cx="435007" cy="910551"/>
            </a:xfrm>
            <a:prstGeom prst="straightConnector1">
              <a:avLst/>
            </a:prstGeom>
            <a:noFill/>
            <a:ln w="9525" cap="flat" cmpd="sng" algn="ctr">
              <a:solidFill>
                <a:srgbClr val="4F81BD">
                  <a:shade val="60000"/>
                  <a:satMod val="110000"/>
                </a:srgbClr>
              </a:solidFill>
              <a:prstDash val="solid"/>
              <a:tailEnd type="triangle"/>
            </a:ln>
            <a:effectLst/>
          </p:spPr>
        </p:cxnSp>
        <p:cxnSp>
          <p:nvCxnSpPr>
            <p:cNvPr id="26" name="Straight Arrow Connector 25"/>
            <p:cNvCxnSpPr>
              <a:stCxn id="21" idx="2"/>
              <a:endCxn id="22" idx="3"/>
            </p:cNvCxnSpPr>
            <p:nvPr/>
          </p:nvCxnSpPr>
          <p:spPr>
            <a:xfrm flipH="1">
              <a:off x="7042648" y="3535121"/>
              <a:ext cx="821436" cy="770033"/>
            </a:xfrm>
            <a:prstGeom prst="straightConnector1">
              <a:avLst/>
            </a:prstGeom>
            <a:noFill/>
            <a:ln w="9525" cap="flat" cmpd="sng" algn="ctr">
              <a:solidFill>
                <a:srgbClr val="4F81BD">
                  <a:shade val="60000"/>
                  <a:satMod val="110000"/>
                </a:srgbClr>
              </a:solidFill>
              <a:prstDash val="solid"/>
              <a:tailEnd type="triangle"/>
            </a:ln>
            <a:effectLst/>
          </p:spPr>
        </p:cxnSp>
        <p:cxnSp>
          <p:nvCxnSpPr>
            <p:cNvPr id="27" name="Straight Arrow Connector 26"/>
            <p:cNvCxnSpPr>
              <a:stCxn id="20" idx="3"/>
              <a:endCxn id="21" idx="1"/>
            </p:cNvCxnSpPr>
            <p:nvPr/>
          </p:nvCxnSpPr>
          <p:spPr>
            <a:xfrm>
              <a:off x="6591733" y="2967228"/>
              <a:ext cx="870015" cy="346119"/>
            </a:xfrm>
            <a:prstGeom prst="straightConnector1">
              <a:avLst/>
            </a:prstGeom>
            <a:noFill/>
            <a:ln w="9525" cap="flat" cmpd="sng" algn="ctr">
              <a:solidFill>
                <a:srgbClr val="4F81BD">
                  <a:shade val="60000"/>
                  <a:satMod val="110000"/>
                </a:srgbClr>
              </a:solidFill>
              <a:prstDash val="solid"/>
              <a:tailEnd type="triangle"/>
            </a:ln>
            <a:effectLst/>
          </p:spPr>
        </p:cxnSp>
        <p:cxnSp>
          <p:nvCxnSpPr>
            <p:cNvPr id="28" name="Straight Arrow Connector 27"/>
            <p:cNvCxnSpPr>
              <a:stCxn id="21" idx="3"/>
            </p:cNvCxnSpPr>
            <p:nvPr/>
          </p:nvCxnSpPr>
          <p:spPr>
            <a:xfrm>
              <a:off x="8266420" y="3313347"/>
              <a:ext cx="452628" cy="0"/>
            </a:xfrm>
            <a:prstGeom prst="straightConnector1">
              <a:avLst/>
            </a:prstGeom>
            <a:noFill/>
            <a:ln w="9525" cap="flat" cmpd="sng" algn="ctr">
              <a:solidFill>
                <a:srgbClr val="4F81BD">
                  <a:shade val="60000"/>
                  <a:satMod val="110000"/>
                </a:srgbClr>
              </a:solidFill>
              <a:prstDash val="solid"/>
              <a:tailEnd type="triangle"/>
            </a:ln>
            <a:effectLst/>
          </p:spPr>
        </p:cxnSp>
        <p:cxnSp>
          <p:nvCxnSpPr>
            <p:cNvPr id="29" name="Straight Arrow Connector 28"/>
            <p:cNvCxnSpPr>
              <a:endCxn id="20" idx="1"/>
            </p:cNvCxnSpPr>
            <p:nvPr/>
          </p:nvCxnSpPr>
          <p:spPr>
            <a:xfrm flipV="1">
              <a:off x="5328148" y="2967228"/>
              <a:ext cx="457200" cy="10584"/>
            </a:xfrm>
            <a:prstGeom prst="straightConnector1">
              <a:avLst/>
            </a:prstGeom>
            <a:noFill/>
            <a:ln w="9525" cap="flat" cmpd="sng" algn="ctr">
              <a:solidFill>
                <a:srgbClr val="4F81BD">
                  <a:shade val="60000"/>
                  <a:satMod val="110000"/>
                </a:srgbClr>
              </a:solidFill>
              <a:prstDash val="solid"/>
              <a:tailEnd type="triangle"/>
            </a:ln>
            <a:effectLst/>
          </p:spPr>
        </p:cxnSp>
        <mc:AlternateContent xmlns:mc="http://schemas.openxmlformats.org/markup-compatibility/2006" xmlns:a14="http://schemas.microsoft.com/office/drawing/2010/main">
          <mc:Choice Requires="a14">
            <p:sp>
              <p:nvSpPr>
                <p:cNvPr id="32" name="TextBox 31"/>
                <p:cNvSpPr txBox="1"/>
                <p:nvPr/>
              </p:nvSpPr>
              <p:spPr>
                <a:xfrm>
                  <a:off x="6794617" y="2591306"/>
                  <a:ext cx="590931" cy="391646"/>
                </a:xfrm>
                <a:prstGeom prst="rect">
                  <a:avLst/>
                </a:prstGeom>
                <a:noFill/>
              </p:spPr>
              <p:txBody>
                <a:bodyPr wrap="none" rtlCol="0">
                  <a:spAutoFit/>
                </a:bodyPr>
                <a:lstStyle/>
                <a:p>
                  <a:pPr algn="l" defTabSz="457200"/>
                  <a14:m>
                    <m:oMathPara xmlns:m="http://schemas.openxmlformats.org/officeDocument/2006/math">
                      <m:oMathParaPr>
                        <m:jc m:val="centerGroup"/>
                      </m:oMathParaPr>
                      <m:oMath xmlns:m="http://schemas.openxmlformats.org/officeDocument/2006/math">
                        <m:sSub>
                          <m:sSubPr>
                            <m:ctrlPr>
                              <a:rPr lang="en-US" sz="1800" b="0" i="1" smtClean="0">
                                <a:solidFill>
                                  <a:prstClr val="black"/>
                                </a:solidFill>
                                <a:latin typeface="Cambria Math" panose="02040503050406030204" pitchFamily="18" charset="0"/>
                                <a:cs typeface="+mn-cs"/>
                              </a:rPr>
                            </m:ctrlPr>
                          </m:sSubPr>
                          <m:e>
                            <m:r>
                              <a:rPr lang="en-US" sz="1800" b="0" i="1" smtClean="0">
                                <a:solidFill>
                                  <a:prstClr val="black"/>
                                </a:solidFill>
                                <a:latin typeface="Cambria Math" panose="02040503050406030204" pitchFamily="18" charset="0"/>
                                <a:cs typeface="+mn-cs"/>
                              </a:rPr>
                              <m:t>𝑊</m:t>
                            </m:r>
                          </m:e>
                          <m:sub>
                            <m:r>
                              <a:rPr lang="en-US" sz="1800" b="0" i="1" smtClean="0">
                                <a:solidFill>
                                  <a:prstClr val="black"/>
                                </a:solidFill>
                                <a:latin typeface="Cambria Math" panose="02040503050406030204" pitchFamily="18" charset="0"/>
                                <a:cs typeface="+mn-cs"/>
                              </a:rPr>
                              <m:t>𝑖𝑗</m:t>
                            </m:r>
                          </m:sub>
                        </m:sSub>
                      </m:oMath>
                    </m:oMathPara>
                  </a14:m>
                  <a:endParaRPr lang="en-US" sz="1800" b="0" dirty="0">
                    <a:solidFill>
                      <a:prstClr val="black"/>
                    </a:solidFill>
                    <a:ea typeface="ＭＳ Ｐゴシック" pitchFamily="-65" charset="-128"/>
                    <a:cs typeface="+mn-cs"/>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6794617" y="2591306"/>
                  <a:ext cx="590931" cy="391646"/>
                </a:xfrm>
                <a:prstGeom prst="rect">
                  <a:avLst/>
                </a:prstGeom>
                <a:blipFill rotWithShape="0">
                  <a:blip r:embed="rId3"/>
                  <a:stretch>
                    <a:fillRect b="-2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5596856" y="4604825"/>
                  <a:ext cx="2170851" cy="42486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r>
                              <a:rPr lang="en-US" b="0" i="1" smtClean="0">
                                <a:latin typeface="Cambria Math" panose="02040503050406030204" pitchFamily="18" charset="0"/>
                              </a:rPr>
                              <m:t>𝑘</m:t>
                            </m:r>
                            <m:r>
                              <a:rPr lang="en-US" b="0" i="1" smtClean="0">
                                <a:latin typeface="Cambria Math" panose="02040503050406030204" pitchFamily="18" charset="0"/>
                              </a:rPr>
                              <m:t>+1</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r>
                              <a:rPr lang="en-US" b="0" i="1" smtClean="0">
                                <a:latin typeface="Cambria Math" panose="02040503050406030204" pitchFamily="18" charset="0"/>
                              </a:rPr>
                              <m:t>𝑘</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r>
                              <a:rPr lang="en-US" b="0" i="1" smtClean="0">
                                <a:latin typeface="Cambria Math" panose="02040503050406030204" pitchFamily="18" charset="0"/>
                              </a:rPr>
                              <m:t>𝑖</m:t>
                            </m:r>
                          </m:sub>
                          <m:sup>
                            <m:r>
                              <a:rPr lang="en-US" b="0" i="1" smtClean="0">
                                <a:latin typeface="Cambria Math" panose="02040503050406030204" pitchFamily="18" charset="0"/>
                              </a:rPr>
                              <m:t>𝑘</m:t>
                            </m:r>
                          </m:sup>
                        </m:sSubSup>
                        <m:r>
                          <a:rPr lang="en-US" b="0" i="1" smtClean="0">
                            <a:latin typeface="Cambria Math" panose="02040503050406030204" pitchFamily="18" charset="0"/>
                          </a:rPr>
                          <m:t>)</m:t>
                        </m:r>
                      </m:oMath>
                    </m:oMathPara>
                  </a14:m>
                  <a:endParaRPr lang="en-US" b="0" dirty="0" smtClean="0"/>
                </a:p>
              </p:txBody>
            </p:sp>
          </mc:Choice>
          <mc:Fallback xmlns="">
            <p:sp>
              <p:nvSpPr>
                <p:cNvPr id="51" name="TextBox 50"/>
                <p:cNvSpPr txBox="1">
                  <a:spLocks noRot="1" noChangeAspect="1" noMove="1" noResize="1" noEditPoints="1" noAdjustHandles="1" noChangeArrowheads="1" noChangeShapeType="1" noTextEdit="1"/>
                </p:cNvSpPr>
                <p:nvPr/>
              </p:nvSpPr>
              <p:spPr>
                <a:xfrm>
                  <a:off x="5596856" y="4604825"/>
                  <a:ext cx="2170851" cy="424860"/>
                </a:xfrm>
                <a:prstGeom prst="rect">
                  <a:avLst/>
                </a:prstGeom>
                <a:blipFill rotWithShape="0">
                  <a:blip r:embed="rId4"/>
                  <a:stretch>
                    <a:fillRect r="-13029" b="-31667"/>
                  </a:stretch>
                </a:blipFill>
              </p:spPr>
              <p:txBody>
                <a:bodyPr/>
                <a:lstStyle/>
                <a:p>
                  <a:r>
                    <a:rPr lang="en-US">
                      <a:noFill/>
                    </a:rPr>
                    <a:t> </a:t>
                  </a:r>
                </a:p>
              </p:txBody>
            </p:sp>
          </mc:Fallback>
        </mc:AlternateContent>
      </p:grpSp>
      <p:sp>
        <p:nvSpPr>
          <p:cNvPr id="6" name="Title 5"/>
          <p:cNvSpPr>
            <a:spLocks noGrp="1"/>
          </p:cNvSpPr>
          <p:nvPr>
            <p:ph type="title"/>
          </p:nvPr>
        </p:nvSpPr>
        <p:spPr/>
        <p:txBody>
          <a:bodyPr/>
          <a:lstStyle/>
          <a:p>
            <a:r>
              <a:rPr lang="en-US" dirty="0"/>
              <a:t>Future work : </a:t>
            </a:r>
            <a:r>
              <a:rPr lang="en-US" dirty="0" smtClean="0"/>
              <a:t>dynamical networks</a:t>
            </a:r>
            <a:endParaRPr lang="en-US" dirty="0"/>
          </a:p>
        </p:txBody>
      </p:sp>
    </p:spTree>
    <p:extLst>
      <p:ext uri="{BB962C8B-B14F-4D97-AF65-F5344CB8AC3E}">
        <p14:creationId xmlns:p14="http://schemas.microsoft.com/office/powerpoint/2010/main" val="7866396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
            <a:ext cx="8839200" cy="568029"/>
          </a:xfrm>
        </p:spPr>
        <p:txBody>
          <a:bodyPr/>
          <a:lstStyle/>
          <a:p>
            <a:r>
              <a:rPr lang="en-US" dirty="0" smtClean="0"/>
              <a:t/>
            </a:r>
            <a:br>
              <a:rPr lang="en-US" dirty="0" smtClean="0"/>
            </a:br>
            <a:r>
              <a:rPr lang="en-US" sz="2400" dirty="0" smtClean="0"/>
              <a:t>Joint Estimation and Learning for GLMS</a:t>
            </a:r>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sz="quarter" idx="1"/>
              </p:nvPr>
            </p:nvSpPr>
            <p:spPr>
              <a:xfrm>
                <a:off x="152400" y="3483925"/>
                <a:ext cx="9073896" cy="3221675"/>
              </a:xfrm>
            </p:spPr>
            <p:txBody>
              <a:bodyPr>
                <a:normAutofit/>
              </a:bodyPr>
              <a:lstStyle/>
              <a:p>
                <a:r>
                  <a:rPr lang="en-US" dirty="0" smtClean="0"/>
                  <a:t>GLM with unknown parameters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𝑥</m:t>
                        </m:r>
                      </m:sub>
                    </m:sSub>
                  </m:oMath>
                </a14:m>
                <a:r>
                  <a:rPr lang="en-US" dirty="0" smtClean="0"/>
                  <a:t>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𝑧</m:t>
                        </m:r>
                      </m:sub>
                    </m:sSub>
                  </m:oMath>
                </a14:m>
                <a:endParaRPr lang="en-US" dirty="0" smtClean="0"/>
              </a:p>
              <a:p>
                <a:pPr lvl="1"/>
                <a:r>
                  <a:rPr lang="en-US" sz="2400" dirty="0" smtClean="0"/>
                  <a:t>Unknown prior, nonlinearities, noise…</a:t>
                </a:r>
              </a:p>
              <a:p>
                <a:pPr lvl="0">
                  <a:buClr>
                    <a:srgbClr val="000099"/>
                  </a:buClr>
                </a:pPr>
                <a:r>
                  <a:rPr lang="en-US" dirty="0" smtClean="0">
                    <a:solidFill>
                      <a:srgbClr val="000000"/>
                    </a:solidFill>
                  </a:rPr>
                  <a:t>Joint </a:t>
                </a:r>
                <a:r>
                  <a:rPr lang="en-US" dirty="0">
                    <a:solidFill>
                      <a:srgbClr val="000000"/>
                    </a:solidFill>
                  </a:rPr>
                  <a:t>estimation learning problem:  Given </a:t>
                </a:r>
                <a14:m>
                  <m:oMath xmlns:m="http://schemas.openxmlformats.org/officeDocument/2006/math">
                    <m:r>
                      <a:rPr lang="en-US" i="1" dirty="0">
                        <a:solidFill>
                          <a:srgbClr val="000000"/>
                        </a:solidFill>
                        <a:latin typeface="Cambria Math"/>
                      </a:rPr>
                      <m:t>𝑦</m:t>
                    </m:r>
                  </m:oMath>
                </a14:m>
                <a:r>
                  <a:rPr lang="en-US" dirty="0">
                    <a:solidFill>
                      <a:srgbClr val="000000"/>
                    </a:solidFill>
                  </a:rPr>
                  <a:t> and </a:t>
                </a:r>
                <a14:m>
                  <m:oMath xmlns:m="http://schemas.openxmlformats.org/officeDocument/2006/math">
                    <m:r>
                      <a:rPr lang="en-US" i="1" dirty="0">
                        <a:solidFill>
                          <a:srgbClr val="000000"/>
                        </a:solidFill>
                        <a:latin typeface="Cambria Math"/>
                      </a:rPr>
                      <m:t>𝐴</m:t>
                    </m:r>
                  </m:oMath>
                </a14:m>
                <a:r>
                  <a:rPr lang="en-US" dirty="0">
                    <a:solidFill>
                      <a:srgbClr val="000000"/>
                    </a:solidFill>
                  </a:rPr>
                  <a:t>:</a:t>
                </a:r>
              </a:p>
              <a:p>
                <a:pPr lvl="1"/>
                <a:r>
                  <a:rPr lang="en-US" dirty="0">
                    <a:solidFill>
                      <a:srgbClr val="000000"/>
                    </a:solidFill>
                  </a:rPr>
                  <a:t>Estimate </a:t>
                </a:r>
                <a:r>
                  <a:rPr lang="en-US" dirty="0" smtClean="0">
                    <a:solidFill>
                      <a:srgbClr val="000000"/>
                    </a:solidFill>
                  </a:rPr>
                  <a:t>input </a:t>
                </a:r>
                <a14:m>
                  <m:oMath xmlns:m="http://schemas.openxmlformats.org/officeDocument/2006/math">
                    <m:r>
                      <a:rPr lang="en-US" i="1" dirty="0">
                        <a:solidFill>
                          <a:srgbClr val="000000"/>
                        </a:solidFill>
                        <a:latin typeface="Cambria Math"/>
                      </a:rPr>
                      <m:t>𝑥</m:t>
                    </m:r>
                  </m:oMath>
                </a14:m>
                <a:r>
                  <a:rPr lang="en-US" dirty="0">
                    <a:solidFill>
                      <a:srgbClr val="000000"/>
                    </a:solidFill>
                  </a:rPr>
                  <a:t> and </a:t>
                </a:r>
                <a14:m>
                  <m:oMath xmlns:m="http://schemas.openxmlformats.org/officeDocument/2006/math">
                    <m:r>
                      <a:rPr lang="en-US" i="1" dirty="0">
                        <a:solidFill>
                          <a:srgbClr val="000000"/>
                        </a:solidFill>
                        <a:latin typeface="Cambria Math"/>
                      </a:rPr>
                      <m:t>𝑧</m:t>
                    </m:r>
                  </m:oMath>
                </a14:m>
                <a:r>
                  <a:rPr lang="en-US" dirty="0" smtClean="0">
                    <a:solidFill>
                      <a:srgbClr val="000000"/>
                    </a:solidFill>
                  </a:rPr>
                  <a:t>,</a:t>
                </a:r>
                <a:endParaRPr lang="en-US" dirty="0">
                  <a:solidFill>
                    <a:srgbClr val="000000"/>
                  </a:solidFill>
                </a:endParaRPr>
              </a:p>
              <a:p>
                <a:pPr lvl="1"/>
                <a:r>
                  <a:rPr lang="en-US" dirty="0">
                    <a:solidFill>
                      <a:srgbClr val="000000"/>
                    </a:solidFill>
                  </a:rPr>
                  <a:t>Learn parameters </a:t>
                </a:r>
                <a14:m>
                  <m:oMath xmlns:m="http://schemas.openxmlformats.org/officeDocument/2006/math">
                    <m:sSub>
                      <m:sSubPr>
                        <m:ctrlPr>
                          <a:rPr lang="en-US" i="1">
                            <a:solidFill>
                              <a:sysClr val="windowText" lastClr="000000"/>
                            </a:solidFill>
                            <a:latin typeface="Cambria Math" panose="02040503050406030204" pitchFamily="18" charset="0"/>
                          </a:rPr>
                        </m:ctrlPr>
                      </m:sSubPr>
                      <m:e>
                        <m:r>
                          <a:rPr lang="en-US" b="0" i="1" smtClean="0">
                            <a:solidFill>
                              <a:sysClr val="windowText" lastClr="000000"/>
                            </a:solidFill>
                            <a:latin typeface="Cambria Math" panose="02040503050406030204" pitchFamily="18" charset="0"/>
                          </a:rPr>
                          <m:t>𝜃</m:t>
                        </m:r>
                      </m:e>
                      <m:sub>
                        <m:r>
                          <a:rPr lang="en-US" i="1">
                            <a:solidFill>
                              <a:sysClr val="windowText" lastClr="000000"/>
                            </a:solidFill>
                            <a:latin typeface="Cambria Math"/>
                          </a:rPr>
                          <m:t>𝑥</m:t>
                        </m:r>
                      </m:sub>
                    </m:sSub>
                  </m:oMath>
                </a14:m>
                <a:r>
                  <a:rPr lang="en-US" dirty="0">
                    <a:solidFill>
                      <a:srgbClr val="000000"/>
                    </a:solidFill>
                  </a:rPr>
                  <a:t> and </a:t>
                </a:r>
                <a14:m>
                  <m:oMath xmlns:m="http://schemas.openxmlformats.org/officeDocument/2006/math">
                    <m:sSub>
                      <m:sSubPr>
                        <m:ctrlPr>
                          <a:rPr lang="en-US" i="1">
                            <a:solidFill>
                              <a:sysClr val="windowText" lastClr="000000"/>
                            </a:solidFill>
                            <a:latin typeface="Cambria Math" panose="02040503050406030204" pitchFamily="18" charset="0"/>
                          </a:rPr>
                        </m:ctrlPr>
                      </m:sSubPr>
                      <m:e>
                        <m:r>
                          <a:rPr lang="en-US" b="0" i="1" smtClean="0">
                            <a:solidFill>
                              <a:sysClr val="windowText" lastClr="000000"/>
                            </a:solidFill>
                            <a:latin typeface="Cambria Math" panose="02040503050406030204" pitchFamily="18" charset="0"/>
                          </a:rPr>
                          <m:t>𝜃</m:t>
                        </m:r>
                      </m:e>
                      <m:sub>
                        <m:r>
                          <a:rPr lang="en-US" i="1">
                            <a:solidFill>
                              <a:sysClr val="windowText" lastClr="000000"/>
                            </a:solidFill>
                            <a:latin typeface="Cambria Math"/>
                          </a:rPr>
                          <m:t>𝑧</m:t>
                        </m:r>
                      </m:sub>
                    </m:sSub>
                  </m:oMath>
                </a14:m>
                <a:r>
                  <a:rPr lang="en-US" dirty="0" smtClean="0"/>
                  <a:t> in distribution</a:t>
                </a:r>
              </a:p>
              <a:p>
                <a:pPr lvl="1"/>
                <a:r>
                  <a:rPr lang="en-US" b="1" dirty="0" smtClean="0"/>
                  <a:t>Consistent</a:t>
                </a:r>
                <a:endParaRPr lang="en-US" b="1" dirty="0"/>
              </a:p>
              <a:p>
                <a:pPr lvl="1"/>
                <a:endParaRPr lang="en-US" dirty="0" smtClean="0"/>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quarter" idx="1"/>
              </p:nvPr>
            </p:nvSpPr>
            <p:spPr>
              <a:xfrm>
                <a:off x="152400" y="3483925"/>
                <a:ext cx="9073896" cy="3221675"/>
              </a:xfrm>
              <a:blipFill rotWithShape="0">
                <a:blip r:embed="rId3"/>
                <a:stretch>
                  <a:fillRect l="-470" t="-1326"/>
                </a:stretch>
              </a:blipFill>
            </p:spPr>
            <p:txBody>
              <a:bodyPr/>
              <a:lstStyle/>
              <a:p>
                <a:r>
                  <a:rPr lang="en-US">
                    <a:noFill/>
                  </a:rPr>
                  <a:t> </a:t>
                </a:r>
              </a:p>
            </p:txBody>
          </p:sp>
        </mc:Fallback>
      </mc:AlternateContent>
      <p:sp>
        <p:nvSpPr>
          <p:cNvPr id="7" name="Rectangle 6"/>
          <p:cNvSpPr/>
          <p:nvPr/>
        </p:nvSpPr>
        <p:spPr>
          <a:xfrm>
            <a:off x="1408542" y="1795538"/>
            <a:ext cx="985723" cy="861236"/>
          </a:xfrm>
          <a:prstGeom prst="rect">
            <a:avLst/>
          </a:prstGeom>
          <a:solidFill>
            <a:srgbClr val="FFC000"/>
          </a:solidFill>
          <a:ln w="127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Perpetua"/>
              <a:ea typeface="+mn-ea"/>
              <a:cs typeface="+mn-cs"/>
            </a:endParaRPr>
          </a:p>
        </p:txBody>
      </p:sp>
      <p:sp>
        <p:nvSpPr>
          <p:cNvPr id="8" name="TextBox 7"/>
          <p:cNvSpPr txBox="1"/>
          <p:nvPr/>
        </p:nvSpPr>
        <p:spPr>
          <a:xfrm>
            <a:off x="1277112" y="2692841"/>
            <a:ext cx="1207124" cy="32110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sysClr val="windowText" lastClr="000000"/>
                </a:solidFill>
                <a:effectLst/>
                <a:uLnTx/>
                <a:uFillTx/>
              </a:rPr>
              <a:t>i.i.d</a:t>
            </a:r>
            <a:r>
              <a:rPr kumimoji="0" lang="en-US" sz="1800" b="0" i="0" u="none" strike="noStrike" kern="0" cap="none" spc="0" normalizeH="0" baseline="0" noProof="0" dirty="0" smtClean="0">
                <a:ln>
                  <a:noFill/>
                </a:ln>
                <a:solidFill>
                  <a:sysClr val="windowText" lastClr="000000"/>
                </a:solidFill>
                <a:effectLst/>
                <a:uLnTx/>
                <a:uFillTx/>
              </a:rPr>
              <a:t>. prior</a:t>
            </a:r>
          </a:p>
        </p:txBody>
      </p:sp>
      <mc:AlternateContent xmlns:mc="http://schemas.openxmlformats.org/markup-compatibility/2006" xmlns:a14="http://schemas.microsoft.com/office/drawing/2010/main">
        <mc:Choice Requires="a14">
          <p:sp>
            <p:nvSpPr>
              <p:cNvPr id="9" name="TextBox 8"/>
              <p:cNvSpPr txBox="1"/>
              <p:nvPr/>
            </p:nvSpPr>
            <p:spPr>
              <a:xfrm>
                <a:off x="1347632" y="2065606"/>
                <a:ext cx="111748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sysClr val="windowText" lastClr="000000"/>
                              </a:solidFill>
                              <a:effectLst/>
                              <a:uLnTx/>
                              <a:uFillTx/>
                              <a:latin typeface="Cambria Math"/>
                            </a:rPr>
                            <m:t>𝑃</m:t>
                          </m:r>
                        </m:e>
                        <m:sub>
                          <m:r>
                            <a:rPr kumimoji="0" lang="en-US" sz="1800" b="0" i="1" u="none" strike="noStrike" kern="0" cap="none" spc="0" normalizeH="0" baseline="0" noProof="0" smtClean="0">
                              <a:ln>
                                <a:noFill/>
                              </a:ln>
                              <a:solidFill>
                                <a:sysClr val="windowText" lastClr="000000"/>
                              </a:solidFill>
                              <a:effectLst/>
                              <a:uLnTx/>
                              <a:uFillTx/>
                              <a:latin typeface="Cambria Math"/>
                            </a:rPr>
                            <m:t>𝑋</m:t>
                          </m:r>
                        </m:sub>
                      </m:sSub>
                      <m:r>
                        <a:rPr kumimoji="0" lang="en-US" sz="1800" b="0" i="1" u="none" strike="noStrike" kern="0" cap="none" spc="0" normalizeH="0" baseline="0" noProof="0" smtClean="0">
                          <a:ln>
                            <a:noFill/>
                          </a:ln>
                          <a:solidFill>
                            <a:sysClr val="windowText" lastClr="000000"/>
                          </a:solidFill>
                          <a:effectLst/>
                          <a:uLnTx/>
                          <a:uFillTx/>
                          <a:latin typeface="Cambria Math"/>
                        </a:rPr>
                        <m:t>(</m:t>
                      </m:r>
                      <m:r>
                        <a:rPr kumimoji="0" lang="en-US" sz="1800" b="0" i="1" u="none" strike="noStrike" kern="0" cap="none" spc="0" normalizeH="0" baseline="0" noProof="0" smtClean="0">
                          <a:ln>
                            <a:noFill/>
                          </a:ln>
                          <a:solidFill>
                            <a:sysClr val="windowText" lastClr="000000"/>
                          </a:solidFill>
                          <a:effectLst/>
                          <a:uLnTx/>
                          <a:uFillTx/>
                          <a:latin typeface="Cambria Math"/>
                        </a:rPr>
                        <m:t>𝑥</m:t>
                      </m:r>
                      <m:r>
                        <a:rPr kumimoji="0" lang="en-US" sz="1800" b="0" i="1" u="none" strike="noStrike" kern="0" cap="none" spc="0" normalizeH="0" baseline="0" noProof="0" smtClean="0">
                          <a:ln>
                            <a:noFill/>
                          </a:ln>
                          <a:solidFill>
                            <a:sysClr val="windowText" lastClr="000000"/>
                          </a:solidFill>
                          <a:effectLst/>
                          <a:uLnTx/>
                          <a:uFillTx/>
                          <a:latin typeface="Cambria Math"/>
                        </a:rPr>
                        <m:t>|</m:t>
                      </m:r>
                      <m:sSub>
                        <m:sSubPr>
                          <m:ctrlP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𝜃</m:t>
                          </m:r>
                        </m:e>
                        <m:sub>
                          <m:r>
                            <a:rPr kumimoji="0" lang="en-US" sz="1800" b="0" i="1" u="none" strike="noStrike" kern="0" cap="none" spc="0" normalizeH="0" baseline="0" noProof="0" smtClean="0">
                              <a:ln>
                                <a:noFill/>
                              </a:ln>
                              <a:solidFill>
                                <a:sysClr val="windowText" lastClr="000000"/>
                              </a:solidFill>
                              <a:effectLst/>
                              <a:uLnTx/>
                              <a:uFillTx/>
                              <a:latin typeface="Cambria Math"/>
                            </a:rPr>
                            <m:t>𝑥</m:t>
                          </m:r>
                        </m:sub>
                      </m:sSub>
                      <m:r>
                        <a:rPr kumimoji="0" lang="en-US" sz="1800" b="0" i="1" u="none" strike="noStrike" kern="0" cap="none" spc="0" normalizeH="0" baseline="0" noProof="0" smtClean="0">
                          <a:ln>
                            <a:noFill/>
                          </a:ln>
                          <a:solidFill>
                            <a:sysClr val="windowText" lastClr="000000"/>
                          </a:solidFill>
                          <a:effectLst/>
                          <a:uLnTx/>
                          <a:uFillTx/>
                          <a:latin typeface="Cambria Math"/>
                        </a:rPr>
                        <m:t>)</m:t>
                      </m:r>
                    </m:oMath>
                  </m:oMathPara>
                </a14:m>
                <a:endParaRPr kumimoji="0" lang="en-US" sz="1800" b="0" i="0" u="none" strike="noStrike" kern="0" cap="none" spc="0" normalizeH="0" baseline="0" noProof="0" dirty="0" smtClean="0">
                  <a:ln>
                    <a:noFill/>
                  </a:ln>
                  <a:solidFill>
                    <a:sysClr val="windowText" lastClr="000000"/>
                  </a:solidFill>
                  <a:effectLst/>
                  <a:uLnTx/>
                  <a:uFillTx/>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347632" y="2065606"/>
                <a:ext cx="1117485" cy="369332"/>
              </a:xfrm>
              <a:prstGeom prst="rect">
                <a:avLst/>
              </a:prstGeom>
              <a:blipFill rotWithShape="0">
                <a:blip r:embed="rId4"/>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662139" y="1094852"/>
                <a:ext cx="47852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𝜃</m:t>
                          </m:r>
                        </m:e>
                        <m:sub>
                          <m:r>
                            <a:rPr kumimoji="0" lang="en-US" sz="1800" b="0" i="1" u="none" strike="noStrike" kern="0" cap="none" spc="0" normalizeH="0" baseline="0" noProof="0" smtClean="0">
                              <a:ln>
                                <a:noFill/>
                              </a:ln>
                              <a:solidFill>
                                <a:sysClr val="windowText" lastClr="000000"/>
                              </a:solidFill>
                              <a:effectLst/>
                              <a:uLnTx/>
                              <a:uFillTx/>
                              <a:latin typeface="Cambria Math"/>
                            </a:rPr>
                            <m:t>𝑥</m:t>
                          </m:r>
                        </m:sub>
                      </m:sSub>
                    </m:oMath>
                  </m:oMathPara>
                </a14:m>
                <a:endParaRPr kumimoji="0" lang="en-US" sz="1800" b="0" i="0" u="none" strike="noStrike" kern="0" cap="none" spc="0" normalizeH="0" baseline="0" noProof="0" dirty="0" smtClean="0">
                  <a:ln>
                    <a:noFill/>
                  </a:ln>
                  <a:solidFill>
                    <a:sysClr val="windowText" lastClr="000000"/>
                  </a:solidFill>
                  <a:effectLst/>
                  <a:uLnTx/>
                  <a:uFillTx/>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662139" y="1094852"/>
                <a:ext cx="478529" cy="369332"/>
              </a:xfrm>
              <a:prstGeom prst="rect">
                <a:avLst/>
              </a:prstGeom>
              <a:blipFill rotWithShape="0">
                <a:blip r:embed="rId5"/>
                <a:stretch>
                  <a:fillRect/>
                </a:stretch>
              </a:blipFill>
            </p:spPr>
            <p:txBody>
              <a:bodyPr/>
              <a:lstStyle/>
              <a:p>
                <a:r>
                  <a:rPr lang="en-US">
                    <a:noFill/>
                  </a:rPr>
                  <a:t> </a:t>
                </a:r>
              </a:p>
            </p:txBody>
          </p:sp>
        </mc:Fallback>
      </mc:AlternateContent>
      <p:cxnSp>
        <p:nvCxnSpPr>
          <p:cNvPr id="11" name="Straight Arrow Connector 10"/>
          <p:cNvCxnSpPr>
            <a:endCxn id="7" idx="0"/>
          </p:cNvCxnSpPr>
          <p:nvPr/>
        </p:nvCxnSpPr>
        <p:spPr>
          <a:xfrm flipH="1">
            <a:off x="1901403" y="1398044"/>
            <a:ext cx="2485" cy="397494"/>
          </a:xfrm>
          <a:prstGeom prst="straightConnector1">
            <a:avLst/>
          </a:prstGeom>
          <a:noFill/>
          <a:ln w="9525" cap="flat" cmpd="sng" algn="ctr">
            <a:solidFill>
              <a:srgbClr val="4F81BD">
                <a:shade val="60000"/>
                <a:satMod val="110000"/>
              </a:srgbClr>
            </a:solidFill>
            <a:prstDash val="solid"/>
            <a:tailEnd type="arrow"/>
          </a:ln>
          <a:effectLst/>
        </p:spPr>
      </p:cxnSp>
      <p:sp>
        <p:nvSpPr>
          <p:cNvPr id="12" name="Rectangle 11"/>
          <p:cNvSpPr/>
          <p:nvPr/>
        </p:nvSpPr>
        <p:spPr>
          <a:xfrm>
            <a:off x="3277132" y="1628476"/>
            <a:ext cx="985723" cy="1192481"/>
          </a:xfrm>
          <a:prstGeom prst="rect">
            <a:avLst/>
          </a:prstGeom>
          <a:solidFill>
            <a:srgbClr val="99FF66"/>
          </a:solidFill>
          <a:ln w="127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Perpetua"/>
              <a:ea typeface="+mn-ea"/>
              <a:cs typeface="+mn-cs"/>
            </a:endParaRPr>
          </a:p>
        </p:txBody>
      </p:sp>
      <mc:AlternateContent xmlns:mc="http://schemas.openxmlformats.org/markup-compatibility/2006" xmlns:a14="http://schemas.microsoft.com/office/drawing/2010/main">
        <mc:Choice Requires="a14">
          <p:sp>
            <p:nvSpPr>
              <p:cNvPr id="14" name="TextBox 13"/>
              <p:cNvSpPr txBox="1"/>
              <p:nvPr/>
            </p:nvSpPr>
            <p:spPr>
              <a:xfrm>
                <a:off x="2438400" y="1739433"/>
                <a:ext cx="814694" cy="32110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1" i="1" u="none" strike="noStrike" kern="0" cap="none" spc="0" normalizeH="0" baseline="0" noProof="0" smtClean="0">
                        <a:ln>
                          <a:noFill/>
                        </a:ln>
                        <a:solidFill>
                          <a:sysClr val="windowText" lastClr="000000"/>
                        </a:solidFill>
                        <a:effectLst/>
                        <a:uLnTx/>
                        <a:uFillTx/>
                        <a:latin typeface="Cambria Math"/>
                      </a:rPr>
                      <m:t>𝒙</m:t>
                    </m:r>
                    <m:r>
                      <a:rPr kumimoji="0" lang="en-US" sz="1800" b="0" i="1" u="none" strike="noStrike" kern="0" cap="none" spc="0" normalizeH="0" baseline="0" noProof="0" smtClean="0">
                        <a:ln>
                          <a:noFill/>
                        </a:ln>
                        <a:solidFill>
                          <a:sysClr val="windowText" lastClr="000000"/>
                        </a:solidFill>
                        <a:effectLst/>
                        <a:uLnTx/>
                        <a:uFillTx/>
                        <a:latin typeface="Cambria Math"/>
                      </a:rPr>
                      <m:t>∈</m:t>
                    </m:r>
                    <m:sSup>
                      <m:sSupPr>
                        <m:ctrlP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a:rPr>
                        </m:ctrlPr>
                      </m:sSupPr>
                      <m:e>
                        <m:r>
                          <a:rPr kumimoji="0" lang="en-US" sz="1800" b="0" i="1" u="none" strike="noStrike" kern="0" cap="none" spc="0" normalizeH="0" baseline="0" noProof="0" smtClean="0">
                            <a:ln>
                              <a:noFill/>
                            </a:ln>
                            <a:solidFill>
                              <a:sysClr val="windowText" lastClr="000000"/>
                            </a:solidFill>
                            <a:effectLst/>
                            <a:uLnTx/>
                            <a:uFillTx/>
                            <a:latin typeface="Cambria Math"/>
                            <a:ea typeface="Cambria Math"/>
                          </a:rPr>
                          <m:t>ℝ</m:t>
                        </m:r>
                      </m:e>
                      <m:sup>
                        <m:r>
                          <a:rPr kumimoji="0" lang="en-US" sz="1800" b="0" i="1" u="none" strike="noStrike" kern="0" cap="none" spc="0" normalizeH="0" baseline="0" noProof="0" smtClean="0">
                            <a:ln>
                              <a:noFill/>
                            </a:ln>
                            <a:solidFill>
                              <a:sysClr val="windowText" lastClr="000000"/>
                            </a:solidFill>
                            <a:effectLst/>
                            <a:uLnTx/>
                            <a:uFillTx/>
                            <a:latin typeface="Cambria Math"/>
                            <a:ea typeface="Cambria Math"/>
                          </a:rPr>
                          <m:t>𝑛</m:t>
                        </m:r>
                      </m:sup>
                    </m:sSup>
                  </m:oMath>
                </a14:m>
                <a:r>
                  <a:rPr kumimoji="0" lang="en-US" sz="1800" b="0" i="0" u="none" strike="noStrike" kern="0" cap="none" spc="0" normalizeH="0" baseline="0" noProof="0" dirty="0" smtClean="0">
                    <a:ln>
                      <a:noFill/>
                    </a:ln>
                    <a:solidFill>
                      <a:sysClr val="windowText" lastClr="000000"/>
                    </a:solidFill>
                    <a:effectLst/>
                    <a:uLnTx/>
                    <a:uFillTx/>
                  </a:rPr>
                  <a:t> </a:t>
                </a:r>
              </a:p>
            </p:txBody>
          </p:sp>
        </mc:Choice>
        <mc:Fallback xmlns="">
          <p:sp>
            <p:nvSpPr>
              <p:cNvPr id="14" name="TextBox 13"/>
              <p:cNvSpPr txBox="1">
                <a:spLocks noRot="1" noChangeAspect="1" noMove="1" noResize="1" noEditPoints="1" noAdjustHandles="1" noChangeArrowheads="1" noChangeShapeType="1" noTextEdit="1"/>
              </p:cNvSpPr>
              <p:nvPr/>
            </p:nvSpPr>
            <p:spPr>
              <a:xfrm>
                <a:off x="2438400" y="1739433"/>
                <a:ext cx="814694" cy="321100"/>
              </a:xfrm>
              <a:prstGeom prst="rect">
                <a:avLst/>
              </a:prstGeom>
              <a:blipFill rotWithShape="0">
                <a:blip r:embed="rId6"/>
                <a:stretch>
                  <a:fillRect l="-3731" b="-7547"/>
                </a:stretch>
              </a:blipFill>
            </p:spPr>
            <p:txBody>
              <a:bodyPr/>
              <a:lstStyle/>
              <a:p>
                <a:r>
                  <a:rPr lang="en-US">
                    <a:noFill/>
                  </a:rPr>
                  <a:t> </a:t>
                </a:r>
              </a:p>
            </p:txBody>
          </p:sp>
        </mc:Fallback>
      </mc:AlternateContent>
      <p:cxnSp>
        <p:nvCxnSpPr>
          <p:cNvPr id="15" name="Straight Arrow Connector 14"/>
          <p:cNvCxnSpPr>
            <a:stCxn id="7" idx="3"/>
            <a:endCxn id="12" idx="1"/>
          </p:cNvCxnSpPr>
          <p:nvPr/>
        </p:nvCxnSpPr>
        <p:spPr>
          <a:xfrm flipV="1">
            <a:off x="2394265" y="2224716"/>
            <a:ext cx="882867" cy="1440"/>
          </a:xfrm>
          <a:prstGeom prst="straightConnector1">
            <a:avLst/>
          </a:prstGeom>
          <a:noFill/>
          <a:ln w="9525" cap="flat" cmpd="sng" algn="ctr">
            <a:solidFill>
              <a:srgbClr val="4F81BD">
                <a:shade val="60000"/>
                <a:satMod val="110000"/>
              </a:srgbClr>
            </a:solidFill>
            <a:prstDash val="solid"/>
            <a:tailEnd type="arrow"/>
          </a:ln>
          <a:effectLst/>
        </p:spPr>
      </p:cxnSp>
      <p:sp>
        <p:nvSpPr>
          <p:cNvPr id="16" name="TextBox 15"/>
          <p:cNvSpPr txBox="1"/>
          <p:nvPr/>
        </p:nvSpPr>
        <p:spPr>
          <a:xfrm>
            <a:off x="2214858" y="1370101"/>
            <a:ext cx="1207124"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Input</a:t>
            </a:r>
            <a:endParaRPr kumimoji="0" lang="en-US" sz="18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7" name="TextBox 16"/>
              <p:cNvSpPr txBox="1"/>
              <p:nvPr/>
            </p:nvSpPr>
            <p:spPr>
              <a:xfrm>
                <a:off x="3124200" y="2889835"/>
                <a:ext cx="1184331" cy="3693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ysClr val="windowText" lastClr="000000"/>
                          </a:solidFill>
                          <a:effectLst/>
                          <a:uLnTx/>
                          <a:uFillTx/>
                          <a:latin typeface="Cambria Math"/>
                        </a:rPr>
                        <m:t>𝑚</m:t>
                      </m:r>
                      <m:r>
                        <a:rPr kumimoji="0" lang="en-US" sz="1800" b="0" i="1" u="none" strike="noStrike" kern="0" cap="none" spc="0" normalizeH="0" baseline="0" noProof="0" smtClean="0">
                          <a:ln>
                            <a:noFill/>
                          </a:ln>
                          <a:solidFill>
                            <a:sysClr val="windowText" lastClr="000000"/>
                          </a:solidFill>
                          <a:effectLst/>
                          <a:uLnTx/>
                          <a:uFillTx/>
                          <a:latin typeface="Cambria Math"/>
                        </a:rPr>
                        <m:t> </m:t>
                      </m:r>
                      <m:r>
                        <a:rPr kumimoji="0" lang="en-US" sz="1800" b="0" i="1" u="none" strike="noStrike" kern="0" cap="none" spc="0" normalizeH="0" baseline="0" noProof="0" smtClean="0">
                          <a:ln>
                            <a:noFill/>
                          </a:ln>
                          <a:solidFill>
                            <a:sysClr val="windowText" lastClr="000000"/>
                          </a:solidFill>
                          <a:effectLst/>
                          <a:uLnTx/>
                          <a:uFillTx/>
                          <a:latin typeface="Cambria Math"/>
                        </a:rPr>
                        <m:t>𝑥</m:t>
                      </m:r>
                      <m:r>
                        <a:rPr kumimoji="0" lang="en-US" sz="1800" b="0" i="1" u="none" strike="noStrike" kern="0" cap="none" spc="0" normalizeH="0" baseline="0" noProof="0" smtClean="0">
                          <a:ln>
                            <a:noFill/>
                          </a:ln>
                          <a:solidFill>
                            <a:sysClr val="windowText" lastClr="000000"/>
                          </a:solidFill>
                          <a:effectLst/>
                          <a:uLnTx/>
                          <a:uFillTx/>
                          <a:latin typeface="Cambria Math"/>
                        </a:rPr>
                        <m:t> </m:t>
                      </m:r>
                      <m:r>
                        <a:rPr kumimoji="0" lang="en-US" sz="1800" b="0" i="1" u="none" strike="noStrike" kern="0" cap="none" spc="0" normalizeH="0" baseline="0" noProof="0" smtClean="0">
                          <a:ln>
                            <a:noFill/>
                          </a:ln>
                          <a:solidFill>
                            <a:sysClr val="windowText" lastClr="000000"/>
                          </a:solidFill>
                          <a:effectLst/>
                          <a:uLnTx/>
                          <a:uFillTx/>
                          <a:latin typeface="Cambria Math"/>
                        </a:rPr>
                        <m:t>𝑛</m:t>
                      </m:r>
                    </m:oMath>
                  </m:oMathPara>
                </a14:m>
                <a:endParaRPr kumimoji="0" lang="en-US" sz="1800" b="0" i="0" u="none" strike="noStrike" kern="0" cap="none" spc="0" normalizeH="0" baseline="0" noProof="0" dirty="0" smtClean="0">
                  <a:ln>
                    <a:noFill/>
                  </a:ln>
                  <a:solidFill>
                    <a:sysClr val="windowText" lastClr="000000"/>
                  </a:solidFill>
                  <a:effectLst/>
                  <a:uLnTx/>
                  <a:uFillTx/>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124200" y="2889835"/>
                <a:ext cx="1184331" cy="369333"/>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3598848" y="2064166"/>
                <a:ext cx="345885" cy="32110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1" i="1" u="none" strike="noStrike" kern="0" cap="none" spc="0" normalizeH="0" baseline="0" noProof="0" smtClean="0">
                        <a:ln>
                          <a:noFill/>
                        </a:ln>
                        <a:solidFill>
                          <a:sysClr val="windowText" lastClr="000000"/>
                        </a:solidFill>
                        <a:effectLst/>
                        <a:uLnTx/>
                        <a:uFillTx/>
                        <a:latin typeface="Cambria Math"/>
                      </a:rPr>
                      <m:t>𝑨</m:t>
                    </m:r>
                  </m:oMath>
                </a14:m>
                <a:r>
                  <a:rPr kumimoji="0" lang="en-US" sz="1800" b="0" i="0" u="none" strike="noStrike" kern="0" cap="none" spc="0" normalizeH="0" baseline="0" noProof="0" dirty="0" smtClean="0">
                    <a:ln>
                      <a:noFill/>
                    </a:ln>
                    <a:solidFill>
                      <a:sysClr val="windowText" lastClr="000000"/>
                    </a:solidFill>
                    <a:effectLst/>
                    <a:uLnTx/>
                    <a:uFillTx/>
                  </a:rPr>
                  <a:t> </a:t>
                </a:r>
              </a:p>
            </p:txBody>
          </p:sp>
        </mc:Choice>
        <mc:Fallback xmlns="">
          <p:sp>
            <p:nvSpPr>
              <p:cNvPr id="18" name="TextBox 17"/>
              <p:cNvSpPr txBox="1">
                <a:spLocks noRot="1" noChangeAspect="1" noMove="1" noResize="1" noEditPoints="1" noAdjustHandles="1" noChangeArrowheads="1" noChangeShapeType="1" noTextEdit="1"/>
              </p:cNvSpPr>
              <p:nvPr/>
            </p:nvSpPr>
            <p:spPr>
              <a:xfrm>
                <a:off x="3598848" y="2064166"/>
                <a:ext cx="345885" cy="321100"/>
              </a:xfrm>
              <a:prstGeom prst="rect">
                <a:avLst/>
              </a:prstGeom>
              <a:blipFill rotWithShape="0">
                <a:blip r:embed="rId8"/>
                <a:stretch>
                  <a:fillRect l="-3509" b="-9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4339998" y="1795538"/>
                <a:ext cx="845992" cy="32110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1" i="1" u="none" strike="noStrike" kern="0" cap="none" spc="0" normalizeH="0" baseline="0" noProof="0" smtClean="0">
                        <a:ln>
                          <a:noFill/>
                        </a:ln>
                        <a:solidFill>
                          <a:sysClr val="windowText" lastClr="000000"/>
                        </a:solidFill>
                        <a:effectLst/>
                        <a:uLnTx/>
                        <a:uFillTx/>
                        <a:latin typeface="Cambria Math"/>
                      </a:rPr>
                      <m:t>𝒛</m:t>
                    </m:r>
                    <m:r>
                      <a:rPr kumimoji="0" lang="en-US" sz="1800" b="0" i="1" u="none" strike="noStrike" kern="0" cap="none" spc="0" normalizeH="0" baseline="0" noProof="0" smtClean="0">
                        <a:ln>
                          <a:noFill/>
                        </a:ln>
                        <a:solidFill>
                          <a:sysClr val="windowText" lastClr="000000"/>
                        </a:solidFill>
                        <a:effectLst/>
                        <a:uLnTx/>
                        <a:uFillTx/>
                        <a:latin typeface="Cambria Math"/>
                      </a:rPr>
                      <m:t>∈</m:t>
                    </m:r>
                    <m:sSup>
                      <m:sSupPr>
                        <m:ctrlP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a:rPr>
                        </m:ctrlPr>
                      </m:sSupPr>
                      <m:e>
                        <m:r>
                          <a:rPr kumimoji="0" lang="en-US" sz="1800" b="0" i="1" u="none" strike="noStrike" kern="0" cap="none" spc="0" normalizeH="0" baseline="0" noProof="0" smtClean="0">
                            <a:ln>
                              <a:noFill/>
                            </a:ln>
                            <a:solidFill>
                              <a:sysClr val="windowText" lastClr="000000"/>
                            </a:solidFill>
                            <a:effectLst/>
                            <a:uLnTx/>
                            <a:uFillTx/>
                            <a:latin typeface="Cambria Math"/>
                            <a:ea typeface="Cambria Math"/>
                          </a:rPr>
                          <m:t>ℝ</m:t>
                        </m:r>
                      </m:e>
                      <m:sup>
                        <m:r>
                          <a:rPr kumimoji="0" lang="en-US" sz="1800" b="0" i="1" u="none" strike="noStrike" kern="0" cap="none" spc="0" normalizeH="0" baseline="0" noProof="0" smtClean="0">
                            <a:ln>
                              <a:noFill/>
                            </a:ln>
                            <a:solidFill>
                              <a:sysClr val="windowText" lastClr="000000"/>
                            </a:solidFill>
                            <a:effectLst/>
                            <a:uLnTx/>
                            <a:uFillTx/>
                            <a:latin typeface="Cambria Math"/>
                            <a:ea typeface="Cambria Math"/>
                          </a:rPr>
                          <m:t>𝑚</m:t>
                        </m:r>
                      </m:sup>
                    </m:sSup>
                  </m:oMath>
                </a14:m>
                <a:r>
                  <a:rPr kumimoji="0" lang="en-US" sz="1800" b="0" i="0" u="none" strike="noStrike" kern="0" cap="none" spc="0" normalizeH="0" baseline="0" noProof="0" dirty="0" smtClean="0">
                    <a:ln>
                      <a:noFill/>
                    </a:ln>
                    <a:solidFill>
                      <a:sysClr val="windowText" lastClr="000000"/>
                    </a:solidFill>
                    <a:effectLst/>
                    <a:uLnTx/>
                    <a:uFillTx/>
                  </a:rPr>
                  <a:t> </a:t>
                </a:r>
              </a:p>
            </p:txBody>
          </p:sp>
        </mc:Choice>
        <mc:Fallback xmlns="">
          <p:sp>
            <p:nvSpPr>
              <p:cNvPr id="19" name="TextBox 18"/>
              <p:cNvSpPr txBox="1">
                <a:spLocks noRot="1" noChangeAspect="1" noMove="1" noResize="1" noEditPoints="1" noAdjustHandles="1" noChangeArrowheads="1" noChangeShapeType="1" noTextEdit="1"/>
              </p:cNvSpPr>
              <p:nvPr/>
            </p:nvSpPr>
            <p:spPr>
              <a:xfrm>
                <a:off x="4339998" y="1795538"/>
                <a:ext cx="845992" cy="321100"/>
              </a:xfrm>
              <a:prstGeom prst="rect">
                <a:avLst/>
              </a:prstGeom>
              <a:blipFill rotWithShape="0">
                <a:blip r:embed="rId9"/>
                <a:stretch>
                  <a:fillRect l="-3597" b="-9615"/>
                </a:stretch>
              </a:blipFill>
            </p:spPr>
            <p:txBody>
              <a:bodyPr/>
              <a:lstStyle/>
              <a:p>
                <a:r>
                  <a:rPr lang="en-US">
                    <a:noFill/>
                  </a:rPr>
                  <a:t> </a:t>
                </a:r>
              </a:p>
            </p:txBody>
          </p:sp>
        </mc:Fallback>
      </mc:AlternateContent>
      <p:cxnSp>
        <p:nvCxnSpPr>
          <p:cNvPr id="20" name="Straight Arrow Connector 19"/>
          <p:cNvCxnSpPr/>
          <p:nvPr/>
        </p:nvCxnSpPr>
        <p:spPr>
          <a:xfrm flipV="1">
            <a:off x="4262855" y="2226156"/>
            <a:ext cx="1022865" cy="8642"/>
          </a:xfrm>
          <a:prstGeom prst="straightConnector1">
            <a:avLst/>
          </a:prstGeom>
          <a:noFill/>
          <a:ln w="9525" cap="flat" cmpd="sng" algn="ctr">
            <a:solidFill>
              <a:srgbClr val="4F81BD">
                <a:shade val="60000"/>
                <a:satMod val="110000"/>
              </a:srgbClr>
            </a:solidFill>
            <a:prstDash val="solid"/>
            <a:tailEnd type="arrow"/>
          </a:ln>
          <a:effectLst/>
        </p:spPr>
      </p:cxnSp>
      <p:sp>
        <p:nvSpPr>
          <p:cNvPr id="21" name="Rectangle 20"/>
          <p:cNvSpPr/>
          <p:nvPr/>
        </p:nvSpPr>
        <p:spPr>
          <a:xfrm>
            <a:off x="5285720" y="1804180"/>
            <a:ext cx="1411948" cy="861236"/>
          </a:xfrm>
          <a:prstGeom prst="rect">
            <a:avLst/>
          </a:prstGeom>
          <a:solidFill>
            <a:srgbClr val="FFC000"/>
          </a:solidFill>
          <a:ln w="127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Perpetua"/>
              <a:ea typeface="+mn-ea"/>
              <a:cs typeface="+mn-cs"/>
            </a:endParaRPr>
          </a:p>
        </p:txBody>
      </p:sp>
      <p:sp>
        <p:nvSpPr>
          <p:cNvPr id="22" name="TextBox 21"/>
          <p:cNvSpPr txBox="1"/>
          <p:nvPr/>
        </p:nvSpPr>
        <p:spPr>
          <a:xfrm>
            <a:off x="5149413" y="2723023"/>
            <a:ext cx="1708587"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Text" lastClr="000000"/>
                </a:solidFill>
                <a:effectLst/>
                <a:uLnTx/>
                <a:uFillTx/>
              </a:rPr>
              <a:t>Measurement channel</a:t>
            </a:r>
          </a:p>
        </p:txBody>
      </p:sp>
      <mc:AlternateContent xmlns:mc="http://schemas.openxmlformats.org/markup-compatibility/2006" xmlns:a14="http://schemas.microsoft.com/office/drawing/2010/main">
        <mc:Choice Requires="a14">
          <p:sp>
            <p:nvSpPr>
              <p:cNvPr id="23" name="TextBox 22"/>
              <p:cNvSpPr txBox="1"/>
              <p:nvPr/>
            </p:nvSpPr>
            <p:spPr>
              <a:xfrm>
                <a:off x="5234651" y="2060533"/>
                <a:ext cx="1468543" cy="3942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sysClr val="windowText" lastClr="000000"/>
                              </a:solidFill>
                              <a:effectLst/>
                              <a:uLnTx/>
                              <a:uFillTx/>
                              <a:latin typeface="Cambria Math"/>
                            </a:rPr>
                            <m:t>𝑃</m:t>
                          </m:r>
                        </m:e>
                        <m:sub>
                          <m:r>
                            <a:rPr kumimoji="0" lang="en-US" sz="1800" b="0" i="1" u="none" strike="noStrike" kern="0" cap="none" spc="0" normalizeH="0" baseline="0" noProof="0" smtClean="0">
                              <a:ln>
                                <a:noFill/>
                              </a:ln>
                              <a:solidFill>
                                <a:sysClr val="windowText" lastClr="000000"/>
                              </a:solidFill>
                              <a:effectLst/>
                              <a:uLnTx/>
                              <a:uFillTx/>
                              <a:latin typeface="Cambria Math"/>
                            </a:rPr>
                            <m:t>𝑌</m:t>
                          </m:r>
                          <m:r>
                            <a:rPr kumimoji="0" lang="en-US" sz="1800" b="0" i="1" u="none" strike="noStrike" kern="0" cap="none" spc="0" normalizeH="0" baseline="0" noProof="0" smtClean="0">
                              <a:ln>
                                <a:noFill/>
                              </a:ln>
                              <a:solidFill>
                                <a:sysClr val="windowText" lastClr="000000"/>
                              </a:solidFill>
                              <a:effectLst/>
                              <a:uLnTx/>
                              <a:uFillTx/>
                              <a:latin typeface="Cambria Math"/>
                            </a:rPr>
                            <m:t>|</m:t>
                          </m:r>
                          <m:r>
                            <a:rPr kumimoji="0" lang="en-US" sz="1800" b="0" i="1" u="none" strike="noStrike" kern="0" cap="none" spc="0" normalizeH="0" baseline="0" noProof="0" smtClean="0">
                              <a:ln>
                                <a:noFill/>
                              </a:ln>
                              <a:solidFill>
                                <a:sysClr val="windowText" lastClr="000000"/>
                              </a:solidFill>
                              <a:effectLst/>
                              <a:uLnTx/>
                              <a:uFillTx/>
                              <a:latin typeface="Cambria Math"/>
                            </a:rPr>
                            <m:t>𝑍</m:t>
                          </m:r>
                        </m:sub>
                      </m:sSub>
                      <m:r>
                        <a:rPr kumimoji="0" lang="en-US" sz="1800" b="0" i="1" u="none" strike="noStrike" kern="0" cap="none" spc="0" normalizeH="0" baseline="0" noProof="0" smtClean="0">
                          <a:ln>
                            <a:noFill/>
                          </a:ln>
                          <a:solidFill>
                            <a:sysClr val="windowText" lastClr="000000"/>
                          </a:solidFill>
                          <a:effectLst/>
                          <a:uLnTx/>
                          <a:uFillTx/>
                          <a:latin typeface="Cambria Math"/>
                        </a:rPr>
                        <m:t>(</m:t>
                      </m:r>
                      <m:r>
                        <a:rPr kumimoji="0" lang="en-US" sz="1800" b="0" i="1" u="none" strike="noStrike" kern="0" cap="none" spc="0" normalizeH="0" baseline="0" noProof="0" smtClean="0">
                          <a:ln>
                            <a:noFill/>
                          </a:ln>
                          <a:solidFill>
                            <a:sysClr val="windowText" lastClr="000000"/>
                          </a:solidFill>
                          <a:effectLst/>
                          <a:uLnTx/>
                          <a:uFillTx/>
                          <a:latin typeface="Cambria Math"/>
                        </a:rPr>
                        <m:t>𝑦</m:t>
                      </m:r>
                      <m:r>
                        <a:rPr kumimoji="0" lang="en-US" sz="1800" b="0" i="1" u="none" strike="noStrike" kern="0" cap="none" spc="0" normalizeH="0" baseline="0" noProof="0" smtClean="0">
                          <a:ln>
                            <a:noFill/>
                          </a:ln>
                          <a:solidFill>
                            <a:sysClr val="windowText" lastClr="000000"/>
                          </a:solidFill>
                          <a:effectLst/>
                          <a:uLnTx/>
                          <a:uFillTx/>
                          <a:latin typeface="Cambria Math"/>
                        </a:rPr>
                        <m:t>|</m:t>
                      </m:r>
                      <m:r>
                        <a:rPr kumimoji="0" lang="en-US" sz="1800" b="0" i="1" u="none" strike="noStrike" kern="0" cap="none" spc="0" normalizeH="0" baseline="0" noProof="0" smtClean="0">
                          <a:ln>
                            <a:noFill/>
                          </a:ln>
                          <a:solidFill>
                            <a:sysClr val="windowText" lastClr="000000"/>
                          </a:solidFill>
                          <a:effectLst/>
                          <a:uLnTx/>
                          <a:uFillTx/>
                          <a:latin typeface="Cambria Math"/>
                        </a:rPr>
                        <m:t>𝑧</m:t>
                      </m:r>
                      <m:r>
                        <a:rPr kumimoji="0" lang="en-US" sz="1800" b="0" i="1" u="none" strike="noStrike" kern="0" cap="none" spc="0" normalizeH="0" baseline="0" noProof="0" smtClean="0">
                          <a:ln>
                            <a:noFill/>
                          </a:ln>
                          <a:solidFill>
                            <a:sysClr val="windowText" lastClr="000000"/>
                          </a:solidFill>
                          <a:effectLst/>
                          <a:uLnTx/>
                          <a:uFillTx/>
                          <a:latin typeface="Cambria Math"/>
                        </a:rPr>
                        <m:t>,</m:t>
                      </m:r>
                      <m:sSub>
                        <m:sSubPr>
                          <m:ctrlP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𝜃</m:t>
                          </m:r>
                        </m:e>
                        <m:sub>
                          <m:r>
                            <a:rPr kumimoji="0" lang="en-US" sz="1800" b="0" i="1" u="none" strike="noStrike" kern="0" cap="none" spc="0" normalizeH="0" baseline="0" noProof="0" smtClean="0">
                              <a:ln>
                                <a:noFill/>
                              </a:ln>
                              <a:solidFill>
                                <a:sysClr val="windowText" lastClr="000000"/>
                              </a:solidFill>
                              <a:effectLst/>
                              <a:uLnTx/>
                              <a:uFillTx/>
                              <a:latin typeface="Cambria Math"/>
                            </a:rPr>
                            <m:t>𝑧</m:t>
                          </m:r>
                        </m:sub>
                      </m:sSub>
                      <m:r>
                        <a:rPr kumimoji="0" lang="en-US" sz="1800" b="0" i="1" u="none" strike="noStrike" kern="0" cap="none" spc="0" normalizeH="0" baseline="0" noProof="0" smtClean="0">
                          <a:ln>
                            <a:noFill/>
                          </a:ln>
                          <a:solidFill>
                            <a:sysClr val="windowText" lastClr="000000"/>
                          </a:solidFill>
                          <a:effectLst/>
                          <a:uLnTx/>
                          <a:uFillTx/>
                          <a:latin typeface="Cambria Math"/>
                        </a:rPr>
                        <m:t>)</m:t>
                      </m:r>
                    </m:oMath>
                  </m:oMathPara>
                </a14:m>
                <a:endParaRPr kumimoji="0" lang="en-US" sz="1800" b="0" i="0" u="none" strike="noStrike" kern="0" cap="none" spc="0" normalizeH="0" baseline="0" noProof="0" dirty="0" smtClean="0">
                  <a:ln>
                    <a:noFill/>
                  </a:ln>
                  <a:solidFill>
                    <a:sysClr val="windowText" lastClr="000000"/>
                  </a:solidFill>
                  <a:effectLst/>
                  <a:uLnTx/>
                  <a:uFillTx/>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5234651" y="2060533"/>
                <a:ext cx="1468543" cy="394210"/>
              </a:xfrm>
              <a:prstGeom prst="rect">
                <a:avLst/>
              </a:prstGeom>
              <a:blipFill rotWithShape="0">
                <a:blip r:embed="rId10"/>
                <a:stretch>
                  <a:fillRect b="-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757624" y="1103494"/>
                <a:ext cx="46814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𝜃</m:t>
                          </m:r>
                        </m:e>
                        <m:sub>
                          <m:r>
                            <a:rPr kumimoji="0" lang="en-US" sz="1800" b="0" i="1" u="none" strike="noStrike" kern="0" cap="none" spc="0" normalizeH="0" baseline="0" noProof="0" smtClean="0">
                              <a:ln>
                                <a:noFill/>
                              </a:ln>
                              <a:solidFill>
                                <a:sysClr val="windowText" lastClr="000000"/>
                              </a:solidFill>
                              <a:effectLst/>
                              <a:uLnTx/>
                              <a:uFillTx/>
                              <a:latin typeface="Cambria Math"/>
                            </a:rPr>
                            <m:t>𝑧</m:t>
                          </m:r>
                        </m:sub>
                      </m:sSub>
                    </m:oMath>
                  </m:oMathPara>
                </a14:m>
                <a:endParaRPr kumimoji="0" lang="en-US" sz="1800" b="0" i="0" u="none" strike="noStrike" kern="0" cap="none" spc="0" normalizeH="0" baseline="0" noProof="0" dirty="0" smtClean="0">
                  <a:ln>
                    <a:noFill/>
                  </a:ln>
                  <a:solidFill>
                    <a:sysClr val="windowText" lastClr="000000"/>
                  </a:solidFill>
                  <a:effectLst/>
                  <a:uLnTx/>
                  <a:uFillTx/>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757624" y="1103494"/>
                <a:ext cx="468141" cy="369332"/>
              </a:xfrm>
              <a:prstGeom prst="rect">
                <a:avLst/>
              </a:prstGeom>
              <a:blipFill rotWithShape="0">
                <a:blip r:embed="rId11"/>
                <a:stretch>
                  <a:fillRect/>
                </a:stretch>
              </a:blipFill>
            </p:spPr>
            <p:txBody>
              <a:bodyPr/>
              <a:lstStyle/>
              <a:p>
                <a:r>
                  <a:rPr lang="en-US">
                    <a:noFill/>
                  </a:rPr>
                  <a:t> </a:t>
                </a:r>
              </a:p>
            </p:txBody>
          </p:sp>
        </mc:Fallback>
      </mc:AlternateContent>
      <p:cxnSp>
        <p:nvCxnSpPr>
          <p:cNvPr id="25" name="Straight Arrow Connector 24"/>
          <p:cNvCxnSpPr>
            <a:stCxn id="24" idx="2"/>
            <a:endCxn id="21" idx="0"/>
          </p:cNvCxnSpPr>
          <p:nvPr/>
        </p:nvCxnSpPr>
        <p:spPr>
          <a:xfrm flipH="1">
            <a:off x="5991694" y="1472826"/>
            <a:ext cx="1" cy="331354"/>
          </a:xfrm>
          <a:prstGeom prst="straightConnector1">
            <a:avLst/>
          </a:prstGeom>
          <a:noFill/>
          <a:ln w="9525" cap="flat" cmpd="sng" algn="ctr">
            <a:solidFill>
              <a:srgbClr val="4F81BD">
                <a:shade val="60000"/>
                <a:satMod val="110000"/>
              </a:srgbClr>
            </a:solidFill>
            <a:prstDash val="solid"/>
            <a:tailEnd type="arrow"/>
          </a:ln>
          <a:effectLst/>
        </p:spPr>
      </p:cxnSp>
      <p:cxnSp>
        <p:nvCxnSpPr>
          <p:cNvPr id="27" name="Straight Arrow Connector 26"/>
          <p:cNvCxnSpPr>
            <a:stCxn id="21" idx="3"/>
          </p:cNvCxnSpPr>
          <p:nvPr/>
        </p:nvCxnSpPr>
        <p:spPr>
          <a:xfrm>
            <a:off x="6697668" y="2234798"/>
            <a:ext cx="726225" cy="11566"/>
          </a:xfrm>
          <a:prstGeom prst="straightConnector1">
            <a:avLst/>
          </a:prstGeom>
          <a:noFill/>
          <a:ln w="9525" cap="flat" cmpd="sng" algn="ctr">
            <a:solidFill>
              <a:srgbClr val="4F81BD">
                <a:shade val="60000"/>
                <a:satMod val="110000"/>
              </a:srgbClr>
            </a:solidFill>
            <a:prstDash val="solid"/>
            <a:tailEnd type="arrow"/>
          </a:ln>
          <a:effectLst/>
        </p:spPr>
      </p:cxnSp>
      <mc:AlternateContent xmlns:mc="http://schemas.openxmlformats.org/markup-compatibility/2006" xmlns:a14="http://schemas.microsoft.com/office/drawing/2010/main">
        <mc:Choice Requires="a14">
          <p:sp>
            <p:nvSpPr>
              <p:cNvPr id="28" name="TextBox 27"/>
              <p:cNvSpPr txBox="1"/>
              <p:nvPr/>
            </p:nvSpPr>
            <p:spPr>
              <a:xfrm>
                <a:off x="6791502" y="1805682"/>
                <a:ext cx="862581" cy="32110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800" b="1" i="1" u="none" strike="noStrike" kern="0" cap="none" spc="0" normalizeH="0" baseline="0" noProof="0" smtClean="0">
                        <a:ln>
                          <a:noFill/>
                        </a:ln>
                        <a:solidFill>
                          <a:sysClr val="windowText" lastClr="000000"/>
                        </a:solidFill>
                        <a:effectLst/>
                        <a:uLnTx/>
                        <a:uFillTx/>
                        <a:latin typeface="Cambria Math"/>
                      </a:rPr>
                      <m:t>𝒚</m:t>
                    </m:r>
                    <m:r>
                      <a:rPr kumimoji="0" lang="en-US" sz="1800" b="0" i="1" u="none" strike="noStrike" kern="0" cap="none" spc="0" normalizeH="0" baseline="0" noProof="0" smtClean="0">
                        <a:ln>
                          <a:noFill/>
                        </a:ln>
                        <a:solidFill>
                          <a:sysClr val="windowText" lastClr="000000"/>
                        </a:solidFill>
                        <a:effectLst/>
                        <a:uLnTx/>
                        <a:uFillTx/>
                        <a:latin typeface="Cambria Math"/>
                      </a:rPr>
                      <m:t>∈</m:t>
                    </m:r>
                    <m:sSup>
                      <m:sSupPr>
                        <m:ctrlPr>
                          <a:rPr kumimoji="0" lang="en-US" sz="18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a:rPr>
                        </m:ctrlPr>
                      </m:sSupPr>
                      <m:e>
                        <m:r>
                          <a:rPr kumimoji="0" lang="en-US" sz="1800" b="0" i="1" u="none" strike="noStrike" kern="0" cap="none" spc="0" normalizeH="0" baseline="0" noProof="0" smtClean="0">
                            <a:ln>
                              <a:noFill/>
                            </a:ln>
                            <a:solidFill>
                              <a:sysClr val="windowText" lastClr="000000"/>
                            </a:solidFill>
                            <a:effectLst/>
                            <a:uLnTx/>
                            <a:uFillTx/>
                            <a:latin typeface="Cambria Math"/>
                            <a:ea typeface="Cambria Math"/>
                          </a:rPr>
                          <m:t>ℝ</m:t>
                        </m:r>
                      </m:e>
                      <m:sup>
                        <m:r>
                          <a:rPr kumimoji="0" lang="en-US" sz="1800" b="0" i="1" u="none" strike="noStrike" kern="0" cap="none" spc="0" normalizeH="0" baseline="0" noProof="0" smtClean="0">
                            <a:ln>
                              <a:noFill/>
                            </a:ln>
                            <a:solidFill>
                              <a:sysClr val="windowText" lastClr="000000"/>
                            </a:solidFill>
                            <a:effectLst/>
                            <a:uLnTx/>
                            <a:uFillTx/>
                            <a:latin typeface="Cambria Math"/>
                            <a:ea typeface="Cambria Math"/>
                          </a:rPr>
                          <m:t>𝑚</m:t>
                        </m:r>
                      </m:sup>
                    </m:sSup>
                  </m:oMath>
                </a14:m>
                <a:r>
                  <a:rPr kumimoji="0" lang="en-US" sz="1800" b="0" i="0" u="none" strike="noStrike" kern="0" cap="none" spc="0" normalizeH="0" baseline="0" noProof="0" dirty="0" smtClean="0">
                    <a:ln>
                      <a:noFill/>
                    </a:ln>
                    <a:solidFill>
                      <a:sysClr val="windowText" lastClr="000000"/>
                    </a:solidFill>
                    <a:effectLst/>
                    <a:uLnTx/>
                    <a:uFillTx/>
                  </a:rPr>
                  <a:t> </a:t>
                </a:r>
              </a:p>
            </p:txBody>
          </p:sp>
        </mc:Choice>
        <mc:Fallback xmlns="">
          <p:sp>
            <p:nvSpPr>
              <p:cNvPr id="28" name="TextBox 27"/>
              <p:cNvSpPr txBox="1">
                <a:spLocks noRot="1" noChangeAspect="1" noMove="1" noResize="1" noEditPoints="1" noAdjustHandles="1" noChangeArrowheads="1" noChangeShapeType="1" noTextEdit="1"/>
              </p:cNvSpPr>
              <p:nvPr/>
            </p:nvSpPr>
            <p:spPr>
              <a:xfrm>
                <a:off x="6791502" y="1805682"/>
                <a:ext cx="862581" cy="321100"/>
              </a:xfrm>
              <a:prstGeom prst="rect">
                <a:avLst/>
              </a:prstGeom>
              <a:blipFill rotWithShape="0">
                <a:blip r:embed="rId12"/>
                <a:stretch>
                  <a:fillRect l="-6338" b="-24528"/>
                </a:stretch>
              </a:blipFill>
            </p:spPr>
            <p:txBody>
              <a:bodyPr/>
              <a:lstStyle/>
              <a:p>
                <a:r>
                  <a:rPr lang="en-US">
                    <a:noFill/>
                  </a:rPr>
                  <a:t> </a:t>
                </a:r>
              </a:p>
            </p:txBody>
          </p:sp>
        </mc:Fallback>
      </mc:AlternateContent>
      <p:sp>
        <p:nvSpPr>
          <p:cNvPr id="29" name="TextBox 28"/>
          <p:cNvSpPr txBox="1"/>
          <p:nvPr/>
        </p:nvSpPr>
        <p:spPr>
          <a:xfrm>
            <a:off x="6465556" y="1200930"/>
            <a:ext cx="1764044"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0" kern="0" dirty="0" smtClean="0">
                <a:solidFill>
                  <a:sysClr val="windowText" lastClr="000000"/>
                </a:solidFill>
                <a:latin typeface="Arial" pitchFamily="34" charset="0"/>
                <a:cs typeface="Arial" pitchFamily="34" charset="0"/>
              </a:rPr>
              <a:t>Observations</a:t>
            </a:r>
            <a:endParaRPr kumimoji="0" lang="en-US" sz="16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endParaRPr>
          </a:p>
        </p:txBody>
      </p:sp>
      <p:sp>
        <p:nvSpPr>
          <p:cNvPr id="26" name="TextBox 25"/>
          <p:cNvSpPr txBox="1"/>
          <p:nvPr/>
        </p:nvSpPr>
        <p:spPr>
          <a:xfrm>
            <a:off x="3128507" y="6159316"/>
            <a:ext cx="6015493" cy="400110"/>
          </a:xfrm>
          <a:prstGeom prst="rect">
            <a:avLst/>
          </a:prstGeom>
          <a:noFill/>
        </p:spPr>
        <p:txBody>
          <a:bodyPr wrap="none" rtlCol="0">
            <a:spAutoFit/>
          </a:bodyPr>
          <a:lstStyle/>
          <a:p>
            <a:pPr algn="l"/>
            <a:r>
              <a:rPr lang="en-US" dirty="0" err="1" smtClean="0">
                <a:solidFill>
                  <a:schemeClr val="accent1">
                    <a:lumMod val="60000"/>
                    <a:lumOff val="40000"/>
                  </a:schemeClr>
                </a:solidFill>
              </a:rPr>
              <a:t>Kamilov</a:t>
            </a:r>
            <a:r>
              <a:rPr lang="en-US" dirty="0" smtClean="0">
                <a:solidFill>
                  <a:schemeClr val="accent1">
                    <a:lumMod val="60000"/>
                    <a:lumOff val="40000"/>
                  </a:schemeClr>
                </a:solidFill>
              </a:rPr>
              <a:t>, Fletcher, et al NIPS 2012, Trans IT 2014</a:t>
            </a:r>
            <a:endParaRPr lang="en-US" b="0" dirty="0" smtClean="0"/>
          </a:p>
        </p:txBody>
      </p:sp>
      <p:sp>
        <p:nvSpPr>
          <p:cNvPr id="31" name="TextBox 30"/>
          <p:cNvSpPr txBox="1"/>
          <p:nvPr/>
        </p:nvSpPr>
        <p:spPr>
          <a:xfrm>
            <a:off x="2818420" y="5783134"/>
            <a:ext cx="4856522" cy="400110"/>
          </a:xfrm>
          <a:prstGeom prst="rect">
            <a:avLst/>
          </a:prstGeom>
          <a:noFill/>
        </p:spPr>
        <p:txBody>
          <a:bodyPr wrap="none" rtlCol="0">
            <a:spAutoFit/>
          </a:bodyPr>
          <a:lstStyle/>
          <a:p>
            <a:pPr algn="l"/>
            <a:r>
              <a:rPr lang="en-US" dirty="0" smtClean="0">
                <a:solidFill>
                  <a:schemeClr val="accent1">
                    <a:lumMod val="60000"/>
                    <a:lumOff val="40000"/>
                  </a:schemeClr>
                </a:solidFill>
              </a:rPr>
              <a:t>Fletcher, </a:t>
            </a:r>
            <a:r>
              <a:rPr lang="en-US" dirty="0" err="1" smtClean="0">
                <a:solidFill>
                  <a:schemeClr val="accent1">
                    <a:lumMod val="60000"/>
                    <a:lumOff val="40000"/>
                  </a:schemeClr>
                </a:solidFill>
              </a:rPr>
              <a:t>Rangan</a:t>
            </a:r>
            <a:r>
              <a:rPr lang="en-US" dirty="0">
                <a:solidFill>
                  <a:schemeClr val="accent1">
                    <a:lumMod val="60000"/>
                    <a:lumOff val="40000"/>
                  </a:schemeClr>
                </a:solidFill>
              </a:rPr>
              <a:t> </a:t>
            </a:r>
            <a:r>
              <a:rPr lang="en-US" dirty="0" err="1" smtClean="0">
                <a:solidFill>
                  <a:schemeClr val="accent1">
                    <a:lumMod val="60000"/>
                    <a:lumOff val="40000"/>
                  </a:schemeClr>
                </a:solidFill>
              </a:rPr>
              <a:t>NeuRAMP</a:t>
            </a:r>
            <a:r>
              <a:rPr lang="en-US" dirty="0" smtClean="0">
                <a:solidFill>
                  <a:schemeClr val="accent1">
                    <a:lumMod val="60000"/>
                    <a:lumOff val="40000"/>
                  </a:schemeClr>
                </a:solidFill>
              </a:rPr>
              <a:t> NIPS 2011</a:t>
            </a:r>
            <a:endParaRPr lang="en-US" b="0" dirty="0" smtClean="0"/>
          </a:p>
        </p:txBody>
      </p:sp>
    </p:spTree>
    <p:extLst>
      <p:ext uri="{BB962C8B-B14F-4D97-AF65-F5344CB8AC3E}">
        <p14:creationId xmlns:p14="http://schemas.microsoft.com/office/powerpoint/2010/main" val="1916743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6471" y="979023"/>
            <a:ext cx="8050525" cy="5905143"/>
          </a:xfrm>
        </p:spPr>
        <p:txBody>
          <a:bodyPr/>
          <a:lstStyle/>
          <a:p>
            <a:pPr marL="0" indent="0">
              <a:buNone/>
            </a:pPr>
            <a:r>
              <a:rPr lang="en-US" dirty="0" smtClean="0">
                <a:solidFill>
                  <a:schemeClr val="bg2"/>
                </a:solidFill>
              </a:rPr>
              <a:t>High dimensional inference for dynamical systems</a:t>
            </a:r>
          </a:p>
          <a:p>
            <a:r>
              <a:rPr lang="en-US" i="1" dirty="0" smtClean="0"/>
              <a:t>Generalized </a:t>
            </a:r>
            <a:r>
              <a:rPr lang="en-US" i="1" dirty="0"/>
              <a:t>l</a:t>
            </a:r>
            <a:r>
              <a:rPr lang="en-US" i="1" dirty="0" smtClean="0"/>
              <a:t>inear </a:t>
            </a:r>
            <a:r>
              <a:rPr lang="en-US" i="1" dirty="0"/>
              <a:t>d</a:t>
            </a:r>
            <a:r>
              <a:rPr lang="en-US" i="1" dirty="0" smtClean="0"/>
              <a:t>ynamical </a:t>
            </a:r>
            <a:r>
              <a:rPr lang="en-US" i="1" dirty="0" err="1"/>
              <a:t>d</a:t>
            </a:r>
            <a:r>
              <a:rPr lang="en-US" i="1" dirty="0" err="1" smtClean="0"/>
              <a:t>etworks</a:t>
            </a:r>
            <a:r>
              <a:rPr lang="en-US" i="1" dirty="0" smtClean="0"/>
              <a:t>:</a:t>
            </a:r>
            <a:endParaRPr lang="en-US" dirty="0" smtClean="0"/>
          </a:p>
          <a:p>
            <a:pPr lvl="1"/>
            <a:r>
              <a:rPr lang="en-US" dirty="0"/>
              <a:t>U</a:t>
            </a:r>
            <a:r>
              <a:rPr lang="en-US" dirty="0" smtClean="0"/>
              <a:t>nderlying low-dimensional, nonlinear dynamical blocks</a:t>
            </a:r>
          </a:p>
          <a:p>
            <a:pPr lvl="1"/>
            <a:r>
              <a:rPr lang="en-US" dirty="0" smtClean="0"/>
              <a:t>Linear memoryless constraints, graphical models</a:t>
            </a:r>
          </a:p>
          <a:p>
            <a:r>
              <a:rPr lang="en-US" dirty="0"/>
              <a:t>M</a:t>
            </a:r>
            <a:r>
              <a:rPr lang="en-US" dirty="0" smtClean="0"/>
              <a:t>any phenomena</a:t>
            </a:r>
          </a:p>
          <a:p>
            <a:pPr lvl="1"/>
            <a:r>
              <a:rPr lang="en-US" dirty="0" smtClean="0"/>
              <a:t>Neural systems, communication networks, particles, media, …</a:t>
            </a:r>
          </a:p>
          <a:p>
            <a:pPr lvl="1"/>
            <a:r>
              <a:rPr lang="en-US" dirty="0" smtClean="0"/>
              <a:t>Extends GLM to include networked dynamics</a:t>
            </a:r>
            <a:endParaRPr lang="en-US" dirty="0"/>
          </a:p>
          <a:p>
            <a:pPr lvl="1"/>
            <a:endParaRPr lang="en-US" sz="1100" dirty="0" smtClean="0"/>
          </a:p>
          <a:p>
            <a:r>
              <a:rPr lang="en-US" dirty="0" smtClean="0"/>
              <a:t>Can we extend methods for:</a:t>
            </a:r>
          </a:p>
          <a:p>
            <a:pPr lvl="1"/>
            <a:r>
              <a:rPr lang="en-US" dirty="0" smtClean="0"/>
              <a:t>Scalable estimation algorithms?</a:t>
            </a:r>
          </a:p>
          <a:p>
            <a:pPr lvl="1"/>
            <a:r>
              <a:rPr lang="en-US" dirty="0" smtClean="0"/>
              <a:t>Learning connectivity?</a:t>
            </a:r>
          </a:p>
          <a:p>
            <a:pPr lvl="1"/>
            <a:r>
              <a:rPr lang="en-US" dirty="0" smtClean="0"/>
              <a:t>Provable guarantees?</a:t>
            </a:r>
          </a:p>
          <a:p>
            <a:endParaRPr lang="en-US" dirty="0" smtClean="0"/>
          </a:p>
          <a:p>
            <a:endParaRPr lang="en-US" dirty="0" smtClean="0"/>
          </a:p>
          <a:p>
            <a:pPr lvl="1"/>
            <a:endParaRPr lang="en-US" dirty="0"/>
          </a:p>
        </p:txBody>
      </p:sp>
      <p:grpSp>
        <p:nvGrpSpPr>
          <p:cNvPr id="7" name="Group 6"/>
          <p:cNvGrpSpPr>
            <a:grpSpLocks noChangeAspect="1"/>
          </p:cNvGrpSpPr>
          <p:nvPr/>
        </p:nvGrpSpPr>
        <p:grpSpPr>
          <a:xfrm>
            <a:off x="5943600" y="3733800"/>
            <a:ext cx="2926080" cy="2385997"/>
            <a:chOff x="5328148" y="2264664"/>
            <a:chExt cx="3390900" cy="2765021"/>
          </a:xfrm>
        </p:grpSpPr>
        <p:sp>
          <p:nvSpPr>
            <p:cNvPr id="20" name="Rectangle 19"/>
            <p:cNvSpPr/>
            <p:nvPr/>
          </p:nvSpPr>
          <p:spPr>
            <a:xfrm>
              <a:off x="5785348" y="2743200"/>
              <a:ext cx="806385" cy="448056"/>
            </a:xfrm>
            <a:prstGeom prst="rect">
              <a:avLst/>
            </a:prstGeom>
            <a:solidFill>
              <a:srgbClr val="4F81BD">
                <a:lumMod val="40000"/>
                <a:lumOff val="60000"/>
              </a:srgbClr>
            </a:solidFill>
            <a:ln w="12700" cap="flat" cmpd="sng" algn="ctr">
              <a:solidFill>
                <a:srgbClr val="4F81BD">
                  <a:shade val="50000"/>
                </a:srgbClr>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Perpetua"/>
                <a:ea typeface="+mn-ea"/>
                <a:cs typeface="+mn-cs"/>
              </a:endParaRPr>
            </a:p>
          </p:txBody>
        </p:sp>
        <p:sp>
          <p:nvSpPr>
            <p:cNvPr id="21" name="Rectangle 20"/>
            <p:cNvSpPr/>
            <p:nvPr/>
          </p:nvSpPr>
          <p:spPr>
            <a:xfrm>
              <a:off x="7461748" y="3091572"/>
              <a:ext cx="804672" cy="443549"/>
            </a:xfrm>
            <a:prstGeom prst="rect">
              <a:avLst/>
            </a:prstGeom>
            <a:solidFill>
              <a:srgbClr val="4F81BD">
                <a:lumMod val="40000"/>
                <a:lumOff val="60000"/>
              </a:srgbClr>
            </a:solidFill>
            <a:ln w="12700" cap="flat" cmpd="sng" algn="ctr">
              <a:solidFill>
                <a:srgbClr val="4F81BD">
                  <a:shade val="50000"/>
                </a:srgbClr>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Perpetua"/>
                <a:ea typeface="+mn-ea"/>
                <a:cs typeface="+mn-cs"/>
              </a:endParaRPr>
            </a:p>
          </p:txBody>
        </p:sp>
        <p:sp>
          <p:nvSpPr>
            <p:cNvPr id="22" name="Rectangle 21"/>
            <p:cNvSpPr/>
            <p:nvPr/>
          </p:nvSpPr>
          <p:spPr>
            <a:xfrm>
              <a:off x="6204448" y="4101807"/>
              <a:ext cx="838200" cy="406693"/>
            </a:xfrm>
            <a:prstGeom prst="rect">
              <a:avLst/>
            </a:prstGeom>
            <a:solidFill>
              <a:srgbClr val="4F81BD">
                <a:lumMod val="40000"/>
                <a:lumOff val="60000"/>
              </a:srgbClr>
            </a:solidFill>
            <a:ln w="12700" cap="flat" cmpd="sng" algn="ctr">
              <a:solidFill>
                <a:srgbClr val="4F81BD">
                  <a:shade val="50000"/>
                </a:srgbClr>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Perpetua"/>
                <a:ea typeface="+mn-ea"/>
                <a:cs typeface="+mn-cs"/>
              </a:endParaRPr>
            </a:p>
          </p:txBody>
        </p:sp>
        <p:cxnSp>
          <p:nvCxnSpPr>
            <p:cNvPr id="23" name="Straight Arrow Connector 22"/>
            <p:cNvCxnSpPr/>
            <p:nvPr/>
          </p:nvCxnSpPr>
          <p:spPr>
            <a:xfrm>
              <a:off x="6204448" y="2264664"/>
              <a:ext cx="0" cy="438912"/>
            </a:xfrm>
            <a:prstGeom prst="straightConnector1">
              <a:avLst/>
            </a:prstGeom>
            <a:noFill/>
            <a:ln w="9525" cap="flat" cmpd="sng" algn="ctr">
              <a:solidFill>
                <a:srgbClr val="4F81BD">
                  <a:shade val="60000"/>
                  <a:satMod val="110000"/>
                </a:srgbClr>
              </a:solidFill>
              <a:prstDash val="solid"/>
              <a:tailEnd type="triangle"/>
            </a:ln>
            <a:effectLst/>
          </p:spPr>
        </p:cxnSp>
        <p:cxnSp>
          <p:nvCxnSpPr>
            <p:cNvPr id="24" name="Straight Arrow Connector 23"/>
            <p:cNvCxnSpPr/>
            <p:nvPr/>
          </p:nvCxnSpPr>
          <p:spPr>
            <a:xfrm>
              <a:off x="7880848" y="2686840"/>
              <a:ext cx="0" cy="404732"/>
            </a:xfrm>
            <a:prstGeom prst="straightConnector1">
              <a:avLst/>
            </a:prstGeom>
            <a:noFill/>
            <a:ln w="9525" cap="flat" cmpd="sng" algn="ctr">
              <a:solidFill>
                <a:srgbClr val="4F81BD">
                  <a:shade val="60000"/>
                  <a:satMod val="110000"/>
                </a:srgbClr>
              </a:solidFill>
              <a:prstDash val="solid"/>
              <a:tailEnd type="triangle"/>
            </a:ln>
            <a:effectLst/>
          </p:spPr>
        </p:cxnSp>
        <p:cxnSp>
          <p:nvCxnSpPr>
            <p:cNvPr id="25" name="Straight Arrow Connector 24"/>
            <p:cNvCxnSpPr>
              <a:stCxn id="22" idx="0"/>
              <a:endCxn id="20" idx="2"/>
            </p:cNvCxnSpPr>
            <p:nvPr/>
          </p:nvCxnSpPr>
          <p:spPr>
            <a:xfrm flipH="1" flipV="1">
              <a:off x="6188541" y="3191256"/>
              <a:ext cx="435007" cy="910551"/>
            </a:xfrm>
            <a:prstGeom prst="straightConnector1">
              <a:avLst/>
            </a:prstGeom>
            <a:noFill/>
            <a:ln w="9525" cap="flat" cmpd="sng" algn="ctr">
              <a:solidFill>
                <a:srgbClr val="4F81BD">
                  <a:shade val="60000"/>
                  <a:satMod val="110000"/>
                </a:srgbClr>
              </a:solidFill>
              <a:prstDash val="solid"/>
              <a:tailEnd type="triangle"/>
            </a:ln>
            <a:effectLst/>
          </p:spPr>
        </p:cxnSp>
        <p:cxnSp>
          <p:nvCxnSpPr>
            <p:cNvPr id="26" name="Straight Arrow Connector 25"/>
            <p:cNvCxnSpPr>
              <a:stCxn id="21" idx="2"/>
              <a:endCxn id="22" idx="3"/>
            </p:cNvCxnSpPr>
            <p:nvPr/>
          </p:nvCxnSpPr>
          <p:spPr>
            <a:xfrm flipH="1">
              <a:off x="7042648" y="3535121"/>
              <a:ext cx="821436" cy="770033"/>
            </a:xfrm>
            <a:prstGeom prst="straightConnector1">
              <a:avLst/>
            </a:prstGeom>
            <a:noFill/>
            <a:ln w="9525" cap="flat" cmpd="sng" algn="ctr">
              <a:solidFill>
                <a:srgbClr val="4F81BD">
                  <a:shade val="60000"/>
                  <a:satMod val="110000"/>
                </a:srgbClr>
              </a:solidFill>
              <a:prstDash val="solid"/>
              <a:tailEnd type="triangle"/>
            </a:ln>
            <a:effectLst/>
          </p:spPr>
        </p:cxnSp>
        <p:cxnSp>
          <p:nvCxnSpPr>
            <p:cNvPr id="27" name="Straight Arrow Connector 26"/>
            <p:cNvCxnSpPr>
              <a:stCxn id="20" idx="3"/>
              <a:endCxn id="21" idx="1"/>
            </p:cNvCxnSpPr>
            <p:nvPr/>
          </p:nvCxnSpPr>
          <p:spPr>
            <a:xfrm>
              <a:off x="6591733" y="2967228"/>
              <a:ext cx="870015" cy="346119"/>
            </a:xfrm>
            <a:prstGeom prst="straightConnector1">
              <a:avLst/>
            </a:prstGeom>
            <a:noFill/>
            <a:ln w="9525" cap="flat" cmpd="sng" algn="ctr">
              <a:solidFill>
                <a:srgbClr val="4F81BD">
                  <a:shade val="60000"/>
                  <a:satMod val="110000"/>
                </a:srgbClr>
              </a:solidFill>
              <a:prstDash val="solid"/>
              <a:tailEnd type="triangle"/>
            </a:ln>
            <a:effectLst/>
          </p:spPr>
        </p:cxnSp>
        <p:cxnSp>
          <p:nvCxnSpPr>
            <p:cNvPr id="28" name="Straight Arrow Connector 27"/>
            <p:cNvCxnSpPr>
              <a:stCxn id="21" idx="3"/>
            </p:cNvCxnSpPr>
            <p:nvPr/>
          </p:nvCxnSpPr>
          <p:spPr>
            <a:xfrm>
              <a:off x="8266420" y="3313347"/>
              <a:ext cx="452628" cy="0"/>
            </a:xfrm>
            <a:prstGeom prst="straightConnector1">
              <a:avLst/>
            </a:prstGeom>
            <a:noFill/>
            <a:ln w="9525" cap="flat" cmpd="sng" algn="ctr">
              <a:solidFill>
                <a:srgbClr val="4F81BD">
                  <a:shade val="60000"/>
                  <a:satMod val="110000"/>
                </a:srgbClr>
              </a:solidFill>
              <a:prstDash val="solid"/>
              <a:tailEnd type="triangle"/>
            </a:ln>
            <a:effectLst/>
          </p:spPr>
        </p:cxnSp>
        <p:cxnSp>
          <p:nvCxnSpPr>
            <p:cNvPr id="29" name="Straight Arrow Connector 28"/>
            <p:cNvCxnSpPr>
              <a:endCxn id="20" idx="1"/>
            </p:cNvCxnSpPr>
            <p:nvPr/>
          </p:nvCxnSpPr>
          <p:spPr>
            <a:xfrm flipV="1">
              <a:off x="5328148" y="2967228"/>
              <a:ext cx="457200" cy="10584"/>
            </a:xfrm>
            <a:prstGeom prst="straightConnector1">
              <a:avLst/>
            </a:prstGeom>
            <a:noFill/>
            <a:ln w="9525" cap="flat" cmpd="sng" algn="ctr">
              <a:solidFill>
                <a:srgbClr val="4F81BD">
                  <a:shade val="60000"/>
                  <a:satMod val="110000"/>
                </a:srgbClr>
              </a:solidFill>
              <a:prstDash val="solid"/>
              <a:tailEnd type="triangle"/>
            </a:ln>
            <a:effectLst/>
          </p:spPr>
        </p:cxnSp>
        <mc:AlternateContent xmlns:mc="http://schemas.openxmlformats.org/markup-compatibility/2006" xmlns:a14="http://schemas.microsoft.com/office/drawing/2010/main">
          <mc:Choice Requires="a14">
            <p:sp>
              <p:nvSpPr>
                <p:cNvPr id="32" name="TextBox 31"/>
                <p:cNvSpPr txBox="1"/>
                <p:nvPr/>
              </p:nvSpPr>
              <p:spPr>
                <a:xfrm>
                  <a:off x="6794617" y="2591306"/>
                  <a:ext cx="590931" cy="391646"/>
                </a:xfrm>
                <a:prstGeom prst="rect">
                  <a:avLst/>
                </a:prstGeom>
                <a:noFill/>
              </p:spPr>
              <p:txBody>
                <a:bodyPr wrap="none" rtlCol="0">
                  <a:spAutoFit/>
                </a:bodyPr>
                <a:lstStyle/>
                <a:p>
                  <a:pPr algn="l" defTabSz="457200"/>
                  <a14:m>
                    <m:oMathPara xmlns:m="http://schemas.openxmlformats.org/officeDocument/2006/math">
                      <m:oMathParaPr>
                        <m:jc m:val="centerGroup"/>
                      </m:oMathParaPr>
                      <m:oMath xmlns:m="http://schemas.openxmlformats.org/officeDocument/2006/math">
                        <m:sSub>
                          <m:sSubPr>
                            <m:ctrlPr>
                              <a:rPr lang="en-US" sz="1800" b="0" i="1" smtClean="0">
                                <a:solidFill>
                                  <a:prstClr val="black"/>
                                </a:solidFill>
                                <a:latin typeface="Cambria Math" panose="02040503050406030204" pitchFamily="18" charset="0"/>
                                <a:cs typeface="+mn-cs"/>
                              </a:rPr>
                            </m:ctrlPr>
                          </m:sSubPr>
                          <m:e>
                            <m:r>
                              <a:rPr lang="en-US" sz="1800" b="0" i="1" smtClean="0">
                                <a:solidFill>
                                  <a:prstClr val="black"/>
                                </a:solidFill>
                                <a:latin typeface="Cambria Math" panose="02040503050406030204" pitchFamily="18" charset="0"/>
                                <a:cs typeface="+mn-cs"/>
                              </a:rPr>
                              <m:t>𝑊</m:t>
                            </m:r>
                          </m:e>
                          <m:sub>
                            <m:r>
                              <a:rPr lang="en-US" sz="1800" b="0" i="1" smtClean="0">
                                <a:solidFill>
                                  <a:prstClr val="black"/>
                                </a:solidFill>
                                <a:latin typeface="Cambria Math" panose="02040503050406030204" pitchFamily="18" charset="0"/>
                                <a:cs typeface="+mn-cs"/>
                              </a:rPr>
                              <m:t>𝑖𝑗</m:t>
                            </m:r>
                          </m:sub>
                        </m:sSub>
                      </m:oMath>
                    </m:oMathPara>
                  </a14:m>
                  <a:endParaRPr lang="en-US" sz="1800" b="0" dirty="0">
                    <a:solidFill>
                      <a:prstClr val="black"/>
                    </a:solidFill>
                    <a:ea typeface="ＭＳ Ｐゴシック" pitchFamily="-65" charset="-128"/>
                    <a:cs typeface="+mn-cs"/>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6794617" y="2591306"/>
                  <a:ext cx="590931" cy="391646"/>
                </a:xfrm>
                <a:prstGeom prst="rect">
                  <a:avLst/>
                </a:prstGeom>
                <a:blipFill rotWithShape="0">
                  <a:blip r:embed="rId3"/>
                  <a:stretch>
                    <a:fillRect b="-2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5596856" y="4604825"/>
                  <a:ext cx="2170851" cy="42486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r>
                              <a:rPr lang="en-US" b="0" i="1" smtClean="0">
                                <a:latin typeface="Cambria Math" panose="02040503050406030204" pitchFamily="18" charset="0"/>
                              </a:rPr>
                              <m:t>𝑘</m:t>
                            </m:r>
                            <m:r>
                              <a:rPr lang="en-US" b="0" i="1" smtClean="0">
                                <a:latin typeface="Cambria Math" panose="02040503050406030204" pitchFamily="18" charset="0"/>
                              </a:rPr>
                              <m:t>+1</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r>
                              <a:rPr lang="en-US" b="0" i="1" smtClean="0">
                                <a:latin typeface="Cambria Math" panose="02040503050406030204" pitchFamily="18" charset="0"/>
                              </a:rPr>
                              <m:t>𝑘</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r>
                              <a:rPr lang="en-US" b="0" i="1" smtClean="0">
                                <a:latin typeface="Cambria Math" panose="02040503050406030204" pitchFamily="18" charset="0"/>
                              </a:rPr>
                              <m:t>𝑖</m:t>
                            </m:r>
                          </m:sub>
                          <m:sup>
                            <m:r>
                              <a:rPr lang="en-US" b="0" i="1" smtClean="0">
                                <a:latin typeface="Cambria Math" panose="02040503050406030204" pitchFamily="18" charset="0"/>
                              </a:rPr>
                              <m:t>𝑘</m:t>
                            </m:r>
                          </m:sup>
                        </m:sSubSup>
                        <m:r>
                          <a:rPr lang="en-US" b="0" i="1" smtClean="0">
                            <a:latin typeface="Cambria Math" panose="02040503050406030204" pitchFamily="18" charset="0"/>
                          </a:rPr>
                          <m:t>)</m:t>
                        </m:r>
                      </m:oMath>
                    </m:oMathPara>
                  </a14:m>
                  <a:endParaRPr lang="en-US" b="0" dirty="0" smtClean="0"/>
                </a:p>
              </p:txBody>
            </p:sp>
          </mc:Choice>
          <mc:Fallback xmlns="">
            <p:sp>
              <p:nvSpPr>
                <p:cNvPr id="51" name="TextBox 50"/>
                <p:cNvSpPr txBox="1">
                  <a:spLocks noRot="1" noChangeAspect="1" noMove="1" noResize="1" noEditPoints="1" noAdjustHandles="1" noChangeArrowheads="1" noChangeShapeType="1" noTextEdit="1"/>
                </p:cNvSpPr>
                <p:nvPr/>
              </p:nvSpPr>
              <p:spPr>
                <a:xfrm>
                  <a:off x="5596856" y="4604825"/>
                  <a:ext cx="2170851" cy="424860"/>
                </a:xfrm>
                <a:prstGeom prst="rect">
                  <a:avLst/>
                </a:prstGeom>
                <a:blipFill rotWithShape="0">
                  <a:blip r:embed="rId4"/>
                  <a:stretch>
                    <a:fillRect r="-13029" b="-31667"/>
                  </a:stretch>
                </a:blipFill>
              </p:spPr>
              <p:txBody>
                <a:bodyPr/>
                <a:lstStyle/>
                <a:p>
                  <a:r>
                    <a:rPr lang="en-US">
                      <a:noFill/>
                    </a:rPr>
                    <a:t> </a:t>
                  </a:r>
                </a:p>
              </p:txBody>
            </p:sp>
          </mc:Fallback>
        </mc:AlternateContent>
      </p:grpSp>
      <p:sp>
        <p:nvSpPr>
          <p:cNvPr id="6" name="Title 5"/>
          <p:cNvSpPr>
            <a:spLocks noGrp="1"/>
          </p:cNvSpPr>
          <p:nvPr>
            <p:ph type="title"/>
          </p:nvPr>
        </p:nvSpPr>
        <p:spPr/>
        <p:txBody>
          <a:bodyPr/>
          <a:lstStyle/>
          <a:p>
            <a:r>
              <a:rPr lang="en-US" dirty="0"/>
              <a:t>Future work : </a:t>
            </a:r>
            <a:r>
              <a:rPr lang="en-US" dirty="0" smtClean="0"/>
              <a:t>broader</a:t>
            </a:r>
            <a:endParaRPr lang="en-US" dirty="0"/>
          </a:p>
        </p:txBody>
      </p:sp>
    </p:spTree>
    <p:extLst>
      <p:ext uri="{BB962C8B-B14F-4D97-AF65-F5344CB8AC3E}">
        <p14:creationId xmlns:p14="http://schemas.microsoft.com/office/powerpoint/2010/main" val="30302058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Neuron: Basic Anatomy</a:t>
            </a:r>
            <a:endParaRPr lang="en-US" dirty="0"/>
          </a:p>
        </p:txBody>
      </p:sp>
      <p:sp>
        <p:nvSpPr>
          <p:cNvPr id="3" name="Content Placeholder 2"/>
          <p:cNvSpPr>
            <a:spLocks noGrp="1"/>
          </p:cNvSpPr>
          <p:nvPr>
            <p:ph idx="1"/>
          </p:nvPr>
        </p:nvSpPr>
        <p:spPr>
          <a:xfrm>
            <a:off x="4142148" y="1371600"/>
            <a:ext cx="5001852" cy="5181600"/>
          </a:xfrm>
        </p:spPr>
        <p:txBody>
          <a:bodyPr/>
          <a:lstStyle/>
          <a:p>
            <a:endParaRPr lang="en-US" b="1" dirty="0" smtClean="0"/>
          </a:p>
          <a:p>
            <a:r>
              <a:rPr lang="en-US" sz="2800" b="1" dirty="0" smtClean="0"/>
              <a:t>Components</a:t>
            </a:r>
          </a:p>
          <a:p>
            <a:pPr lvl="1"/>
            <a:r>
              <a:rPr lang="en-US" sz="2800" dirty="0" smtClean="0"/>
              <a:t>Dendrites</a:t>
            </a:r>
            <a:r>
              <a:rPr lang="en-US" sz="2400" dirty="0" smtClean="0"/>
              <a:t>:</a:t>
            </a:r>
            <a:r>
              <a:rPr lang="en-US" dirty="0" smtClean="0"/>
              <a:t/>
            </a:r>
            <a:br>
              <a:rPr lang="en-US" dirty="0" smtClean="0"/>
            </a:br>
            <a:r>
              <a:rPr lang="en-US" dirty="0" smtClean="0"/>
              <a:t>Filaments receive signals </a:t>
            </a:r>
          </a:p>
          <a:p>
            <a:pPr lvl="1"/>
            <a:r>
              <a:rPr lang="en-US" sz="2800" dirty="0" smtClean="0">
                <a:solidFill>
                  <a:srgbClr val="000000"/>
                </a:solidFill>
              </a:rPr>
              <a:t>Soma</a:t>
            </a:r>
            <a:r>
              <a:rPr lang="en-US" dirty="0">
                <a:solidFill>
                  <a:srgbClr val="000000"/>
                </a:solidFill>
              </a:rPr>
              <a:t>: </a:t>
            </a:r>
            <a:r>
              <a:rPr lang="en-US" sz="2400" dirty="0" smtClean="0">
                <a:solidFill>
                  <a:srgbClr val="000000"/>
                </a:solidFill>
              </a:rPr>
              <a:t>cell body</a:t>
            </a:r>
            <a:endParaRPr lang="en-US" sz="2400" dirty="0" smtClean="0"/>
          </a:p>
          <a:p>
            <a:pPr lvl="1"/>
            <a:r>
              <a:rPr lang="en-US" sz="2800" dirty="0" smtClean="0"/>
              <a:t>Axon:</a:t>
            </a:r>
            <a:r>
              <a:rPr lang="en-US" dirty="0" smtClean="0"/>
              <a:t/>
            </a:r>
            <a:br>
              <a:rPr lang="en-US" dirty="0" smtClean="0"/>
            </a:br>
            <a:r>
              <a:rPr lang="en-US" dirty="0" smtClean="0"/>
              <a:t>Outputs electrical signals to </a:t>
            </a:r>
          </a:p>
          <a:p>
            <a:pPr marL="457200" lvl="1" indent="0">
              <a:buNone/>
            </a:pPr>
            <a:r>
              <a:rPr lang="en-US" dirty="0"/>
              <a:t> </a:t>
            </a:r>
            <a:r>
              <a:rPr lang="en-US" dirty="0" smtClean="0"/>
              <a:t>   neurons or motor functions</a:t>
            </a:r>
          </a:p>
          <a:p>
            <a:pPr lvl="1"/>
            <a:r>
              <a:rPr lang="en-US" sz="2800" dirty="0" smtClean="0"/>
              <a:t>Synapses:</a:t>
            </a:r>
            <a:r>
              <a:rPr lang="en-US" sz="2400" dirty="0" smtClean="0"/>
              <a:t/>
            </a:r>
            <a:br>
              <a:rPr lang="en-US" sz="2400" dirty="0" smtClean="0"/>
            </a:br>
            <a:r>
              <a:rPr lang="en-US" dirty="0" smtClean="0"/>
              <a:t>Junctions of axons and dendrites</a:t>
            </a:r>
          </a:p>
        </p:txBody>
      </p:sp>
      <p:pic>
        <p:nvPicPr>
          <p:cNvPr id="4" name="Picture 3" descr="neurons_multi_better.gif"/>
          <p:cNvPicPr>
            <a:picLocks noChangeAspect="1"/>
          </p:cNvPicPr>
          <p:nvPr/>
        </p:nvPicPr>
        <p:blipFill>
          <a:blip r:embed="rId3" cstate="print"/>
          <a:stretch>
            <a:fillRect/>
          </a:stretch>
        </p:blipFill>
        <p:spPr>
          <a:xfrm>
            <a:off x="152400" y="1889760"/>
            <a:ext cx="3913547" cy="3749040"/>
          </a:xfrm>
          <a:prstGeom prst="rect">
            <a:avLst/>
          </a:prstGeom>
        </p:spPr>
      </p:pic>
      <p:sp>
        <p:nvSpPr>
          <p:cNvPr id="5" name="Content Placeholder 2"/>
          <p:cNvSpPr txBox="1">
            <a:spLocks/>
          </p:cNvSpPr>
          <p:nvPr/>
        </p:nvSpPr>
        <p:spPr bwMode="auto">
          <a:xfrm>
            <a:off x="990600" y="1040780"/>
            <a:ext cx="7871432" cy="5594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80000"/>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None/>
            </a:pPr>
            <a:r>
              <a:rPr lang="en-US" sz="2800" b="1" kern="0" dirty="0" smtClean="0"/>
              <a:t>Neuron</a:t>
            </a:r>
            <a:r>
              <a:rPr lang="en-US" b="0" kern="0" dirty="0" smtClean="0"/>
              <a:t>:  Basic cell for information processing</a:t>
            </a:r>
          </a:p>
        </p:txBody>
      </p:sp>
    </p:spTree>
    <p:extLst>
      <p:ext uri="{BB962C8B-B14F-4D97-AF65-F5344CB8AC3E}">
        <p14:creationId xmlns:p14="http://schemas.microsoft.com/office/powerpoint/2010/main" val="609518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
            <a:ext cx="8991600" cy="578136"/>
          </a:xfrm>
        </p:spPr>
        <p:txBody>
          <a:bodyPr/>
          <a:lstStyle/>
          <a:p>
            <a:r>
              <a:rPr lang="en-US" dirty="0" smtClean="0"/>
              <a:t>Neuron: Linear-Nonlinear Poisson Model</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36031" y="3456048"/>
                <a:ext cx="9107859" cy="3061202"/>
              </a:xfrm>
            </p:spPr>
            <p:txBody>
              <a:bodyPr/>
              <a:lstStyle/>
              <a:p>
                <a:r>
                  <a:rPr lang="en-US" dirty="0" smtClean="0">
                    <a:solidFill>
                      <a:schemeClr val="accent2"/>
                    </a:solidFill>
                  </a:rPr>
                  <a:t>Functional Model: simple input-output </a:t>
                </a:r>
              </a:p>
              <a:p>
                <a:pPr lvl="1"/>
                <a:r>
                  <a:rPr lang="en-US" dirty="0"/>
                  <a:t>Effectively captures average </a:t>
                </a:r>
                <a:r>
                  <a:rPr lang="en-US" dirty="0" smtClean="0"/>
                  <a:t>rates</a:t>
                </a:r>
              </a:p>
              <a:p>
                <a:pPr lvl="1"/>
                <a:r>
                  <a:rPr lang="en-US" dirty="0"/>
                  <a:t>Windows:  10 to 200 </a:t>
                </a:r>
                <a:r>
                  <a:rPr lang="en-US" dirty="0" smtClean="0"/>
                  <a:t>spikes/s</a:t>
                </a:r>
                <a:endParaRPr lang="en-US" dirty="0"/>
              </a:p>
              <a:p>
                <a:r>
                  <a:rPr lang="en-US" dirty="0" smtClean="0">
                    <a:solidFill>
                      <a:schemeClr val="accent2"/>
                    </a:solidFill>
                  </a:rPr>
                  <a:t>Three-stage LNP</a:t>
                </a:r>
                <a:r>
                  <a:rPr lang="en-US" dirty="0" smtClean="0"/>
                  <a:t>:  </a:t>
                </a:r>
                <a:r>
                  <a:rPr lang="en-US" dirty="0" smtClean="0">
                    <a:solidFill>
                      <a:schemeClr val="accent2"/>
                    </a:solidFill>
                  </a:rPr>
                  <a:t>L</a:t>
                </a:r>
                <a:r>
                  <a:rPr lang="en-US" dirty="0" smtClean="0"/>
                  <a:t>inear </a:t>
                </a:r>
                <a:r>
                  <a:rPr lang="en-US" dirty="0"/>
                  <a:t>+ </a:t>
                </a:r>
                <a:r>
                  <a:rPr lang="en-US" dirty="0" smtClean="0">
                    <a:solidFill>
                      <a:schemeClr val="accent2"/>
                    </a:solidFill>
                  </a:rPr>
                  <a:t>N</a:t>
                </a:r>
                <a:r>
                  <a:rPr lang="en-US" dirty="0" smtClean="0"/>
                  <a:t>onlinearity </a:t>
                </a:r>
                <a:r>
                  <a:rPr lang="en-US" dirty="0"/>
                  <a:t>+ </a:t>
                </a:r>
                <a:r>
                  <a:rPr lang="en-US" dirty="0" smtClean="0">
                    <a:solidFill>
                      <a:schemeClr val="accent2"/>
                    </a:solidFill>
                  </a:rPr>
                  <a:t>P</a:t>
                </a:r>
                <a:r>
                  <a:rPr lang="en-US" dirty="0" smtClean="0"/>
                  <a:t>oisson process</a:t>
                </a:r>
              </a:p>
              <a:p>
                <a:r>
                  <a:rPr lang="en-US" dirty="0" smtClean="0">
                    <a:solidFill>
                      <a:schemeClr val="accent2"/>
                    </a:solidFill>
                  </a:rPr>
                  <a:t>Connectivity: </a:t>
                </a:r>
                <a:r>
                  <a:rPr lang="en-US" dirty="0" smtClean="0"/>
                  <a:t>Identify </a:t>
                </a:r>
                <a:r>
                  <a:rPr lang="en-US" dirty="0"/>
                  <a:t>weights</a:t>
                </a:r>
                <a14:m>
                  <m:oMath xmlns:m="http://schemas.openxmlformats.org/officeDocument/2006/math">
                    <m:r>
                      <a:rPr lang="en-US" b="0" i="0" dirty="0" smtClean="0">
                        <a:latin typeface="Cambria Math" panose="02040503050406030204" pitchFamily="18" charset="0"/>
                      </a:rPr>
                      <m:t>  </m:t>
                    </m:r>
                    <m:r>
                      <a:rPr lang="en-US" b="1" i="1" dirty="0" smtClean="0">
                        <a:latin typeface="Cambria Math" panose="02040503050406030204" pitchFamily="18" charset="0"/>
                      </a:rPr>
                      <m:t>𝒙</m:t>
                    </m:r>
                    <m:r>
                      <a:rPr lang="en-US" b="1" i="1" dirty="0" smtClean="0">
                        <a:latin typeface="Cambria Math" panose="02040503050406030204" pitchFamily="18" charset="0"/>
                      </a:rPr>
                      <m:t> </m:t>
                    </m:r>
                  </m:oMath>
                </a14:m>
                <a:endParaRPr lang="en-US" b="1" dirty="0" smtClean="0"/>
              </a:p>
              <a:p>
                <a:r>
                  <a:rPr lang="en-US" sz="2400" dirty="0" smtClean="0"/>
                  <a:t>Biological models with feedback for precise timing later…</a:t>
                </a: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36031" y="3456048"/>
                <a:ext cx="9107859" cy="3061202"/>
              </a:xfrm>
              <a:blipFill rotWithShape="0">
                <a:blip r:embed="rId3"/>
                <a:stretch>
                  <a:fillRect l="-469" t="-13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6613756" y="1507694"/>
                <a:ext cx="2446888" cy="1374415"/>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𝑧</m:t>
                      </m:r>
                      <m:r>
                        <a:rPr lang="en-US" sz="1800" b="0" i="1" smtClean="0">
                          <a:latin typeface="Cambria Math" panose="02040503050406030204" pitchFamily="18" charset="0"/>
                        </a:rPr>
                        <m:t>[</m:t>
                      </m:r>
                      <m:r>
                        <a:rPr lang="en-US" sz="1800" b="0" i="1" smtClean="0">
                          <a:latin typeface="Cambria Math" panose="02040503050406030204" pitchFamily="18" charset="0"/>
                        </a:rPr>
                        <m:t>𝑡</m:t>
                      </m:r>
                      <m:r>
                        <a:rPr lang="en-US" sz="1800" b="0" i="1" smtClean="0">
                          <a:latin typeface="Cambria Math" panose="02040503050406030204" pitchFamily="18" charset="0"/>
                        </a:rPr>
                        <m:t>]= </m:t>
                      </m:r>
                      <m:nary>
                        <m:naryPr>
                          <m:chr m:val="∑"/>
                          <m:limLoc m:val="subSup"/>
                          <m:supHide m:val="on"/>
                          <m:ctrlPr>
                            <a:rPr lang="en-US" sz="1800" b="0" i="1" smtClean="0">
                              <a:latin typeface="Cambria Math" panose="02040503050406030204" pitchFamily="18" charset="0"/>
                            </a:rPr>
                          </m:ctrlPr>
                        </m:naryPr>
                        <m:sub>
                          <m:r>
                            <m:rPr>
                              <m:brk m:alnAt="9"/>
                            </m:rPr>
                            <a:rPr lang="en-US" sz="1800" b="0" i="1" smtClean="0">
                              <a:latin typeface="Cambria Math"/>
                            </a:rPr>
                            <m:t>𝑗</m:t>
                          </m:r>
                        </m:sub>
                        <m:sup/>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𝑗</m:t>
                              </m:r>
                            </m:sub>
                          </m:sSub>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𝑗</m:t>
                              </m:r>
                            </m:sub>
                          </m:sSub>
                          <m:r>
                            <a:rPr lang="en-US" sz="1800" b="0" i="1" smtClean="0">
                              <a:latin typeface="Cambria Math" panose="02040503050406030204" pitchFamily="18" charset="0"/>
                            </a:rPr>
                            <m:t>[</m:t>
                          </m:r>
                          <m:r>
                            <a:rPr lang="en-US" sz="1800" b="0" i="1" smtClean="0">
                              <a:latin typeface="Cambria Math" panose="02040503050406030204" pitchFamily="18" charset="0"/>
                            </a:rPr>
                            <m:t>𝑡</m:t>
                          </m:r>
                          <m:r>
                            <a:rPr lang="en-US" sz="1800" b="0" i="1" smtClean="0">
                              <a:latin typeface="Cambria Math" panose="02040503050406030204" pitchFamily="18" charset="0"/>
                            </a:rPr>
                            <m:t>]</m:t>
                          </m:r>
                        </m:e>
                      </m:nary>
                    </m:oMath>
                  </m:oMathPara>
                </a14:m>
                <a:endParaRPr lang="en-US" sz="1800" b="0" i="1" dirty="0" smtClean="0">
                  <a:latin typeface="Cambria Math" panose="02040503050406030204" pitchFamily="18" charset="0"/>
                </a:endParaRPr>
              </a:p>
              <a:p>
                <a:pPr algn="l"/>
                <a:r>
                  <a:rPr lang="en-US" sz="800" b="0" i="1" dirty="0">
                    <a:latin typeface="Cambria Math" panose="02040503050406030204" pitchFamily="18" charset="0"/>
                  </a:rPr>
                  <a:t> </a:t>
                </a:r>
                <a:r>
                  <a:rPr lang="en-US" sz="800" b="0" i="1" dirty="0" err="1">
                    <a:latin typeface="Cambria Math" panose="02040503050406030204" pitchFamily="18" charset="0"/>
                  </a:rPr>
                  <a:t>df</a:t>
                </a:r>
                <a:r>
                  <a:rPr lang="en-US" sz="1800" b="0" i="1" dirty="0" smtClean="0">
                    <a:latin typeface="Cambria Math" panose="02040503050406030204" pitchFamily="18" charset="0"/>
                  </a:rPr>
                  <a:t/>
                </a:r>
                <a:br>
                  <a:rPr lang="en-US" sz="1800" b="0" i="1" dirty="0" smtClean="0">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𝜆</m:t>
                      </m:r>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𝑡</m:t>
                          </m:r>
                        </m:e>
                      </m:d>
                      <m:r>
                        <a:rPr lang="en-US" sz="1800" b="0" i="1" smtClean="0">
                          <a:latin typeface="Cambria Math" panose="02040503050406030204" pitchFamily="18" charset="0"/>
                        </a:rPr>
                        <m:t>=</m:t>
                      </m:r>
                      <m:r>
                        <a:rPr lang="en-US" sz="1800" b="0" i="1" smtClean="0">
                          <a:latin typeface="Cambria Math"/>
                        </a:rPr>
                        <m:t>𝑓</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𝑧</m:t>
                          </m:r>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𝑡</m:t>
                              </m:r>
                            </m:e>
                          </m:d>
                          <m:r>
                            <a:rPr lang="en-US" sz="1800" b="0" i="1" smtClean="0">
                              <a:latin typeface="Cambria Math" panose="02040503050406030204" pitchFamily="18" charset="0"/>
                            </a:rPr>
                            <m:t>+</m:t>
                          </m:r>
                          <m:r>
                            <a:rPr lang="en-US" sz="1800" b="0" i="1" smtClean="0">
                              <a:latin typeface="Cambria Math" panose="02040503050406030204" pitchFamily="18" charset="0"/>
                            </a:rPr>
                            <m:t>𝑑</m:t>
                          </m:r>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𝑡</m:t>
                              </m:r>
                            </m:e>
                          </m:d>
                        </m:e>
                      </m:d>
                    </m:oMath>
                  </m:oMathPara>
                </a14:m>
                <a:endParaRPr lang="en-US" sz="1800" b="0" i="1" dirty="0" smtClean="0">
                  <a:latin typeface="Cambria Math" panose="02040503050406030204" pitchFamily="18" charset="0"/>
                </a:endParaRPr>
              </a:p>
              <a:p>
                <a:pPr algn="l"/>
                <a:r>
                  <a:rPr lang="en-US" sz="400" b="0" i="1" dirty="0" smtClean="0">
                    <a:latin typeface="Cambria Math" panose="02040503050406030204" pitchFamily="18" charset="0"/>
                  </a:rPr>
                  <a:t> </a:t>
                </a:r>
                <a:r>
                  <a:rPr lang="en-US" sz="400" b="0" i="1" dirty="0" err="1" smtClean="0">
                    <a:latin typeface="Cambria Math" panose="02040503050406030204" pitchFamily="18" charset="0"/>
                  </a:rPr>
                  <a:t>df</a:t>
                </a:r>
                <a:r>
                  <a:rPr lang="en-US" sz="1800" b="0" i="1" dirty="0" smtClean="0">
                    <a:latin typeface="Cambria Math" panose="02040503050406030204" pitchFamily="18" charset="0"/>
                  </a:rPr>
                  <a:t/>
                </a:r>
                <a:br>
                  <a:rPr lang="en-US" sz="1800" b="0" i="1" dirty="0" smtClean="0">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n-US" sz="1800" b="0" i="1" dirty="0" smtClean="0">
                          <a:latin typeface="Cambria Math" panose="02040503050406030204" pitchFamily="18" charset="0"/>
                        </a:rPr>
                        <m:t>𝑦</m:t>
                      </m:r>
                      <m:r>
                        <a:rPr lang="en-US" sz="1800" b="0" i="1" dirty="0" smtClean="0">
                          <a:latin typeface="Cambria Math" panose="02040503050406030204" pitchFamily="18" charset="0"/>
                        </a:rPr>
                        <m:t>[</m:t>
                      </m:r>
                      <m:r>
                        <a:rPr lang="en-US" sz="1800" b="0" i="1" dirty="0" smtClean="0">
                          <a:latin typeface="Cambria Math" panose="02040503050406030204" pitchFamily="18" charset="0"/>
                        </a:rPr>
                        <m:t>𝑡</m:t>
                      </m:r>
                      <m:r>
                        <a:rPr lang="en-US" sz="1800" b="0" i="1" dirty="0" smtClean="0">
                          <a:latin typeface="Cambria Math" panose="02040503050406030204" pitchFamily="18" charset="0"/>
                        </a:rPr>
                        <m:t>] ~ </m:t>
                      </m:r>
                      <m:r>
                        <a:rPr lang="en-US" sz="1800" b="0" i="1" smtClean="0">
                          <a:latin typeface="Cambria Math"/>
                        </a:rPr>
                        <m:t>𝑃𝑜𝑖𝑠𝑠𝑜𝑛</m:t>
                      </m:r>
                      <m:r>
                        <a:rPr lang="en-US" sz="1800" b="0" i="1" smtClean="0">
                          <a:latin typeface="Cambria Math"/>
                        </a:rPr>
                        <m:t>( </m:t>
                      </m:r>
                      <m:r>
                        <a:rPr lang="en-US" sz="1800" b="0" i="1" smtClean="0">
                          <a:latin typeface="Cambria Math" panose="02040503050406030204" pitchFamily="18" charset="0"/>
                        </a:rPr>
                        <m:t>𝜆</m:t>
                      </m:r>
                      <m:r>
                        <a:rPr lang="en-US" sz="1800" b="0" i="1" smtClean="0">
                          <a:latin typeface="Cambria Math" panose="02040503050406030204" pitchFamily="18" charset="0"/>
                        </a:rPr>
                        <m:t>[</m:t>
                      </m:r>
                      <m:r>
                        <a:rPr lang="en-US" sz="1800" b="0" i="1" smtClean="0">
                          <a:latin typeface="Cambria Math" panose="02040503050406030204" pitchFamily="18" charset="0"/>
                        </a:rPr>
                        <m:t>𝑡</m:t>
                      </m:r>
                      <m:r>
                        <a:rPr lang="en-US" sz="1800" b="0" i="1" smtClean="0">
                          <a:latin typeface="Cambria Math" panose="02040503050406030204" pitchFamily="18" charset="0"/>
                        </a:rPr>
                        <m:t>])</m:t>
                      </m:r>
                    </m:oMath>
                  </m:oMathPara>
                </a14:m>
                <a:endParaRPr lang="en-US" sz="1800" b="0" dirty="0" smtClean="0"/>
              </a:p>
            </p:txBody>
          </p:sp>
        </mc:Choice>
        <mc:Fallback xmlns="">
          <p:sp>
            <p:nvSpPr>
              <p:cNvPr id="5" name="TextBox 4"/>
              <p:cNvSpPr txBox="1">
                <a:spLocks noRot="1" noChangeAspect="1" noMove="1" noResize="1" noEditPoints="1" noAdjustHandles="1" noChangeArrowheads="1" noChangeShapeType="1" noTextEdit="1"/>
              </p:cNvSpPr>
              <p:nvPr/>
            </p:nvSpPr>
            <p:spPr>
              <a:xfrm>
                <a:off x="6613756" y="1507694"/>
                <a:ext cx="2446888" cy="1374415"/>
              </a:xfrm>
              <a:prstGeom prst="rect">
                <a:avLst/>
              </a:prstGeom>
              <a:blipFill rotWithShape="0">
                <a:blip r:embed="rId4"/>
                <a:stretch>
                  <a:fillRect b="-3982"/>
                </a:stretch>
              </a:blipFill>
            </p:spPr>
            <p:txBody>
              <a:bodyPr/>
              <a:lstStyle/>
              <a:p>
                <a:r>
                  <a:rPr lang="en-US">
                    <a:noFill/>
                  </a:rPr>
                  <a:t> </a:t>
                </a:r>
              </a:p>
            </p:txBody>
          </p:sp>
        </mc:Fallback>
      </mc:AlternateContent>
      <p:sp>
        <p:nvSpPr>
          <p:cNvPr id="64" name="Rectangle 63"/>
          <p:cNvSpPr/>
          <p:nvPr/>
        </p:nvSpPr>
        <p:spPr>
          <a:xfrm>
            <a:off x="3987518" y="2278026"/>
            <a:ext cx="526312" cy="542261"/>
          </a:xfrm>
          <a:prstGeom prst="rect">
            <a:avLst/>
          </a:prstGeom>
          <a:solidFill>
            <a:schemeClr val="accent1">
              <a:lumMod val="40000"/>
              <a:lumOff val="60000"/>
            </a:scheme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5" name="Rectangle 64"/>
          <p:cNvSpPr/>
          <p:nvPr/>
        </p:nvSpPr>
        <p:spPr>
          <a:xfrm>
            <a:off x="5395233" y="2278027"/>
            <a:ext cx="406655" cy="541374"/>
          </a:xfrm>
          <a:prstGeom prst="rect">
            <a:avLst/>
          </a:prstGeom>
          <a:solidFill>
            <a:schemeClr val="accent1">
              <a:lumMod val="40000"/>
              <a:lumOff val="60000"/>
            </a:scheme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cxnSp>
        <p:nvCxnSpPr>
          <p:cNvPr id="69" name="Straight Arrow Connector 68"/>
          <p:cNvCxnSpPr>
            <a:stCxn id="44" idx="3"/>
            <a:endCxn id="66" idx="2"/>
          </p:cNvCxnSpPr>
          <p:nvPr/>
        </p:nvCxnSpPr>
        <p:spPr>
          <a:xfrm flipV="1">
            <a:off x="1502066" y="2549153"/>
            <a:ext cx="983279" cy="13161"/>
          </a:xfrm>
          <a:prstGeom prst="straightConnector1">
            <a:avLst/>
          </a:prstGeom>
          <a:noFill/>
          <a:ln w="6350" cap="flat" cmpd="sng" algn="ctr">
            <a:solidFill>
              <a:sysClr val="windowText" lastClr="000000"/>
            </a:solidFill>
            <a:prstDash val="solid"/>
            <a:miter lim="800000"/>
            <a:tailEnd type="arrow"/>
          </a:ln>
          <a:effectLst/>
        </p:spPr>
      </p:cxnSp>
      <p:cxnSp>
        <p:nvCxnSpPr>
          <p:cNvPr id="70" name="Straight Arrow Connector 69"/>
          <p:cNvCxnSpPr/>
          <p:nvPr/>
        </p:nvCxnSpPr>
        <p:spPr>
          <a:xfrm>
            <a:off x="2667000" y="2549156"/>
            <a:ext cx="411480" cy="1"/>
          </a:xfrm>
          <a:prstGeom prst="straightConnector1">
            <a:avLst/>
          </a:prstGeom>
          <a:noFill/>
          <a:ln w="6350" cap="flat" cmpd="sng" algn="ctr">
            <a:solidFill>
              <a:sysClr val="windowText" lastClr="000000"/>
            </a:solidFill>
            <a:prstDash val="solid"/>
            <a:miter lim="800000"/>
            <a:tailEnd type="arrow"/>
          </a:ln>
          <a:effectLst/>
        </p:spPr>
      </p:cxnSp>
      <p:cxnSp>
        <p:nvCxnSpPr>
          <p:cNvPr id="71" name="Straight Arrow Connector 70"/>
          <p:cNvCxnSpPr/>
          <p:nvPr/>
        </p:nvCxnSpPr>
        <p:spPr>
          <a:xfrm>
            <a:off x="3624072" y="2549153"/>
            <a:ext cx="338328" cy="0"/>
          </a:xfrm>
          <a:prstGeom prst="straightConnector1">
            <a:avLst/>
          </a:prstGeom>
          <a:noFill/>
          <a:ln w="6350" cap="flat" cmpd="sng" algn="ctr">
            <a:solidFill>
              <a:sysClr val="windowText" lastClr="000000"/>
            </a:solidFill>
            <a:prstDash val="solid"/>
            <a:miter lim="800000"/>
            <a:tailEnd type="arrow"/>
          </a:ln>
          <a:effectLst/>
        </p:spPr>
      </p:cxnSp>
      <p:cxnSp>
        <p:nvCxnSpPr>
          <p:cNvPr id="72" name="Straight Arrow Connector 71"/>
          <p:cNvCxnSpPr>
            <a:endCxn id="65" idx="1"/>
          </p:cNvCxnSpPr>
          <p:nvPr/>
        </p:nvCxnSpPr>
        <p:spPr>
          <a:xfrm flipV="1">
            <a:off x="4513830" y="2548714"/>
            <a:ext cx="881403" cy="440"/>
          </a:xfrm>
          <a:prstGeom prst="straightConnector1">
            <a:avLst/>
          </a:prstGeom>
          <a:noFill/>
          <a:ln w="6350" cap="flat" cmpd="sng" algn="ctr">
            <a:solidFill>
              <a:sysClr val="windowText" lastClr="000000"/>
            </a:solidFill>
            <a:prstDash val="solid"/>
            <a:miter lim="800000"/>
            <a:tailEnd type="arrow"/>
          </a:ln>
          <a:effectLst/>
        </p:spPr>
      </p:cxnSp>
      <p:cxnSp>
        <p:nvCxnSpPr>
          <p:cNvPr id="73" name="Straight Arrow Connector 72"/>
          <p:cNvCxnSpPr/>
          <p:nvPr/>
        </p:nvCxnSpPr>
        <p:spPr>
          <a:xfrm>
            <a:off x="5803907" y="2545605"/>
            <a:ext cx="303696" cy="7096"/>
          </a:xfrm>
          <a:prstGeom prst="straightConnector1">
            <a:avLst/>
          </a:prstGeom>
          <a:noFill/>
          <a:ln w="6350" cap="flat" cmpd="sng" algn="ctr">
            <a:solidFill>
              <a:sysClr val="windowText" lastClr="000000"/>
            </a:solidFill>
            <a:prstDash val="solid"/>
            <a:miter lim="800000"/>
            <a:tailEnd type="arrow"/>
          </a:ln>
          <a:effectLst/>
        </p:spPr>
      </p:cxnSp>
      <p:grpSp>
        <p:nvGrpSpPr>
          <p:cNvPr id="12" name="Group 11"/>
          <p:cNvGrpSpPr/>
          <p:nvPr/>
        </p:nvGrpSpPr>
        <p:grpSpPr>
          <a:xfrm>
            <a:off x="2485345" y="1866890"/>
            <a:ext cx="181655" cy="778846"/>
            <a:chOff x="2694972" y="1866890"/>
            <a:chExt cx="181655" cy="778846"/>
          </a:xfrm>
        </p:grpSpPr>
        <p:sp>
          <p:nvSpPr>
            <p:cNvPr id="66" name="Oval 65"/>
            <p:cNvSpPr/>
            <p:nvPr/>
          </p:nvSpPr>
          <p:spPr>
            <a:xfrm>
              <a:off x="2694972" y="2452570"/>
              <a:ext cx="181655" cy="193166"/>
            </a:xfrm>
            <a:prstGeom prst="ellipse">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cxnSp>
          <p:nvCxnSpPr>
            <p:cNvPr id="67" name="Straight Connector 66"/>
            <p:cNvCxnSpPr/>
            <p:nvPr/>
          </p:nvCxnSpPr>
          <p:spPr>
            <a:xfrm>
              <a:off x="2782045" y="2452570"/>
              <a:ext cx="0" cy="193166"/>
            </a:xfrm>
            <a:prstGeom prst="line">
              <a:avLst/>
            </a:prstGeom>
            <a:noFill/>
            <a:ln w="28575" cap="flat" cmpd="sng" algn="ctr">
              <a:solidFill>
                <a:srgbClr val="5B9BD5"/>
              </a:solidFill>
              <a:prstDash val="solid"/>
              <a:miter lim="800000"/>
            </a:ln>
            <a:effectLst/>
          </p:spPr>
        </p:cxnSp>
        <p:grpSp>
          <p:nvGrpSpPr>
            <p:cNvPr id="11" name="Group 10"/>
            <p:cNvGrpSpPr/>
            <p:nvPr/>
          </p:nvGrpSpPr>
          <p:grpSpPr>
            <a:xfrm>
              <a:off x="2710275" y="1866890"/>
              <a:ext cx="143540" cy="682263"/>
              <a:chOff x="2710275" y="1866890"/>
              <a:chExt cx="143540" cy="682263"/>
            </a:xfrm>
          </p:grpSpPr>
          <p:cxnSp>
            <p:nvCxnSpPr>
              <p:cNvPr id="68" name="Straight Connector 67"/>
              <p:cNvCxnSpPr/>
              <p:nvPr/>
            </p:nvCxnSpPr>
            <p:spPr>
              <a:xfrm>
                <a:off x="2710275" y="2549153"/>
                <a:ext cx="143540" cy="0"/>
              </a:xfrm>
              <a:prstGeom prst="line">
                <a:avLst/>
              </a:prstGeom>
              <a:noFill/>
              <a:ln w="28575" cap="flat" cmpd="sng" algn="ctr">
                <a:solidFill>
                  <a:srgbClr val="5B9BD5"/>
                </a:solidFill>
                <a:prstDash val="solid"/>
                <a:miter lim="800000"/>
              </a:ln>
              <a:effectLst/>
            </p:spPr>
          </p:cxnSp>
          <p:cxnSp>
            <p:nvCxnSpPr>
              <p:cNvPr id="75" name="Straight Arrow Connector 74"/>
              <p:cNvCxnSpPr/>
              <p:nvPr/>
            </p:nvCxnSpPr>
            <p:spPr>
              <a:xfrm>
                <a:off x="2782046" y="1866890"/>
                <a:ext cx="3754" cy="585680"/>
              </a:xfrm>
              <a:prstGeom prst="straightConnector1">
                <a:avLst/>
              </a:prstGeom>
              <a:noFill/>
              <a:ln w="6350" cap="flat" cmpd="sng" algn="ctr">
                <a:solidFill>
                  <a:sysClr val="windowText" lastClr="000000"/>
                </a:solidFill>
                <a:prstDash val="solid"/>
                <a:miter lim="800000"/>
                <a:tailEnd type="arrow"/>
              </a:ln>
              <a:effectLst/>
            </p:spPr>
          </p:cxnSp>
        </p:grpSp>
      </p:grpSp>
      <mc:AlternateContent xmlns:mc="http://schemas.openxmlformats.org/markup-compatibility/2006" xmlns:a14="http://schemas.microsoft.com/office/drawing/2010/main">
        <mc:Choice Requires="a14">
          <p:sp>
            <p:nvSpPr>
              <p:cNvPr id="76" name="TextBox 75"/>
              <p:cNvSpPr txBox="1"/>
              <p:nvPr/>
            </p:nvSpPr>
            <p:spPr>
              <a:xfrm>
                <a:off x="5691832" y="1525784"/>
                <a:ext cx="633507" cy="738664"/>
              </a:xfrm>
              <a:prstGeom prst="rect">
                <a:avLst/>
              </a:prstGeom>
              <a:noFill/>
            </p:spPr>
            <p:txBody>
              <a:bodyPr wrap="none" rtlCol="0">
                <a:spAutoFit/>
              </a:bodyPr>
              <a:lstStyle/>
              <a:p>
                <a:pPr fontAlgn="auto">
                  <a:spcBef>
                    <a:spcPts val="0"/>
                  </a:spcBef>
                  <a:spcAft>
                    <a:spcPts val="0"/>
                  </a:spcAft>
                </a:pPr>
                <a:r>
                  <a:rPr lang="en-US" sz="1400" b="0" dirty="0" smtClean="0">
                    <a:solidFill>
                      <a:prstClr val="black"/>
                    </a:solidFill>
                    <a:latin typeface="+mn-lt"/>
                  </a:rPr>
                  <a:t>Spike</a:t>
                </a:r>
                <a:br>
                  <a:rPr lang="en-US" sz="1400" b="0" dirty="0" smtClean="0">
                    <a:solidFill>
                      <a:prstClr val="black"/>
                    </a:solidFill>
                    <a:latin typeface="+mn-lt"/>
                  </a:rPr>
                </a:br>
                <a:r>
                  <a:rPr lang="en-US" sz="1400" b="0" dirty="0" smtClean="0">
                    <a:solidFill>
                      <a:prstClr val="black"/>
                    </a:solidFill>
                    <a:latin typeface="+mn-lt"/>
                  </a:rPr>
                  <a:t>count</a:t>
                </a:r>
                <a:br>
                  <a:rPr lang="en-US" sz="1400" b="0" dirty="0" smtClean="0">
                    <a:solidFill>
                      <a:prstClr val="black"/>
                    </a:solidFill>
                    <a:latin typeface="+mn-lt"/>
                  </a:rPr>
                </a:br>
                <a14:m>
                  <m:oMathPara xmlns:m="http://schemas.openxmlformats.org/officeDocument/2006/math">
                    <m:oMathParaPr>
                      <m:jc m:val="centerGroup"/>
                    </m:oMathParaPr>
                    <m:oMath xmlns:m="http://schemas.openxmlformats.org/officeDocument/2006/math">
                      <m:r>
                        <a:rPr lang="en-US" sz="1400" b="0" i="1" smtClean="0">
                          <a:solidFill>
                            <a:prstClr val="black"/>
                          </a:solidFill>
                          <a:latin typeface="Cambria Math" panose="02040503050406030204" pitchFamily="18" charset="0"/>
                        </a:rPr>
                        <m:t>𝑦</m:t>
                      </m:r>
                      <m:r>
                        <a:rPr lang="en-US" sz="1400" b="0" i="1" smtClean="0">
                          <a:solidFill>
                            <a:prstClr val="black"/>
                          </a:solidFill>
                          <a:latin typeface="Cambria Math" panose="02040503050406030204" pitchFamily="18" charset="0"/>
                        </a:rPr>
                        <m:t>[</m:t>
                      </m:r>
                      <m:r>
                        <a:rPr lang="en-US" sz="1400" b="0" i="1" smtClean="0">
                          <a:solidFill>
                            <a:prstClr val="black"/>
                          </a:solidFill>
                          <a:latin typeface="Cambria Math" panose="02040503050406030204" pitchFamily="18" charset="0"/>
                        </a:rPr>
                        <m:t>𝑡</m:t>
                      </m:r>
                      <m:r>
                        <a:rPr lang="en-US" sz="1400" b="0" i="1" smtClean="0">
                          <a:solidFill>
                            <a:prstClr val="black"/>
                          </a:solidFill>
                          <a:latin typeface="Cambria Math" panose="02040503050406030204" pitchFamily="18" charset="0"/>
                        </a:rPr>
                        <m:t>]</m:t>
                      </m:r>
                    </m:oMath>
                  </m:oMathPara>
                </a14:m>
                <a:endParaRPr lang="en-US" sz="1400" b="0" dirty="0">
                  <a:solidFill>
                    <a:prstClr val="black"/>
                  </a:solidFill>
                  <a:latin typeface="+mn-lt"/>
                </a:endParaRPr>
              </a:p>
            </p:txBody>
          </p:sp>
        </mc:Choice>
        <mc:Fallback xmlns="">
          <p:sp>
            <p:nvSpPr>
              <p:cNvPr id="76" name="TextBox 75"/>
              <p:cNvSpPr txBox="1">
                <a:spLocks noRot="1" noChangeAspect="1" noMove="1" noResize="1" noEditPoints="1" noAdjustHandles="1" noChangeArrowheads="1" noChangeShapeType="1" noTextEdit="1"/>
              </p:cNvSpPr>
              <p:nvPr/>
            </p:nvSpPr>
            <p:spPr>
              <a:xfrm>
                <a:off x="5691832" y="1525784"/>
                <a:ext cx="633507" cy="738664"/>
              </a:xfrm>
              <a:prstGeom prst="rect">
                <a:avLst/>
              </a:prstGeom>
              <a:blipFill rotWithShape="0">
                <a:blip r:embed="rId5"/>
                <a:stretch>
                  <a:fillRect l="-1923" t="-826" r="-1923" b="-4132"/>
                </a:stretch>
              </a:blipFill>
            </p:spPr>
            <p:txBody>
              <a:bodyPr/>
              <a:lstStyle/>
              <a:p>
                <a:r>
                  <a:rPr lang="en-US">
                    <a:noFill/>
                  </a:rPr>
                  <a:t> </a:t>
                </a:r>
              </a:p>
            </p:txBody>
          </p:sp>
        </mc:Fallback>
      </mc:AlternateContent>
      <p:sp>
        <p:nvSpPr>
          <p:cNvPr id="77" name="TextBox 76"/>
          <p:cNvSpPr txBox="1"/>
          <p:nvPr/>
        </p:nvSpPr>
        <p:spPr>
          <a:xfrm>
            <a:off x="4050203" y="1545247"/>
            <a:ext cx="1279516" cy="523220"/>
          </a:xfrm>
          <a:prstGeom prst="rect">
            <a:avLst/>
          </a:prstGeom>
          <a:noFill/>
        </p:spPr>
        <p:txBody>
          <a:bodyPr wrap="none" rtlCol="0">
            <a:spAutoFit/>
          </a:bodyPr>
          <a:lstStyle/>
          <a:p>
            <a:pPr fontAlgn="auto">
              <a:spcBef>
                <a:spcPts val="0"/>
              </a:spcBef>
              <a:spcAft>
                <a:spcPts val="0"/>
              </a:spcAft>
            </a:pPr>
            <a:r>
              <a:rPr lang="en-US" sz="1400" b="0" dirty="0" smtClean="0">
                <a:solidFill>
                  <a:prstClr val="black"/>
                </a:solidFill>
                <a:latin typeface="+mn-lt"/>
              </a:rPr>
              <a:t>Poisson</a:t>
            </a:r>
            <a:br>
              <a:rPr lang="en-US" sz="1400" b="0" dirty="0" smtClean="0">
                <a:solidFill>
                  <a:prstClr val="black"/>
                </a:solidFill>
                <a:latin typeface="+mn-lt"/>
              </a:rPr>
            </a:br>
            <a:r>
              <a:rPr lang="en-US" sz="1400" b="0" dirty="0" smtClean="0">
                <a:solidFill>
                  <a:prstClr val="black"/>
                </a:solidFill>
                <a:latin typeface="+mn-lt"/>
              </a:rPr>
              <a:t>spike process</a:t>
            </a:r>
            <a:endParaRPr lang="en-US" sz="1400" b="0" dirty="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80" name="TextBox 79"/>
              <p:cNvSpPr txBox="1"/>
              <p:nvPr/>
            </p:nvSpPr>
            <p:spPr>
              <a:xfrm>
                <a:off x="2109755" y="1195794"/>
                <a:ext cx="972189" cy="523220"/>
              </a:xfrm>
              <a:prstGeom prst="rect">
                <a:avLst/>
              </a:prstGeom>
              <a:noFill/>
            </p:spPr>
            <p:txBody>
              <a:bodyPr wrap="none" rtlCol="0">
                <a:spAutoFit/>
              </a:bodyPr>
              <a:lstStyle/>
              <a:p>
                <a:pPr fontAlgn="auto">
                  <a:spcBef>
                    <a:spcPts val="0"/>
                  </a:spcBef>
                  <a:spcAft>
                    <a:spcPts val="0"/>
                  </a:spcAft>
                </a:pPr>
                <a:r>
                  <a:rPr lang="en-US" sz="1400" b="0" dirty="0" smtClean="0">
                    <a:solidFill>
                      <a:prstClr val="black"/>
                    </a:solidFill>
                    <a:latin typeface="+mn-lt"/>
                  </a:rPr>
                  <a:t>Gaussian</a:t>
                </a:r>
              </a:p>
              <a:p>
                <a:pPr fontAlgn="auto">
                  <a:spcBef>
                    <a:spcPts val="0"/>
                  </a:spcBef>
                  <a:spcAft>
                    <a:spcPts val="0"/>
                  </a:spcAft>
                </a:pPr>
                <a:r>
                  <a:rPr lang="en-US" sz="1400" b="0" dirty="0" smtClean="0">
                    <a:solidFill>
                      <a:prstClr val="black"/>
                    </a:solidFill>
                    <a:latin typeface="+mn-lt"/>
                  </a:rPr>
                  <a:t>noise </a:t>
                </a:r>
                <a14:m>
                  <m:oMath xmlns:m="http://schemas.openxmlformats.org/officeDocument/2006/math">
                    <m:r>
                      <a:rPr lang="en-US" sz="1400" b="0" i="1" dirty="0" smtClean="0">
                        <a:solidFill>
                          <a:prstClr val="black"/>
                        </a:solidFill>
                        <a:latin typeface="Cambria Math" panose="02040503050406030204" pitchFamily="18" charset="0"/>
                      </a:rPr>
                      <m:t>𝑑</m:t>
                    </m:r>
                    <m:r>
                      <a:rPr lang="en-US" sz="1400" b="0" i="1" dirty="0" smtClean="0">
                        <a:solidFill>
                          <a:prstClr val="black"/>
                        </a:solidFill>
                        <a:latin typeface="Cambria Math" panose="02040503050406030204" pitchFamily="18" charset="0"/>
                      </a:rPr>
                      <m:t>[</m:t>
                    </m:r>
                    <m:r>
                      <a:rPr lang="en-US" sz="1400" b="0" i="1" dirty="0" smtClean="0">
                        <a:solidFill>
                          <a:prstClr val="black"/>
                        </a:solidFill>
                        <a:latin typeface="Cambria Math" panose="02040503050406030204" pitchFamily="18" charset="0"/>
                      </a:rPr>
                      <m:t>𝑡</m:t>
                    </m:r>
                    <m:r>
                      <a:rPr lang="en-US" sz="1400" b="0" i="1" dirty="0" smtClean="0">
                        <a:solidFill>
                          <a:prstClr val="black"/>
                        </a:solidFill>
                        <a:latin typeface="Cambria Math" panose="02040503050406030204" pitchFamily="18" charset="0"/>
                      </a:rPr>
                      <m:t>]</m:t>
                    </m:r>
                  </m:oMath>
                </a14:m>
                <a:endParaRPr lang="en-US" sz="1400" b="0" dirty="0">
                  <a:solidFill>
                    <a:prstClr val="black"/>
                  </a:solidFill>
                  <a:latin typeface="+mn-lt"/>
                </a:endParaRPr>
              </a:p>
            </p:txBody>
          </p:sp>
        </mc:Choice>
        <mc:Fallback xmlns="">
          <p:sp>
            <p:nvSpPr>
              <p:cNvPr id="80" name="TextBox 79"/>
              <p:cNvSpPr txBox="1">
                <a:spLocks noRot="1" noChangeAspect="1" noMove="1" noResize="1" noEditPoints="1" noAdjustHandles="1" noChangeArrowheads="1" noChangeShapeType="1" noTextEdit="1"/>
              </p:cNvSpPr>
              <p:nvPr/>
            </p:nvSpPr>
            <p:spPr>
              <a:xfrm>
                <a:off x="2109755" y="1195794"/>
                <a:ext cx="972189" cy="523220"/>
              </a:xfrm>
              <a:prstGeom prst="rect">
                <a:avLst/>
              </a:prstGeom>
              <a:blipFill rotWithShape="0">
                <a:blip r:embed="rId6"/>
                <a:stretch>
                  <a:fillRect l="-1875" t="-2326" b="-11628"/>
                </a:stretch>
              </a:blipFill>
            </p:spPr>
            <p:txBody>
              <a:bodyPr/>
              <a:lstStyle/>
              <a:p>
                <a:r>
                  <a:rPr lang="en-US">
                    <a:noFill/>
                  </a:rPr>
                  <a:t> </a:t>
                </a:r>
              </a:p>
            </p:txBody>
          </p:sp>
        </mc:Fallback>
      </mc:AlternateContent>
      <p:sp>
        <p:nvSpPr>
          <p:cNvPr id="82" name="TextBox 81"/>
          <p:cNvSpPr txBox="1"/>
          <p:nvPr/>
        </p:nvSpPr>
        <p:spPr>
          <a:xfrm>
            <a:off x="2819400" y="1902910"/>
            <a:ext cx="1130439" cy="307777"/>
          </a:xfrm>
          <a:prstGeom prst="rect">
            <a:avLst/>
          </a:prstGeom>
          <a:noFill/>
        </p:spPr>
        <p:txBody>
          <a:bodyPr wrap="none" rtlCol="0">
            <a:spAutoFit/>
          </a:bodyPr>
          <a:lstStyle/>
          <a:p>
            <a:pPr fontAlgn="auto">
              <a:spcBef>
                <a:spcPts val="0"/>
              </a:spcBef>
              <a:spcAft>
                <a:spcPts val="0"/>
              </a:spcAft>
            </a:pPr>
            <a:r>
              <a:rPr lang="en-US" sz="1400" b="0" dirty="0" smtClean="0">
                <a:solidFill>
                  <a:prstClr val="black"/>
                </a:solidFill>
                <a:latin typeface="+mn-lt"/>
              </a:rPr>
              <a:t>Nonlinearity</a:t>
            </a:r>
            <a:endParaRPr lang="en-US" sz="1400" b="0" i="1" dirty="0">
              <a:solidFill>
                <a:prstClr val="black"/>
              </a:solidFill>
              <a:latin typeface="+mn-lt"/>
            </a:endParaRPr>
          </a:p>
        </p:txBody>
      </p:sp>
      <p:grpSp>
        <p:nvGrpSpPr>
          <p:cNvPr id="15" name="Group 14"/>
          <p:cNvGrpSpPr/>
          <p:nvPr/>
        </p:nvGrpSpPr>
        <p:grpSpPr>
          <a:xfrm>
            <a:off x="4806950" y="2220867"/>
            <a:ext cx="374650" cy="304800"/>
            <a:chOff x="4659803" y="2220867"/>
            <a:chExt cx="374650" cy="304800"/>
          </a:xfrm>
        </p:grpSpPr>
        <p:cxnSp>
          <p:nvCxnSpPr>
            <p:cNvPr id="6" name="Straight Connector 5"/>
            <p:cNvCxnSpPr/>
            <p:nvPr/>
          </p:nvCxnSpPr>
          <p:spPr bwMode="auto">
            <a:xfrm>
              <a:off x="4659803" y="2220867"/>
              <a:ext cx="0" cy="304800"/>
            </a:xfrm>
            <a:prstGeom prst="line">
              <a:avLst/>
            </a:prstGeom>
            <a:noFill/>
            <a:ln w="12700" cap="flat" cmpd="sng" algn="ctr">
              <a:solidFill>
                <a:schemeClr val="accent1">
                  <a:lumMod val="60000"/>
                  <a:lumOff val="40000"/>
                </a:schemeClr>
              </a:solidFill>
              <a:prstDash val="solid"/>
              <a:round/>
              <a:headEnd type="none" w="med" len="med"/>
              <a:tailEnd type="none" w="med" len="med"/>
            </a:ln>
            <a:effectLst/>
          </p:spPr>
        </p:cxnSp>
        <p:cxnSp>
          <p:nvCxnSpPr>
            <p:cNvPr id="40" name="Straight Connector 39"/>
            <p:cNvCxnSpPr/>
            <p:nvPr/>
          </p:nvCxnSpPr>
          <p:spPr bwMode="auto">
            <a:xfrm>
              <a:off x="4812203" y="2220867"/>
              <a:ext cx="0" cy="304800"/>
            </a:xfrm>
            <a:prstGeom prst="line">
              <a:avLst/>
            </a:prstGeom>
            <a:noFill/>
            <a:ln w="12700" cap="flat" cmpd="sng" algn="ctr">
              <a:solidFill>
                <a:schemeClr val="accent1">
                  <a:lumMod val="60000"/>
                  <a:lumOff val="40000"/>
                </a:schemeClr>
              </a:solidFill>
              <a:prstDash val="solid"/>
              <a:round/>
              <a:headEnd type="none" w="med" len="med"/>
              <a:tailEnd type="none" w="med" len="med"/>
            </a:ln>
            <a:effectLst/>
          </p:spPr>
        </p:cxnSp>
        <p:cxnSp>
          <p:nvCxnSpPr>
            <p:cNvPr id="41" name="Straight Connector 40"/>
            <p:cNvCxnSpPr/>
            <p:nvPr/>
          </p:nvCxnSpPr>
          <p:spPr bwMode="auto">
            <a:xfrm>
              <a:off x="4840778" y="2220867"/>
              <a:ext cx="0" cy="304800"/>
            </a:xfrm>
            <a:prstGeom prst="line">
              <a:avLst/>
            </a:prstGeom>
            <a:noFill/>
            <a:ln w="12700" cap="flat" cmpd="sng" algn="ctr">
              <a:solidFill>
                <a:schemeClr val="accent1">
                  <a:lumMod val="60000"/>
                  <a:lumOff val="40000"/>
                </a:schemeClr>
              </a:solidFill>
              <a:prstDash val="solid"/>
              <a:round/>
              <a:headEnd type="none" w="med" len="med"/>
              <a:tailEnd type="none" w="med" len="med"/>
            </a:ln>
            <a:effectLst/>
          </p:spPr>
        </p:cxnSp>
        <p:cxnSp>
          <p:nvCxnSpPr>
            <p:cNvPr id="42" name="Straight Connector 41"/>
            <p:cNvCxnSpPr/>
            <p:nvPr/>
          </p:nvCxnSpPr>
          <p:spPr bwMode="auto">
            <a:xfrm>
              <a:off x="4964603" y="2220867"/>
              <a:ext cx="0" cy="304800"/>
            </a:xfrm>
            <a:prstGeom prst="line">
              <a:avLst/>
            </a:prstGeom>
            <a:noFill/>
            <a:ln w="12700" cap="flat" cmpd="sng" algn="ctr">
              <a:solidFill>
                <a:schemeClr val="accent1">
                  <a:lumMod val="60000"/>
                  <a:lumOff val="40000"/>
                </a:schemeClr>
              </a:solidFill>
              <a:prstDash val="solid"/>
              <a:round/>
              <a:headEnd type="none" w="med" len="med"/>
              <a:tailEnd type="none" w="med" len="med"/>
            </a:ln>
            <a:effectLst/>
          </p:spPr>
        </p:cxnSp>
        <p:cxnSp>
          <p:nvCxnSpPr>
            <p:cNvPr id="43" name="Straight Connector 42"/>
            <p:cNvCxnSpPr/>
            <p:nvPr/>
          </p:nvCxnSpPr>
          <p:spPr bwMode="auto">
            <a:xfrm>
              <a:off x="5034453" y="2220867"/>
              <a:ext cx="0" cy="304800"/>
            </a:xfrm>
            <a:prstGeom prst="line">
              <a:avLst/>
            </a:prstGeom>
            <a:noFill/>
            <a:ln w="12700" cap="flat" cmpd="sng" algn="ctr">
              <a:solidFill>
                <a:schemeClr val="accent1">
                  <a:lumMod val="60000"/>
                  <a:lumOff val="40000"/>
                </a:schemeClr>
              </a:solidFill>
              <a:prstDash val="solid"/>
              <a:round/>
              <a:headEnd type="none" w="med" len="med"/>
              <a:tailEnd type="none" w="med" len="med"/>
            </a:ln>
            <a:effectLst/>
          </p:spPr>
        </p:cxnSp>
      </p:grpSp>
      <p:grpSp>
        <p:nvGrpSpPr>
          <p:cNvPr id="16" name="Group 15"/>
          <p:cNvGrpSpPr/>
          <p:nvPr/>
        </p:nvGrpSpPr>
        <p:grpSpPr>
          <a:xfrm>
            <a:off x="3072998" y="2280067"/>
            <a:ext cx="537277" cy="542261"/>
            <a:chOff x="3145536" y="2279477"/>
            <a:chExt cx="537277" cy="542261"/>
          </a:xfrm>
        </p:grpSpPr>
        <p:sp>
          <p:nvSpPr>
            <p:cNvPr id="63" name="Rectangle 62"/>
            <p:cNvSpPr/>
            <p:nvPr/>
          </p:nvSpPr>
          <p:spPr>
            <a:xfrm>
              <a:off x="3145536" y="2279477"/>
              <a:ext cx="526312" cy="542261"/>
            </a:xfrm>
            <a:prstGeom prst="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 name="Freeform 13"/>
            <p:cNvSpPr/>
            <p:nvPr/>
          </p:nvSpPr>
          <p:spPr bwMode="auto">
            <a:xfrm>
              <a:off x="3154482" y="2400902"/>
              <a:ext cx="528331" cy="289406"/>
            </a:xfrm>
            <a:custGeom>
              <a:avLst/>
              <a:gdLst>
                <a:gd name="connsiteX0" fmla="*/ 0 w 854075"/>
                <a:gd name="connsiteY0" fmla="*/ 282575 h 289406"/>
                <a:gd name="connsiteX1" fmla="*/ 238125 w 854075"/>
                <a:gd name="connsiteY1" fmla="*/ 285750 h 289406"/>
                <a:gd name="connsiteX2" fmla="*/ 330200 w 854075"/>
                <a:gd name="connsiteY2" fmla="*/ 238125 h 289406"/>
                <a:gd name="connsiteX3" fmla="*/ 412750 w 854075"/>
                <a:gd name="connsiteY3" fmla="*/ 117475 h 289406"/>
                <a:gd name="connsiteX4" fmla="*/ 466725 w 854075"/>
                <a:gd name="connsiteY4" fmla="*/ 47625 h 289406"/>
                <a:gd name="connsiteX5" fmla="*/ 581025 w 854075"/>
                <a:gd name="connsiteY5" fmla="*/ 6350 h 289406"/>
                <a:gd name="connsiteX6" fmla="*/ 733425 w 854075"/>
                <a:gd name="connsiteY6" fmla="*/ 3175 h 289406"/>
                <a:gd name="connsiteX7" fmla="*/ 854075 w 854075"/>
                <a:gd name="connsiteY7" fmla="*/ 0 h 28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4075" h="289406">
                  <a:moveTo>
                    <a:pt x="0" y="282575"/>
                  </a:moveTo>
                  <a:cubicBezTo>
                    <a:pt x="91546" y="287866"/>
                    <a:pt x="183092" y="293158"/>
                    <a:pt x="238125" y="285750"/>
                  </a:cubicBezTo>
                  <a:cubicBezTo>
                    <a:pt x="293158" y="278342"/>
                    <a:pt x="301096" y="266171"/>
                    <a:pt x="330200" y="238125"/>
                  </a:cubicBezTo>
                  <a:cubicBezTo>
                    <a:pt x="359304" y="210079"/>
                    <a:pt x="389996" y="149225"/>
                    <a:pt x="412750" y="117475"/>
                  </a:cubicBezTo>
                  <a:cubicBezTo>
                    <a:pt x="435504" y="85725"/>
                    <a:pt x="438679" y="66146"/>
                    <a:pt x="466725" y="47625"/>
                  </a:cubicBezTo>
                  <a:cubicBezTo>
                    <a:pt x="494771" y="29104"/>
                    <a:pt x="536575" y="13758"/>
                    <a:pt x="581025" y="6350"/>
                  </a:cubicBezTo>
                  <a:cubicBezTo>
                    <a:pt x="625475" y="-1058"/>
                    <a:pt x="733425" y="3175"/>
                    <a:pt x="733425" y="3175"/>
                  </a:cubicBezTo>
                  <a:lnTo>
                    <a:pt x="854075" y="0"/>
                  </a:lnTo>
                </a:path>
              </a:pathLst>
            </a:custGeom>
            <a:noFill/>
            <a:ln w="19050" cap="flat" cmpd="sng" algn="ctr">
              <a:solidFill>
                <a:srgbClr val="0033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grpSp>
      <p:sp>
        <p:nvSpPr>
          <p:cNvPr id="44" name="Rectangle 43"/>
          <p:cNvSpPr/>
          <p:nvPr/>
        </p:nvSpPr>
        <p:spPr>
          <a:xfrm>
            <a:off x="1207008" y="2152827"/>
            <a:ext cx="295058" cy="818973"/>
          </a:xfrm>
          <a:prstGeom prst="rect">
            <a:avLst/>
          </a:prstGeom>
          <a:solidFill>
            <a:srgbClr val="6DB374"/>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7" name="TextBox 46"/>
          <p:cNvSpPr txBox="1"/>
          <p:nvPr/>
        </p:nvSpPr>
        <p:spPr>
          <a:xfrm>
            <a:off x="-71722" y="1223260"/>
            <a:ext cx="1106778" cy="523220"/>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mn-lt"/>
              </a:rPr>
              <a:t>Inputs:</a:t>
            </a:r>
          </a:p>
          <a:p>
            <a:pPr fontAlgn="auto">
              <a:spcBef>
                <a:spcPts val="0"/>
              </a:spcBef>
              <a:spcAft>
                <a:spcPts val="0"/>
              </a:spcAft>
            </a:pPr>
            <a:r>
              <a:rPr lang="en-US" sz="1400" b="0" dirty="0" smtClean="0">
                <a:solidFill>
                  <a:prstClr val="black"/>
                </a:solidFill>
                <a:latin typeface="+mn-lt"/>
              </a:rPr>
              <a:t>Spike Rate</a:t>
            </a:r>
            <a:endParaRPr lang="en-US" sz="1400" b="0" dirty="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54" name="TextBox 53"/>
              <p:cNvSpPr txBox="1"/>
              <p:nvPr/>
            </p:nvSpPr>
            <p:spPr>
              <a:xfrm>
                <a:off x="746796" y="2511623"/>
                <a:ext cx="396204" cy="307777"/>
              </a:xfrm>
              <a:prstGeom prst="rect">
                <a:avLst/>
              </a:prstGeom>
              <a:noFill/>
            </p:spPr>
            <p:txBody>
              <a:bodyPr wrap="square"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r>
                        <a:rPr lang="en-US" sz="1400" b="0" i="1" smtClean="0">
                          <a:solidFill>
                            <a:prstClr val="black"/>
                          </a:solidFill>
                          <a:latin typeface="Cambria Math" panose="02040503050406030204" pitchFamily="18" charset="0"/>
                        </a:rPr>
                        <m:t>⋮</m:t>
                      </m:r>
                    </m:oMath>
                  </m:oMathPara>
                </a14:m>
                <a:endParaRPr lang="en-US" sz="1400" b="0" dirty="0">
                  <a:solidFill>
                    <a:prstClr val="black"/>
                  </a:solidFill>
                  <a:latin typeface="Calibri" panose="020F0502020204030204"/>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746796" y="2511623"/>
                <a:ext cx="396204" cy="307777"/>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1688289" y="2969992"/>
                <a:ext cx="1249829" cy="523220"/>
              </a:xfrm>
              <a:prstGeom prst="rect">
                <a:avLst/>
              </a:prstGeom>
              <a:noFill/>
            </p:spPr>
            <p:txBody>
              <a:bodyPr wrap="none"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r>
                        <a:rPr lang="en-US" sz="1400" b="0" i="1" smtClean="0">
                          <a:solidFill>
                            <a:prstClr val="black"/>
                          </a:solidFill>
                          <a:latin typeface="Cambria Math" panose="02040503050406030204" pitchFamily="18" charset="0"/>
                        </a:rPr>
                        <m:t>𝑧</m:t>
                      </m:r>
                      <m:d>
                        <m:dPr>
                          <m:begChr m:val="["/>
                          <m:endChr m:val="]"/>
                          <m:ctrlPr>
                            <a:rPr lang="en-US" sz="1400" b="0" i="1" smtClean="0">
                              <a:solidFill>
                                <a:prstClr val="black"/>
                              </a:solidFill>
                              <a:latin typeface="Cambria Math" panose="02040503050406030204" pitchFamily="18" charset="0"/>
                            </a:rPr>
                          </m:ctrlPr>
                        </m:dPr>
                        <m:e>
                          <m:r>
                            <a:rPr lang="en-US" sz="1400" b="0" i="1" smtClean="0">
                              <a:solidFill>
                                <a:prstClr val="black"/>
                              </a:solidFill>
                              <a:latin typeface="Cambria Math" panose="02040503050406030204" pitchFamily="18" charset="0"/>
                            </a:rPr>
                            <m:t>𝑡</m:t>
                          </m:r>
                        </m:e>
                      </m:d>
                      <m:r>
                        <a:rPr lang="en-US" sz="1400" b="0" i="1" smtClean="0">
                          <a:solidFill>
                            <a:prstClr val="black"/>
                          </a:solidFill>
                          <a:latin typeface="Cambria Math" panose="02040503050406030204" pitchFamily="18" charset="0"/>
                        </a:rPr>
                        <m:t>=</m:t>
                      </m:r>
                      <m:r>
                        <a:rPr lang="en-US" sz="1400" i="1">
                          <a:solidFill>
                            <a:prstClr val="black"/>
                          </a:solidFill>
                          <a:latin typeface="Cambria Math" panose="02040503050406030204" pitchFamily="18" charset="0"/>
                        </a:rPr>
                        <m:t>𝒂</m:t>
                      </m:r>
                      <m:r>
                        <a:rPr lang="en-US" sz="1400" b="0" i="1" baseline="30000" smtClean="0">
                          <a:solidFill>
                            <a:prstClr val="black"/>
                          </a:solidFill>
                          <a:latin typeface="Cambria Math" panose="02040503050406030204" pitchFamily="18" charset="0"/>
                        </a:rPr>
                        <m:t>𝑇</m:t>
                      </m:r>
                      <m:r>
                        <a:rPr lang="en-US" sz="1400" b="0" i="1" smtClean="0">
                          <a:solidFill>
                            <a:prstClr val="black"/>
                          </a:solidFill>
                          <a:latin typeface="Cambria Math" panose="02040503050406030204" pitchFamily="18" charset="0"/>
                        </a:rPr>
                        <m:t>[</m:t>
                      </m:r>
                      <m:r>
                        <a:rPr lang="en-US" sz="1400" b="0" i="1" smtClean="0">
                          <a:solidFill>
                            <a:prstClr val="black"/>
                          </a:solidFill>
                          <a:latin typeface="Cambria Math" panose="02040503050406030204" pitchFamily="18" charset="0"/>
                        </a:rPr>
                        <m:t>𝑡</m:t>
                      </m:r>
                      <m:r>
                        <a:rPr lang="en-US" sz="1400" b="0" i="1" smtClean="0">
                          <a:solidFill>
                            <a:prstClr val="black"/>
                          </a:solidFill>
                          <a:latin typeface="Cambria Math" panose="02040503050406030204" pitchFamily="18" charset="0"/>
                        </a:rPr>
                        <m:t>]</m:t>
                      </m:r>
                      <m:r>
                        <a:rPr lang="en-US" sz="1400" b="1" i="1" smtClean="0">
                          <a:solidFill>
                            <a:prstClr val="black"/>
                          </a:solidFill>
                          <a:latin typeface="Cambria Math" panose="02040503050406030204" pitchFamily="18" charset="0"/>
                        </a:rPr>
                        <m:t>𝒙</m:t>
                      </m:r>
                    </m:oMath>
                  </m:oMathPara>
                </a14:m>
                <a:endParaRPr lang="en-US" sz="1400" b="0" dirty="0">
                  <a:solidFill>
                    <a:prstClr val="black"/>
                  </a:solidFill>
                </a:endParaRPr>
              </a:p>
              <a:p>
                <a:pPr fontAlgn="auto">
                  <a:spcBef>
                    <a:spcPts val="0"/>
                  </a:spcBef>
                  <a:spcAft>
                    <a:spcPts val="0"/>
                  </a:spcAft>
                </a:pPr>
                <a:endParaRPr lang="en-US" sz="1400" b="0" dirty="0">
                  <a:solidFill>
                    <a:prstClr val="black"/>
                  </a:solidFill>
                  <a:latin typeface="+mn-lt"/>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1688289" y="2969992"/>
                <a:ext cx="1249829" cy="523220"/>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204979" y="2057400"/>
                <a:ext cx="553870" cy="276999"/>
              </a:xfrm>
              <a:prstGeom prst="rect">
                <a:avLst/>
              </a:prstGeom>
              <a:noFill/>
            </p:spPr>
            <p:txBody>
              <a:bodyPr wrap="none"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200" b="0" i="1" smtClean="0">
                              <a:solidFill>
                                <a:prstClr val="black"/>
                              </a:solidFill>
                              <a:latin typeface="Cambria Math" panose="02040503050406030204" pitchFamily="18" charset="0"/>
                            </a:rPr>
                          </m:ctrlPr>
                        </m:sSubPr>
                        <m:e>
                          <m:r>
                            <a:rPr lang="en-US" sz="1200" b="0" i="1" smtClean="0">
                              <a:solidFill>
                                <a:prstClr val="black"/>
                              </a:solidFill>
                              <a:latin typeface="Cambria Math" panose="02040503050406030204" pitchFamily="18" charset="0"/>
                            </a:rPr>
                            <m:t>𝑎</m:t>
                          </m:r>
                        </m:e>
                        <m:sub>
                          <m:r>
                            <a:rPr lang="en-US" sz="1200" b="0" i="1" smtClean="0">
                              <a:solidFill>
                                <a:prstClr val="black"/>
                              </a:solidFill>
                              <a:latin typeface="Cambria Math" panose="02040503050406030204" pitchFamily="18" charset="0"/>
                            </a:rPr>
                            <m:t>1</m:t>
                          </m:r>
                        </m:sub>
                      </m:sSub>
                      <m:d>
                        <m:dPr>
                          <m:begChr m:val="["/>
                          <m:endChr m:val="]"/>
                          <m:ctrlPr>
                            <a:rPr lang="en-US" sz="1200" b="0" i="1" smtClean="0">
                              <a:solidFill>
                                <a:prstClr val="black"/>
                              </a:solidFill>
                              <a:latin typeface="Cambria Math" panose="02040503050406030204" pitchFamily="18" charset="0"/>
                            </a:rPr>
                          </m:ctrlPr>
                        </m:dPr>
                        <m:e>
                          <m:r>
                            <a:rPr lang="en-US" sz="1200" b="0" i="1" smtClean="0">
                              <a:solidFill>
                                <a:prstClr val="black"/>
                              </a:solidFill>
                              <a:latin typeface="Cambria Math" panose="02040503050406030204" pitchFamily="18" charset="0"/>
                            </a:rPr>
                            <m:t>𝑡</m:t>
                          </m:r>
                        </m:e>
                      </m:d>
                    </m:oMath>
                  </m:oMathPara>
                </a14:m>
                <a:endParaRPr lang="en-US" sz="1200" b="0" dirty="0">
                  <a:solidFill>
                    <a:prstClr val="black"/>
                  </a:solidFill>
                  <a:latin typeface="+mn-lt"/>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204979" y="2057400"/>
                <a:ext cx="553870" cy="276999"/>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183539" y="2694801"/>
                <a:ext cx="567398" cy="276999"/>
              </a:xfrm>
              <a:prstGeom prst="rect">
                <a:avLst/>
              </a:prstGeom>
              <a:noFill/>
            </p:spPr>
            <p:txBody>
              <a:bodyPr wrap="none"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200" b="0" i="1" smtClean="0">
                              <a:solidFill>
                                <a:prstClr val="black"/>
                              </a:solidFill>
                              <a:latin typeface="Cambria Math" panose="02040503050406030204" pitchFamily="18" charset="0"/>
                            </a:rPr>
                          </m:ctrlPr>
                        </m:sSubPr>
                        <m:e>
                          <m:r>
                            <a:rPr lang="en-US" sz="1200" b="0" i="1" smtClean="0">
                              <a:solidFill>
                                <a:prstClr val="black"/>
                              </a:solidFill>
                              <a:latin typeface="Cambria Math" panose="02040503050406030204" pitchFamily="18" charset="0"/>
                            </a:rPr>
                            <m:t>𝑎</m:t>
                          </m:r>
                        </m:e>
                        <m:sub>
                          <m:r>
                            <a:rPr lang="en-US" sz="1200" b="0" i="1" smtClean="0">
                              <a:solidFill>
                                <a:prstClr val="black"/>
                              </a:solidFill>
                              <a:latin typeface="Cambria Math" panose="02040503050406030204" pitchFamily="18" charset="0"/>
                            </a:rPr>
                            <m:t>𝑛</m:t>
                          </m:r>
                        </m:sub>
                      </m:sSub>
                      <m:d>
                        <m:dPr>
                          <m:begChr m:val="["/>
                          <m:endChr m:val="]"/>
                          <m:ctrlPr>
                            <a:rPr lang="en-US" sz="1200" b="0" i="1" smtClean="0">
                              <a:solidFill>
                                <a:prstClr val="black"/>
                              </a:solidFill>
                              <a:latin typeface="Cambria Math" panose="02040503050406030204" pitchFamily="18" charset="0"/>
                            </a:rPr>
                          </m:ctrlPr>
                        </m:dPr>
                        <m:e>
                          <m:r>
                            <a:rPr lang="en-US" sz="1200" b="0" i="1" smtClean="0">
                              <a:solidFill>
                                <a:prstClr val="black"/>
                              </a:solidFill>
                              <a:latin typeface="Cambria Math" panose="02040503050406030204" pitchFamily="18" charset="0"/>
                            </a:rPr>
                            <m:t>𝑡</m:t>
                          </m:r>
                        </m:e>
                      </m:d>
                    </m:oMath>
                  </m:oMathPara>
                </a14:m>
                <a:endParaRPr lang="en-US" sz="1200" b="0" dirty="0">
                  <a:solidFill>
                    <a:prstClr val="black"/>
                  </a:solidFill>
                  <a:latin typeface="+mn-lt"/>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183539" y="2694801"/>
                <a:ext cx="567398" cy="276999"/>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902613" y="1672125"/>
                <a:ext cx="1106778" cy="338554"/>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mn-lt"/>
                  </a:rPr>
                  <a:t>Weights</a:t>
                </a:r>
                <a14:m>
                  <m:oMath xmlns:m="http://schemas.openxmlformats.org/officeDocument/2006/math">
                    <m:r>
                      <a:rPr lang="en-US" sz="1600" b="0" i="0" smtClean="0">
                        <a:solidFill>
                          <a:prstClr val="black"/>
                        </a:solidFill>
                        <a:latin typeface="Cambria Math" panose="02040503050406030204" pitchFamily="18" charset="0"/>
                      </a:rPr>
                      <m:t> </m:t>
                    </m:r>
                    <m:r>
                      <a:rPr lang="en-US" sz="1600" i="1">
                        <a:solidFill>
                          <a:prstClr val="black"/>
                        </a:solidFill>
                        <a:latin typeface="Cambria Math" panose="02040503050406030204" pitchFamily="18" charset="0"/>
                      </a:rPr>
                      <m:t>𝒙</m:t>
                    </m:r>
                  </m:oMath>
                </a14:m>
                <a:endParaRPr lang="en-US" sz="1600" b="0" dirty="0">
                  <a:solidFill>
                    <a:prstClr val="black"/>
                  </a:solidFill>
                  <a:latin typeface="Calibri" panose="020F0502020204030204"/>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902613" y="1672125"/>
                <a:ext cx="1106778" cy="338554"/>
              </a:xfrm>
              <a:prstGeom prst="rect">
                <a:avLst/>
              </a:prstGeom>
              <a:blipFill rotWithShape="0">
                <a:blip r:embed="rId11"/>
                <a:stretch>
                  <a:fillRect b="-14286"/>
                </a:stretch>
              </a:blipFill>
            </p:spPr>
            <p:txBody>
              <a:bodyPr/>
              <a:lstStyle/>
              <a:p>
                <a:r>
                  <a:rPr lang="en-US">
                    <a:noFill/>
                  </a:rPr>
                  <a:t> </a:t>
                </a:r>
              </a:p>
            </p:txBody>
          </p:sp>
        </mc:Fallback>
      </mc:AlternateContent>
      <p:grpSp>
        <p:nvGrpSpPr>
          <p:cNvPr id="10" name="Group 9"/>
          <p:cNvGrpSpPr>
            <a:grpSpLocks/>
          </p:cNvGrpSpPr>
          <p:nvPr/>
        </p:nvGrpSpPr>
        <p:grpSpPr>
          <a:xfrm>
            <a:off x="731520" y="2224752"/>
            <a:ext cx="457200" cy="594885"/>
            <a:chOff x="609853" y="2224752"/>
            <a:chExt cx="764542" cy="615534"/>
          </a:xfrm>
        </p:grpSpPr>
        <p:cxnSp>
          <p:nvCxnSpPr>
            <p:cNvPr id="46" name="Straight Arrow Connector 45"/>
            <p:cNvCxnSpPr/>
            <p:nvPr/>
          </p:nvCxnSpPr>
          <p:spPr>
            <a:xfrm>
              <a:off x="612648" y="2224752"/>
              <a:ext cx="761747" cy="4"/>
            </a:xfrm>
            <a:prstGeom prst="straightConnector1">
              <a:avLst/>
            </a:prstGeom>
            <a:noFill/>
            <a:ln w="6350" cap="flat" cmpd="sng" algn="ctr">
              <a:solidFill>
                <a:sysClr val="windowText" lastClr="000000"/>
              </a:solidFill>
              <a:prstDash val="solid"/>
              <a:miter lim="800000"/>
              <a:tailEnd type="arrow"/>
            </a:ln>
            <a:effectLst/>
          </p:spPr>
        </p:cxnSp>
        <p:cxnSp>
          <p:nvCxnSpPr>
            <p:cNvPr id="48" name="Straight Arrow Connector 47"/>
            <p:cNvCxnSpPr/>
            <p:nvPr/>
          </p:nvCxnSpPr>
          <p:spPr>
            <a:xfrm>
              <a:off x="612648" y="2840282"/>
              <a:ext cx="761747" cy="4"/>
            </a:xfrm>
            <a:prstGeom prst="straightConnector1">
              <a:avLst/>
            </a:prstGeom>
            <a:noFill/>
            <a:ln w="6350" cap="flat" cmpd="sng" algn="ctr">
              <a:solidFill>
                <a:sysClr val="windowText" lastClr="000000"/>
              </a:solidFill>
              <a:prstDash val="solid"/>
              <a:miter lim="800000"/>
              <a:tailEnd type="arrow"/>
            </a:ln>
            <a:effectLst/>
          </p:spPr>
        </p:cxnSp>
        <p:cxnSp>
          <p:nvCxnSpPr>
            <p:cNvPr id="50" name="Straight Arrow Connector 49"/>
            <p:cNvCxnSpPr/>
            <p:nvPr/>
          </p:nvCxnSpPr>
          <p:spPr>
            <a:xfrm>
              <a:off x="609853" y="2438396"/>
              <a:ext cx="761747" cy="4"/>
            </a:xfrm>
            <a:prstGeom prst="straightConnector1">
              <a:avLst/>
            </a:prstGeom>
            <a:noFill/>
            <a:ln w="6350" cap="flat" cmpd="sng" algn="ctr">
              <a:solidFill>
                <a:sysClr val="windowText" lastClr="000000"/>
              </a:solidFill>
              <a:prstDash val="solid"/>
              <a:miter lim="800000"/>
              <a:tailEnd type="arrow"/>
            </a:ln>
            <a:effectLst/>
          </p:spPr>
        </p:cxnSp>
      </p:grpSp>
      <mc:AlternateContent xmlns:mc="http://schemas.openxmlformats.org/markup-compatibility/2006" xmlns:a14="http://schemas.microsoft.com/office/drawing/2010/main">
        <mc:Choice Requires="a14">
          <p:sp>
            <p:nvSpPr>
              <p:cNvPr id="59" name="TextBox 58"/>
              <p:cNvSpPr txBox="1"/>
              <p:nvPr/>
            </p:nvSpPr>
            <p:spPr>
              <a:xfrm>
                <a:off x="202937" y="2286000"/>
                <a:ext cx="557460" cy="276999"/>
              </a:xfrm>
              <a:prstGeom prst="rect">
                <a:avLst/>
              </a:prstGeom>
              <a:noFill/>
            </p:spPr>
            <p:txBody>
              <a:bodyPr wrap="none"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200" b="0" i="1" smtClean="0">
                              <a:solidFill>
                                <a:prstClr val="black"/>
                              </a:solidFill>
                              <a:latin typeface="Cambria Math" panose="02040503050406030204" pitchFamily="18" charset="0"/>
                            </a:rPr>
                          </m:ctrlPr>
                        </m:sSubPr>
                        <m:e>
                          <m:r>
                            <a:rPr lang="en-US" sz="1200" b="0" i="1" smtClean="0">
                              <a:solidFill>
                                <a:prstClr val="black"/>
                              </a:solidFill>
                              <a:latin typeface="Cambria Math" panose="02040503050406030204" pitchFamily="18" charset="0"/>
                            </a:rPr>
                            <m:t>𝑎</m:t>
                          </m:r>
                        </m:e>
                        <m:sub>
                          <m:r>
                            <a:rPr lang="en-US" sz="1200" b="0" i="1" smtClean="0">
                              <a:solidFill>
                                <a:prstClr val="black"/>
                              </a:solidFill>
                              <a:latin typeface="Cambria Math" panose="02040503050406030204" pitchFamily="18" charset="0"/>
                            </a:rPr>
                            <m:t>2</m:t>
                          </m:r>
                        </m:sub>
                      </m:sSub>
                      <m:d>
                        <m:dPr>
                          <m:begChr m:val="["/>
                          <m:endChr m:val="]"/>
                          <m:ctrlPr>
                            <a:rPr lang="en-US" sz="1200" b="0" i="1" smtClean="0">
                              <a:solidFill>
                                <a:prstClr val="black"/>
                              </a:solidFill>
                              <a:latin typeface="Cambria Math" panose="02040503050406030204" pitchFamily="18" charset="0"/>
                            </a:rPr>
                          </m:ctrlPr>
                        </m:dPr>
                        <m:e>
                          <m:r>
                            <a:rPr lang="en-US" sz="1200" b="0" i="1" smtClean="0">
                              <a:solidFill>
                                <a:prstClr val="black"/>
                              </a:solidFill>
                              <a:latin typeface="Cambria Math" panose="02040503050406030204" pitchFamily="18" charset="0"/>
                            </a:rPr>
                            <m:t>𝑡</m:t>
                          </m:r>
                        </m:e>
                      </m:d>
                    </m:oMath>
                  </m:oMathPara>
                </a14:m>
                <a:endParaRPr lang="en-US" sz="1200" b="0" dirty="0">
                  <a:solidFill>
                    <a:prstClr val="black"/>
                  </a:solidFill>
                  <a:latin typeface="+mn-lt"/>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202937" y="2286000"/>
                <a:ext cx="557460" cy="276999"/>
              </a:xfrm>
              <a:prstGeom prst="rect">
                <a:avLst/>
              </a:prstGeom>
              <a:blipFill rotWithShape="0">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78456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63" y="1463584"/>
            <a:ext cx="5200000" cy="2142857"/>
          </a:xfrm>
          <a:prstGeom prst="rect">
            <a:avLst/>
          </a:prstGeom>
        </p:spPr>
      </p:pic>
      <p:sp>
        <p:nvSpPr>
          <p:cNvPr id="48130" name="Title 1"/>
          <p:cNvSpPr>
            <a:spLocks noGrp="1"/>
          </p:cNvSpPr>
          <p:nvPr>
            <p:ph type="title"/>
          </p:nvPr>
        </p:nvSpPr>
        <p:spPr>
          <a:xfrm>
            <a:off x="304800" y="65907"/>
            <a:ext cx="8461844" cy="543693"/>
          </a:xfrm>
        </p:spPr>
        <p:txBody>
          <a:bodyPr/>
          <a:lstStyle/>
          <a:p>
            <a:r>
              <a:rPr lang="en-US" dirty="0" smtClean="0"/>
              <a:t>Classic Connectivity Detection</a:t>
            </a:r>
          </a:p>
        </p:txBody>
      </p:sp>
      <p:sp>
        <p:nvSpPr>
          <p:cNvPr id="16" name="TextBox 15"/>
          <p:cNvSpPr txBox="1"/>
          <p:nvPr/>
        </p:nvSpPr>
        <p:spPr>
          <a:xfrm>
            <a:off x="1447800" y="3313000"/>
            <a:ext cx="6378669" cy="400110"/>
          </a:xfrm>
          <a:prstGeom prst="rect">
            <a:avLst/>
          </a:prstGeom>
          <a:noFill/>
        </p:spPr>
        <p:txBody>
          <a:bodyPr wrap="none" rtlCol="0">
            <a:spAutoFit/>
          </a:bodyPr>
          <a:lstStyle/>
          <a:p>
            <a:pPr algn="l"/>
            <a:r>
              <a:rPr lang="en-US" b="0" dirty="0" smtClean="0">
                <a:solidFill>
                  <a:schemeClr val="accent1"/>
                </a:solidFill>
              </a:rPr>
              <a:t>Stimulate potential pre-synaptic neurons: one at a time</a:t>
            </a:r>
          </a:p>
        </p:txBody>
      </p:sp>
      <p:pic>
        <p:nvPicPr>
          <p:cNvPr id="3" name="Picture 2"/>
          <p:cNvPicPr>
            <a:picLocks/>
          </p:cNvPicPr>
          <p:nvPr/>
        </p:nvPicPr>
        <p:blipFill>
          <a:blip r:embed="rId4">
            <a:extLst>
              <a:ext uri="{28A0092B-C50C-407E-A947-70E740481C1C}">
                <a14:useLocalDpi xmlns:a14="http://schemas.microsoft.com/office/drawing/2010/main" val="0"/>
              </a:ext>
            </a:extLst>
          </a:blip>
          <a:stretch>
            <a:fillRect/>
          </a:stretch>
        </p:blipFill>
        <p:spPr>
          <a:xfrm>
            <a:off x="5984161" y="1652034"/>
            <a:ext cx="1981199" cy="1375023"/>
          </a:xfrm>
          <a:prstGeom prst="rect">
            <a:avLst/>
          </a:prstGeom>
        </p:spPr>
      </p:pic>
      <p:sp>
        <p:nvSpPr>
          <p:cNvPr id="17" name="TextBox 16"/>
          <p:cNvSpPr txBox="1"/>
          <p:nvPr/>
        </p:nvSpPr>
        <p:spPr>
          <a:xfrm>
            <a:off x="1600200" y="913975"/>
            <a:ext cx="6040906" cy="400110"/>
          </a:xfrm>
          <a:prstGeom prst="rect">
            <a:avLst/>
          </a:prstGeom>
          <a:noFill/>
        </p:spPr>
        <p:txBody>
          <a:bodyPr wrap="square" rtlCol="0">
            <a:spAutoFit/>
          </a:bodyPr>
          <a:lstStyle/>
          <a:p>
            <a:pPr algn="l"/>
            <a:r>
              <a:rPr lang="en-US" b="0">
                <a:solidFill>
                  <a:schemeClr val="accent1"/>
                </a:solidFill>
              </a:rPr>
              <a:t>Measure at post-synaptic neuron of interest</a:t>
            </a:r>
            <a:endParaRPr lang="en-US" b="0" dirty="0">
              <a:solidFill>
                <a:schemeClr val="accent1"/>
              </a:solidFill>
            </a:endParaRPr>
          </a:p>
        </p:txBody>
      </p:sp>
      <p:sp>
        <p:nvSpPr>
          <p:cNvPr id="8" name="Content Placeholder 2"/>
          <p:cNvSpPr txBox="1">
            <a:spLocks/>
          </p:cNvSpPr>
          <p:nvPr/>
        </p:nvSpPr>
        <p:spPr bwMode="auto">
          <a:xfrm>
            <a:off x="952500" y="3855278"/>
            <a:ext cx="8229600" cy="25202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80000"/>
              <a:buFont typeface="Wingdings" pitchFamily="2" charset="2"/>
              <a:buChar char="n"/>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b="0" kern="0" dirty="0" smtClean="0"/>
              <a:t>Problems: many measurements per test neuron</a:t>
            </a:r>
          </a:p>
          <a:p>
            <a:pPr lvl="1"/>
            <a:r>
              <a:rPr lang="en-US" b="0" kern="0" dirty="0" smtClean="0"/>
              <a:t>Most neurons are not connected</a:t>
            </a:r>
          </a:p>
          <a:p>
            <a:pPr lvl="1"/>
            <a:r>
              <a:rPr lang="en-US" b="0" kern="0" dirty="0" smtClean="0"/>
              <a:t>Noisy system with many exogenous inputs</a:t>
            </a:r>
          </a:p>
          <a:p>
            <a:pPr lvl="1"/>
            <a:r>
              <a:rPr lang="en-US" b="0" kern="0" dirty="0" smtClean="0"/>
              <a:t>Test neurons die</a:t>
            </a:r>
          </a:p>
          <a:p>
            <a:r>
              <a:rPr lang="en-US" b="0" kern="0" dirty="0" smtClean="0"/>
              <a:t>Can we do better?</a:t>
            </a:r>
            <a:endParaRPr lang="en-US" b="0" kern="0" dirty="0"/>
          </a:p>
        </p:txBody>
      </p:sp>
      <p:sp>
        <p:nvSpPr>
          <p:cNvPr id="12" name="Rectangle 11"/>
          <p:cNvSpPr/>
          <p:nvPr/>
        </p:nvSpPr>
        <p:spPr bwMode="auto">
          <a:xfrm>
            <a:off x="5009032" y="1828800"/>
            <a:ext cx="533400" cy="53667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3" name="Rectangle 12"/>
          <p:cNvSpPr/>
          <p:nvPr/>
        </p:nvSpPr>
        <p:spPr bwMode="auto">
          <a:xfrm>
            <a:off x="4459936" y="2162085"/>
            <a:ext cx="607363" cy="4469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4" name="Oval 3"/>
          <p:cNvSpPr/>
          <p:nvPr/>
        </p:nvSpPr>
        <p:spPr bwMode="auto">
          <a:xfrm>
            <a:off x="5943600" y="1828800"/>
            <a:ext cx="128016" cy="128016"/>
          </a:xfrm>
          <a:prstGeom prst="ellipse">
            <a:avLst/>
          </a:prstGeom>
          <a:noFill/>
          <a:ln w="9525" cap="flat" cmpd="sng" algn="ctr">
            <a:solidFill>
              <a:schemeClr val="accent4">
                <a:lumMod val="65000"/>
                <a:lumOff val="3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229711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651"/>
  <p:tag name="DEFAULTHEIGHT" val="524"/>
  <p:tag name="FIRSTSRANGAN@ELEZAURFUVWZY553" val="4117"/>
  <p:tag name="FIRSTALLIE@JSXQX0X20V000000" val="4325"/>
  <p:tag name="FIRSTVIVEK@ELSGUMMFUVW0Y5HA" val="4982"/>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input{U:/TeX/TexPointMacros}&#10;\addtolength{\textwidth}{1in}&#10;\begin{document}&#10;\large \sffamily&#10;$y \;\; = \qquad\quad\quad A \qquad\quad x \;\: + \;\: d$&#10;\end{document}&#10;"/>
  <p:tag name="FILENAME" val="txp_fig"/>
  <p:tag name="FORMAT" val="pngmono"/>
  <p:tag name="RES" val="1200"/>
  <p:tag name="BLEND" val="0"/>
  <p:tag name="TRANSPARENT" val="0"/>
  <p:tag name="TBUG" val="0"/>
  <p:tag name="ALLOWFS" val="0"/>
  <p:tag name="MAGNIFICATION" val="2540"/>
  <p:tag name="ORIGWIDTH" val="160"/>
  <p:tag name="PICTUREFILESIZE" val="2720"/>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input{U:/TeX/TexPointMacros}&#10;\addtolength{\textwidth}{1in}&#10;\begin{document}&#10;\large \sffamily&#10;$m$&#10;\end{document}&#10;"/>
  <p:tag name="FILENAME" val="txp_fig"/>
  <p:tag name="FORMAT" val="pngmono"/>
  <p:tag name="RES" val="1200"/>
  <p:tag name="BLEND" val="0"/>
  <p:tag name="TRANSPARENT" val="0"/>
  <p:tag name="TBUG" val="0"/>
  <p:tag name="ALLOWFS" val="0"/>
  <p:tag name="MAGNIFICATION" val="2557"/>
  <p:tag name="ORIGWIDTH" val="11"/>
  <p:tag name="PICTUREFILESIZE" val="632"/>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input{U:/TeX/TexPointMacros}&#10;\addtolength{\textwidth}{1in}&#10;\begin{document}&#10;\large \sffamily&#10;$n$&#10;\end{document}&#10;"/>
  <p:tag name="FILENAME" val="txp_fig"/>
  <p:tag name="FORMAT" val="pngmono"/>
  <p:tag name="RES" val="1200"/>
  <p:tag name="BLEND" val="0"/>
  <p:tag name="TRANSPARENT" val="0"/>
  <p:tag name="TBUG" val="0"/>
  <p:tag name="ALLOWFS" val="0"/>
  <p:tag name="MAGNIFICATION" val="2639"/>
  <p:tag name="ORIGWIDTH" val="8"/>
  <p:tag name="PICTUREFILESIZE" val="512"/>
</p:tagLst>
</file>

<file path=ppt/theme/_rels/theme11.xml.rels><?xml version="1.0" encoding="UTF-8" standalone="yes"?>
<Relationships xmlns="http://schemas.openxmlformats.org/package/2006/relationships"><Relationship Id="rId1" Type="http://schemas.openxmlformats.org/officeDocument/2006/relationships/image" Target="../media/image5.jpeg"/></Relationships>
</file>

<file path=ppt/theme/_rels/theme7.xml.rels><?xml version="1.0" encoding="UTF-8" standalone="yes"?>
<Relationships xmlns="http://schemas.openxmlformats.org/package/2006/relationships"><Relationship Id="rId1" Type="http://schemas.openxmlformats.org/officeDocument/2006/relationships/image" Target="../media/image5.jpeg"/></Relationships>
</file>

<file path=ppt/theme/_rels/theme8.xml.rels><?xml version="1.0" encoding="UTF-8" standalone="yes"?>
<Relationships xmlns="http://schemas.openxmlformats.org/package/2006/relationships"><Relationship Id="rId1" Type="http://schemas.openxmlformats.org/officeDocument/2006/relationships/image" Target="../media/image5.jpeg"/></Relationships>
</file>

<file path=ppt/theme/_rels/theme9.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3_wifo_bottom_slide">
  <a:themeElements>
    <a:clrScheme name="">
      <a:dk1>
        <a:srgbClr val="000000"/>
      </a:dk1>
      <a:lt1>
        <a:srgbClr val="FFFFFF"/>
      </a:lt1>
      <a:dk2>
        <a:srgbClr val="003366"/>
      </a:dk2>
      <a:lt2>
        <a:srgbClr val="5490A8"/>
      </a:lt2>
      <a:accent1>
        <a:srgbClr val="000099"/>
      </a:accent1>
      <a:accent2>
        <a:srgbClr val="3366CC"/>
      </a:accent2>
      <a:accent3>
        <a:srgbClr val="FFFFFF"/>
      </a:accent3>
      <a:accent4>
        <a:srgbClr val="000000"/>
      </a:accent4>
      <a:accent5>
        <a:srgbClr val="AAAACA"/>
      </a:accent5>
      <a:accent6>
        <a:srgbClr val="2D5CB9"/>
      </a:accent6>
      <a:hlink>
        <a:srgbClr val="99CCFF"/>
      </a:hlink>
      <a:folHlink>
        <a:srgbClr val="E1E1B7"/>
      </a:folHlink>
    </a:clrScheme>
    <a:fontScheme name="wifo_bottom_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40" tIns="45720" rIns="91440" bIns="45720" numCol="1" rtlCol="0" anchor="ctr" anchorCtr="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lgn="l">
          <a:buFont typeface="Arial" pitchFamily="34" charset="0"/>
          <a:buChar char="•"/>
          <a:defRPr b="0" dirty="0" smtClean="0"/>
        </a:defPPr>
      </a:lstStyle>
    </a:txDef>
  </a:objectDefaults>
  <a:extraClrSchemeLst>
    <a:extraClrScheme>
      <a:clrScheme name="wifo_bottom_slid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wifo_bottom_slid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wifo_bottom_slid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ifo_bottom_slid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wifo_bottom_slid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wifo_bottom_slid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wifo_bottom_slide">
  <a:themeElements>
    <a:clrScheme name="">
      <a:dk1>
        <a:srgbClr val="000000"/>
      </a:dk1>
      <a:lt1>
        <a:srgbClr val="FFFFFF"/>
      </a:lt1>
      <a:dk2>
        <a:srgbClr val="003366"/>
      </a:dk2>
      <a:lt2>
        <a:srgbClr val="5490A8"/>
      </a:lt2>
      <a:accent1>
        <a:srgbClr val="000099"/>
      </a:accent1>
      <a:accent2>
        <a:srgbClr val="3366CC"/>
      </a:accent2>
      <a:accent3>
        <a:srgbClr val="FFFFFF"/>
      </a:accent3>
      <a:accent4>
        <a:srgbClr val="000000"/>
      </a:accent4>
      <a:accent5>
        <a:srgbClr val="AAAACA"/>
      </a:accent5>
      <a:accent6>
        <a:srgbClr val="2D5CB9"/>
      </a:accent6>
      <a:hlink>
        <a:srgbClr val="99CCFF"/>
      </a:hlink>
      <a:folHlink>
        <a:srgbClr val="E1E1B7"/>
      </a:folHlink>
    </a:clrScheme>
    <a:fontScheme name="wifo_bottom_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40" tIns="45720" rIns="91440" bIns="45720" numCol="1" rtlCol="0" anchor="ctr" anchorCtr="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lgn="l">
          <a:buFont typeface="Arial" pitchFamily="34" charset="0"/>
          <a:buChar char="•"/>
          <a:defRPr b="0" dirty="0" smtClean="0"/>
        </a:defPPr>
      </a:lstStyle>
    </a:txDef>
  </a:objectDefaults>
  <a:extraClrSchemeLst>
    <a:extraClrScheme>
      <a:clrScheme name="wifo_bottom_slid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wifo_bottom_slid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wifo_bottom_slid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ifo_bottom_slid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wifo_bottom_slid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wifo_bottom_slid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uperBlank_BasedonEqu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CSC_Wifo_BluePurple">
  <a:themeElements>
    <a:clrScheme name="">
      <a:dk1>
        <a:srgbClr val="000000"/>
      </a:dk1>
      <a:lt1>
        <a:srgbClr val="FFFFFF"/>
      </a:lt1>
      <a:dk2>
        <a:srgbClr val="003366"/>
      </a:dk2>
      <a:lt2>
        <a:srgbClr val="5490A8"/>
      </a:lt2>
      <a:accent1>
        <a:srgbClr val="000099"/>
      </a:accent1>
      <a:accent2>
        <a:srgbClr val="3366CC"/>
      </a:accent2>
      <a:accent3>
        <a:srgbClr val="FFFFFF"/>
      </a:accent3>
      <a:accent4>
        <a:srgbClr val="000000"/>
      </a:accent4>
      <a:accent5>
        <a:srgbClr val="AAAACA"/>
      </a:accent5>
      <a:accent6>
        <a:srgbClr val="2D5CB9"/>
      </a:accent6>
      <a:hlink>
        <a:srgbClr val="99CCFF"/>
      </a:hlink>
      <a:folHlink>
        <a:srgbClr val="E1E1B7"/>
      </a:folHlink>
    </a:clrScheme>
    <a:fontScheme name="wifo_bottom_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40" tIns="45720" rIns="91440" bIns="45720" numCol="1" rtlCol="0" anchor="ctr" anchorCtr="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lgn="l">
          <a:buFont typeface="Arial" pitchFamily="34" charset="0"/>
          <a:buChar char="•"/>
          <a:defRPr b="0" dirty="0" smtClean="0"/>
        </a:defPPr>
      </a:lstStyle>
    </a:txDef>
  </a:objectDefaults>
  <a:extraClrSchemeLst>
    <a:extraClrScheme>
      <a:clrScheme name="wifo_bottom_slid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wifo_bottom_slid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wifo_bottom_slid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ifo_bottom_slid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wifo_bottom_slid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wifo_bottom_slid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wifo_bottom_slide">
  <a:themeElements>
    <a:clrScheme name="">
      <a:dk1>
        <a:srgbClr val="000000"/>
      </a:dk1>
      <a:lt1>
        <a:srgbClr val="FFFFFF"/>
      </a:lt1>
      <a:dk2>
        <a:srgbClr val="003366"/>
      </a:dk2>
      <a:lt2>
        <a:srgbClr val="5490A8"/>
      </a:lt2>
      <a:accent1>
        <a:srgbClr val="000099"/>
      </a:accent1>
      <a:accent2>
        <a:srgbClr val="3366CC"/>
      </a:accent2>
      <a:accent3>
        <a:srgbClr val="FFFFFF"/>
      </a:accent3>
      <a:accent4>
        <a:srgbClr val="000000"/>
      </a:accent4>
      <a:accent5>
        <a:srgbClr val="AAAACA"/>
      </a:accent5>
      <a:accent6>
        <a:srgbClr val="2D5CB9"/>
      </a:accent6>
      <a:hlink>
        <a:srgbClr val="99CCFF"/>
      </a:hlink>
      <a:folHlink>
        <a:srgbClr val="E1E1B7"/>
      </a:folHlink>
    </a:clrScheme>
    <a:fontScheme name="wifo_bottom_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lgn="l">
          <a:buFont typeface="Arial" pitchFamily="34" charset="0"/>
          <a:buChar char="•"/>
          <a:defRPr b="0" dirty="0" smtClean="0"/>
        </a:defPPr>
      </a:lstStyle>
    </a:txDef>
  </a:objectDefaults>
  <a:extraClrSchemeLst>
    <a:extraClrScheme>
      <a:clrScheme name="wifo_bottom_slid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wifo_bottom_slid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wifo_bottom_slid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ifo_bottom_slid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wifo_bottom_slid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wifo_bottom_slid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wifo_bottom_slide">
  <a:themeElements>
    <a:clrScheme name="">
      <a:dk1>
        <a:srgbClr val="000000"/>
      </a:dk1>
      <a:lt1>
        <a:srgbClr val="FFFFFF"/>
      </a:lt1>
      <a:dk2>
        <a:srgbClr val="003366"/>
      </a:dk2>
      <a:lt2>
        <a:srgbClr val="5490A8"/>
      </a:lt2>
      <a:accent1>
        <a:srgbClr val="000099"/>
      </a:accent1>
      <a:accent2>
        <a:srgbClr val="3366CC"/>
      </a:accent2>
      <a:accent3>
        <a:srgbClr val="FFFFFF"/>
      </a:accent3>
      <a:accent4>
        <a:srgbClr val="000000"/>
      </a:accent4>
      <a:accent5>
        <a:srgbClr val="AAAACA"/>
      </a:accent5>
      <a:accent6>
        <a:srgbClr val="2D5CB9"/>
      </a:accent6>
      <a:hlink>
        <a:srgbClr val="99CCFF"/>
      </a:hlink>
      <a:folHlink>
        <a:srgbClr val="E1E1B7"/>
      </a:folHlink>
    </a:clrScheme>
    <a:fontScheme name="wifo_bottom_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lgn="l">
          <a:buFont typeface="Arial" pitchFamily="34" charset="0"/>
          <a:buChar char="•"/>
          <a:defRPr b="0" dirty="0" smtClean="0"/>
        </a:defPPr>
      </a:lstStyle>
    </a:txDef>
  </a:objectDefaults>
  <a:extraClrSchemeLst>
    <a:extraClrScheme>
      <a:clrScheme name="wifo_bottom_slid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wifo_bottom_slid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wifo_bottom_slid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ifo_bottom_slid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wifo_bottom_slid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wifo_bottom_slid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UCSC_basedonWifo">
  <a:themeElements>
    <a:clrScheme name="">
      <a:dk1>
        <a:srgbClr val="000000"/>
      </a:dk1>
      <a:lt1>
        <a:srgbClr val="FFFFFF"/>
      </a:lt1>
      <a:dk2>
        <a:srgbClr val="003366"/>
      </a:dk2>
      <a:lt2>
        <a:srgbClr val="5490A8"/>
      </a:lt2>
      <a:accent1>
        <a:srgbClr val="000099"/>
      </a:accent1>
      <a:accent2>
        <a:srgbClr val="3366CC"/>
      </a:accent2>
      <a:accent3>
        <a:srgbClr val="FFFFFF"/>
      </a:accent3>
      <a:accent4>
        <a:srgbClr val="000000"/>
      </a:accent4>
      <a:accent5>
        <a:srgbClr val="AAAACA"/>
      </a:accent5>
      <a:accent6>
        <a:srgbClr val="2D5CB9"/>
      </a:accent6>
      <a:hlink>
        <a:srgbClr val="99CCFF"/>
      </a:hlink>
      <a:folHlink>
        <a:srgbClr val="E1E1B7"/>
      </a:folHlink>
    </a:clrScheme>
    <a:fontScheme name="wifo_bottom_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40" tIns="45720" rIns="91440" bIns="45720" numCol="1" rtlCol="0" anchor="ctr" anchorCtr="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lgn="l">
          <a:buFont typeface="Arial" pitchFamily="34" charset="0"/>
          <a:buChar char="•"/>
          <a:defRPr b="0" dirty="0" smtClean="0"/>
        </a:defPPr>
      </a:lstStyle>
    </a:txDef>
  </a:objectDefaults>
  <a:extraClrSchemeLst>
    <a:extraClrScheme>
      <a:clrScheme name="wifo_bottom_slid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wifo_bottom_slid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wifo_bottom_slid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ifo_bottom_slid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wifo_bottom_slid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wifo_bottom_slid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NoBottom">
  <a:themeElements>
    <a:clrScheme name="">
      <a:dk1>
        <a:srgbClr val="000000"/>
      </a:dk1>
      <a:lt1>
        <a:srgbClr val="FFFFFF"/>
      </a:lt1>
      <a:dk2>
        <a:srgbClr val="003366"/>
      </a:dk2>
      <a:lt2>
        <a:srgbClr val="5490A8"/>
      </a:lt2>
      <a:accent1>
        <a:srgbClr val="000099"/>
      </a:accent1>
      <a:accent2>
        <a:srgbClr val="3366CC"/>
      </a:accent2>
      <a:accent3>
        <a:srgbClr val="FFFFFF"/>
      </a:accent3>
      <a:accent4>
        <a:srgbClr val="000000"/>
      </a:accent4>
      <a:accent5>
        <a:srgbClr val="AAAACA"/>
      </a:accent5>
      <a:accent6>
        <a:srgbClr val="2D5CB9"/>
      </a:accent6>
      <a:hlink>
        <a:srgbClr val="99CCFF"/>
      </a:hlink>
      <a:folHlink>
        <a:srgbClr val="E1E1B7"/>
      </a:folHlink>
    </a:clrScheme>
    <a:fontScheme name="wifo_bottom_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40" tIns="45720" rIns="91440" bIns="45720" numCol="1" rtlCol="0" anchor="ctr" anchorCtr="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lgn="l">
          <a:buFont typeface="Arial" pitchFamily="34" charset="0"/>
          <a:buChar char="•"/>
          <a:defRPr b="0" dirty="0" smtClean="0"/>
        </a:defPPr>
      </a:lstStyle>
    </a:txDef>
  </a:objectDefaults>
  <a:extraClrSchemeLst>
    <a:extraClrScheme>
      <a:clrScheme name="wifo_bottom_slid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wifo_bottom_slid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wifo_bottom_slid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ifo_bottom_slid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wifo_bottom_slid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wifo_bottom_slid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Equ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8.xml><?xml version="1.0" encoding="utf-8"?>
<a:theme xmlns:a="http://schemas.openxmlformats.org/drawingml/2006/main" name="SuperBlank_BasedonEqu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9.xml><?xml version="1.0" encoding="utf-8"?>
<a:theme xmlns:a="http://schemas.openxmlformats.org/drawingml/2006/main" name="UCSC_Poly_Equ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120976</TotalTime>
  <Words>2822</Words>
  <Application>Microsoft Office PowerPoint</Application>
  <PresentationFormat>Letter Paper (8.5x11 in)</PresentationFormat>
  <Paragraphs>1009</Paragraphs>
  <Slides>64</Slides>
  <Notes>64</Notes>
  <HiddenSlides>0</HiddenSlides>
  <MMClips>8</MMClips>
  <ScaleCrop>false</ScaleCrop>
  <HeadingPairs>
    <vt:vector size="6" baseType="variant">
      <vt:variant>
        <vt:lpstr>Fonts Used</vt:lpstr>
      </vt:variant>
      <vt:variant>
        <vt:i4>13</vt:i4>
      </vt:variant>
      <vt:variant>
        <vt:lpstr>Theme</vt:lpstr>
      </vt:variant>
      <vt:variant>
        <vt:i4>11</vt:i4>
      </vt:variant>
      <vt:variant>
        <vt:lpstr>Slide Titles</vt:lpstr>
      </vt:variant>
      <vt:variant>
        <vt:i4>64</vt:i4>
      </vt:variant>
    </vt:vector>
  </HeadingPairs>
  <TitlesOfParts>
    <vt:vector size="88" baseType="lpstr">
      <vt:lpstr>ＭＳ Ｐゴシック</vt:lpstr>
      <vt:lpstr>Arial</vt:lpstr>
      <vt:lpstr>Calibri</vt:lpstr>
      <vt:lpstr>Cambria Math</vt:lpstr>
      <vt:lpstr>Franklin Gothic Book</vt:lpstr>
      <vt:lpstr>French Script MT</vt:lpstr>
      <vt:lpstr>Helvetica</vt:lpstr>
      <vt:lpstr>Perpetua</vt:lpstr>
      <vt:lpstr>Script MT Bold</vt:lpstr>
      <vt:lpstr>Symbol</vt:lpstr>
      <vt:lpstr>Times New Roman</vt:lpstr>
      <vt:lpstr>Wingdings</vt:lpstr>
      <vt:lpstr>Wingdings 2</vt:lpstr>
      <vt:lpstr>3_wifo_bottom_slide</vt:lpstr>
      <vt:lpstr>UCSC_Wifo_BluePurple</vt:lpstr>
      <vt:lpstr>1_wifo_bottom_slide</vt:lpstr>
      <vt:lpstr>2_wifo_bottom_slide</vt:lpstr>
      <vt:lpstr>UCSC_basedonWifo</vt:lpstr>
      <vt:lpstr>NoBottom</vt:lpstr>
      <vt:lpstr>Equity</vt:lpstr>
      <vt:lpstr>SuperBlank_BasedonEquity</vt:lpstr>
      <vt:lpstr>UCSC_Poly_Equity</vt:lpstr>
      <vt:lpstr>5_wifo_bottom_slide</vt:lpstr>
      <vt:lpstr>1_SuperBlank_BasedonEquity</vt:lpstr>
      <vt:lpstr>The brain: networks of neurons </vt:lpstr>
      <vt:lpstr>The brain: networks of neurons </vt:lpstr>
      <vt:lpstr>PowerPoint Presentation</vt:lpstr>
      <vt:lpstr>Outline</vt:lpstr>
      <vt:lpstr>Neuroscience: Estimation Challenges</vt:lpstr>
      <vt:lpstr>I. Connectivity Detection to a Single Neuron</vt:lpstr>
      <vt:lpstr>Neuron: Basic Anatomy</vt:lpstr>
      <vt:lpstr>Neuron: Linear-Nonlinear Poisson Model</vt:lpstr>
      <vt:lpstr>Classic Connectivity Detection</vt:lpstr>
      <vt:lpstr>New Technologies:  Optical Stimulation</vt:lpstr>
      <vt:lpstr>Connectivity via Multineuron Excitation</vt:lpstr>
      <vt:lpstr>Detection via Multineuron Excitation</vt:lpstr>
      <vt:lpstr>Detection via Multi-Neuron Stimulation</vt:lpstr>
      <vt:lpstr>Multi-neuron Excitation: Model </vt:lpstr>
      <vt:lpstr>Multi-neuron Excitation: Model </vt:lpstr>
      <vt:lpstr>Multi-neuron Excitation: Model </vt:lpstr>
      <vt:lpstr>Bayesian Nonlinear Generalized Linear Models</vt:lpstr>
      <vt:lpstr>Example:  Sparse recovery</vt:lpstr>
      <vt:lpstr>Divide &amp; Conquer with Graphical Models</vt:lpstr>
      <vt:lpstr>"Graphical Model" for GLM</vt:lpstr>
      <vt:lpstr>Generalized Approximate Message Passing (GAMP)</vt:lpstr>
      <vt:lpstr> Theorem: Joint Estimation &amp; Learning with Adaptive GAMP</vt:lpstr>
      <vt:lpstr>Neural Mapping via Adaptive-GAMP: NeuRAMP</vt:lpstr>
      <vt:lpstr>Simulation:  MSE of Synaptic Weight Estimates</vt:lpstr>
      <vt:lpstr>Simulation:  NeuRAMP Connectivity Detection</vt:lpstr>
      <vt:lpstr>Moving forward: Scalable adaptive block</vt:lpstr>
      <vt:lpstr>Outline</vt:lpstr>
      <vt:lpstr>Inference of Network Connectivity</vt:lpstr>
      <vt:lpstr>New Technologies: Calcium Imaging</vt:lpstr>
      <vt:lpstr>Two photon Ca2+ imaging: depth acquisition</vt:lpstr>
      <vt:lpstr>Two photon Ca2+ imaging: depth acquisition</vt:lpstr>
      <vt:lpstr>Calcium Imaging: Connectivity Detection Problem</vt:lpstr>
      <vt:lpstr>Ca2+ Imaging:  Strengths</vt:lpstr>
      <vt:lpstr>PowerPoint Presentation</vt:lpstr>
      <vt:lpstr>Network Inference:  Causality Crucial</vt:lpstr>
      <vt:lpstr>Neuronal Model:  Integrate and Fire</vt:lpstr>
      <vt:lpstr>Calcium Imaging: Connectivity Detection Problem</vt:lpstr>
      <vt:lpstr>Each Neuron: Discrete-Time Neural Model</vt:lpstr>
      <vt:lpstr>Summary: System</vt:lpstr>
      <vt:lpstr>Maximum Likelihood Estimation of Connectivity</vt:lpstr>
      <vt:lpstr>Expectation Maximization Algorithm</vt:lpstr>
      <vt:lpstr>Decoupling for the E-Step</vt:lpstr>
      <vt:lpstr>Decoupling for the E-Step</vt:lpstr>
      <vt:lpstr>Decoupling for the E-Step</vt:lpstr>
      <vt:lpstr>EM Overview</vt:lpstr>
      <vt:lpstr>Simulation Results:  Accuracy of the Weights</vt:lpstr>
      <vt:lpstr>Accuracy of the Weights</vt:lpstr>
      <vt:lpstr>Network Connectivity Summary</vt:lpstr>
      <vt:lpstr>Outline</vt:lpstr>
      <vt:lpstr>Receptive Field Identification </vt:lpstr>
      <vt:lpstr>Salamander Receptive Field Identification </vt:lpstr>
      <vt:lpstr>Retinal Ganglion Cell LNP Model</vt:lpstr>
      <vt:lpstr>Structured Matrix View of Dynamic LNP</vt:lpstr>
      <vt:lpstr>Classical Methods and their Limitations</vt:lpstr>
      <vt:lpstr>Hybrid Algorithm for Structured Input: GAMP</vt:lpstr>
      <vt:lpstr>Receptive Field Computation Considerations</vt:lpstr>
      <vt:lpstr>Experimental Results:  Cross-Validation</vt:lpstr>
      <vt:lpstr>Salamander Retinal Response (Spatial)</vt:lpstr>
      <vt:lpstr>AMP++ methods: Applications in Imaging</vt:lpstr>
      <vt:lpstr>Thank you</vt:lpstr>
      <vt:lpstr>Moving forward</vt:lpstr>
      <vt:lpstr>Future work : dynamical networks</vt:lpstr>
      <vt:lpstr> Joint Estimation and Learning for GLMS</vt:lpstr>
      <vt:lpstr>Future work : broader</vt:lpstr>
    </vt:vector>
  </TitlesOfParts>
  <Company>UC Berkeley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Qualifying Exam</dc:title>
  <dc:subject>Multivariate and Multibasis Wavelet Thresholding</dc:subject>
  <dc:creator>Alyson Fletcher</dc:creator>
  <cp:lastModifiedBy>Giduthuri, Radha</cp:lastModifiedBy>
  <cp:revision>2957</cp:revision>
  <cp:lastPrinted>2014-01-28T20:40:05Z</cp:lastPrinted>
  <dcterms:created xsi:type="dcterms:W3CDTF">1999-10-23T22:22:13Z</dcterms:created>
  <dcterms:modified xsi:type="dcterms:W3CDTF">2015-11-08T16:21:08Z</dcterms:modified>
</cp:coreProperties>
</file>