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  <p:sldMasterId id="2147487454" r:id="rId2"/>
    <p:sldMasterId id="2147487466" r:id="rId3"/>
    <p:sldMasterId id="2147488058" r:id="rId4"/>
    <p:sldMasterId id="2147488119" r:id="rId5"/>
    <p:sldMasterId id="2147488131" r:id="rId6"/>
    <p:sldMasterId id="2147488138" r:id="rId7"/>
    <p:sldMasterId id="2147488151" r:id="rId8"/>
    <p:sldMasterId id="2147488205" r:id="rId9"/>
  </p:sldMasterIdLst>
  <p:notesMasterIdLst>
    <p:notesMasterId r:id="rId61"/>
  </p:notesMasterIdLst>
  <p:sldIdLst>
    <p:sldId id="534" r:id="rId10"/>
    <p:sldId id="434" r:id="rId11"/>
    <p:sldId id="768" r:id="rId12"/>
    <p:sldId id="769" r:id="rId13"/>
    <p:sldId id="763" r:id="rId14"/>
    <p:sldId id="765" r:id="rId15"/>
    <p:sldId id="766" r:id="rId16"/>
    <p:sldId id="767" r:id="rId17"/>
    <p:sldId id="683" r:id="rId18"/>
    <p:sldId id="686" r:id="rId19"/>
    <p:sldId id="687" r:id="rId20"/>
    <p:sldId id="764" r:id="rId21"/>
    <p:sldId id="619" r:id="rId22"/>
    <p:sldId id="465" r:id="rId23"/>
    <p:sldId id="672" r:id="rId24"/>
    <p:sldId id="661" r:id="rId25"/>
    <p:sldId id="669" r:id="rId26"/>
    <p:sldId id="662" r:id="rId27"/>
    <p:sldId id="663" r:id="rId28"/>
    <p:sldId id="677" r:id="rId29"/>
    <p:sldId id="781" r:id="rId30"/>
    <p:sldId id="699" r:id="rId31"/>
    <p:sldId id="780" r:id="rId32"/>
    <p:sldId id="782" r:id="rId33"/>
    <p:sldId id="783" r:id="rId34"/>
    <p:sldId id="716" r:id="rId35"/>
    <p:sldId id="784" r:id="rId36"/>
    <p:sldId id="743" r:id="rId37"/>
    <p:sldId id="744" r:id="rId38"/>
    <p:sldId id="745" r:id="rId39"/>
    <p:sldId id="705" r:id="rId40"/>
    <p:sldId id="785" r:id="rId41"/>
    <p:sldId id="786" r:id="rId42"/>
    <p:sldId id="787" r:id="rId43"/>
    <p:sldId id="788" r:id="rId44"/>
    <p:sldId id="754" r:id="rId45"/>
    <p:sldId id="755" r:id="rId46"/>
    <p:sldId id="756" r:id="rId47"/>
    <p:sldId id="789" r:id="rId48"/>
    <p:sldId id="790" r:id="rId49"/>
    <p:sldId id="791" r:id="rId50"/>
    <p:sldId id="792" r:id="rId51"/>
    <p:sldId id="793" r:id="rId52"/>
    <p:sldId id="794" r:id="rId53"/>
    <p:sldId id="770" r:id="rId54"/>
    <p:sldId id="771" r:id="rId55"/>
    <p:sldId id="772" r:id="rId56"/>
    <p:sldId id="773" r:id="rId57"/>
    <p:sldId id="774" r:id="rId58"/>
    <p:sldId id="775" r:id="rId59"/>
    <p:sldId id="671" r:id="rId6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5590" indent="1588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2767" indent="1588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69943" indent="1588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7119" indent="1588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883" algn="l" defTabSz="457177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060" algn="l" defTabSz="457177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236" algn="l" defTabSz="457177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413" algn="l" defTabSz="457177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80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60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03618-A8EF-F941-90C4-0203BF09A486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93BE3D-A92A-4E48-BC29-0EB3AEA1BADD}">
      <dgm:prSet phldrT="[Text]"/>
      <dgm:spPr/>
      <dgm:t>
        <a:bodyPr/>
        <a:lstStyle/>
        <a:p>
          <a:r>
            <a:rPr lang="en-US" dirty="0" smtClean="0"/>
            <a:t>Recognition</a:t>
          </a:r>
          <a:endParaRPr lang="en-US" dirty="0"/>
        </a:p>
      </dgm:t>
    </dgm:pt>
    <dgm:pt modelId="{802874DF-E37A-EA4B-A61D-B4AFDB70FF95}" type="parTrans" cxnId="{46DD28DD-A97B-0240-B839-C8AFAFFB21AF}">
      <dgm:prSet/>
      <dgm:spPr/>
      <dgm:t>
        <a:bodyPr/>
        <a:lstStyle/>
        <a:p>
          <a:endParaRPr lang="en-US"/>
        </a:p>
      </dgm:t>
    </dgm:pt>
    <dgm:pt modelId="{F8D39143-B474-F94E-BEBF-705B34EF001E}" type="sibTrans" cxnId="{46DD28DD-A97B-0240-B839-C8AFAFFB21AF}">
      <dgm:prSet/>
      <dgm:spPr/>
      <dgm:t>
        <a:bodyPr/>
        <a:lstStyle/>
        <a:p>
          <a:endParaRPr lang="en-US"/>
        </a:p>
      </dgm:t>
    </dgm:pt>
    <dgm:pt modelId="{3AC38CBB-B0E2-AD47-A056-AA937475091B}">
      <dgm:prSet phldrT="[Text]"/>
      <dgm:spPr/>
      <dgm:t>
        <a:bodyPr/>
        <a:lstStyle/>
        <a:p>
          <a:r>
            <a:rPr lang="en-US" dirty="0" smtClean="0"/>
            <a:t>Reorganization</a:t>
          </a:r>
          <a:endParaRPr lang="en-US" dirty="0"/>
        </a:p>
      </dgm:t>
    </dgm:pt>
    <dgm:pt modelId="{9A463846-CC1C-9E43-9A5E-344EE0ECB1C0}" type="parTrans" cxnId="{AF597DE6-270B-CA45-8B03-E02B3122AEC0}">
      <dgm:prSet/>
      <dgm:spPr/>
      <dgm:t>
        <a:bodyPr/>
        <a:lstStyle/>
        <a:p>
          <a:endParaRPr lang="en-US"/>
        </a:p>
      </dgm:t>
    </dgm:pt>
    <dgm:pt modelId="{4C1E1E6E-5E81-BE46-8F45-640EBC8FDEEC}" type="sibTrans" cxnId="{AF597DE6-270B-CA45-8B03-E02B3122AEC0}">
      <dgm:prSet/>
      <dgm:spPr/>
      <dgm:t>
        <a:bodyPr/>
        <a:lstStyle/>
        <a:p>
          <a:endParaRPr lang="en-US"/>
        </a:p>
      </dgm:t>
    </dgm:pt>
    <dgm:pt modelId="{1CB9C557-F9BA-2D42-B882-561AF524D505}">
      <dgm:prSet phldrT="[Text]"/>
      <dgm:spPr/>
      <dgm:t>
        <a:bodyPr/>
        <a:lstStyle/>
        <a:p>
          <a:r>
            <a:rPr lang="en-US" dirty="0" smtClean="0"/>
            <a:t>Reconstruction</a:t>
          </a:r>
          <a:endParaRPr lang="en-US" dirty="0"/>
        </a:p>
      </dgm:t>
    </dgm:pt>
    <dgm:pt modelId="{F1650268-72F8-0240-AF08-8FFD9A570508}" type="parTrans" cxnId="{54A6C3A7-A49B-454D-A2B1-3E08F76CFE03}">
      <dgm:prSet/>
      <dgm:spPr/>
      <dgm:t>
        <a:bodyPr/>
        <a:lstStyle/>
        <a:p>
          <a:endParaRPr lang="en-US"/>
        </a:p>
      </dgm:t>
    </dgm:pt>
    <dgm:pt modelId="{740B871B-79F3-6747-A74A-E055EB59F36D}" type="sibTrans" cxnId="{54A6C3A7-A49B-454D-A2B1-3E08F76CFE03}">
      <dgm:prSet/>
      <dgm:spPr/>
      <dgm:t>
        <a:bodyPr/>
        <a:lstStyle/>
        <a:p>
          <a:endParaRPr lang="en-US"/>
        </a:p>
      </dgm:t>
    </dgm:pt>
    <dgm:pt modelId="{1E8E271B-7A16-3544-AB13-DC0BB7CC405D}" type="pres">
      <dgm:prSet presAssocID="{BF603618-A8EF-F941-90C4-0203BF09A4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5658C6-64F3-D548-AECF-52303E6A257B}" type="pres">
      <dgm:prSet presAssocID="{9793BE3D-A92A-4E48-BC29-0EB3AEA1BAD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F8717-1C89-3A48-9880-B30EEF7AB788}" type="pres">
      <dgm:prSet presAssocID="{F8D39143-B474-F94E-BEBF-705B34EF00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FF070BD5-5898-3C4C-B12D-84C61A90089F}" type="pres">
      <dgm:prSet presAssocID="{F8D39143-B474-F94E-BEBF-705B34EF00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A98CE66-C21A-0E46-A496-114AA520DF17}" type="pres">
      <dgm:prSet presAssocID="{3AC38CBB-B0E2-AD47-A056-AA937475091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56B5F-7403-EA4D-9DDC-EF53B9E824C5}" type="pres">
      <dgm:prSet presAssocID="{4C1E1E6E-5E81-BE46-8F45-640EBC8FDEE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8E2020A-B82D-AF4A-97D5-4BAD8089B536}" type="pres">
      <dgm:prSet presAssocID="{4C1E1E6E-5E81-BE46-8F45-640EBC8FDEE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F8A5DC3-3EDF-2A43-882E-3E62E67E7871}" type="pres">
      <dgm:prSet presAssocID="{1CB9C557-F9BA-2D42-B882-561AF524D50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FFB8A-47DA-D247-87A6-C28BA6C0F61A}" type="pres">
      <dgm:prSet presAssocID="{740B871B-79F3-6747-A74A-E055EB59F36D}" presName="sibTrans" presStyleLbl="sibTrans2D1" presStyleIdx="2" presStyleCnt="3"/>
      <dgm:spPr/>
      <dgm:t>
        <a:bodyPr/>
        <a:lstStyle/>
        <a:p>
          <a:endParaRPr lang="en-US"/>
        </a:p>
      </dgm:t>
    </dgm:pt>
    <dgm:pt modelId="{A65EEEC1-9CB0-FD46-B443-135C1E223D1E}" type="pres">
      <dgm:prSet presAssocID="{740B871B-79F3-6747-A74A-E055EB59F36D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495870D-7203-EE42-BB3F-1C60EBAFEE3D}" type="presOf" srcId="{740B871B-79F3-6747-A74A-E055EB59F36D}" destId="{18CFFB8A-47DA-D247-87A6-C28BA6C0F61A}" srcOrd="0" destOrd="0" presId="urn:microsoft.com/office/officeart/2005/8/layout/cycle7"/>
    <dgm:cxn modelId="{8E32DE50-238C-F94C-BFD4-A9F2A3BBF34B}" type="presOf" srcId="{9793BE3D-A92A-4E48-BC29-0EB3AEA1BADD}" destId="{8B5658C6-64F3-D548-AECF-52303E6A257B}" srcOrd="0" destOrd="0" presId="urn:microsoft.com/office/officeart/2005/8/layout/cycle7"/>
    <dgm:cxn modelId="{AF597DE6-270B-CA45-8B03-E02B3122AEC0}" srcId="{BF603618-A8EF-F941-90C4-0203BF09A486}" destId="{3AC38CBB-B0E2-AD47-A056-AA937475091B}" srcOrd="1" destOrd="0" parTransId="{9A463846-CC1C-9E43-9A5E-344EE0ECB1C0}" sibTransId="{4C1E1E6E-5E81-BE46-8F45-640EBC8FDEEC}"/>
    <dgm:cxn modelId="{0CF61985-DB5A-FB46-A3B1-1C5E302A5B44}" type="presOf" srcId="{4C1E1E6E-5E81-BE46-8F45-640EBC8FDEEC}" destId="{B9E56B5F-7403-EA4D-9DDC-EF53B9E824C5}" srcOrd="0" destOrd="0" presId="urn:microsoft.com/office/officeart/2005/8/layout/cycle7"/>
    <dgm:cxn modelId="{BD769212-D656-DF40-B1CF-D1561CB1D558}" type="presOf" srcId="{4C1E1E6E-5E81-BE46-8F45-640EBC8FDEEC}" destId="{B8E2020A-B82D-AF4A-97D5-4BAD8089B536}" srcOrd="1" destOrd="0" presId="urn:microsoft.com/office/officeart/2005/8/layout/cycle7"/>
    <dgm:cxn modelId="{46DD28DD-A97B-0240-B839-C8AFAFFB21AF}" srcId="{BF603618-A8EF-F941-90C4-0203BF09A486}" destId="{9793BE3D-A92A-4E48-BC29-0EB3AEA1BADD}" srcOrd="0" destOrd="0" parTransId="{802874DF-E37A-EA4B-A61D-B4AFDB70FF95}" sibTransId="{F8D39143-B474-F94E-BEBF-705B34EF001E}"/>
    <dgm:cxn modelId="{54A6C3A7-A49B-454D-A2B1-3E08F76CFE03}" srcId="{BF603618-A8EF-F941-90C4-0203BF09A486}" destId="{1CB9C557-F9BA-2D42-B882-561AF524D505}" srcOrd="2" destOrd="0" parTransId="{F1650268-72F8-0240-AF08-8FFD9A570508}" sibTransId="{740B871B-79F3-6747-A74A-E055EB59F36D}"/>
    <dgm:cxn modelId="{DAF5C31D-1BCA-5645-B7EB-2A802629D16C}" type="presOf" srcId="{BF603618-A8EF-F941-90C4-0203BF09A486}" destId="{1E8E271B-7A16-3544-AB13-DC0BB7CC405D}" srcOrd="0" destOrd="0" presId="urn:microsoft.com/office/officeart/2005/8/layout/cycle7"/>
    <dgm:cxn modelId="{74098B93-A72C-F749-AF52-8A5913642B0F}" type="presOf" srcId="{3AC38CBB-B0E2-AD47-A056-AA937475091B}" destId="{3A98CE66-C21A-0E46-A496-114AA520DF17}" srcOrd="0" destOrd="0" presId="urn:microsoft.com/office/officeart/2005/8/layout/cycle7"/>
    <dgm:cxn modelId="{063C3CEB-3193-2745-A3A3-F96CC87EC6D0}" type="presOf" srcId="{F8D39143-B474-F94E-BEBF-705B34EF001E}" destId="{B97F8717-1C89-3A48-9880-B30EEF7AB788}" srcOrd="0" destOrd="0" presId="urn:microsoft.com/office/officeart/2005/8/layout/cycle7"/>
    <dgm:cxn modelId="{F2B41A4C-4283-0446-9397-ECBB879ED64F}" type="presOf" srcId="{1CB9C557-F9BA-2D42-B882-561AF524D505}" destId="{DF8A5DC3-3EDF-2A43-882E-3E62E67E7871}" srcOrd="0" destOrd="0" presId="urn:microsoft.com/office/officeart/2005/8/layout/cycle7"/>
    <dgm:cxn modelId="{D5F67931-FFAA-6145-8F7F-D5355503CF9D}" type="presOf" srcId="{F8D39143-B474-F94E-BEBF-705B34EF001E}" destId="{FF070BD5-5898-3C4C-B12D-84C61A90089F}" srcOrd="1" destOrd="0" presId="urn:microsoft.com/office/officeart/2005/8/layout/cycle7"/>
    <dgm:cxn modelId="{2B592E98-378C-684E-81AA-64DA7E14044F}" type="presOf" srcId="{740B871B-79F3-6747-A74A-E055EB59F36D}" destId="{A65EEEC1-9CB0-FD46-B443-135C1E223D1E}" srcOrd="1" destOrd="0" presId="urn:microsoft.com/office/officeart/2005/8/layout/cycle7"/>
    <dgm:cxn modelId="{7484146C-F9EC-0E44-92F3-DB060BEAF492}" type="presParOf" srcId="{1E8E271B-7A16-3544-AB13-DC0BB7CC405D}" destId="{8B5658C6-64F3-D548-AECF-52303E6A257B}" srcOrd="0" destOrd="0" presId="urn:microsoft.com/office/officeart/2005/8/layout/cycle7"/>
    <dgm:cxn modelId="{0EB8B342-AAF0-9F4A-A1FF-91E7598A4808}" type="presParOf" srcId="{1E8E271B-7A16-3544-AB13-DC0BB7CC405D}" destId="{B97F8717-1C89-3A48-9880-B30EEF7AB788}" srcOrd="1" destOrd="0" presId="urn:microsoft.com/office/officeart/2005/8/layout/cycle7"/>
    <dgm:cxn modelId="{07DBC924-8A2D-F944-AC82-F279E7A4205A}" type="presParOf" srcId="{B97F8717-1C89-3A48-9880-B30EEF7AB788}" destId="{FF070BD5-5898-3C4C-B12D-84C61A90089F}" srcOrd="0" destOrd="0" presId="urn:microsoft.com/office/officeart/2005/8/layout/cycle7"/>
    <dgm:cxn modelId="{F7054862-CCD9-EF47-8B23-D9E1F79787F5}" type="presParOf" srcId="{1E8E271B-7A16-3544-AB13-DC0BB7CC405D}" destId="{3A98CE66-C21A-0E46-A496-114AA520DF17}" srcOrd="2" destOrd="0" presId="urn:microsoft.com/office/officeart/2005/8/layout/cycle7"/>
    <dgm:cxn modelId="{8A83263A-0514-3141-998E-2464DCBEDAA2}" type="presParOf" srcId="{1E8E271B-7A16-3544-AB13-DC0BB7CC405D}" destId="{B9E56B5F-7403-EA4D-9DDC-EF53B9E824C5}" srcOrd="3" destOrd="0" presId="urn:microsoft.com/office/officeart/2005/8/layout/cycle7"/>
    <dgm:cxn modelId="{92049CB3-8C1A-C340-84A7-670E914D58AF}" type="presParOf" srcId="{B9E56B5F-7403-EA4D-9DDC-EF53B9E824C5}" destId="{B8E2020A-B82D-AF4A-97D5-4BAD8089B536}" srcOrd="0" destOrd="0" presId="urn:microsoft.com/office/officeart/2005/8/layout/cycle7"/>
    <dgm:cxn modelId="{6E91891F-16A0-D449-A099-4B5880E9D705}" type="presParOf" srcId="{1E8E271B-7A16-3544-AB13-DC0BB7CC405D}" destId="{DF8A5DC3-3EDF-2A43-882E-3E62E67E7871}" srcOrd="4" destOrd="0" presId="urn:microsoft.com/office/officeart/2005/8/layout/cycle7"/>
    <dgm:cxn modelId="{D4636EC0-022F-3A4B-A96A-01C10F82094E}" type="presParOf" srcId="{1E8E271B-7A16-3544-AB13-DC0BB7CC405D}" destId="{18CFFB8A-47DA-D247-87A6-C28BA6C0F61A}" srcOrd="5" destOrd="0" presId="urn:microsoft.com/office/officeart/2005/8/layout/cycle7"/>
    <dgm:cxn modelId="{47710B60-8EB5-F944-B37E-84782992AD5C}" type="presParOf" srcId="{18CFFB8A-47DA-D247-87A6-C28BA6C0F61A}" destId="{A65EEEC1-9CB0-FD46-B443-135C1E223D1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658C6-64F3-D548-AECF-52303E6A257B}">
      <dsp:nvSpPr>
        <dsp:cNvPr id="0" name=""/>
        <dsp:cNvSpPr/>
      </dsp:nvSpPr>
      <dsp:spPr>
        <a:xfrm>
          <a:off x="1995785" y="1179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Recognition</a:t>
          </a:r>
          <a:endParaRPr lang="en-US" sz="2300" kern="1200" dirty="0"/>
        </a:p>
      </dsp:txBody>
      <dsp:txXfrm>
        <a:off x="2026603" y="31997"/>
        <a:ext cx="2042793" cy="990578"/>
      </dsp:txXfrm>
    </dsp:sp>
    <dsp:sp modelId="{B97F8717-1C89-3A48-9880-B30EEF7AB788}">
      <dsp:nvSpPr>
        <dsp:cNvPr id="0" name=""/>
        <dsp:cNvSpPr/>
      </dsp:nvSpPr>
      <dsp:spPr>
        <a:xfrm rot="3600000">
          <a:off x="3368523" y="1847862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479006" y="1921517"/>
        <a:ext cx="875480" cy="220965"/>
      </dsp:txXfrm>
    </dsp:sp>
    <dsp:sp modelId="{3A98CE66-C21A-0E46-A496-114AA520DF17}">
      <dsp:nvSpPr>
        <dsp:cNvPr id="0" name=""/>
        <dsp:cNvSpPr/>
      </dsp:nvSpPr>
      <dsp:spPr>
        <a:xfrm>
          <a:off x="3733278" y="3010605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Reorganization</a:t>
          </a:r>
          <a:endParaRPr lang="en-US" sz="2300" kern="1200" dirty="0"/>
        </a:p>
      </dsp:txBody>
      <dsp:txXfrm>
        <a:off x="3764096" y="3041423"/>
        <a:ext cx="2042793" cy="990578"/>
      </dsp:txXfrm>
    </dsp:sp>
    <dsp:sp modelId="{B9E56B5F-7403-EA4D-9DDC-EF53B9E824C5}">
      <dsp:nvSpPr>
        <dsp:cNvPr id="0" name=""/>
        <dsp:cNvSpPr/>
      </dsp:nvSpPr>
      <dsp:spPr>
        <a:xfrm rot="10800000">
          <a:off x="2499777" y="3352575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610259" y="3426230"/>
        <a:ext cx="875480" cy="220965"/>
      </dsp:txXfrm>
    </dsp:sp>
    <dsp:sp modelId="{DF8A5DC3-3EDF-2A43-882E-3E62E67E7871}">
      <dsp:nvSpPr>
        <dsp:cNvPr id="0" name=""/>
        <dsp:cNvSpPr/>
      </dsp:nvSpPr>
      <dsp:spPr>
        <a:xfrm>
          <a:off x="258291" y="3010605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Reconstruction</a:t>
          </a:r>
          <a:endParaRPr lang="en-US" sz="2300" kern="1200" dirty="0"/>
        </a:p>
      </dsp:txBody>
      <dsp:txXfrm>
        <a:off x="289109" y="3041423"/>
        <a:ext cx="2042793" cy="990578"/>
      </dsp:txXfrm>
    </dsp:sp>
    <dsp:sp modelId="{18CFFB8A-47DA-D247-87A6-C28BA6C0F61A}">
      <dsp:nvSpPr>
        <dsp:cNvPr id="0" name=""/>
        <dsp:cNvSpPr/>
      </dsp:nvSpPr>
      <dsp:spPr>
        <a:xfrm rot="18000000">
          <a:off x="1631030" y="1847862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741513" y="1921517"/>
        <a:ext cx="875480" cy="220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979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7" charset="0"/>
        <a:ea typeface="ＭＳ Ｐゴシック" charset="0"/>
        <a:cs typeface="ＭＳ Ｐゴシック" charset="0"/>
      </a:defRPr>
    </a:lvl1pPr>
    <a:lvl2pPr marL="45559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7" charset="0"/>
        <a:ea typeface="ＭＳ Ｐゴシック" pitchFamily="-107" charset="-128"/>
        <a:cs typeface="+mn-cs"/>
      </a:defRPr>
    </a:lvl2pPr>
    <a:lvl3pPr marL="912767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7" charset="0"/>
        <a:ea typeface="ＭＳ Ｐゴシック" pitchFamily="-107" charset="-128"/>
        <a:cs typeface="+mn-cs"/>
      </a:defRPr>
    </a:lvl3pPr>
    <a:lvl4pPr marL="1369943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7" charset="0"/>
        <a:ea typeface="ＭＳ Ｐゴシック" pitchFamily="-107" charset="-128"/>
        <a:cs typeface="+mn-cs"/>
      </a:defRPr>
    </a:lvl4pPr>
    <a:lvl5pPr marL="1827119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7" charset="0"/>
        <a:ea typeface="ＭＳ Ｐゴシック" pitchFamily="-107" charset="-128"/>
        <a:cs typeface="+mn-cs"/>
      </a:defRPr>
    </a:lvl5pPr>
    <a:lvl6pPr marL="228541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Shape 1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84" name="Shape 1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0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7519AF7-2AC1-344B-8894-7F56824D3322}" type="slidenum">
              <a:rPr lang="en-US" altLang="zh-CN"/>
              <a:pPr eaLnBrk="1" hangingPunct="1"/>
              <a:t>11</a:t>
            </a:fld>
            <a:endParaRPr lang="en-US" altLang="zh-CN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4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approached the problem</a:t>
            </a:r>
            <a:r>
              <a:rPr lang="en-US" baseline="0" dirty="0" smtClean="0"/>
              <a:t> of top down figure ground prediction as one of pixel classification: for every pixel p in the window, we want to ask if the pixel is in the object or in the background. To make this figure-ground prediction, we wanted to use features from the CNNs that we had already trained.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40AAC8B-FD16-9047-9F96-F8D61D8977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43" name="Shape 5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6333" lvl="0" indent="-296333">
              <a:buSzPct val="75000"/>
              <a:buChar char="-"/>
              <a:defRPr sz="1800"/>
            </a:pPr>
            <a:r>
              <a:rPr sz="2400"/>
              <a:t>We now look at the individual steps of our reconstruction pipeline. </a:t>
            </a:r>
            <a:r>
              <a:rPr sz="2400" b="1">
                <a:solidFill>
                  <a:srgbClr val="C82506"/>
                </a:solidFill>
              </a:rPr>
              <a:t>-&gt;</a:t>
            </a:r>
            <a:endParaRPr sz="2400"/>
          </a:p>
          <a:p>
            <a:pPr lvl="0">
              <a:defRPr sz="1800"/>
            </a:pPr>
            <a:r>
              <a:rPr sz="2400"/>
              <a:t>- As a first step, we use the “Simultaneous Detection and Segmentation” system from Hariharan et. al. which, given an image, outputs object detections alongwith their associated segmentations. </a:t>
            </a:r>
            <a:r>
              <a:rPr sz="2400" b="1">
                <a:solidFill>
                  <a:srgbClr val="C82506"/>
                </a:solidFill>
              </a:rPr>
              <a:t>-&gt;</a:t>
            </a:r>
            <a:r>
              <a:rPr sz="2400"/>
              <a:t> </a:t>
            </a:r>
            <a:r>
              <a:rPr sz="2400" b="1">
                <a:solidFill>
                  <a:srgbClr val="C82506"/>
                </a:solidFill>
              </a:rPr>
              <a:t>-&gt;</a:t>
            </a:r>
            <a:endParaRPr sz="2400"/>
          </a:p>
          <a:p>
            <a:pPr marL="296333" lvl="0" indent="-296333">
              <a:buSzPct val="75000"/>
              <a:buChar char="-"/>
              <a:defRPr sz="1800"/>
            </a:pPr>
            <a:r>
              <a:rPr sz="2400"/>
              <a:t>For each of the detections, </a:t>
            </a:r>
            <a:r>
              <a:rPr sz="2400" b="1">
                <a:solidFill>
                  <a:srgbClr val="C82506"/>
                </a:solidFill>
              </a:rPr>
              <a:t>-&gt; </a:t>
            </a:r>
            <a:r>
              <a:rPr sz="2400"/>
              <a:t>we obtain their pose using the viewpoint prediction system by Tulsiani and Malik that predicts the 3 euler angles for the detected object. </a:t>
            </a:r>
            <a:r>
              <a:rPr sz="2400" b="1">
                <a:solidFill>
                  <a:srgbClr val="C82506"/>
                </a:solidFill>
              </a:rPr>
              <a:t>-&gt;</a:t>
            </a:r>
            <a:r>
              <a:rPr sz="2400"/>
              <a:t> </a:t>
            </a:r>
            <a:r>
              <a:rPr sz="2400" b="1">
                <a:solidFill>
                  <a:srgbClr val="C82506"/>
                </a:solidFill>
              </a:rPr>
              <a:t>-&gt;</a:t>
            </a:r>
          </a:p>
          <a:p>
            <a:pPr marL="296333" lvl="0" indent="-296333">
              <a:buSzPct val="75000"/>
              <a:buChar char="-"/>
              <a:defRPr sz="1800"/>
            </a:pPr>
            <a:r>
              <a:rPr sz="2400"/>
              <a:t>- At this stage, we have detected objects as well as obtained the associated segmentation and viewpoints. We can now combine these recognition system outputs with our learned shape models to obtain a category-specific shape for this object.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energies are terms in the optimization. Consistency</a:t>
            </a:r>
            <a:r>
              <a:rPr lang="en-US" baseline="0" dirty="0" smtClean="0"/>
              <a:t> and coverage ensure that the silhouettes are obeyed, smoothness ensures a smooth shape (in both </a:t>
            </a:r>
            <a:r>
              <a:rPr lang="en-US" baseline="0" dirty="0" err="1" smtClean="0"/>
              <a:t>normals</a:t>
            </a:r>
            <a:r>
              <a:rPr lang="en-US" baseline="0" dirty="0" smtClean="0"/>
              <a:t> space) and </a:t>
            </a:r>
            <a:r>
              <a:rPr lang="en-US" baseline="0" dirty="0" err="1" smtClean="0"/>
              <a:t>keypoint</a:t>
            </a:r>
            <a:r>
              <a:rPr lang="en-US" baseline="0" dirty="0" smtClean="0"/>
              <a:t> constraints are also to be obeyed.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14463B-3B63-9D40-83A4-78D83AA1FF3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161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Mean shapes learnt for different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14463B-3B63-9D40-83A4-78D83AA1FF3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408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AFA59515-7CA2-B04B-B0D3-71125CFEB054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CEE5480-536A-7A43-B168-E8D1935A7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0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D0BF910-83CF-E846-9429-2A1CD2DFE7F8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10E3E0B-D139-2340-A995-6331BDF7D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476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5464969" y="1946672"/>
            <a:ext cx="2786063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  <a:lvl2pPr marL="883530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2pPr>
            <a:lvl3pPr marL="1196057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3pPr>
            <a:lvl4pPr marL="1508585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4pPr>
            <a:lvl5pPr marL="1821113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900"/>
              <a:t>Title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900"/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38A0FE0-7244-544C-AE07-53E0ADF122D7}" type="datetime1">
              <a:rPr lang="en-US" sz="3000" kern="0">
                <a:solidFill>
                  <a:sysClr val="windowText" lastClr="000000"/>
                </a:solidFill>
                <a:latin typeface="Gill Sans"/>
                <a:sym typeface="Gill San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8/19/15</a:t>
            </a:fld>
            <a:endParaRPr lang="en-US" sz="3000" kern="0">
              <a:solidFill>
                <a:sysClr val="windowText" lastClr="000000"/>
              </a:solidFill>
              <a:latin typeface="Gill Sans"/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 defTabSz="914165"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kern="0">
              <a:solidFill>
                <a:sysClr val="windowText" lastClr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2631" y="6518672"/>
            <a:ext cx="205184" cy="200055"/>
          </a:xfrm>
        </p:spPr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0E0AF85-99A9-A646-B509-B89E60837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2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1CE82CE-F6BE-EA42-9FE4-9D1F43E87FF5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B67C9465-236B-3345-A471-C178450EB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69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FA59515-7CA2-B04B-B0D3-71125CFEB054}" type="datetime1">
              <a:rPr lang="en-US" sz="3000" kern="0">
                <a:solidFill>
                  <a:sysClr val="windowText" lastClr="000000"/>
                </a:solidFill>
                <a:latin typeface="Gill Sans"/>
                <a:sym typeface="Gill San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8/19/15</a:t>
            </a:fld>
            <a:endParaRPr lang="en-US" sz="3000" kern="0">
              <a:solidFill>
                <a:sysClr val="windowText" lastClr="000000"/>
              </a:solidFill>
              <a:latin typeface="Gill Sans"/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 defTabSz="914165"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kern="0">
              <a:solidFill>
                <a:sysClr val="windowText" lastClr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2631" y="6518672"/>
            <a:ext cx="205184" cy="200055"/>
          </a:xfrm>
        </p:spPr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CEE5480-536A-7A43-B168-E8D1935A7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41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72" y="2268143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37445173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3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70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A100EC3-F2B8-6C47-8CF3-72714B941394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F9A7E8C-D0DF-0848-9ED4-D0E003BB1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31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38A0FE0-7244-544C-AE07-53E0ADF122D7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0E0AF85-99A9-A646-B509-B89E60837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3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0D70B4FA-8888-7B4D-9AC1-21F17AFEBE08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072FD30C-BDDA-E14E-AA3A-2C64322C1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02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9B0D95A-AD02-174A-9810-7EC98D3C70E9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2490D9C-D852-B14C-9B72-0D09B7001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3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5FE9FE5-750F-184A-93F6-852D0873AD14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3A1C850-2280-444C-BA8A-1226D036D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22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8B11444-0B1C-4E40-8382-C35F79AE5E29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985BF26-26F4-4640-B651-85AC19CBF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5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B54482E9-DFF5-6D49-9CBE-BE57FD4C43D4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057BB0DD-603A-A646-A10A-58327FC90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76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636C7DD-1E86-C140-BC80-C5472CDB8CCE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0A45828-6AAD-9A42-B961-60D8B6E55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7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C2A69D6-6947-314A-B05A-925BBF75AC0F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123A64D-7A4F-0C45-825A-074D9B6E5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93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C994BF5-AEB7-D141-8C10-EFED8F9A9352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5091F39-AE0D-ED4C-94B2-B27EDEC70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5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08D94853-EFA4-BE42-A2C8-900564EC61F4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E88DC75-9775-C849-B019-F161682A4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50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EEB3DB4-BE5A-EF42-860C-33B8E7B60347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7260604-9202-004F-9B0D-A2BB90823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9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60" y="2130857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5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5803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1362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0" y="4406809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0" y="2906614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750720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6" y="3536158"/>
            <a:ext cx="3625453" cy="79474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4" y="3536158"/>
            <a:ext cx="3625453" cy="79474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723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3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8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0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0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988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87C9CD2-F821-5C4E-810D-33697D3F5C7F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C97F84C-DDC4-F648-A4A7-6865960A7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82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5498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423620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7" y="273486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5"/>
            <a:ext cx="5111130" cy="585229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7" y="1435449"/>
            <a:ext cx="3008189" cy="4690319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9458781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5" y="4800831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5" y="612801"/>
            <a:ext cx="5486177" cy="4114355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5" y="5367861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48783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2046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7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6" y="1151937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74424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220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925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982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91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BD0E054-E788-4D48-B1B9-473F3C2F4E20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0067136F-F5D7-8D46-99E0-71C04BECC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00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468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47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831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963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196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460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588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2204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925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98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9F932330-CB03-9D49-8211-E9CE139B07AE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4570926-94EF-4D47-B5C9-F7E2D4FEF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3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917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468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47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831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963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196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46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588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3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3" y="1600201"/>
            <a:ext cx="3994525" cy="4967573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6" y="1600201"/>
            <a:ext cx="3994525" cy="4967573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C79E4C1-E04B-0047-AB1C-CB9CA6DFDE1C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1594DD3-02F8-524F-BA05-1BAEE17D2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47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81"/>
            <a:ext cx="8229600" cy="692693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72" y="4723807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72" y="5759651"/>
            <a:ext cx="7358063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1" algn="ctr">
              <a:spcBef>
                <a:spcPts val="0"/>
              </a:spcBef>
              <a:buSzTx/>
              <a:buNone/>
              <a:defRPr sz="2200"/>
            </a:lvl2pPr>
            <a:lvl3pPr marL="0" indent="321440" algn="ctr">
              <a:spcBef>
                <a:spcPts val="0"/>
              </a:spcBef>
              <a:buSzTx/>
              <a:buNone/>
              <a:defRPr sz="2200"/>
            </a:lvl3pPr>
            <a:lvl4pPr marL="0" indent="482161" algn="ctr">
              <a:spcBef>
                <a:spcPts val="0"/>
              </a:spcBef>
              <a:buSzTx/>
              <a:buNone/>
              <a:defRPr sz="2200"/>
            </a:lvl4pPr>
            <a:lvl5pPr marL="0" indent="642882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72" y="2268143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69729" y="446485"/>
            <a:ext cx="3750469" cy="2803923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9" y="3348634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1" algn="ctr">
              <a:spcBef>
                <a:spcPts val="0"/>
              </a:spcBef>
              <a:buSzTx/>
              <a:buNone/>
              <a:defRPr sz="2200"/>
            </a:lvl2pPr>
            <a:lvl3pPr marL="0" indent="321440" algn="ctr">
              <a:spcBef>
                <a:spcPts val="0"/>
              </a:spcBef>
              <a:buSzTx/>
              <a:buNone/>
              <a:defRPr sz="2200"/>
            </a:lvl3pPr>
            <a:lvl4pPr marL="0" indent="482161" algn="ctr">
              <a:spcBef>
                <a:spcPts val="0"/>
              </a:spcBef>
              <a:buSzTx/>
              <a:buNone/>
              <a:defRPr sz="2200"/>
            </a:lvl4pPr>
            <a:lvl5pPr marL="0" indent="642882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9" y="1830588"/>
            <a:ext cx="3750469" cy="4420195"/>
          </a:xfrm>
          <a:prstGeom prst="rect">
            <a:avLst/>
          </a:prstGeom>
        </p:spPr>
        <p:txBody>
          <a:bodyPr/>
          <a:lstStyle>
            <a:lvl1pPr marL="241080" indent="-241080">
              <a:spcBef>
                <a:spcPts val="2250"/>
              </a:spcBef>
              <a:defRPr sz="2000"/>
            </a:lvl1pPr>
            <a:lvl2pPr marL="482161" indent="-241080">
              <a:spcBef>
                <a:spcPts val="2250"/>
              </a:spcBef>
              <a:defRPr sz="2000"/>
            </a:lvl2pPr>
            <a:lvl3pPr marL="723242" indent="-241080">
              <a:spcBef>
                <a:spcPts val="2250"/>
              </a:spcBef>
              <a:defRPr sz="2000"/>
            </a:lvl3pPr>
            <a:lvl4pPr marL="964323" indent="-241080">
              <a:spcBef>
                <a:spcPts val="2250"/>
              </a:spcBef>
              <a:defRPr sz="2000"/>
            </a:lvl4pPr>
            <a:lvl5pPr marL="1205403" indent="-241080">
              <a:spcBef>
                <a:spcPts val="2250"/>
              </a:spcBef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69729" y="892971"/>
            <a:ext cx="7804547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0CED24F5-27FA-6A4A-AF19-3BE60D1B0A92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5BE80D0-5A9C-6C49-AE45-E699AD8C1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425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6278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4072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766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809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488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932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83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B4DEADF3-5CC8-8249-AA97-E3B26701A4B1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4055AC9-77FB-D745-88DF-44EFFA153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395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1033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2177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802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8349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72" y="2268143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85664174"/>
      </p:ext>
    </p:extLst>
  </p:cSld>
  <p:clrMapOvr>
    <a:masterClrMapping/>
  </p:clrMapOvr>
  <p:transition xmlns:p14="http://schemas.microsoft.com/office/powerpoint/2010/main"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04643"/>
      </p:ext>
    </p:extLst>
  </p:cSld>
  <p:clrMapOvr>
    <a:masterClrMapping/>
  </p:clrMapOvr>
  <p:transition xmlns:p14="http://schemas.microsoft.com/office/powerpoint/2010/main"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5900"/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9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9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/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lIns="0" tIns="0" rIns="0" bIns="0" numCol="2" spcCol="367890" anchor="t"/>
          <a:lstStyle>
            <a:lvl1pPr marL="571002" indent="-347767">
              <a:spcBef>
                <a:spcPts val="2672"/>
              </a:spcBef>
              <a:buSzPct val="171000"/>
              <a:defRPr sz="2200"/>
            </a:lvl1pPr>
            <a:lvl2pPr marL="883530" indent="-347767">
              <a:spcBef>
                <a:spcPts val="2672"/>
              </a:spcBef>
              <a:buSzPct val="171000"/>
              <a:defRPr sz="2200"/>
            </a:lvl2pPr>
            <a:lvl3pPr marL="1196057" indent="-347767">
              <a:spcBef>
                <a:spcPts val="2672"/>
              </a:spcBef>
              <a:buSzPct val="171000"/>
              <a:defRPr sz="2200"/>
            </a:lvl3pPr>
            <a:lvl4pPr marL="1508585" indent="-347767">
              <a:spcBef>
                <a:spcPts val="2672"/>
              </a:spcBef>
              <a:buSzPct val="171000"/>
              <a:defRPr sz="2200"/>
            </a:lvl4pPr>
            <a:lvl5pPr marL="1821113" indent="-347767">
              <a:spcBef>
                <a:spcPts val="2672"/>
              </a:spcBef>
              <a:buSzPct val="171000"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B1855F4-5894-3D48-AE58-918CC2A23A51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0ECAE5C-FD15-7D47-ABD8-314FAC342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224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/>
          <a:lstStyle>
            <a:lvl1pPr>
              <a:spcBef>
                <a:spcPts val="3375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spcBef>
                <a:spcPts val="3375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spcBef>
                <a:spcPts val="3375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spcBef>
                <a:spcPts val="3375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spcBef>
                <a:spcPts val="3375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49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23217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49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23217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  <a:lvl2pPr marL="883530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2pPr>
            <a:lvl3pPr marL="1196057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3pPr>
            <a:lvl4pPr marL="1508585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4pPr>
            <a:lvl5pPr marL="1821113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algn="ctr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  <a:lvl2pPr marL="883530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2pPr>
            <a:lvl3pPr marL="1196057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3pPr>
            <a:lvl4pPr marL="1508585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4pPr>
            <a:lvl5pPr marL="1821113" indent="-347767">
              <a:spcBef>
                <a:spcPts val="2672"/>
              </a:spcBef>
              <a:buSzPct val="171000"/>
              <a:defRPr sz="2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0.xml"/><Relationship Id="rId26" Type="http://schemas.openxmlformats.org/officeDocument/2006/relationships/theme" Target="../theme/theme9.xml"/><Relationship Id="rId10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l" defTabSz="457082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375BC6-1C1E-8F42-A6CE-35819885D49F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ctr" defTabSz="457082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r" defTabSz="457082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F48DF13-C26B-8444-A574-A80F0AC86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36" r:id="rId1"/>
    <p:sldLayoutId id="2147488037" r:id="rId2"/>
    <p:sldLayoutId id="2147488038" r:id="rId3"/>
    <p:sldLayoutId id="2147488039" r:id="rId4"/>
    <p:sldLayoutId id="2147488040" r:id="rId5"/>
    <p:sldLayoutId id="2147488041" r:id="rId6"/>
    <p:sldLayoutId id="2147488042" r:id="rId7"/>
    <p:sldLayoutId id="2147488043" r:id="rId8"/>
    <p:sldLayoutId id="2147488044" r:id="rId9"/>
    <p:sldLayoutId id="2147488045" r:id="rId10"/>
    <p:sldLayoutId id="2147488046" r:id="rId11"/>
    <p:sldLayoutId id="2147488231" r:id="rId12"/>
    <p:sldLayoutId id="2147488232" r:id="rId13"/>
  </p:sldLayoutIdLst>
  <p:txStyles>
    <p:titleStyle>
      <a:lvl1pPr algn="ctr" defTabSz="45559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08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165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250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33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295" indent="-341295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25" indent="-284149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355" indent="-227001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531" indent="-227001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708" indent="-227001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l" defTabSz="457082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CDA72F-D204-9447-B721-72CB13221B4A}" type="datetime1">
              <a:rPr lang="en-US"/>
              <a:pPr>
                <a:defRPr/>
              </a:pPr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ctr" defTabSz="457082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r" defTabSz="457082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67E35C-1173-7F4B-92AC-968047D96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7" r:id="rId1"/>
    <p:sldLayoutId id="2147488048" r:id="rId2"/>
    <p:sldLayoutId id="2147488049" r:id="rId3"/>
    <p:sldLayoutId id="2147488050" r:id="rId4"/>
    <p:sldLayoutId id="2147488051" r:id="rId5"/>
    <p:sldLayoutId id="2147488052" r:id="rId6"/>
    <p:sldLayoutId id="2147488053" r:id="rId7"/>
    <p:sldLayoutId id="2147488054" r:id="rId8"/>
    <p:sldLayoutId id="2147488055" r:id="rId9"/>
    <p:sldLayoutId id="2147488056" r:id="rId10"/>
    <p:sldLayoutId id="2147488057" r:id="rId11"/>
  </p:sldLayoutIdLst>
  <p:txStyles>
    <p:titleStyle>
      <a:lvl1pPr algn="ctr" defTabSz="45559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08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165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250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33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295" indent="-341295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25" indent="-284149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355" indent="-227001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531" indent="-227001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708" indent="-227001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4" y="1152533"/>
            <a:ext cx="7358062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4" y="3535370"/>
            <a:ext cx="7358062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25" r:id="rId1"/>
    <p:sldLayoutId id="2147488026" r:id="rId2"/>
    <p:sldLayoutId id="2147488027" r:id="rId3"/>
    <p:sldLayoutId id="2147488028" r:id="rId4"/>
    <p:sldLayoutId id="2147488029" r:id="rId5"/>
    <p:sldLayoutId id="2147488030" r:id="rId6"/>
    <p:sldLayoutId id="2147488031" r:id="rId7"/>
    <p:sldLayoutId id="2147488032" r:id="rId8"/>
    <p:sldLayoutId id="2147488033" r:id="rId9"/>
    <p:sldLayoutId id="2147488034" r:id="rId10"/>
    <p:sldLayoutId id="214748803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3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75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1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5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38113" indent="-2381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0674" indent="-19842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1647" indent="-158742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2306" indent="-158742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4551" indent="-158742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37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750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12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500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3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59" r:id="rId1"/>
    <p:sldLayoutId id="2147488060" r:id="rId2"/>
    <p:sldLayoutId id="2147488061" r:id="rId3"/>
    <p:sldLayoutId id="2147488062" r:id="rId4"/>
    <p:sldLayoutId id="2147488063" r:id="rId5"/>
    <p:sldLayoutId id="2147488064" r:id="rId6"/>
    <p:sldLayoutId id="2147488065" r:id="rId7"/>
    <p:sldLayoutId id="2147488066" r:id="rId8"/>
    <p:sldLayoutId id="2147488067" r:id="rId9"/>
    <p:sldLayoutId id="2147488068" r:id="rId10"/>
    <p:sldLayoutId id="2147488069" r:id="rId11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C96409BA-5D46-4541-A754-B2B7950228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9B657E34-01E5-5C46-9FB0-81AB4CAF69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3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20" r:id="rId1"/>
    <p:sldLayoutId id="2147488121" r:id="rId2"/>
    <p:sldLayoutId id="2147488122" r:id="rId3"/>
    <p:sldLayoutId id="2147488123" r:id="rId4"/>
    <p:sldLayoutId id="2147488124" r:id="rId5"/>
    <p:sldLayoutId id="2147488125" r:id="rId6"/>
    <p:sldLayoutId id="2147488126" r:id="rId7"/>
    <p:sldLayoutId id="2147488127" r:id="rId8"/>
    <p:sldLayoutId id="2147488128" r:id="rId9"/>
    <p:sldLayoutId id="2147488129" r:id="rId10"/>
    <p:sldLayoutId id="2147488130" r:id="rId11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3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8133" r:id="rId1"/>
    <p:sldLayoutId id="2147488134" r:id="rId2"/>
    <p:sldLayoutId id="2147488135" r:id="rId3"/>
    <p:sldLayoutId id="2147488136" r:id="rId4"/>
    <p:sldLayoutId id="2147488137" r:id="rId5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9" y="312542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9" y="1830588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40" r:id="rId1"/>
    <p:sldLayoutId id="2147488141" r:id="rId2"/>
    <p:sldLayoutId id="2147488142" r:id="rId3"/>
    <p:sldLayoutId id="2147488144" r:id="rId4"/>
    <p:sldLayoutId id="2147488145" r:id="rId5"/>
    <p:sldLayoutId id="2147488146" r:id="rId6"/>
    <p:sldLayoutId id="2147488147" r:id="rId7"/>
    <p:sldLayoutId id="2147488148" r:id="rId8"/>
    <p:sldLayoutId id="2147488149" r:id="rId9"/>
    <p:sldLayoutId id="2147488150" r:id="rId10"/>
  </p:sldLayoutIdLst>
  <p:transition xmlns:p14="http://schemas.microsoft.com/office/powerpoint/2010/main" spd="med"/>
  <p:txStyles>
    <p:titleStyle>
      <a:lvl1pPr algn="ctr" defTabSz="410730">
        <a:defRPr sz="5600">
          <a:latin typeface="+mn-lt"/>
          <a:ea typeface="+mn-ea"/>
          <a:cs typeface="+mn-cs"/>
          <a:sym typeface="Helvetica Light"/>
        </a:defRPr>
      </a:lvl1pPr>
      <a:lvl2pPr indent="160721" algn="ctr" defTabSz="410730">
        <a:defRPr sz="5600">
          <a:latin typeface="+mn-lt"/>
          <a:ea typeface="+mn-ea"/>
          <a:cs typeface="+mn-cs"/>
          <a:sym typeface="Helvetica Light"/>
        </a:defRPr>
      </a:lvl2pPr>
      <a:lvl3pPr indent="321440" algn="ctr" defTabSz="410730">
        <a:defRPr sz="5600">
          <a:latin typeface="+mn-lt"/>
          <a:ea typeface="+mn-ea"/>
          <a:cs typeface="+mn-cs"/>
          <a:sym typeface="Helvetica Light"/>
        </a:defRPr>
      </a:lvl3pPr>
      <a:lvl4pPr indent="482161" algn="ctr" defTabSz="410730">
        <a:defRPr sz="5600">
          <a:latin typeface="+mn-lt"/>
          <a:ea typeface="+mn-ea"/>
          <a:cs typeface="+mn-cs"/>
          <a:sym typeface="Helvetica Light"/>
        </a:defRPr>
      </a:lvl4pPr>
      <a:lvl5pPr indent="642882" algn="ctr" defTabSz="410730">
        <a:defRPr sz="5600">
          <a:latin typeface="+mn-lt"/>
          <a:ea typeface="+mn-ea"/>
          <a:cs typeface="+mn-cs"/>
          <a:sym typeface="Helvetica Light"/>
        </a:defRPr>
      </a:lvl5pPr>
      <a:lvl6pPr indent="803602" algn="ctr" defTabSz="410730">
        <a:defRPr sz="5600">
          <a:latin typeface="+mn-lt"/>
          <a:ea typeface="+mn-ea"/>
          <a:cs typeface="+mn-cs"/>
          <a:sym typeface="Helvetica Light"/>
        </a:defRPr>
      </a:lvl6pPr>
      <a:lvl7pPr indent="964323" algn="ctr" defTabSz="410730">
        <a:defRPr sz="5600">
          <a:latin typeface="+mn-lt"/>
          <a:ea typeface="+mn-ea"/>
          <a:cs typeface="+mn-cs"/>
          <a:sym typeface="Helvetica Light"/>
        </a:defRPr>
      </a:lvl7pPr>
      <a:lvl8pPr indent="1125044" algn="ctr" defTabSz="410730">
        <a:defRPr sz="5600">
          <a:latin typeface="+mn-lt"/>
          <a:ea typeface="+mn-ea"/>
          <a:cs typeface="+mn-cs"/>
          <a:sym typeface="Helvetica Light"/>
        </a:defRPr>
      </a:lvl8pPr>
      <a:lvl9pPr indent="1285763" algn="ctr" defTabSz="410730">
        <a:defRPr sz="5600">
          <a:latin typeface="+mn-lt"/>
          <a:ea typeface="+mn-ea"/>
          <a:cs typeface="+mn-cs"/>
          <a:sym typeface="Helvetica Light"/>
        </a:defRPr>
      </a:lvl9pPr>
    </p:titleStyle>
    <p:bodyStyle>
      <a:lvl1pPr marL="312512" indent="-312512" defTabSz="410730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1pPr>
      <a:lvl2pPr marL="625024" indent="-312512" defTabSz="410730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2pPr>
      <a:lvl3pPr marL="937536" indent="-312512" defTabSz="410730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3pPr>
      <a:lvl4pPr marL="1250048" indent="-312512" defTabSz="410730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4pPr>
      <a:lvl5pPr marL="1562560" indent="-312512" defTabSz="410730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5pPr>
      <a:lvl6pPr marL="1875072" indent="-312512" defTabSz="410730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6pPr>
      <a:lvl7pPr marL="2187584" indent="-312512" defTabSz="410730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7pPr>
      <a:lvl8pPr marL="2500096" indent="-312512" defTabSz="410730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8pPr>
      <a:lvl9pPr marL="2812608" indent="-312512" defTabSz="410730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9pPr>
    </p:bodyStyle>
    <p:otherStyle>
      <a:lvl1pPr algn="ctr" defTabSz="41073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1" algn="ctr" defTabSz="41073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40" algn="ctr" defTabSz="41073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61" algn="ctr" defTabSz="41073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882" algn="ctr" defTabSz="41073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02" algn="ctr" defTabSz="41073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23" algn="ctr" defTabSz="41073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044" algn="ctr" defTabSz="41073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763" algn="ctr" defTabSz="41073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66285A49-A048-9340-ADDE-EE0C354743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8/19/15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9A76863B-FD7B-6F44-A0B6-E1AE5F1FFB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47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2" r:id="rId1"/>
    <p:sldLayoutId id="2147488153" r:id="rId2"/>
    <p:sldLayoutId id="2147488154" r:id="rId3"/>
    <p:sldLayoutId id="2147488155" r:id="rId4"/>
    <p:sldLayoutId id="2147488156" r:id="rId5"/>
    <p:sldLayoutId id="2147488157" r:id="rId6"/>
    <p:sldLayoutId id="2147488158" r:id="rId7"/>
    <p:sldLayoutId id="2147488159" r:id="rId8"/>
    <p:sldLayoutId id="2147488160" r:id="rId9"/>
    <p:sldLayoutId id="2147488161" r:id="rId10"/>
    <p:sldLayoutId id="2147488162" r:id="rId11"/>
    <p:sldLayoutId id="2147488163" r:id="rId12"/>
    <p:sldLayoutId id="2147488164" r:id="rId13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7" y="71438"/>
            <a:ext cx="8956477" cy="821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/>
          <a:p>
            <a:pPr lvl="0">
              <a:defRPr sz="1800"/>
            </a:pPr>
            <a:r>
              <a:rPr sz="39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7" y="1143000"/>
            <a:ext cx="8956477" cy="563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/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822631" y="6518672"/>
            <a:ext cx="205184" cy="2000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300"/>
            </a:lvl1pPr>
          </a:lstStyle>
          <a:p>
            <a:pPr defTabSz="410751"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solidFill>
                  <a:sysClr val="windowText" lastClr="000000"/>
                </a:solidFill>
                <a:latin typeface="Gill Sans"/>
                <a:ea typeface="Gill Sans"/>
                <a:cs typeface="Gill Sans"/>
                <a:sym typeface="Gill Sans"/>
              </a:rPr>
              <a:pPr defTabSz="41075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solidFill>
                <a:sysClr val="windowText" lastClr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06" r:id="rId1"/>
    <p:sldLayoutId id="2147488207" r:id="rId2"/>
    <p:sldLayoutId id="2147488208" r:id="rId3"/>
    <p:sldLayoutId id="2147488209" r:id="rId4"/>
    <p:sldLayoutId id="2147488210" r:id="rId5"/>
    <p:sldLayoutId id="2147488211" r:id="rId6"/>
    <p:sldLayoutId id="2147488212" r:id="rId7"/>
    <p:sldLayoutId id="2147488213" r:id="rId8"/>
    <p:sldLayoutId id="2147488214" r:id="rId9"/>
    <p:sldLayoutId id="2147488215" r:id="rId10"/>
    <p:sldLayoutId id="2147488216" r:id="rId11"/>
    <p:sldLayoutId id="2147488217" r:id="rId12"/>
    <p:sldLayoutId id="2147488218" r:id="rId13"/>
    <p:sldLayoutId id="2147488219" r:id="rId14"/>
    <p:sldLayoutId id="2147488220" r:id="rId15"/>
    <p:sldLayoutId id="2147488221" r:id="rId16"/>
    <p:sldLayoutId id="2147488222" r:id="rId17"/>
    <p:sldLayoutId id="2147488223" r:id="rId18"/>
    <p:sldLayoutId id="2147488224" r:id="rId19"/>
    <p:sldLayoutId id="2147488225" r:id="rId20"/>
    <p:sldLayoutId id="2147488226" r:id="rId21"/>
    <p:sldLayoutId id="2147488227" r:id="rId22"/>
    <p:sldLayoutId id="2147488228" r:id="rId23"/>
    <p:sldLayoutId id="2147488229" r:id="rId24"/>
    <p:sldLayoutId id="2147488230" r:id="rId25"/>
  </p:sldLayoutIdLst>
  <p:transition xmlns:p14="http://schemas.microsoft.com/office/powerpoint/2010/main" spd="med"/>
  <p:txStyles>
    <p:titleStyle>
      <a:lvl1pPr defTabSz="410751">
        <a:defRPr sz="3900">
          <a:latin typeface="+mn-lt"/>
          <a:ea typeface="+mn-ea"/>
          <a:cs typeface="+mn-cs"/>
          <a:sym typeface="Century Gothic"/>
        </a:defRPr>
      </a:lvl1pPr>
      <a:lvl2pPr indent="160729" defTabSz="410751">
        <a:defRPr sz="3900">
          <a:latin typeface="+mn-lt"/>
          <a:ea typeface="+mn-ea"/>
          <a:cs typeface="+mn-cs"/>
          <a:sym typeface="Century Gothic"/>
        </a:defRPr>
      </a:lvl2pPr>
      <a:lvl3pPr indent="321457" defTabSz="410751">
        <a:defRPr sz="3900">
          <a:latin typeface="+mn-lt"/>
          <a:ea typeface="+mn-ea"/>
          <a:cs typeface="+mn-cs"/>
          <a:sym typeface="Century Gothic"/>
        </a:defRPr>
      </a:lvl3pPr>
      <a:lvl4pPr indent="482186" defTabSz="410751">
        <a:defRPr sz="3900">
          <a:latin typeface="+mn-lt"/>
          <a:ea typeface="+mn-ea"/>
          <a:cs typeface="+mn-cs"/>
          <a:sym typeface="Century Gothic"/>
        </a:defRPr>
      </a:lvl4pPr>
      <a:lvl5pPr indent="642915" defTabSz="410751">
        <a:defRPr sz="3900">
          <a:latin typeface="+mn-lt"/>
          <a:ea typeface="+mn-ea"/>
          <a:cs typeface="+mn-cs"/>
          <a:sym typeface="Century Gothic"/>
        </a:defRPr>
      </a:lvl5pPr>
      <a:lvl6pPr indent="803643" defTabSz="410751">
        <a:defRPr sz="3900">
          <a:latin typeface="+mn-lt"/>
          <a:ea typeface="+mn-ea"/>
          <a:cs typeface="+mn-cs"/>
          <a:sym typeface="Century Gothic"/>
        </a:defRPr>
      </a:lvl6pPr>
      <a:lvl7pPr indent="964372" defTabSz="410751">
        <a:defRPr sz="3900">
          <a:latin typeface="+mn-lt"/>
          <a:ea typeface="+mn-ea"/>
          <a:cs typeface="+mn-cs"/>
          <a:sym typeface="Century Gothic"/>
        </a:defRPr>
      </a:lvl7pPr>
      <a:lvl8pPr indent="1125101" defTabSz="410751">
        <a:defRPr sz="3900">
          <a:latin typeface="+mn-lt"/>
          <a:ea typeface="+mn-ea"/>
          <a:cs typeface="+mn-cs"/>
          <a:sym typeface="Century Gothic"/>
        </a:defRPr>
      </a:lvl8pPr>
      <a:lvl9pPr indent="1285829" defTabSz="410751">
        <a:defRPr sz="3900">
          <a:latin typeface="+mn-lt"/>
          <a:ea typeface="+mn-ea"/>
          <a:cs typeface="+mn-cs"/>
          <a:sym typeface="Century Gothic"/>
        </a:defRPr>
      </a:lvl9pPr>
    </p:titleStyle>
    <p:bodyStyle>
      <a:lvl1pPr marL="625056" indent="-401822" defTabSz="410751">
        <a:spcBef>
          <a:spcPts val="1687"/>
        </a:spcBef>
        <a:buSzPct val="100000"/>
        <a:buChar char="•"/>
        <a:defRPr sz="3000">
          <a:latin typeface="+mn-lt"/>
          <a:ea typeface="+mn-ea"/>
          <a:cs typeface="+mn-cs"/>
          <a:sym typeface="Century Gothic"/>
        </a:defRPr>
      </a:lvl1pPr>
      <a:lvl2pPr marL="937584" indent="-401822" defTabSz="410751">
        <a:spcBef>
          <a:spcPts val="1687"/>
        </a:spcBef>
        <a:buSzPct val="100000"/>
        <a:buChar char="•"/>
        <a:defRPr sz="3000">
          <a:latin typeface="+mn-lt"/>
          <a:ea typeface="+mn-ea"/>
          <a:cs typeface="+mn-cs"/>
          <a:sym typeface="Century Gothic"/>
        </a:defRPr>
      </a:lvl2pPr>
      <a:lvl3pPr marL="1250112" indent="-401822" defTabSz="410751">
        <a:spcBef>
          <a:spcPts val="1687"/>
        </a:spcBef>
        <a:buSzPct val="100000"/>
        <a:buChar char="•"/>
        <a:defRPr sz="3000">
          <a:latin typeface="+mn-lt"/>
          <a:ea typeface="+mn-ea"/>
          <a:cs typeface="+mn-cs"/>
          <a:sym typeface="Century Gothic"/>
        </a:defRPr>
      </a:lvl3pPr>
      <a:lvl4pPr marL="1562640" indent="-401822" defTabSz="410751">
        <a:spcBef>
          <a:spcPts val="1687"/>
        </a:spcBef>
        <a:buSzPct val="100000"/>
        <a:buChar char="•"/>
        <a:defRPr sz="3000">
          <a:latin typeface="+mn-lt"/>
          <a:ea typeface="+mn-ea"/>
          <a:cs typeface="+mn-cs"/>
          <a:sym typeface="Century Gothic"/>
        </a:defRPr>
      </a:lvl4pPr>
      <a:lvl5pPr marL="1875168" indent="-401822" defTabSz="410751">
        <a:spcBef>
          <a:spcPts val="1687"/>
        </a:spcBef>
        <a:buSzPct val="100000"/>
        <a:buChar char="•"/>
        <a:defRPr sz="3000">
          <a:latin typeface="+mn-lt"/>
          <a:ea typeface="+mn-ea"/>
          <a:cs typeface="+mn-cs"/>
          <a:sym typeface="Century Gothic"/>
        </a:defRPr>
      </a:lvl5pPr>
      <a:lvl6pPr marL="2125190" indent="-401822" defTabSz="410751">
        <a:spcBef>
          <a:spcPts val="1687"/>
        </a:spcBef>
        <a:buSzPct val="100000"/>
        <a:buChar char="•"/>
        <a:defRPr sz="3000">
          <a:latin typeface="+mn-lt"/>
          <a:ea typeface="+mn-ea"/>
          <a:cs typeface="+mn-cs"/>
          <a:sym typeface="Century Gothic"/>
        </a:defRPr>
      </a:lvl6pPr>
      <a:lvl7pPr marL="2375212" indent="-401822" defTabSz="410751">
        <a:spcBef>
          <a:spcPts val="1687"/>
        </a:spcBef>
        <a:buSzPct val="100000"/>
        <a:buChar char="•"/>
        <a:defRPr sz="3000">
          <a:latin typeface="+mn-lt"/>
          <a:ea typeface="+mn-ea"/>
          <a:cs typeface="+mn-cs"/>
          <a:sym typeface="Century Gothic"/>
        </a:defRPr>
      </a:lvl7pPr>
      <a:lvl8pPr marL="2625235" indent="-401822" defTabSz="410751">
        <a:spcBef>
          <a:spcPts val="1687"/>
        </a:spcBef>
        <a:buSzPct val="100000"/>
        <a:buChar char="•"/>
        <a:defRPr sz="3000">
          <a:latin typeface="+mn-lt"/>
          <a:ea typeface="+mn-ea"/>
          <a:cs typeface="+mn-cs"/>
          <a:sym typeface="Century Gothic"/>
        </a:defRPr>
      </a:lvl8pPr>
      <a:lvl9pPr marL="2875257" indent="-401822" defTabSz="410751">
        <a:spcBef>
          <a:spcPts val="1687"/>
        </a:spcBef>
        <a:buSzPct val="100000"/>
        <a:buChar char="•"/>
        <a:defRPr sz="3000">
          <a:latin typeface="+mn-lt"/>
          <a:ea typeface="+mn-ea"/>
          <a:cs typeface="+mn-cs"/>
          <a:sym typeface="Century Gothic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png"/><Relationship Id="rId8" Type="http://schemas.openxmlformats.org/officeDocument/2006/relationships/image" Target="../media/image5.jpe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eg"/><Relationship Id="rId7" Type="http://schemas.openxmlformats.org/officeDocument/2006/relationships/image" Target="../media/image36.jp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7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jpeg"/><Relationship Id="rId20" Type="http://schemas.openxmlformats.org/officeDocument/2006/relationships/image" Target="../media/image106.jpeg"/><Relationship Id="rId21" Type="http://schemas.openxmlformats.org/officeDocument/2006/relationships/image" Target="../media/image107.jpeg"/><Relationship Id="rId22" Type="http://schemas.openxmlformats.org/officeDocument/2006/relationships/image" Target="../media/image108.jpeg"/><Relationship Id="rId23" Type="http://schemas.openxmlformats.org/officeDocument/2006/relationships/image" Target="../media/image109.jpeg"/><Relationship Id="rId24" Type="http://schemas.openxmlformats.org/officeDocument/2006/relationships/image" Target="../media/image110.jpeg"/><Relationship Id="rId25" Type="http://schemas.openxmlformats.org/officeDocument/2006/relationships/image" Target="../media/image111.jpeg"/><Relationship Id="rId26" Type="http://schemas.openxmlformats.org/officeDocument/2006/relationships/image" Target="../media/image112.jpeg"/><Relationship Id="rId27" Type="http://schemas.openxmlformats.org/officeDocument/2006/relationships/image" Target="../media/image113.jpeg"/><Relationship Id="rId28" Type="http://schemas.openxmlformats.org/officeDocument/2006/relationships/image" Target="../media/image114.jpeg"/><Relationship Id="rId29" Type="http://schemas.openxmlformats.org/officeDocument/2006/relationships/image" Target="../media/image115.jpeg"/><Relationship Id="rId30" Type="http://schemas.openxmlformats.org/officeDocument/2006/relationships/image" Target="../media/image116.jpeg"/><Relationship Id="rId31" Type="http://schemas.openxmlformats.org/officeDocument/2006/relationships/image" Target="../media/image117.jpeg"/><Relationship Id="rId10" Type="http://schemas.openxmlformats.org/officeDocument/2006/relationships/image" Target="../media/image96.jpeg"/><Relationship Id="rId11" Type="http://schemas.openxmlformats.org/officeDocument/2006/relationships/image" Target="../media/image97.jpeg"/><Relationship Id="rId12" Type="http://schemas.openxmlformats.org/officeDocument/2006/relationships/image" Target="../media/image98.jpeg"/><Relationship Id="rId13" Type="http://schemas.openxmlformats.org/officeDocument/2006/relationships/image" Target="../media/image99.jpeg"/><Relationship Id="rId14" Type="http://schemas.openxmlformats.org/officeDocument/2006/relationships/image" Target="../media/image100.jpeg"/><Relationship Id="rId15" Type="http://schemas.openxmlformats.org/officeDocument/2006/relationships/image" Target="../media/image101.jpeg"/><Relationship Id="rId16" Type="http://schemas.openxmlformats.org/officeDocument/2006/relationships/image" Target="../media/image102.jpeg"/><Relationship Id="rId17" Type="http://schemas.openxmlformats.org/officeDocument/2006/relationships/image" Target="../media/image103.jpeg"/><Relationship Id="rId18" Type="http://schemas.openxmlformats.org/officeDocument/2006/relationships/image" Target="../media/image104.jpeg"/><Relationship Id="rId19" Type="http://schemas.openxmlformats.org/officeDocument/2006/relationships/image" Target="../media/image105.jpeg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8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jpe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jpeg"/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305800" cy="132555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Scene Understanding in the Era of Deep Learning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2111375" y="3559176"/>
            <a:ext cx="184624" cy="37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1820093" y="3962400"/>
            <a:ext cx="5210144" cy="138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dirty="0"/>
              <a:t>Jitendra Malik</a:t>
            </a:r>
          </a:p>
          <a:p>
            <a:pPr eaLnBrk="1" hangingPunct="1"/>
            <a:r>
              <a:rPr lang="en-US" dirty="0"/>
              <a:t>UC </a:t>
            </a:r>
            <a:r>
              <a:rPr lang="en-US" dirty="0" smtClean="0"/>
              <a:t>Berkeley &amp; Google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0" name="Content Placeholder 3" descr="Screen shot 2010-12-09 at 10.28.50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39" r="-7439"/>
          <a:stretch>
            <a:fillRect/>
          </a:stretch>
        </p:blipFill>
        <p:spPr>
          <a:xfrm>
            <a:off x="381000" y="1676403"/>
            <a:ext cx="8229600" cy="4525963"/>
          </a:xfrm>
        </p:spPr>
      </p:pic>
      <p:pic>
        <p:nvPicPr>
          <p:cNvPr id="48131" name="Picture 4" descr="Screen shot 2010-12-09 at 10.30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1" y="0"/>
            <a:ext cx="70358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Screen shot 2010-12-09 at 10.33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6248401"/>
            <a:ext cx="48387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53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152401"/>
            <a:ext cx="8991600" cy="8382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Convolutional Neural Networks (</a:t>
            </a:r>
            <a:r>
              <a:rPr lang="en-US" sz="3200" dirty="0" err="1">
                <a:latin typeface="Calibri" charset="0"/>
                <a:ea typeface="ＭＳ Ｐゴシック" charset="0"/>
                <a:cs typeface="ＭＳ Ｐゴシック" charset="0"/>
              </a:rPr>
              <a:t>LeCun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et al ) </a:t>
            </a:r>
            <a:b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Used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backpropagation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to train the weights in this architecture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First demonstrated by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LeCun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et al  for  handwritten digit recognition(1989)</a:t>
            </a:r>
          </a:p>
          <a:p>
            <a:pPr eaLnBrk="1" hangingPunct="1"/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Krizhevsky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Sutskever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&amp; Hinton showed effectiveness for full image classification on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ImageNet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Challenge (2012)</a:t>
            </a:r>
          </a:p>
          <a:p>
            <a:pPr eaLnBrk="1" hangingPunct="1"/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Girshick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, Donahue, Darrell &amp; Malik 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CVPR 2014) showed that these features were also effective for object detection</a:t>
            </a:r>
          </a:p>
          <a:p>
            <a:pPr eaLnBrk="1" hangingPunct="1"/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And many others…</a:t>
            </a:r>
          </a:p>
          <a:p>
            <a:pPr eaLnBrk="1" hangingPunct="1"/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The battle between SIFT/HOG style features vs. convolutional net based features for recognition is over. CNNs have won.</a:t>
            </a:r>
          </a:p>
          <a:p>
            <a:pPr marL="0" indent="0" eaLnBrk="1" hangingPunct="1">
              <a:buNone/>
            </a:pP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5" name="Picture 7" descr="Screen shot 2010-10-12 at 7.22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2250"/>
            <a:ext cx="9144000" cy="282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1371600" y="2743200"/>
            <a:ext cx="46038" cy="73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1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about the Visual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3809993"/>
          </a:xfrm>
        </p:spPr>
        <p:txBody>
          <a:bodyPr/>
          <a:lstStyle/>
          <a:p>
            <a:r>
              <a:rPr lang="en-US" sz="2400" dirty="0"/>
              <a:t>The world consists of rigid, or piecewise rigid, objects</a:t>
            </a:r>
          </a:p>
          <a:p>
            <a:r>
              <a:rPr lang="en-US" sz="2400" dirty="0"/>
              <a:t>Object surfaces have piecewise constant color and texture</a:t>
            </a:r>
          </a:p>
          <a:p>
            <a:r>
              <a:rPr lang="en-US" sz="2400" dirty="0"/>
              <a:t>Objects  in a category share parts</a:t>
            </a:r>
          </a:p>
          <a:p>
            <a:r>
              <a:rPr lang="en-US" sz="2400" dirty="0"/>
              <a:t>Projection  from the 3D world to 2D image is uniquely defined</a:t>
            </a:r>
          </a:p>
          <a:p>
            <a:r>
              <a:rPr lang="en-US" sz="2400" dirty="0"/>
              <a:t>Objects are  opaque &amp; nearer objects occlude farther objects.</a:t>
            </a:r>
          </a:p>
          <a:p>
            <a:r>
              <a:rPr lang="en-US" sz="2400" dirty="0"/>
              <a:t>Objects occur at varying distances and locations in the image</a:t>
            </a:r>
          </a:p>
          <a:p>
            <a:r>
              <a:rPr lang="en-US" sz="2400" dirty="0"/>
              <a:t>Objects occur in context, stereotypical relations to each other</a:t>
            </a:r>
          </a:p>
          <a:p>
            <a:r>
              <a:rPr lang="en-US" sz="2400" dirty="0"/>
              <a:t>Actions are performed by agents with goals and intentions</a:t>
            </a:r>
          </a:p>
          <a:p>
            <a:r>
              <a:rPr lang="en-US" sz="2400" dirty="0"/>
              <a:t>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905000" y="5410200"/>
            <a:ext cx="13030200" cy="108779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 can incorporate these into the design of visual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processing architectures. Parameters should be learnt.</a:t>
            </a:r>
          </a:p>
        </p:txBody>
      </p:sp>
    </p:spTree>
    <p:extLst>
      <p:ext uri="{BB962C8B-B14F-4D97-AF65-F5344CB8AC3E}">
        <p14:creationId xmlns:p14="http://schemas.microsoft.com/office/powerpoint/2010/main" val="418649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 Three R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s of Vision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111375" y="3559176"/>
            <a:ext cx="184624" cy="37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457200" y="5818195"/>
            <a:ext cx="8686800" cy="8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Each of the 6 directed arcs in this diagram is a useful direction of information flow</a:t>
            </a:r>
          </a:p>
        </p:txBody>
      </p:sp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3673481" y="1527181"/>
            <a:ext cx="1810073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</p:txBody>
      </p:sp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987425" y="4941890"/>
            <a:ext cx="22479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Reconstruction</a:t>
            </a: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6384926" y="4941890"/>
            <a:ext cx="27178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Reorganization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1014" y="2162175"/>
            <a:ext cx="21971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95525" y="2162175"/>
            <a:ext cx="21844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75218" y="2162175"/>
            <a:ext cx="2212975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483227" y="2162175"/>
            <a:ext cx="2224088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84564" y="4941888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84564" y="5286375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9366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Three R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s of Vision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0" name="TextBox 3"/>
          <p:cNvSpPr txBox="1">
            <a:spLocks noChangeArrowheads="1"/>
          </p:cNvSpPr>
          <p:nvPr/>
        </p:nvSpPr>
        <p:spPr bwMode="auto">
          <a:xfrm>
            <a:off x="2111375" y="3559176"/>
            <a:ext cx="184624" cy="37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3673481" y="1527181"/>
            <a:ext cx="1810073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987425" y="4941890"/>
            <a:ext cx="22479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Reconstruction</a:t>
            </a:r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6384926" y="4941890"/>
            <a:ext cx="27178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Reorganization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1014" y="2162175"/>
            <a:ext cx="21971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95525" y="2162175"/>
            <a:ext cx="21844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75218" y="2162175"/>
            <a:ext cx="2212975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483227" y="2162175"/>
            <a:ext cx="2224088" cy="248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84564" y="4941888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84564" y="5286375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0" name="TextBox 4"/>
          <p:cNvSpPr txBox="1">
            <a:spLocks noChangeArrowheads="1"/>
          </p:cNvSpPr>
          <p:nvPr/>
        </p:nvSpPr>
        <p:spPr bwMode="auto">
          <a:xfrm>
            <a:off x="6577019" y="3189291"/>
            <a:ext cx="1747837" cy="93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Superpixel assemblies as candidates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r>
              <a:rPr lang="en-US" sz="4000" dirty="0"/>
              <a:t>Bottom-up grouping as input to recognition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00202"/>
            <a:ext cx="7886700" cy="3365247"/>
          </a:xfrm>
        </p:spPr>
      </p:pic>
      <p:sp>
        <p:nvSpPr>
          <p:cNvPr id="3" name="TextBox 2"/>
          <p:cNvSpPr txBox="1"/>
          <p:nvPr/>
        </p:nvSpPr>
        <p:spPr>
          <a:xfrm>
            <a:off x="414375" y="5486408"/>
            <a:ext cx="7965492" cy="83099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We produce </a:t>
            </a:r>
            <a:r>
              <a:rPr lang="en-US" sz="2400" dirty="0" err="1">
                <a:solidFill>
                  <a:schemeClr val="accent2"/>
                </a:solidFill>
                <a:latin typeface="+mn-lt"/>
              </a:rPr>
              <a:t>superpixels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 of coherent color and texture first, 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then combine neighboring ones to generate object candidates  </a:t>
            </a:r>
          </a:p>
        </p:txBody>
      </p:sp>
    </p:spTree>
    <p:extLst>
      <p:ext uri="{BB962C8B-B14F-4D97-AF65-F5344CB8AC3E}">
        <p14:creationId xmlns:p14="http://schemas.microsoft.com/office/powerpoint/2010/main" val="39304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R-CNN: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Regions with CNN features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dirty="0" err="1">
                <a:latin typeface="Calibri" charset="0"/>
                <a:ea typeface="ＭＳ Ｐゴシック" charset="0"/>
                <a:cs typeface="ＭＳ Ｐゴシック" charset="0"/>
              </a:rPr>
              <a:t>Girshick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, Donahue, Darrell &amp; Malik (CVPR 2014)</a:t>
            </a:r>
          </a:p>
        </p:txBody>
      </p:sp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58744" y="2241551"/>
            <a:ext cx="9026525" cy="1955800"/>
            <a:chOff x="0" y="0"/>
            <a:chExt cx="8087" cy="1751"/>
          </a:xfrm>
        </p:grpSpPr>
        <p:sp>
          <p:nvSpPr>
            <p:cNvPr id="39945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994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9" name="Rectangle 5"/>
          <p:cNvSpPr>
            <a:spLocks/>
          </p:cNvSpPr>
          <p:nvPr/>
        </p:nvSpPr>
        <p:spPr bwMode="auto">
          <a:xfrm>
            <a:off x="638149" y="4436961"/>
            <a:ext cx="625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9940" name="Rectangle 6"/>
          <p:cNvSpPr>
            <a:spLocks/>
          </p:cNvSpPr>
          <p:nvPr/>
        </p:nvSpPr>
        <p:spPr bwMode="auto">
          <a:xfrm>
            <a:off x="1635418" y="4436961"/>
            <a:ext cx="2567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9941" name="Rectangle 7"/>
          <p:cNvSpPr>
            <a:spLocks/>
          </p:cNvSpPr>
          <p:nvPr/>
        </p:nvSpPr>
        <p:spPr bwMode="auto">
          <a:xfrm>
            <a:off x="4846622" y="4436961"/>
            <a:ext cx="17208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9942" name="Rectangle 8"/>
          <p:cNvSpPr>
            <a:spLocks/>
          </p:cNvSpPr>
          <p:nvPr/>
        </p:nvSpPr>
        <p:spPr bwMode="auto">
          <a:xfrm>
            <a:off x="7271876" y="4436961"/>
            <a:ext cx="16821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Classify regions</a:t>
            </a:r>
          </a:p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(linear SVM)</a:t>
            </a:r>
          </a:p>
        </p:txBody>
      </p:sp>
      <p:sp>
        <p:nvSpPr>
          <p:cNvPr id="39943" name="TextBox 1"/>
          <p:cNvSpPr txBox="1">
            <a:spLocks noChangeArrowheads="1"/>
          </p:cNvSpPr>
          <p:nvPr/>
        </p:nvSpPr>
        <p:spPr bwMode="auto">
          <a:xfrm>
            <a:off x="-3733798" y="5334007"/>
            <a:ext cx="14647863" cy="108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0000"/>
                </a:solidFill>
                <a:latin typeface="+mn-lt"/>
              </a:rPr>
              <a:t>CNN features are inspired by the</a:t>
            </a:r>
          </a:p>
          <a:p>
            <a:pPr eaLnBrk="1" hangingPunct="1"/>
            <a:r>
              <a:rPr lang="en-US" sz="3200" dirty="0">
                <a:solidFill>
                  <a:srgbClr val="FF0000"/>
                </a:solidFill>
                <a:latin typeface="+mn-lt"/>
              </a:rPr>
              <a:t> architecture of the visual system</a:t>
            </a:r>
          </a:p>
        </p:txBody>
      </p:sp>
      <p:sp>
        <p:nvSpPr>
          <p:cNvPr id="39944" name="TextBox 2"/>
          <p:cNvSpPr txBox="1">
            <a:spLocks noChangeArrowheads="1"/>
          </p:cNvSpPr>
          <p:nvPr/>
        </p:nvSpPr>
        <p:spPr bwMode="auto">
          <a:xfrm>
            <a:off x="6317997" y="5562601"/>
            <a:ext cx="184656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defTabSz="457082">
              <a:defRPr/>
            </a:pPr>
            <a:endParaRPr lang="en-US"/>
          </a:p>
        </p:txBody>
      </p:sp>
      <p:pic>
        <p:nvPicPr>
          <p:cNvPr id="36867" name="Picture 4" descr="Pascal-ex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457208"/>
            <a:ext cx="9136062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1600199" y="1"/>
            <a:ext cx="5568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l" defTabSz="457177"/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PASCAL Visual Object Challenge</a:t>
            </a:r>
          </a:p>
        </p:txBody>
      </p:sp>
      <p:sp>
        <p:nvSpPr>
          <p:cNvPr id="36869" name="TextBox 1"/>
          <p:cNvSpPr txBox="1">
            <a:spLocks noChangeArrowheads="1"/>
          </p:cNvSpPr>
          <p:nvPr/>
        </p:nvSpPr>
        <p:spPr bwMode="auto">
          <a:xfrm>
            <a:off x="6350006" y="65088"/>
            <a:ext cx="198805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+mj-lt"/>
                <a:ea typeface="ＭＳ Ｐゴシック" charset="0"/>
                <a:cs typeface="ＭＳ Ｐゴシック" charset="0"/>
              </a:rPr>
              <a:t>(</a:t>
            </a:r>
            <a:r>
              <a:rPr lang="en-US" sz="1800" dirty="0" err="1">
                <a:latin typeface="+mj-lt"/>
                <a:ea typeface="ＭＳ Ｐゴシック" charset="0"/>
                <a:cs typeface="ＭＳ Ｐゴシック" charset="0"/>
              </a:rPr>
              <a:t>Everingham</a:t>
            </a:r>
            <a:r>
              <a:rPr lang="en-US" sz="1800" dirty="0">
                <a:latin typeface="+mj-lt"/>
                <a:ea typeface="ＭＳ Ｐゴシック" charset="0"/>
                <a:cs typeface="ＭＳ Ｐゴシック" charset="0"/>
              </a:rPr>
              <a:t> et al)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State of the Art in Recognition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28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2" name="Content Placeholder 2" descr="Screen Shot 2014-08-21 at 10.50.16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51" r="-11951"/>
          <a:stretch>
            <a:fillRect/>
          </a:stretch>
        </p:blipFill>
        <p:spPr/>
      </p:pic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3429000" y="6172200"/>
            <a:ext cx="548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</a:rPr>
              <a:t>(Slide from D. </a:t>
            </a:r>
            <a:r>
              <a:rPr lang="en-US" sz="2800" dirty="0" err="1">
                <a:latin typeface="+mn-lt"/>
              </a:rPr>
              <a:t>Hoiem</a:t>
            </a:r>
            <a:r>
              <a:rPr lang="en-US" sz="2800" dirty="0">
                <a:latin typeface="+mn-lt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How about the other direction…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2111375" y="3559176"/>
            <a:ext cx="184624" cy="37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3673481" y="1527181"/>
            <a:ext cx="1810073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987425" y="4941890"/>
            <a:ext cx="22479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Reconstruction</a:t>
            </a: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6384926" y="4941890"/>
            <a:ext cx="27178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Reorganization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1014" y="2162175"/>
            <a:ext cx="21971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95525" y="2162175"/>
            <a:ext cx="21844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75218" y="2162175"/>
            <a:ext cx="2212975" cy="248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483227" y="2162175"/>
            <a:ext cx="2224088" cy="248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84564" y="4941888"/>
            <a:ext cx="2368550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84564" y="5286375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15906" y="0"/>
            <a:ext cx="8736013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Recognition, Reconstruction &amp; Reorganization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2144184" y="139700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5" name="Picture 5" descr="ThreeR_recog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793" y="892176"/>
            <a:ext cx="221932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ThreeR_recon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3868739"/>
            <a:ext cx="220503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ThreeR_reorg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455" y="2141546"/>
            <a:ext cx="2303463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Recognition Helps Reorganization</a:t>
            </a:r>
          </a:p>
        </p:txBody>
      </p:sp>
      <p:pic>
        <p:nvPicPr>
          <p:cNvPr id="122882" name="Content Placeholder 3" descr="Dalmatian-RonJam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256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448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Simultaneous Detection &amp; Segmentation</a:t>
            </a:r>
            <a:br>
              <a:rPr lang="en-US" sz="3200" dirty="0" smtClean="0"/>
            </a:br>
            <a:r>
              <a:rPr lang="en-US" sz="3200" dirty="0" err="1" smtClean="0">
                <a:solidFill>
                  <a:schemeClr val="accent1"/>
                </a:solidFill>
              </a:rPr>
              <a:t>Hariharan</a:t>
            </a:r>
            <a:r>
              <a:rPr lang="en-US" sz="3200" dirty="0" smtClean="0">
                <a:solidFill>
                  <a:schemeClr val="accent1"/>
                </a:solidFill>
              </a:rPr>
              <a:t>, </a:t>
            </a:r>
            <a:r>
              <a:rPr lang="en-US" sz="3200" dirty="0" err="1" smtClean="0">
                <a:solidFill>
                  <a:schemeClr val="accent1"/>
                </a:solidFill>
              </a:rPr>
              <a:t>Arbelaez</a:t>
            </a:r>
            <a:r>
              <a:rPr lang="en-US" sz="3200" dirty="0" smtClean="0">
                <a:solidFill>
                  <a:schemeClr val="accent1"/>
                </a:solidFill>
              </a:rPr>
              <a:t>, </a:t>
            </a:r>
            <a:r>
              <a:rPr lang="en-US" sz="3200" dirty="0" err="1" smtClean="0">
                <a:solidFill>
                  <a:schemeClr val="accent1"/>
                </a:solidFill>
              </a:rPr>
              <a:t>Girshick</a:t>
            </a:r>
            <a:r>
              <a:rPr lang="en-US" sz="3200" dirty="0" smtClean="0">
                <a:solidFill>
                  <a:schemeClr val="accent1"/>
                </a:solidFill>
              </a:rPr>
              <a:t> &amp; Malik (2015)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35" y="1417638"/>
            <a:ext cx="2511110" cy="1883333"/>
          </a:xfrm>
          <a:prstGeom prst="rect">
            <a:avLst/>
          </a:prstGeom>
        </p:spPr>
      </p:pic>
      <p:pic>
        <p:nvPicPr>
          <p:cNvPr id="6" name="Picture 5" descr="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36" y="3488278"/>
            <a:ext cx="2509128" cy="1881846"/>
          </a:xfrm>
          <a:prstGeom prst="rect">
            <a:avLst/>
          </a:prstGeom>
        </p:spPr>
      </p:pic>
      <p:pic>
        <p:nvPicPr>
          <p:cNvPr id="7" name="Picture 6" descr="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553" y="1215024"/>
            <a:ext cx="1999338" cy="2065432"/>
          </a:xfrm>
          <a:prstGeom prst="rect">
            <a:avLst/>
          </a:prstGeom>
        </p:spPr>
      </p:pic>
      <p:pic>
        <p:nvPicPr>
          <p:cNvPr id="8" name="Picture 7" descr="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645" y="1417638"/>
            <a:ext cx="1289446" cy="1936105"/>
          </a:xfrm>
          <a:prstGeom prst="rect">
            <a:avLst/>
          </a:prstGeom>
        </p:spPr>
      </p:pic>
      <p:pic>
        <p:nvPicPr>
          <p:cNvPr id="9" name="Picture 8" descr="6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805" y="3488278"/>
            <a:ext cx="1860676" cy="1395507"/>
          </a:xfrm>
          <a:prstGeom prst="rect">
            <a:avLst/>
          </a:prstGeom>
        </p:spPr>
      </p:pic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645" y="3549476"/>
            <a:ext cx="2481010" cy="1652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562601"/>
            <a:ext cx="8229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 mark the pixels corresponding to an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object instance, not just its bounding box.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6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995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SDS pipeline</a:t>
            </a:r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8905" y="1155653"/>
            <a:ext cx="2122043" cy="1603472"/>
            <a:chOff x="233926" y="2252193"/>
            <a:chExt cx="2122043" cy="1603471"/>
          </a:xfrm>
        </p:grpSpPr>
        <p:pic>
          <p:nvPicPr>
            <p:cNvPr id="4" name="Picture 3" descr="orig_2008_001275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170" y="2252193"/>
              <a:ext cx="1645518" cy="123413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3926" y="3486332"/>
              <a:ext cx="2122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Original detection</a:t>
              </a:r>
            </a:p>
          </p:txBody>
        </p:sp>
      </p:grpSp>
      <p:pic>
        <p:nvPicPr>
          <p:cNvPr id="6" name="Picture 5" descr="expand_2008_00127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64" y="4464740"/>
            <a:ext cx="1645518" cy="1234139"/>
          </a:xfrm>
          <a:prstGeom prst="rect">
            <a:avLst/>
          </a:prstGeom>
        </p:spPr>
      </p:pic>
      <p:pic>
        <p:nvPicPr>
          <p:cNvPr id="9" name="Picture 8" descr="regress_2008_00127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605" y="2864964"/>
            <a:ext cx="1550018" cy="1162515"/>
          </a:xfrm>
          <a:prstGeom prst="rect">
            <a:avLst/>
          </a:prstGeom>
        </p:spPr>
      </p:pic>
      <p:pic>
        <p:nvPicPr>
          <p:cNvPr id="11" name="Picture 10" descr="one_2008_001275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386" y="1389618"/>
            <a:ext cx="1539608" cy="1154707"/>
          </a:xfrm>
          <a:prstGeom prst="rect">
            <a:avLst/>
          </a:prstGeom>
        </p:spPr>
      </p:pic>
      <p:pic>
        <p:nvPicPr>
          <p:cNvPr id="12" name="Picture 11" descr="two_2008_00127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194" y="2807598"/>
            <a:ext cx="1626539" cy="1219905"/>
          </a:xfrm>
          <a:prstGeom prst="rect">
            <a:avLst/>
          </a:prstGeom>
        </p:spPr>
      </p:pic>
      <p:pic>
        <p:nvPicPr>
          <p:cNvPr id="13" name="Picture 12" descr="three_2008_00127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575" y="4319669"/>
            <a:ext cx="1626539" cy="1219904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5" idx="2"/>
            <a:endCxn id="6" idx="0"/>
          </p:cNvCxnSpPr>
          <p:nvPr/>
        </p:nvCxnSpPr>
        <p:spPr>
          <a:xfrm flipH="1">
            <a:off x="1182323" y="2759125"/>
            <a:ext cx="27604" cy="17056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618233" y="3308881"/>
            <a:ext cx="1169630" cy="71859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Search nearby</a:t>
            </a:r>
          </a:p>
        </p:txBody>
      </p:sp>
      <p:cxnSp>
        <p:nvCxnSpPr>
          <p:cNvPr id="23" name="Elbow Connector 22"/>
          <p:cNvCxnSpPr>
            <a:stCxn id="6" idx="3"/>
            <a:endCxn id="9" idx="2"/>
          </p:cNvCxnSpPr>
          <p:nvPr/>
        </p:nvCxnSpPr>
        <p:spPr>
          <a:xfrm flipV="1">
            <a:off x="2005088" y="4027484"/>
            <a:ext cx="1376531" cy="105432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222298" y="4749225"/>
            <a:ext cx="1035958" cy="615187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Regress boxes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27632" y="3190335"/>
            <a:ext cx="1186339" cy="471063"/>
          </a:xfrm>
          <a:prstGeom prst="round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Segment</a:t>
            </a:r>
          </a:p>
        </p:txBody>
      </p:sp>
      <p:cxnSp>
        <p:nvCxnSpPr>
          <p:cNvPr id="33" name="Straight Arrow Connector 32"/>
          <p:cNvCxnSpPr>
            <a:stCxn id="9" idx="3"/>
            <a:endCxn id="31" idx="1"/>
          </p:cNvCxnSpPr>
          <p:nvPr/>
        </p:nvCxnSpPr>
        <p:spPr>
          <a:xfrm flipV="1">
            <a:off x="4156624" y="3425865"/>
            <a:ext cx="171008" cy="20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1" idx="0"/>
          </p:cNvCxnSpPr>
          <p:nvPr/>
        </p:nvCxnSpPr>
        <p:spPr>
          <a:xfrm flipV="1">
            <a:off x="4920803" y="2544326"/>
            <a:ext cx="593169" cy="64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3"/>
            <a:endCxn id="12" idx="1"/>
          </p:cNvCxnSpPr>
          <p:nvPr/>
        </p:nvCxnSpPr>
        <p:spPr>
          <a:xfrm flipV="1">
            <a:off x="5513969" y="3417542"/>
            <a:ext cx="365220" cy="8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2"/>
          </p:cNvCxnSpPr>
          <p:nvPr/>
        </p:nvCxnSpPr>
        <p:spPr>
          <a:xfrm>
            <a:off x="4920803" y="3661396"/>
            <a:ext cx="593169" cy="65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7654743" y="1704582"/>
            <a:ext cx="835450" cy="484635"/>
          </a:xfrm>
          <a:prstGeom prst="round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Score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54743" y="3178765"/>
            <a:ext cx="835450" cy="484635"/>
          </a:xfrm>
          <a:prstGeom prst="round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Score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54743" y="4850346"/>
            <a:ext cx="835450" cy="484635"/>
          </a:xfrm>
          <a:prstGeom prst="round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Score</a:t>
            </a:r>
          </a:p>
        </p:txBody>
      </p:sp>
      <p:cxnSp>
        <p:nvCxnSpPr>
          <p:cNvPr id="46" name="Straight Arrow Connector 45"/>
          <p:cNvCxnSpPr>
            <a:stCxn id="11" idx="3"/>
            <a:endCxn id="42" idx="1"/>
          </p:cNvCxnSpPr>
          <p:nvPr/>
        </p:nvCxnSpPr>
        <p:spPr>
          <a:xfrm flipV="1">
            <a:off x="6648999" y="1946898"/>
            <a:ext cx="1005749" cy="20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2" idx="3"/>
            <a:endCxn id="43" idx="1"/>
          </p:cNvCxnSpPr>
          <p:nvPr/>
        </p:nvCxnSpPr>
        <p:spPr>
          <a:xfrm>
            <a:off x="7505730" y="3417549"/>
            <a:ext cx="149014" cy="35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4" idx="1"/>
          </p:cNvCxnSpPr>
          <p:nvPr/>
        </p:nvCxnSpPr>
        <p:spPr>
          <a:xfrm>
            <a:off x="6737114" y="5081803"/>
            <a:ext cx="917628" cy="108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tick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766" y="4749226"/>
            <a:ext cx="538512" cy="546271"/>
          </a:xfrm>
          <a:prstGeom prst="rect">
            <a:avLst/>
          </a:prstGeom>
        </p:spPr>
      </p:pic>
      <p:pic>
        <p:nvPicPr>
          <p:cNvPr id="52" name="Picture 51" descr="cross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324" y="3168852"/>
            <a:ext cx="464957" cy="492551"/>
          </a:xfrm>
          <a:prstGeom prst="rect">
            <a:avLst/>
          </a:prstGeom>
        </p:spPr>
      </p:pic>
      <p:pic>
        <p:nvPicPr>
          <p:cNvPr id="53" name="Picture 52" descr="cross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868" y="1720697"/>
            <a:ext cx="464957" cy="49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6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Top-down figure-ground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79133"/>
          </a:xfrm>
        </p:spPr>
        <p:txBody>
          <a:bodyPr/>
          <a:lstStyle/>
          <a:p>
            <a:r>
              <a:rPr lang="en-US" dirty="0" smtClean="0"/>
              <a:t>Pixel classification</a:t>
            </a:r>
          </a:p>
          <a:p>
            <a:pPr lvl="1"/>
            <a:r>
              <a:rPr lang="en-US" dirty="0" smtClean="0"/>
              <a:t>For each p in window, does it belong to object?</a:t>
            </a:r>
          </a:p>
          <a:p>
            <a:r>
              <a:rPr lang="en-US" dirty="0" smtClean="0"/>
              <a:t>Idea: Use features from CNN</a:t>
            </a:r>
          </a:p>
        </p:txBody>
      </p:sp>
      <p:pic>
        <p:nvPicPr>
          <p:cNvPr id="4" name="Picture 3" descr="car_1_im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67" y="3466571"/>
            <a:ext cx="3302000" cy="2483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0467" y="4131733"/>
            <a:ext cx="3302000" cy="1574800"/>
          </a:xfrm>
          <a:prstGeom prst="rect">
            <a:avLst/>
          </a:prstGeom>
          <a:noFill/>
          <a:ln w="57150" cmpd="sng">
            <a:solidFill>
              <a:srgbClr val="BE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4333" y="4131733"/>
            <a:ext cx="194733" cy="1862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3"/>
            <a:endCxn id="9" idx="1"/>
          </p:cNvCxnSpPr>
          <p:nvPr/>
        </p:nvCxnSpPr>
        <p:spPr>
          <a:xfrm>
            <a:off x="4072467" y="4708123"/>
            <a:ext cx="10583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2010_004390_hy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800" y="3466571"/>
            <a:ext cx="3301999" cy="24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4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0.16892 -0.00324 0.33785 -0.00625 0.33698 1.11111E-6 C 0.33611 0.00625 -0.00521 0.03056 -0.00556 0.03704 C -0.0059 0.04352 0.33472 0.03287 0.33507 0.03935 C 0.33542 0.04583 -0.00382 0.06991 -0.00382 0.07639 C -0.00382 0.08287 0.33507 0.07153 0.33507 0.07894 C 0.33507 0.08634 -0.00417 0.11343 -0.00382 0.12083 C -0.00347 0.12824 0.33698 0.11759 0.33698 0.12338 C 0.33698 0.12917 -0.00417 0.14977 -0.00382 0.15556 C -0.00347 0.16134 0.3401 0.15162 0.33889 0.15787 C 0.33767 0.16412 -0.01042 0.18611 -0.01111 0.19259 C -0.01181 0.19908 0.16163 0.19815 0.33507 0.19745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more results</a:t>
            </a:r>
            <a:endParaRPr lang="en-US" dirty="0"/>
          </a:p>
        </p:txBody>
      </p:sp>
      <p:pic>
        <p:nvPicPr>
          <p:cNvPr id="4" name="Picture 3" descr="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213765"/>
            <a:ext cx="2842461" cy="2131846"/>
          </a:xfrm>
          <a:prstGeom prst="rect">
            <a:avLst/>
          </a:prstGeom>
        </p:spPr>
      </p:pic>
      <p:pic>
        <p:nvPicPr>
          <p:cNvPr id="5" name="Picture 4" descr="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134" y="3911456"/>
            <a:ext cx="2101484" cy="2653389"/>
          </a:xfrm>
          <a:prstGeom prst="rect">
            <a:avLst/>
          </a:prstGeom>
        </p:spPr>
      </p:pic>
      <p:pic>
        <p:nvPicPr>
          <p:cNvPr id="6" name="Picture 5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7" y="1460334"/>
            <a:ext cx="3106015" cy="1944365"/>
          </a:xfrm>
          <a:prstGeom prst="rect">
            <a:avLst/>
          </a:prstGeom>
        </p:spPr>
      </p:pic>
      <p:pic>
        <p:nvPicPr>
          <p:cNvPr id="7" name="Picture 6" descr="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241" y="4213765"/>
            <a:ext cx="2907182" cy="1773381"/>
          </a:xfrm>
          <a:prstGeom prst="rect">
            <a:avLst/>
          </a:prstGeom>
        </p:spPr>
      </p:pic>
      <p:pic>
        <p:nvPicPr>
          <p:cNvPr id="8" name="Picture 7" descr="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559" y="1460334"/>
            <a:ext cx="3175000" cy="2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460194" y="383977"/>
            <a:ext cx="8223614" cy="1518047"/>
          </a:xfrm>
          <a:prstGeom prst="rect">
            <a:avLst/>
          </a:prstGeom>
        </p:spPr>
        <p:txBody>
          <a:bodyPr>
            <a:normAutofit/>
          </a:bodyPr>
          <a:lstStyle>
            <a:lvl1pPr defTabSz="490727">
              <a:defRPr sz="6719"/>
            </a:lvl1pPr>
          </a:lstStyle>
          <a:p>
            <a:pPr lvl="0">
              <a:defRPr sz="1800"/>
            </a:pPr>
            <a:r>
              <a:rPr sz="4700" dirty="0"/>
              <a:t> </a:t>
            </a:r>
            <a:r>
              <a:rPr sz="4700" dirty="0">
                <a:latin typeface="Calibri"/>
                <a:cs typeface="Calibri"/>
              </a:rPr>
              <a:t>Viewpoint </a:t>
            </a:r>
            <a:r>
              <a:rPr sz="4700" dirty="0" smtClean="0">
                <a:latin typeface="Calibri"/>
                <a:cs typeface="Calibri"/>
              </a:rPr>
              <a:t>Prediction</a:t>
            </a:r>
            <a:r>
              <a:rPr lang="en-US" sz="4700" dirty="0" smtClean="0">
                <a:latin typeface="Calibri"/>
                <a:cs typeface="Calibri"/>
              </a:rPr>
              <a:t/>
            </a:r>
            <a:br>
              <a:rPr lang="en-US" sz="4700" dirty="0" smtClean="0">
                <a:latin typeface="Calibri"/>
                <a:cs typeface="Calibri"/>
              </a:rPr>
            </a:br>
            <a:r>
              <a:rPr lang="en-US" sz="3200" dirty="0" smtClean="0">
                <a:latin typeface="Calibri"/>
                <a:cs typeface="Calibri"/>
              </a:rPr>
              <a:t>Tulsiani &amp; Malik (2015)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3" y="5854664"/>
            <a:ext cx="9066545" cy="34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/>
            <a:r>
              <a:rPr dirty="0"/>
              <a:t>The columns show 15th, 30th, 45th, 60th, 75th and 90th </a:t>
            </a:r>
            <a:r>
              <a:rPr/>
              <a:t>percentile </a:t>
            </a:r>
            <a:r>
              <a:rPr smtClean="0"/>
              <a:t>instances </a:t>
            </a:r>
            <a:r>
              <a:rPr dirty="0"/>
              <a:t>in terms of the error.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62" y="2096670"/>
            <a:ext cx="8064105" cy="36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221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 Three R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s of Vision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111375" y="3559176"/>
            <a:ext cx="184624" cy="37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457200" y="5818195"/>
            <a:ext cx="86868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We have explored category-specific 3D reconstruction.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3673481" y="1527181"/>
            <a:ext cx="1810073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</p:txBody>
      </p:sp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987425" y="4941890"/>
            <a:ext cx="22479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Reconstruction</a:t>
            </a: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6384926" y="4941890"/>
            <a:ext cx="27178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Reorganization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1014" y="2162175"/>
            <a:ext cx="21971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95525" y="2162175"/>
            <a:ext cx="2184400" cy="2489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75218" y="2162175"/>
            <a:ext cx="2212975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483227" y="2162175"/>
            <a:ext cx="2224088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84564" y="4941888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84564" y="5286375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8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7098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2412">
              <a:defRPr sz="5504"/>
            </a:lvl1pPr>
          </a:lstStyle>
          <a:p>
            <a:pPr lvl="0">
              <a:defRPr sz="1800"/>
            </a:pPr>
            <a:r>
              <a:rPr sz="3600" dirty="0"/>
              <a:t>3D Reconstruction from a Single </a:t>
            </a:r>
            <a:r>
              <a:rPr sz="3600" dirty="0" smtClean="0"/>
              <a:t>Image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2700" dirty="0" smtClean="0"/>
              <a:t>Kar, Tulsiani, Carreira &amp; Malik (2015)</a:t>
            </a:r>
            <a:endParaRPr sz="2700" dirty="0"/>
          </a:p>
        </p:txBody>
      </p:sp>
      <p:grpSp>
        <p:nvGrpSpPr>
          <p:cNvPr id="504" name="Group 504"/>
          <p:cNvGrpSpPr/>
          <p:nvPr/>
        </p:nvGrpSpPr>
        <p:grpSpPr>
          <a:xfrm>
            <a:off x="211824" y="1143303"/>
            <a:ext cx="2611219" cy="2436208"/>
            <a:chOff x="0" y="0"/>
            <a:chExt cx="3713731" cy="3464827"/>
          </a:xfrm>
        </p:grpSpPr>
        <p:pic>
          <p:nvPicPr>
            <p:cNvPr id="502" name="img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77675"/>
              <a:ext cx="3713732" cy="2787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" name="Shape 503"/>
            <p:cNvSpPr/>
            <p:nvPr/>
          </p:nvSpPr>
          <p:spPr>
            <a:xfrm>
              <a:off x="925041" y="0"/>
              <a:ext cx="1863650" cy="614503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457200">
                <a:buClr>
                  <a:srgbClr val="000000"/>
                </a:buClr>
                <a:buFont typeface="Century"/>
                <a:defRPr sz="2800">
                  <a:uFill>
                    <a:solidFill/>
                  </a:uFill>
                  <a:latin typeface="+mj-lt"/>
                  <a:ea typeface="+mj-ea"/>
                  <a:cs typeface="+mj-cs"/>
                  <a:sym typeface="Source Sans Pro Light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800">
                  <a:uFillTx/>
                </a:defRPr>
              </a:pPr>
              <a:r>
                <a:rPr sz="1300" kern="0">
                  <a:solidFill>
                    <a:sysClr val="windowText" lastClr="000000"/>
                  </a:solidFill>
                  <a:uFillTx/>
                  <a:latin typeface="Source Sans Pro Light"/>
                  <a:ea typeface="Source Sans Pro Light"/>
                  <a:cs typeface="Source Sans Pro Light"/>
                </a:rPr>
                <a:t>Image</a:t>
              </a:r>
            </a:p>
          </p:txBody>
        </p:sp>
      </p:grpSp>
      <p:sp>
        <p:nvSpPr>
          <p:cNvPr id="505" name="Shape 505"/>
          <p:cNvSpPr/>
          <p:nvPr/>
        </p:nvSpPr>
        <p:spPr>
          <a:xfrm>
            <a:off x="2808666" y="2599657"/>
            <a:ext cx="468778" cy="1"/>
          </a:xfrm>
          <a:prstGeom prst="line">
            <a:avLst/>
          </a:prstGeom>
          <a:ln w="50800">
            <a:solidFill/>
            <a:miter lim="400000"/>
            <a:tailEnd type="stealth"/>
          </a:ln>
        </p:spPr>
        <p:txBody>
          <a:bodyPr lIns="0" tIns="0" rIns="0" bIns="0" anchor="ctr"/>
          <a:lstStyle/>
          <a:p>
            <a:pPr defTabSz="410646" fontAlgn="auto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ysClr val="windowText" lastClr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514" name="Group 514"/>
          <p:cNvGrpSpPr/>
          <p:nvPr/>
        </p:nvGrpSpPr>
        <p:grpSpPr>
          <a:xfrm>
            <a:off x="5871548" y="1161888"/>
            <a:ext cx="3060630" cy="2415137"/>
            <a:chOff x="0" y="0"/>
            <a:chExt cx="4352894" cy="3434861"/>
          </a:xfrm>
        </p:grpSpPr>
        <p:sp>
          <p:nvSpPr>
            <p:cNvPr id="506" name="Shape 506"/>
            <p:cNvSpPr/>
            <p:nvPr/>
          </p:nvSpPr>
          <p:spPr>
            <a:xfrm>
              <a:off x="0" y="2044823"/>
              <a:ext cx="66670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0646" fontAlgn="auto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ysClr val="windowText" lastClr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513" name="Group 513"/>
            <p:cNvGrpSpPr/>
            <p:nvPr/>
          </p:nvGrpSpPr>
          <p:grpSpPr>
            <a:xfrm>
              <a:off x="648589" y="0"/>
              <a:ext cx="3704306" cy="3434862"/>
              <a:chOff x="0" y="0"/>
              <a:chExt cx="3704305" cy="3434861"/>
            </a:xfrm>
          </p:grpSpPr>
          <p:grpSp>
            <p:nvGrpSpPr>
              <p:cNvPr id="511" name="Group 511"/>
              <p:cNvGrpSpPr/>
              <p:nvPr/>
            </p:nvGrpSpPr>
            <p:grpSpPr>
              <a:xfrm>
                <a:off x="0" y="602078"/>
                <a:ext cx="3704306" cy="2832784"/>
                <a:chOff x="0" y="-11"/>
                <a:chExt cx="3704305" cy="2832783"/>
              </a:xfrm>
            </p:grpSpPr>
            <p:pic>
              <p:nvPicPr>
                <p:cNvPr id="507" name="img.png"/>
                <p:cNvPicPr/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2694"/>
                  <a:ext cx="3704306" cy="278007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08" name="Shape 508"/>
                <p:cNvSpPr/>
                <p:nvPr/>
              </p:nvSpPr>
              <p:spPr>
                <a:xfrm>
                  <a:off x="296249" y="404390"/>
                  <a:ext cx="3335387" cy="1988965"/>
                </a:xfrm>
                <a:prstGeom prst="rect">
                  <a:avLst/>
                </a:prstGeom>
                <a:noFill/>
                <a:ln w="63500" cap="flat">
                  <a:solidFill>
                    <a:srgbClr val="00882B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410646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700" kern="0">
                    <a:solidFill>
                      <a:sysClr val="windowText" lastClr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pic>
              <p:nvPicPr>
                <p:cNvPr id="509" name="poseCam.png"/>
                <p:cNvPicPr/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 rot="21187927">
                  <a:off x="2692554" y="30758"/>
                  <a:ext cx="564619" cy="8330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10" name="Shape 510"/>
                <p:cNvSpPr/>
                <p:nvPr/>
              </p:nvSpPr>
              <p:spPr>
                <a:xfrm>
                  <a:off x="1850315" y="753351"/>
                  <a:ext cx="912309" cy="8409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000" b="1">
                      <a:solidFill>
                        <a:srgbClr val="C82506"/>
                      </a:solidFill>
                      <a:latin typeface="SourceSansPro-Semibold"/>
                      <a:ea typeface="SourceSansPro-Semibold"/>
                      <a:cs typeface="SourceSansPro-Semibold"/>
                      <a:sym typeface="SourceSansPro-Semibold"/>
                    </a:defRPr>
                  </a:lvl1pPr>
                </a:lstStyle>
                <a:p>
                  <a:pPr defTabSz="410646" fontAlgn="auto">
                    <a:spcBef>
                      <a:spcPts val="0"/>
                    </a:spcBef>
                    <a:spcAft>
                      <a:spcPts val="0"/>
                    </a:spcAft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1300" b="0" kern="0">
                      <a:solidFill>
                        <a:srgbClr val="000000"/>
                      </a:solidFill>
                    </a:rPr>
                    <a:t>car</a:t>
                  </a:r>
                </a:p>
              </p:txBody>
            </p:sp>
          </p:grpSp>
          <p:sp>
            <p:nvSpPr>
              <p:cNvPr id="512" name="Shape 512"/>
              <p:cNvSpPr/>
              <p:nvPr/>
            </p:nvSpPr>
            <p:spPr>
              <a:xfrm>
                <a:off x="63725" y="0"/>
                <a:ext cx="3576855" cy="561646"/>
              </a:xfrm>
              <a:prstGeom prst="rect">
                <a:avLst/>
              </a:prstGeom>
              <a:noFill/>
              <a:ln w="12700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t">
                <a:noAutofit/>
              </a:bodyPr>
              <a:lstStyle>
                <a:lvl1pPr defTabSz="457200">
                  <a:buClr>
                    <a:srgbClr val="000000"/>
                  </a:buClr>
                  <a:buFont typeface="Century"/>
                  <a:defRPr sz="2800">
                    <a:uFill>
                      <a:solidFill/>
                    </a:uFill>
                    <a:latin typeface="+mj-lt"/>
                    <a:ea typeface="+mj-ea"/>
                    <a:cs typeface="+mj-cs"/>
                    <a:sym typeface="Source Sans Pro Light"/>
                  </a:defRPr>
                </a:lvl1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800">
                    <a:uFillTx/>
                  </a:defRPr>
                </a:pPr>
                <a:r>
                  <a:rPr sz="1300" kern="0">
                    <a:solidFill>
                      <a:sysClr val="windowText" lastClr="000000"/>
                    </a:solidFill>
                    <a:uFillTx/>
                    <a:latin typeface="Source Sans Pro Light"/>
                    <a:ea typeface="Source Sans Pro Light"/>
                    <a:cs typeface="Source Sans Pro Light"/>
                  </a:rPr>
                  <a:t>Viewpoint Estimation</a:t>
                </a:r>
              </a:p>
            </p:txBody>
          </p:sp>
        </p:grpSp>
      </p:grpSp>
      <p:grpSp>
        <p:nvGrpSpPr>
          <p:cNvPr id="519" name="Group 519"/>
          <p:cNvGrpSpPr/>
          <p:nvPr/>
        </p:nvGrpSpPr>
        <p:grpSpPr>
          <a:xfrm>
            <a:off x="452701" y="4236186"/>
            <a:ext cx="3860410" cy="2437000"/>
            <a:chOff x="0" y="0"/>
            <a:chExt cx="5490360" cy="3465955"/>
          </a:xfrm>
        </p:grpSpPr>
        <p:grpSp>
          <p:nvGrpSpPr>
            <p:cNvPr id="517" name="Group 517"/>
            <p:cNvGrpSpPr/>
            <p:nvPr/>
          </p:nvGrpSpPr>
          <p:grpSpPr>
            <a:xfrm>
              <a:off x="0" y="0"/>
              <a:ext cx="3927925" cy="3465956"/>
              <a:chOff x="0" y="0"/>
              <a:chExt cx="3927923" cy="3465955"/>
            </a:xfrm>
          </p:grpSpPr>
          <p:pic>
            <p:nvPicPr>
              <p:cNvPr id="515" name="sirfs2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21300000">
                <a:off x="86522" y="159540"/>
                <a:ext cx="3754881" cy="2149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6" name="Shape 516"/>
              <p:cNvSpPr/>
              <p:nvPr/>
            </p:nvSpPr>
            <p:spPr>
              <a:xfrm>
                <a:off x="175535" y="2403125"/>
                <a:ext cx="3576855" cy="1062831"/>
              </a:xfrm>
              <a:prstGeom prst="rect">
                <a:avLst/>
              </a:prstGeom>
              <a:noFill/>
              <a:ln w="12700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t">
                <a:noAutofit/>
              </a:bodyPr>
              <a:lstStyle/>
              <a:p>
                <a:pPr defTabSz="32137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 sz="1800"/>
                </a:pPr>
                <a:r>
                  <a:rPr sz="2000" kern="0">
                    <a:solidFill>
                      <a:sysClr val="windowText" lastClr="000000"/>
                    </a:solidFill>
                    <a:uFill>
                      <a:solidFill/>
                    </a:u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High Frequency </a:t>
                </a:r>
              </a:p>
              <a:p>
                <a:pPr defTabSz="32137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 sz="1800"/>
                </a:pPr>
                <a:r>
                  <a:rPr sz="2000" kern="0">
                    <a:solidFill>
                      <a:sysClr val="windowText" lastClr="000000"/>
                    </a:solidFill>
                    <a:uFill>
                      <a:solidFill/>
                    </a:u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Depth Map</a:t>
                </a:r>
              </a:p>
            </p:txBody>
          </p:sp>
        </p:grpSp>
        <p:sp>
          <p:nvSpPr>
            <p:cNvPr id="518" name="Shape 518"/>
            <p:cNvSpPr/>
            <p:nvPr/>
          </p:nvSpPr>
          <p:spPr>
            <a:xfrm flipH="1" flipV="1">
              <a:off x="4038481" y="1234242"/>
              <a:ext cx="145188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0646" fontAlgn="auto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ysClr val="windowText" lastClr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525" name="Group 525"/>
          <p:cNvGrpSpPr/>
          <p:nvPr/>
        </p:nvGrpSpPr>
        <p:grpSpPr>
          <a:xfrm>
            <a:off x="4408574" y="3743567"/>
            <a:ext cx="2675387" cy="2929620"/>
            <a:chOff x="0" y="0"/>
            <a:chExt cx="3804994" cy="4166570"/>
          </a:xfrm>
        </p:grpSpPr>
        <p:sp>
          <p:nvSpPr>
            <p:cNvPr id="520" name="Shape 520"/>
            <p:cNvSpPr/>
            <p:nvPr/>
          </p:nvSpPr>
          <p:spPr>
            <a:xfrm>
              <a:off x="251" y="315"/>
              <a:ext cx="408382" cy="115017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0646" fontAlgn="auto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ysClr val="windowText" lastClr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523" name="Group 523"/>
            <p:cNvGrpSpPr/>
            <p:nvPr/>
          </p:nvGrpSpPr>
          <p:grpSpPr>
            <a:xfrm>
              <a:off x="-1" y="679273"/>
              <a:ext cx="3804996" cy="3487298"/>
              <a:chOff x="0" y="0"/>
              <a:chExt cx="3804994" cy="3487296"/>
            </a:xfrm>
          </p:grpSpPr>
          <p:pic>
            <p:nvPicPr>
              <p:cNvPr id="521" name="recons1.png"/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36938">
                <a:off x="146945" y="319144"/>
                <a:ext cx="3511104" cy="18728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2" name="Shape 522"/>
              <p:cNvSpPr/>
              <p:nvPr/>
            </p:nvSpPr>
            <p:spPr>
              <a:xfrm>
                <a:off x="114070" y="2424466"/>
                <a:ext cx="3576855" cy="1062831"/>
              </a:xfrm>
              <a:prstGeom prst="rect">
                <a:avLst/>
              </a:prstGeom>
              <a:noFill/>
              <a:ln w="12700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t">
                <a:noAutofit/>
              </a:bodyPr>
              <a:lstStyle/>
              <a:p>
                <a:pPr defTabSz="32137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 sz="1800"/>
                </a:pPr>
                <a:r>
                  <a:rPr sz="2000" kern="0">
                    <a:solidFill>
                      <a:sysClr val="windowText" lastClr="000000"/>
                    </a:solidFill>
                    <a:uFill>
                      <a:solidFill/>
                    </a:u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Category Specific </a:t>
                </a:r>
              </a:p>
              <a:p>
                <a:pPr defTabSz="32137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 sz="1800"/>
                </a:pPr>
                <a:r>
                  <a:rPr sz="2000" kern="0">
                    <a:solidFill>
                      <a:sysClr val="windowText" lastClr="000000"/>
                    </a:solidFill>
                    <a:uFill>
                      <a:solidFill/>
                    </a:u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3D Reconstruction</a:t>
                </a:r>
              </a:p>
            </p:txBody>
          </p:sp>
        </p:grpSp>
        <p:sp>
          <p:nvSpPr>
            <p:cNvPr id="524" name="Shape 524"/>
            <p:cNvSpPr/>
            <p:nvPr/>
          </p:nvSpPr>
          <p:spPr>
            <a:xfrm flipH="1">
              <a:off x="2962109" y="0"/>
              <a:ext cx="392923" cy="115049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0646" fontAlgn="auto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ysClr val="windowText" lastClr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532" name="Group 532"/>
          <p:cNvGrpSpPr/>
          <p:nvPr/>
        </p:nvGrpSpPr>
        <p:grpSpPr>
          <a:xfrm>
            <a:off x="7094468" y="4857280"/>
            <a:ext cx="1923910" cy="1823147"/>
            <a:chOff x="0" y="0"/>
            <a:chExt cx="2736227" cy="2592919"/>
          </a:xfrm>
        </p:grpSpPr>
        <p:sp>
          <p:nvSpPr>
            <p:cNvPr id="526" name="Shape 526"/>
            <p:cNvSpPr/>
            <p:nvPr/>
          </p:nvSpPr>
          <p:spPr>
            <a:xfrm flipH="1" flipV="1">
              <a:off x="0" y="593411"/>
              <a:ext cx="596542" cy="59654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0646" fontAlgn="auto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ysClr val="windowText" lastClr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531" name="Group 531"/>
            <p:cNvGrpSpPr/>
            <p:nvPr/>
          </p:nvGrpSpPr>
          <p:grpSpPr>
            <a:xfrm>
              <a:off x="689948" y="0"/>
              <a:ext cx="2046280" cy="2592920"/>
              <a:chOff x="0" y="0"/>
              <a:chExt cx="2046279" cy="2592919"/>
            </a:xfrm>
          </p:grpSpPr>
          <p:grpSp>
            <p:nvGrpSpPr>
              <p:cNvPr id="529" name="Group 529"/>
              <p:cNvGrpSpPr/>
              <p:nvPr/>
            </p:nvGrpSpPr>
            <p:grpSpPr>
              <a:xfrm>
                <a:off x="0" y="1129243"/>
                <a:ext cx="2046280" cy="1463677"/>
                <a:chOff x="0" y="0"/>
                <a:chExt cx="2046279" cy="1463676"/>
              </a:xfrm>
            </p:grpSpPr>
            <p:pic>
              <p:nvPicPr>
                <p:cNvPr id="527" name="pasted-image.pdf"/>
                <p:cNvPicPr/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158" y="37311"/>
                  <a:ext cx="1905963" cy="138905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28" name="Shape 528"/>
                <p:cNvSpPr/>
                <p:nvPr/>
              </p:nvSpPr>
              <p:spPr>
                <a:xfrm>
                  <a:off x="0" y="0"/>
                  <a:ext cx="2046280" cy="1463677"/>
                </a:xfrm>
                <a:prstGeom prst="roundRect">
                  <a:avLst>
                    <a:gd name="adj" fmla="val 15774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410646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700" kern="0">
                    <a:solidFill>
                      <a:sysClr val="windowText" lastClr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530" name="Shape 530"/>
              <p:cNvSpPr/>
              <p:nvPr/>
            </p:nvSpPr>
            <p:spPr>
              <a:xfrm>
                <a:off x="0" y="0"/>
                <a:ext cx="2046280" cy="1043716"/>
              </a:xfrm>
              <a:prstGeom prst="rect">
                <a:avLst/>
              </a:prstGeom>
              <a:noFill/>
              <a:ln w="12700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t">
                <a:noAutofit/>
              </a:bodyPr>
              <a:lstStyle>
                <a:lvl1pPr defTabSz="457200">
                  <a:buClr>
                    <a:srgbClr val="000000"/>
                  </a:buClr>
                  <a:buFont typeface="Century"/>
                  <a:defRPr sz="2800">
                    <a:uFill>
                      <a:solidFill/>
                    </a:uFill>
                    <a:latin typeface="+mj-lt"/>
                    <a:ea typeface="+mj-ea"/>
                    <a:cs typeface="+mj-cs"/>
                    <a:sym typeface="Source Sans Pro Light"/>
                  </a:defRPr>
                </a:lvl1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800">
                    <a:uFillTx/>
                  </a:defRPr>
                </a:pPr>
                <a:r>
                  <a:rPr sz="1300" kern="0">
                    <a:solidFill>
                      <a:sysClr val="windowText" lastClr="000000"/>
                    </a:solidFill>
                    <a:uFillTx/>
                    <a:latin typeface="Source Sans Pro Light"/>
                    <a:ea typeface="Source Sans Pro Light"/>
                    <a:cs typeface="Source Sans Pro Light"/>
                  </a:rPr>
                  <a:t>Deformable 3D model</a:t>
                </a:r>
              </a:p>
            </p:txBody>
          </p:sp>
        </p:grpSp>
      </p:grpSp>
      <p:grpSp>
        <p:nvGrpSpPr>
          <p:cNvPr id="538" name="Group 538"/>
          <p:cNvGrpSpPr/>
          <p:nvPr/>
        </p:nvGrpSpPr>
        <p:grpSpPr>
          <a:xfrm>
            <a:off x="3256689" y="949137"/>
            <a:ext cx="2624239" cy="2630374"/>
            <a:chOff x="0" y="0"/>
            <a:chExt cx="3732250" cy="3740976"/>
          </a:xfrm>
        </p:grpSpPr>
        <p:grpSp>
          <p:nvGrpSpPr>
            <p:cNvPr id="536" name="Group 536"/>
            <p:cNvGrpSpPr/>
            <p:nvPr/>
          </p:nvGrpSpPr>
          <p:grpSpPr>
            <a:xfrm>
              <a:off x="18519" y="953824"/>
              <a:ext cx="3713732" cy="2787153"/>
              <a:chOff x="0" y="0"/>
              <a:chExt cx="3713731" cy="2787151"/>
            </a:xfrm>
          </p:grpSpPr>
          <p:pic>
            <p:nvPicPr>
              <p:cNvPr id="533" name="seg2.png"/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713732" cy="27871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34" name="Shape 534"/>
              <p:cNvSpPr/>
              <p:nvPr/>
            </p:nvSpPr>
            <p:spPr>
              <a:xfrm>
                <a:off x="263738" y="355233"/>
                <a:ext cx="3335387" cy="1988965"/>
              </a:xfrm>
              <a:prstGeom prst="rect">
                <a:avLst/>
              </a:prstGeom>
              <a:noFill/>
              <a:ln w="63500" cap="flat">
                <a:solidFill>
                  <a:srgbClr val="00882B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10646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700" kern="0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1906704" y="704194"/>
                <a:ext cx="912309" cy="8409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4000" b="1">
                    <a:solidFill>
                      <a:srgbClr val="FFFFFF"/>
                    </a:solidFill>
                    <a:latin typeface="SourceSansPro-Semibold"/>
                    <a:ea typeface="SourceSansPro-Semibold"/>
                    <a:cs typeface="SourceSansPro-Semibold"/>
                    <a:sym typeface="SourceSansPro-Semibold"/>
                  </a:defRPr>
                </a:lvl1pPr>
              </a:lstStyle>
              <a:p>
                <a:pPr defTabSz="410646" fontAlgn="auto">
                  <a:spcBef>
                    <a:spcPts val="0"/>
                  </a:spcBef>
                  <a:spcAft>
                    <a:spcPts val="0"/>
                  </a:spcAft>
                  <a:defRPr sz="1800" b="0">
                    <a:solidFill>
                      <a:srgbClr val="000000"/>
                    </a:solidFill>
                  </a:defRPr>
                </a:pPr>
                <a:r>
                  <a:rPr sz="1300" b="0" kern="0">
                    <a:solidFill>
                      <a:srgbClr val="000000"/>
                    </a:solidFill>
                  </a:rPr>
                  <a:t>car</a:t>
                </a:r>
              </a:p>
            </p:txBody>
          </p:sp>
        </p:grpSp>
        <p:sp>
          <p:nvSpPr>
            <p:cNvPr id="537" name="Shape 537"/>
            <p:cNvSpPr/>
            <p:nvPr/>
          </p:nvSpPr>
          <p:spPr>
            <a:xfrm>
              <a:off x="0" y="0"/>
              <a:ext cx="3690088" cy="939923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457200">
                <a:buClr>
                  <a:srgbClr val="000000"/>
                </a:buClr>
                <a:buFont typeface="Century"/>
                <a:defRPr sz="2500">
                  <a:uFill>
                    <a:solidFill/>
                  </a:uFill>
                  <a:latin typeface="+mj-lt"/>
                  <a:ea typeface="+mj-ea"/>
                  <a:cs typeface="+mj-cs"/>
                  <a:sym typeface="Source Sans Pro Light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800">
                  <a:uFillTx/>
                </a:defRPr>
              </a:pPr>
              <a:r>
                <a:rPr sz="1800" kern="0">
                  <a:solidFill>
                    <a:sysClr val="windowText" lastClr="000000"/>
                  </a:solidFill>
                  <a:uFillTx/>
                  <a:latin typeface="Source Sans Pro Light"/>
                  <a:ea typeface="Source Sans Pro Light"/>
                  <a:cs typeface="Source Sans Pro Light"/>
                </a:rPr>
                <a:t>Object  Detection and Instance Segmentation</a:t>
              </a:r>
            </a:p>
          </p:txBody>
        </p:sp>
      </p:grpSp>
      <p:sp>
        <p:nvSpPr>
          <p:cNvPr id="539" name="Shape 539"/>
          <p:cNvSpPr/>
          <p:nvPr/>
        </p:nvSpPr>
        <p:spPr>
          <a:xfrm>
            <a:off x="6184801" y="901937"/>
            <a:ext cx="2751313" cy="672325"/>
          </a:xfrm>
          <a:prstGeom prst="rect">
            <a:avLst/>
          </a:prstGeom>
          <a:solidFill>
            <a:srgbClr val="FFFFFF"/>
          </a:solidFill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088" tIns="38088" rIns="38088" bIns="38088"/>
          <a:lstStyle/>
          <a:p>
            <a:pPr defTabSz="32137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700" kern="0" dirty="0">
                <a:solidFill>
                  <a:sysClr val="windowText" lastClr="000000"/>
                </a:solidFill>
                <a:uFill>
                  <a:solidFill/>
                </a:u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Viewpoints and Keypoints</a:t>
            </a:r>
          </a:p>
          <a:p>
            <a:pPr defTabSz="32137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400" kern="0" dirty="0">
                <a:solidFill>
                  <a:srgbClr val="C82506"/>
                </a:solidFill>
                <a:uFill>
                  <a:solidFill/>
                </a:u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Tulsiani &amp; Malik, CVPR 2015     </a:t>
            </a:r>
          </a:p>
        </p:txBody>
      </p:sp>
      <p:sp>
        <p:nvSpPr>
          <p:cNvPr id="540" name="Shape 540"/>
          <p:cNvSpPr/>
          <p:nvPr/>
        </p:nvSpPr>
        <p:spPr>
          <a:xfrm>
            <a:off x="3198840" y="736651"/>
            <a:ext cx="2751313" cy="849748"/>
          </a:xfrm>
          <a:prstGeom prst="rect">
            <a:avLst/>
          </a:prstGeom>
          <a:solidFill>
            <a:srgbClr val="FFFFFF"/>
          </a:solidFill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088" tIns="38088" rIns="38088" bIns="38088"/>
          <a:lstStyle/>
          <a:p>
            <a:pPr defTabSz="32137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700" kern="0" dirty="0">
                <a:solidFill>
                  <a:sysClr val="windowText" lastClr="000000"/>
                </a:solidFill>
                <a:uFill>
                  <a:solidFill/>
                </a:u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R-CNN, SDS</a:t>
            </a:r>
          </a:p>
          <a:p>
            <a:pPr defTabSz="32137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400" kern="0" dirty="0">
                <a:solidFill>
                  <a:srgbClr val="C82506"/>
                </a:solidFill>
                <a:uFill>
                  <a:solidFill/>
                </a:u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Girshick et al., Hariharan et al.</a:t>
            </a:r>
          </a:p>
          <a:p>
            <a:pPr algn="l" defTabSz="32137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700" kern="0" dirty="0">
                <a:solidFill>
                  <a:srgbClr val="C82506"/>
                </a:solidFill>
                <a:uFill>
                  <a:solidFill/>
                </a:u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   </a:t>
            </a:r>
            <a:r>
              <a:rPr sz="1400" kern="0" dirty="0">
                <a:solidFill>
                  <a:srgbClr val="C82506"/>
                </a:solidFill>
                <a:uFill>
                  <a:solidFill/>
                </a:u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CVPR 2014         CVPR 2015     </a:t>
            </a:r>
          </a:p>
        </p:txBody>
      </p:sp>
      <p:sp>
        <p:nvSpPr>
          <p:cNvPr id="541" name="Shape 541"/>
          <p:cNvSpPr/>
          <p:nvPr/>
        </p:nvSpPr>
        <p:spPr>
          <a:xfrm>
            <a:off x="3027329" y="773337"/>
            <a:ext cx="3094334" cy="2884972"/>
          </a:xfrm>
          <a:prstGeom prst="roundRect">
            <a:avLst>
              <a:gd name="adj" fmla="val 8744"/>
            </a:avLst>
          </a:prstGeom>
          <a:ln w="635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defTabSz="410646" fontAlgn="auto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ysClr val="windowText" lastClr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21717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 animBg="1" advAuto="0"/>
      <p:bldP spid="539" grpId="1" animBg="1" advAuto="0"/>
      <p:bldP spid="540" grpId="0" animBg="1" advAuto="0"/>
      <p:bldP spid="540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7" y="-52037"/>
            <a:ext cx="7804548" cy="151804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>
                <a:latin typeface="Calibri"/>
                <a:cs typeface="Calibri"/>
              </a:rPr>
              <a:t>Deformable 3D Model Learning</a:t>
            </a:r>
          </a:p>
        </p:txBody>
      </p:sp>
      <p:sp>
        <p:nvSpPr>
          <p:cNvPr id="41" name="Shape 41"/>
          <p:cNvSpPr/>
          <p:nvPr/>
        </p:nvSpPr>
        <p:spPr>
          <a:xfrm>
            <a:off x="-11744" y="3874840"/>
            <a:ext cx="9082346" cy="249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625024" lvl="1" indent="-312512" algn="l" defTabSz="457177" fontAlgn="auto">
              <a:spcBef>
                <a:spcPts val="2953"/>
              </a:spcBef>
              <a:spcAft>
                <a:spcPts val="0"/>
              </a:spcAft>
              <a:buSzPct val="75000"/>
              <a:buFontTx/>
              <a:buChar char="•"/>
              <a:defRPr sz="1800"/>
            </a:pPr>
            <a:r>
              <a:rPr lang="en-US"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Viewpoint estimation – </a:t>
            </a:r>
            <a:r>
              <a:rPr lang="en-US" sz="2200" dirty="0" err="1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NRSfM</a:t>
            </a:r>
            <a:r>
              <a:rPr lang="en-US"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 on </a:t>
            </a:r>
            <a:r>
              <a:rPr lang="en-US" sz="2200" dirty="0" err="1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keypoint</a:t>
            </a:r>
            <a:r>
              <a:rPr lang="en-US"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 correspondences</a:t>
            </a:r>
          </a:p>
          <a:p>
            <a:pPr marL="625024" lvl="1" indent="-312512" algn="l" defTabSz="457177" fontAlgn="auto">
              <a:spcBef>
                <a:spcPts val="2953"/>
              </a:spcBef>
              <a:spcAft>
                <a:spcPts val="0"/>
              </a:spcAft>
              <a:buSzPct val="75000"/>
              <a:buFontTx/>
              <a:buChar char="•"/>
              <a:defRPr sz="1800"/>
            </a:pP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Idea - </a:t>
            </a:r>
            <a:r>
              <a:rPr sz="2200" i="1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Deform</a:t>
            </a: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 a mesh to satisfy </a:t>
            </a:r>
            <a:r>
              <a:rPr sz="2200" i="1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silhouettes </a:t>
            </a: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from different viewpoints</a:t>
            </a:r>
          </a:p>
          <a:p>
            <a:pPr marL="625024" lvl="1" indent="-312512" algn="l" defTabSz="457177" fontAlgn="auto">
              <a:spcBef>
                <a:spcPts val="2953"/>
              </a:spcBef>
              <a:spcAft>
                <a:spcPts val="0"/>
              </a:spcAft>
              <a:buSzPct val="75000"/>
              <a:buFontTx/>
              <a:buChar char="•"/>
              <a:defRPr sz="1800"/>
            </a:pP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Energies - </a:t>
            </a:r>
            <a:r>
              <a:rPr sz="2200" dirty="0">
                <a:solidFill>
                  <a:prstClr val="black"/>
                </a:solidFill>
                <a:latin typeface="+mn-lt"/>
                <a:ea typeface="Helvetica"/>
                <a:cs typeface="Helvetica Light"/>
                <a:sym typeface="Helvetica"/>
              </a:rPr>
              <a:t>C</a:t>
            </a: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onsistency, </a:t>
            </a:r>
            <a:r>
              <a:rPr sz="2200" dirty="0">
                <a:solidFill>
                  <a:prstClr val="black"/>
                </a:solidFill>
                <a:latin typeface="+mn-lt"/>
                <a:ea typeface="Helvetica"/>
                <a:cs typeface="Helvetica Light"/>
                <a:sym typeface="Helvetica"/>
              </a:rPr>
              <a:t>C</a:t>
            </a: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overage, </a:t>
            </a:r>
            <a:r>
              <a:rPr sz="2200" b="1" dirty="0">
                <a:solidFill>
                  <a:prstClr val="black"/>
                </a:solidFill>
                <a:latin typeface="+mn-lt"/>
                <a:ea typeface="Helvetica"/>
                <a:cs typeface="Helvetica Light"/>
                <a:sym typeface="Helvetica"/>
              </a:rPr>
              <a:t>S</a:t>
            </a: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moothness, </a:t>
            </a:r>
            <a:r>
              <a:rPr sz="2200" b="1" dirty="0">
                <a:solidFill>
                  <a:prstClr val="black"/>
                </a:solidFill>
                <a:latin typeface="+mn-lt"/>
                <a:ea typeface="Helvetica"/>
                <a:cs typeface="Helvetica Light"/>
                <a:sym typeface="Helvetica"/>
              </a:rPr>
              <a:t>K</a:t>
            </a: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eypoint </a:t>
            </a:r>
          </a:p>
          <a:p>
            <a:pPr marL="625024" lvl="1" indent="-312512" algn="l" defTabSz="457177" fontAlgn="auto">
              <a:spcBef>
                <a:spcPts val="2953"/>
              </a:spcBef>
              <a:spcAft>
                <a:spcPts val="0"/>
              </a:spcAft>
              <a:buSzPct val="75000"/>
              <a:buFontTx/>
              <a:buChar char="•"/>
              <a:defRPr sz="1800"/>
            </a:pP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Intra-class Variation - </a:t>
            </a:r>
            <a:r>
              <a:rPr sz="2200" i="1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Linear</a:t>
            </a:r>
            <a:r>
              <a:rPr sz="2200" dirty="0">
                <a:solidFill>
                  <a:prstClr val="black"/>
                </a:solidFill>
                <a:latin typeface="+mn-lt"/>
                <a:ea typeface="+mn-ea"/>
                <a:cs typeface="Helvetica Light"/>
              </a:rPr>
              <a:t> deformation modes</a:t>
            </a:r>
          </a:p>
        </p:txBody>
      </p:sp>
      <p:pic>
        <p:nvPicPr>
          <p:cNvPr id="2" name="Picture 1" descr="figTrai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6013"/>
            <a:ext cx="9144000" cy="20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58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 idx="4294967295"/>
          </p:nvPr>
        </p:nvSpPr>
        <p:spPr>
          <a:xfrm>
            <a:off x="2223061" y="67612"/>
            <a:ext cx="4697878" cy="83516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200" dirty="0">
                <a:latin typeface="Calibri"/>
                <a:cs typeface="Calibri"/>
              </a:rPr>
              <a:t>Basis Shape Models</a:t>
            </a:r>
          </a:p>
        </p:txBody>
      </p:sp>
      <p:pic>
        <p:nvPicPr>
          <p:cNvPr id="2" name="Picture 1" descr="meanShapesCro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39" y="1107283"/>
            <a:ext cx="6742760" cy="570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563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14 at 9.00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60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 idx="4294967295"/>
          </p:nvPr>
        </p:nvSpPr>
        <p:spPr>
          <a:xfrm>
            <a:off x="3376285" y="-2295"/>
            <a:ext cx="2391435" cy="92935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>
                <a:cs typeface="Source Sans Pro Light"/>
              </a:rPr>
              <a:t>Results</a:t>
            </a:r>
          </a:p>
        </p:txBody>
      </p:sp>
      <p:pic>
        <p:nvPicPr>
          <p:cNvPr id="47" name="resultfig1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" y="1027618"/>
            <a:ext cx="9144025" cy="4317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resultfig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7" y="5344701"/>
            <a:ext cx="8936008" cy="15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826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9366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Three R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s of Vision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111375" y="3559176"/>
            <a:ext cx="184624" cy="37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457200" y="5818197"/>
            <a:ext cx="86868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These ideas apply equally well in a video setting</a:t>
            </a:r>
          </a:p>
        </p:txBody>
      </p:sp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3673481" y="1527181"/>
            <a:ext cx="1810073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</p:txBody>
      </p:sp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987425" y="4941890"/>
            <a:ext cx="22479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Reconstruction</a:t>
            </a: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6384926" y="4941890"/>
            <a:ext cx="27178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Reorganization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1014" y="2162175"/>
            <a:ext cx="21971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95525" y="2162175"/>
            <a:ext cx="21844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75218" y="2162175"/>
            <a:ext cx="2212975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483227" y="2162175"/>
            <a:ext cx="2224088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84564" y="4941888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84564" y="5286375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49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hape 28"/>
          <p:cNvCxnSpPr/>
          <p:nvPr/>
        </p:nvCxnSpPr>
        <p:spPr>
          <a:xfrm>
            <a:off x="4245600" y="262402"/>
            <a:ext cx="14400" cy="64223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9" name="Shape 2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50" y="4716366"/>
            <a:ext cx="1526850" cy="152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/>
          <p:nvPr/>
        </p:nvSpPr>
        <p:spPr>
          <a:xfrm>
            <a:off x="126000" y="1808000"/>
            <a:ext cx="1843200" cy="161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Image classification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“Is there a dog in the image?” 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2259602" y="1808000"/>
            <a:ext cx="1706399" cy="161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Object detection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“Is there a dog and where is it in the image?” </a:t>
            </a:r>
          </a:p>
        </p:txBody>
      </p:sp>
      <p:cxnSp>
        <p:nvCxnSpPr>
          <p:cNvPr id="32" name="Shape 32"/>
          <p:cNvCxnSpPr>
            <a:stCxn id="30" idx="2"/>
            <a:endCxn id="29" idx="0"/>
          </p:cNvCxnSpPr>
          <p:nvPr/>
        </p:nvCxnSpPr>
        <p:spPr>
          <a:xfrm>
            <a:off x="1047600" y="3420800"/>
            <a:ext cx="824100" cy="12956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" name="Shape 33"/>
          <p:cNvSpPr/>
          <p:nvPr/>
        </p:nvSpPr>
        <p:spPr>
          <a:xfrm>
            <a:off x="1509601" y="5206401"/>
            <a:ext cx="740100" cy="5952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1" tIns="91421" rIns="91421" bIns="91421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34" name="Shape 34"/>
          <p:cNvCxnSpPr>
            <a:stCxn id="31" idx="2"/>
            <a:endCxn id="33" idx="0"/>
          </p:cNvCxnSpPr>
          <p:nvPr/>
        </p:nvCxnSpPr>
        <p:spPr>
          <a:xfrm flipH="1">
            <a:off x="1879799" y="3420800"/>
            <a:ext cx="1233000" cy="17856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163800" y="416000"/>
            <a:ext cx="3923400" cy="6452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latin typeface="Arial"/>
                <a:ea typeface="Arial"/>
                <a:cs typeface="Arial"/>
                <a:sym typeface="Arial"/>
                <a:rtl val="0"/>
              </a:rPr>
              <a:t>Images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4659601" y="416000"/>
            <a:ext cx="3923400" cy="6452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 smtClean="0">
                <a:latin typeface="Arial"/>
                <a:ea typeface="Arial"/>
                <a:cs typeface="Arial"/>
                <a:sym typeface="Arial"/>
                <a:rtl val="0"/>
              </a:rPr>
              <a:t>Video</a:t>
            </a:r>
            <a:endParaRPr lang="en-US" sz="3000" kern="0" dirty="0" smtClean="0">
              <a:latin typeface="Arial"/>
              <a:ea typeface="Arial"/>
              <a:cs typeface="Arial"/>
              <a:sym typeface="Arial"/>
              <a:rtl val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 err="1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  <a:rtl val="0"/>
              </a:rPr>
              <a:t>Gkioxari</a:t>
            </a:r>
            <a:r>
              <a:rPr lang="en-US" sz="2400" kern="0" dirty="0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  <a:rtl val="0"/>
              </a:rPr>
              <a:t> &amp; Malik, 2015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" sz="3000" kern="0" dirty="0"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37" name="Shape 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0" y="4944484"/>
            <a:ext cx="1484976" cy="107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052" y="4944484"/>
            <a:ext cx="1484949" cy="107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075" y="4944467"/>
            <a:ext cx="1430990" cy="10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/>
          <p:nvPr/>
        </p:nvSpPr>
        <p:spPr>
          <a:xfrm>
            <a:off x="6984002" y="1808000"/>
            <a:ext cx="1706399" cy="161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Action detection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“Is there a person diving and where is it in the video?” </a:t>
            </a:r>
          </a:p>
        </p:txBody>
      </p:sp>
      <p:sp>
        <p:nvSpPr>
          <p:cNvPr id="41" name="Shape 41"/>
          <p:cNvSpPr txBox="1"/>
          <p:nvPr/>
        </p:nvSpPr>
        <p:spPr>
          <a:xfrm>
            <a:off x="4850400" y="1808000"/>
            <a:ext cx="1843200" cy="161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Action classification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“Is there a person diving in the video?” </a:t>
            </a:r>
          </a:p>
        </p:txBody>
      </p:sp>
      <p:sp>
        <p:nvSpPr>
          <p:cNvPr id="42" name="Shape 42"/>
          <p:cNvSpPr/>
          <p:nvPr/>
        </p:nvSpPr>
        <p:spPr>
          <a:xfrm>
            <a:off x="5167202" y="5104802"/>
            <a:ext cx="324599" cy="802399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1" tIns="91421" rIns="91421" bIns="91421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6510002" y="5078567"/>
            <a:ext cx="622799" cy="4736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1" tIns="91421" rIns="91421" bIns="91421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8110202" y="5383367"/>
            <a:ext cx="260999" cy="4736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1" tIns="91421" rIns="91421" bIns="91421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45" name="Shape 45"/>
          <p:cNvCxnSpPr>
            <a:stCxn id="41" idx="2"/>
            <a:endCxn id="37" idx="0"/>
          </p:cNvCxnSpPr>
          <p:nvPr/>
        </p:nvCxnSpPr>
        <p:spPr>
          <a:xfrm flipH="1">
            <a:off x="5182500" y="3420800"/>
            <a:ext cx="589500" cy="15236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" name="Shape 46"/>
          <p:cNvCxnSpPr>
            <a:stCxn id="41" idx="2"/>
            <a:endCxn id="38" idx="0"/>
          </p:cNvCxnSpPr>
          <p:nvPr/>
        </p:nvCxnSpPr>
        <p:spPr>
          <a:xfrm>
            <a:off x="5772002" y="3420800"/>
            <a:ext cx="949499" cy="15236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" name="Shape 47"/>
          <p:cNvCxnSpPr>
            <a:stCxn id="41" idx="2"/>
            <a:endCxn id="39" idx="0"/>
          </p:cNvCxnSpPr>
          <p:nvPr/>
        </p:nvCxnSpPr>
        <p:spPr>
          <a:xfrm>
            <a:off x="5772002" y="3420800"/>
            <a:ext cx="2461499" cy="15236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" name="Shape 48"/>
          <p:cNvCxnSpPr>
            <a:stCxn id="40" idx="2"/>
            <a:endCxn id="42" idx="0"/>
          </p:cNvCxnSpPr>
          <p:nvPr/>
        </p:nvCxnSpPr>
        <p:spPr>
          <a:xfrm flipH="1">
            <a:off x="5329500" y="3420800"/>
            <a:ext cx="2507700" cy="16840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" name="Shape 49"/>
          <p:cNvCxnSpPr>
            <a:stCxn id="40" idx="2"/>
            <a:endCxn id="43" idx="0"/>
          </p:cNvCxnSpPr>
          <p:nvPr/>
        </p:nvCxnSpPr>
        <p:spPr>
          <a:xfrm flipH="1">
            <a:off x="6821399" y="3420800"/>
            <a:ext cx="1015800" cy="16576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" name="Shape 50"/>
          <p:cNvCxnSpPr>
            <a:stCxn id="40" idx="2"/>
            <a:endCxn id="44" idx="0"/>
          </p:cNvCxnSpPr>
          <p:nvPr/>
        </p:nvCxnSpPr>
        <p:spPr>
          <a:xfrm>
            <a:off x="7837199" y="3420801"/>
            <a:ext cx="403500" cy="19624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69567345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364" tIns="91364" rIns="91364" bIns="91364" anchor="b" anchorCtr="0">
            <a:noAutofit/>
          </a:bodyPr>
          <a:lstStyle/>
          <a:p>
            <a:r>
              <a:rPr lang="en" b="0" dirty="0">
                <a:latin typeface="Calibri"/>
                <a:cs typeface="Calibri"/>
              </a:rPr>
              <a:t>Approach</a:t>
            </a:r>
          </a:p>
        </p:txBody>
      </p:sp>
      <p:pic>
        <p:nvPicPr>
          <p:cNvPr id="62" name="Shape 6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77" y="1984246"/>
            <a:ext cx="4615425" cy="370786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4724401" y="1905000"/>
            <a:ext cx="4168200" cy="3072000"/>
          </a:xfrm>
          <a:prstGeom prst="rect">
            <a:avLst/>
          </a:prstGeom>
          <a:noFill/>
          <a:ln>
            <a:noFill/>
          </a:ln>
        </p:spPr>
        <p:txBody>
          <a:bodyPr lIns="91364" tIns="91364" rIns="91364" bIns="91364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latin typeface="Calibri"/>
                <a:ea typeface="Arial"/>
                <a:cs typeface="Calibri"/>
                <a:sym typeface="Arial"/>
                <a:rtl val="0"/>
              </a:rPr>
              <a:t>Given a video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2000" kern="0" dirty="0">
              <a:latin typeface="Calibri"/>
              <a:ea typeface="Arial"/>
              <a:cs typeface="Calibri"/>
              <a:sym typeface="Arial"/>
              <a:rtl val="0"/>
            </a:endParaRPr>
          </a:p>
          <a:p>
            <a:pPr marL="456893" indent="-317291"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 kern="0" dirty="0">
                <a:latin typeface="Calibri"/>
                <a:ea typeface="Arial"/>
                <a:cs typeface="Calibri"/>
                <a:sym typeface="Arial"/>
                <a:rtl val="0"/>
              </a:rPr>
              <a:t>We extract motion salient region proposals for each frame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2000" kern="0" dirty="0">
              <a:latin typeface="Calibri"/>
              <a:ea typeface="Arial"/>
              <a:cs typeface="Calibri"/>
              <a:sym typeface="Arial"/>
              <a:rtl val="0"/>
            </a:endParaRPr>
          </a:p>
          <a:p>
            <a:pPr marL="456893" indent="-317291"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 kern="0" dirty="0">
                <a:latin typeface="Calibri"/>
                <a:ea typeface="Arial"/>
                <a:cs typeface="Calibri"/>
                <a:sym typeface="Arial"/>
                <a:rtl val="0"/>
              </a:rPr>
              <a:t>We classify the proposals using CNN classifiers on spatio-temporal cues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2000" kern="0" dirty="0">
              <a:latin typeface="Calibri"/>
              <a:ea typeface="Arial"/>
              <a:cs typeface="Calibri"/>
              <a:sym typeface="Arial"/>
              <a:rtl val="0"/>
            </a:endParaRPr>
          </a:p>
          <a:p>
            <a:pPr marL="456893" indent="-317291"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 kern="0" dirty="0">
                <a:latin typeface="Calibri"/>
                <a:ea typeface="Arial"/>
                <a:cs typeface="Calibri"/>
                <a:sym typeface="Arial"/>
                <a:rtl val="0"/>
              </a:rPr>
              <a:t>We link the detections across the frames to produce </a:t>
            </a:r>
            <a:r>
              <a:rPr lang="en" sz="2000" i="1" kern="0" dirty="0">
                <a:latin typeface="Calibri"/>
                <a:ea typeface="Arial"/>
                <a:cs typeface="Calibri"/>
                <a:sym typeface="Arial"/>
                <a:rtl val="0"/>
              </a:rPr>
              <a:t>action tubes</a:t>
            </a:r>
          </a:p>
        </p:txBody>
      </p:sp>
    </p:spTree>
    <p:extLst>
      <p:ext uri="{BB962C8B-B14F-4D97-AF65-F5344CB8AC3E}">
        <p14:creationId xmlns:p14="http://schemas.microsoft.com/office/powerpoint/2010/main" val="31897478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364" tIns="91364" rIns="91364" bIns="91364" anchor="b" anchorCtr="0">
            <a:noAutofit/>
          </a:bodyPr>
          <a:lstStyle/>
          <a:p>
            <a:r>
              <a:rPr lang="en" b="0" dirty="0">
                <a:latin typeface="Calibri"/>
                <a:cs typeface="Calibri"/>
              </a:rPr>
              <a:t>Action specific classifiers</a:t>
            </a: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25" y="2067767"/>
            <a:ext cx="7602324" cy="440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2463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364" tIns="91364" rIns="91364" bIns="91364" anchor="b" anchorCtr="0">
            <a:noAutofit/>
          </a:bodyPr>
          <a:lstStyle/>
          <a:p>
            <a:r>
              <a:rPr lang="en" b="0" dirty="0">
                <a:latin typeface="Calibri"/>
                <a:cs typeface="Calibri"/>
              </a:rPr>
              <a:t>Results on UCF Sports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564" y="1552947"/>
            <a:ext cx="8658901" cy="441826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/>
          <p:nvPr/>
        </p:nvSpPr>
        <p:spPr>
          <a:xfrm>
            <a:off x="6622525" y="664001"/>
            <a:ext cx="1597200" cy="556800"/>
          </a:xfrm>
          <a:prstGeom prst="wedgeEllipseCallout">
            <a:avLst>
              <a:gd name="adj1" fmla="val -64320"/>
              <a:gd name="adj2" fmla="val 163931"/>
            </a:avLst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64" tIns="91364" rIns="91364" bIns="91364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latin typeface="Arial"/>
                <a:ea typeface="Arial"/>
                <a:cs typeface="Arial"/>
                <a:sym typeface="Arial"/>
                <a:rtl val="0"/>
              </a:rPr>
              <a:t>Tracking error</a:t>
            </a:r>
          </a:p>
        </p:txBody>
      </p:sp>
      <p:sp>
        <p:nvSpPr>
          <p:cNvPr id="77" name="Shape 77"/>
          <p:cNvSpPr/>
          <p:nvPr/>
        </p:nvSpPr>
        <p:spPr>
          <a:xfrm>
            <a:off x="3503450" y="6048814"/>
            <a:ext cx="2424900" cy="601199"/>
          </a:xfrm>
          <a:prstGeom prst="wedgeEllipseCallout">
            <a:avLst>
              <a:gd name="adj1" fmla="val 11610"/>
              <a:gd name="adj2" fmla="val -253044"/>
            </a:avLst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64" tIns="91364" rIns="91364" bIns="91364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100" kern="0">
                <a:latin typeface="Arial"/>
                <a:ea typeface="Arial"/>
                <a:cs typeface="Arial"/>
                <a:sym typeface="Arial"/>
                <a:rtl val="0"/>
              </a:rPr>
              <a:t>Action prediction error</a:t>
            </a:r>
          </a:p>
        </p:txBody>
      </p:sp>
    </p:spTree>
    <p:extLst>
      <p:ext uri="{BB962C8B-B14F-4D97-AF65-F5344CB8AC3E}">
        <p14:creationId xmlns:p14="http://schemas.microsoft.com/office/powerpoint/2010/main" val="419005926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1" tIns="91421" rIns="91421" bIns="91421" anchor="b" anchorCtr="0">
            <a:noAutofit/>
          </a:bodyPr>
          <a:lstStyle/>
          <a:p>
            <a:r>
              <a:rPr lang="en" sz="3200" b="0" dirty="0">
                <a:latin typeface="Calibri"/>
                <a:cs typeface="Calibri"/>
              </a:rPr>
              <a:t>UCF Sports: Comparison with baselines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76" y="1755668"/>
            <a:ext cx="4415375" cy="462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452" y="1757567"/>
            <a:ext cx="4350675" cy="4551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1" tIns="91421" rIns="91421" bIns="91421" anchor="b" anchorCtr="0">
            <a:noAutofit/>
          </a:bodyPr>
          <a:lstStyle/>
          <a:p>
            <a:r>
              <a:rPr lang="en" b="0" dirty="0">
                <a:latin typeface="Calibri"/>
                <a:cs typeface="Calibri"/>
              </a:rPr>
              <a:t>Results on J-HMDB</a:t>
            </a:r>
          </a:p>
        </p:txBody>
      </p:sp>
      <p:graphicFrame>
        <p:nvGraphicFramePr>
          <p:cNvPr id="90" name="Shape 90"/>
          <p:cNvGraphicFramePr/>
          <p:nvPr/>
        </p:nvGraphicFramePr>
        <p:xfrm>
          <a:off x="547275" y="2323301"/>
          <a:ext cx="2899500" cy="2452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13775"/>
                <a:gridCol w="1185725"/>
              </a:tblGrid>
              <a:tr h="6132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(%)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AP</a:t>
                      </a:r>
                    </a:p>
                  </a:txBody>
                  <a:tcPr marL="91425" marR="91425" marT="121900" marB="121900"/>
                </a:tc>
              </a:tr>
              <a:tr h="6132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spatial-CNN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37.9</a:t>
                      </a:r>
                    </a:p>
                  </a:txBody>
                  <a:tcPr marL="91425" marR="91425" marT="121900" marB="121900"/>
                </a:tc>
              </a:tr>
              <a:tr h="6132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motion-CNN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45.7</a:t>
                      </a:r>
                    </a:p>
                  </a:txBody>
                  <a:tcPr marL="91425" marR="91425" marT="121900" marB="121900"/>
                </a:tc>
              </a:tr>
              <a:tr h="6132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full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" sz="1900" b="1"/>
                        <a:t>53.3</a:t>
                      </a:r>
                    </a:p>
                  </a:txBody>
                  <a:tcPr marL="91425" marR="91425" marT="121900" marB="121900"/>
                </a:tc>
              </a:tr>
            </a:tbl>
          </a:graphicData>
        </a:graphic>
      </p:graphicFrame>
      <p:graphicFrame>
        <p:nvGraphicFramePr>
          <p:cNvPr id="91" name="Shape 91"/>
          <p:cNvGraphicFramePr/>
          <p:nvPr/>
        </p:nvGraphicFramePr>
        <p:xfrm>
          <a:off x="5269475" y="2323300"/>
          <a:ext cx="2938700" cy="25235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28825"/>
                <a:gridCol w="1109875"/>
              </a:tblGrid>
              <a:tr h="82292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(%)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Accuracy</a:t>
                      </a:r>
                    </a:p>
                  </a:txBody>
                  <a:tcPr marL="91425" marR="91425" marT="121900" marB="121900"/>
                </a:tc>
              </a:tr>
              <a:tr h="56686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Dense Trajec.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56.6</a:t>
                      </a:r>
                    </a:p>
                  </a:txBody>
                  <a:tcPr marL="91425" marR="91425" marT="121900" marB="121900"/>
                </a:tc>
              </a:tr>
              <a:tr h="56686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CNN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56.5</a:t>
                      </a:r>
                    </a:p>
                  </a:txBody>
                  <a:tcPr marL="91425" marR="91425" marT="121900" marB="121900"/>
                </a:tc>
              </a:tr>
              <a:tr h="56686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900"/>
                        <a:t>Ours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900" b="1"/>
                        <a:t>62.5</a:t>
                      </a:r>
                    </a:p>
                  </a:txBody>
                  <a:tcPr marL="91425" marR="91425" marT="121900" marB="121900"/>
                </a:tc>
              </a:tr>
            </a:tbl>
          </a:graphicData>
        </a:graphic>
      </p:graphicFrame>
      <p:sp>
        <p:nvSpPr>
          <p:cNvPr id="92" name="Shape 92"/>
          <p:cNvSpPr txBox="1"/>
          <p:nvPr/>
        </p:nvSpPr>
        <p:spPr>
          <a:xfrm>
            <a:off x="282776" y="1464101"/>
            <a:ext cx="3235800" cy="67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latin typeface="Arial"/>
                <a:ea typeface="Arial"/>
                <a:cs typeface="Arial"/>
                <a:sym typeface="Arial"/>
                <a:rtl val="0"/>
              </a:rPr>
              <a:t>Action Detection</a:t>
            </a:r>
          </a:p>
        </p:txBody>
      </p:sp>
      <p:cxnSp>
        <p:nvCxnSpPr>
          <p:cNvPr id="93" name="Shape 93"/>
          <p:cNvCxnSpPr/>
          <p:nvPr/>
        </p:nvCxnSpPr>
        <p:spPr>
          <a:xfrm>
            <a:off x="4600451" y="1584900"/>
            <a:ext cx="14999" cy="499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4" name="Shape 94"/>
          <p:cNvSpPr txBox="1"/>
          <p:nvPr/>
        </p:nvSpPr>
        <p:spPr>
          <a:xfrm>
            <a:off x="282775" y="5018267"/>
            <a:ext cx="3993900" cy="14112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marL="457177" indent="-317484"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Static and motion features are complementary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177" indent="-317484"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On average, motion cues performs better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4854775" y="1464101"/>
            <a:ext cx="3573600" cy="67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latin typeface="Arial"/>
                <a:ea typeface="Arial"/>
                <a:cs typeface="Arial"/>
                <a:sym typeface="Arial"/>
                <a:rtl val="0"/>
              </a:rPr>
              <a:t>Action Classification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4930975" y="5018267"/>
            <a:ext cx="4158000" cy="14112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latin typeface="Arial"/>
                <a:ea typeface="Arial"/>
                <a:cs typeface="Arial"/>
                <a:sym typeface="Arial"/>
                <a:rtl val="0"/>
              </a:rPr>
              <a:t>Action tubes</a:t>
            </a: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 can be used for action classification: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latin typeface="Arial"/>
                <a:ea typeface="Arial"/>
                <a:cs typeface="Arial"/>
                <a:sym typeface="Arial"/>
                <a:rtl val="0"/>
              </a:rPr>
              <a:t>The label of a video comes from the prediction of the maximum scoring action tube in the video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1" tIns="91421" rIns="91421" bIns="91421" anchor="b" anchorCtr="0">
            <a:noAutofit/>
          </a:bodyPr>
          <a:lstStyle/>
          <a:p>
            <a:r>
              <a:rPr lang="en" b="0" dirty="0">
                <a:latin typeface="Calibri"/>
                <a:cs typeface="Calibri"/>
              </a:rPr>
              <a:t>Results on J-HMDB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100" y="1338101"/>
            <a:ext cx="8354050" cy="5463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30 at 2.12.45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48161"/>
            <a:ext cx="9144000" cy="506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4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2-14 at 9.0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2" y="1143000"/>
            <a:ext cx="9144000" cy="50454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we would like to infer…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6172200"/>
            <a:ext cx="8252229" cy="52322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800" dirty="0"/>
              <a:t>Will person B put some money into Person C’s tip bag?</a:t>
            </a:r>
          </a:p>
        </p:txBody>
      </p:sp>
    </p:spTree>
    <p:extLst>
      <p:ext uri="{BB962C8B-B14F-4D97-AF65-F5344CB8AC3E}">
        <p14:creationId xmlns:p14="http://schemas.microsoft.com/office/powerpoint/2010/main" val="25206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30 at 1.44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2611"/>
            <a:ext cx="9144000" cy="46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30 at 1.44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2611"/>
            <a:ext cx="9144000" cy="46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30 at 1.38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626"/>
            <a:ext cx="9144000" cy="4228051"/>
          </a:xfrm>
          <a:prstGeom prst="rect">
            <a:avLst/>
          </a:prstGeom>
        </p:spPr>
      </p:pic>
      <p:pic>
        <p:nvPicPr>
          <p:cNvPr id="5" name="Picture 4" descr="Screen Shot 2015-07-30 at 1.38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4606677"/>
            <a:ext cx="5219609" cy="205821"/>
          </a:xfrm>
          <a:prstGeom prst="rect">
            <a:avLst/>
          </a:prstGeom>
        </p:spPr>
      </p:pic>
      <p:pic>
        <p:nvPicPr>
          <p:cNvPr id="6" name="Picture 5" descr="Screen Shot 2015-07-30 at 1.4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141" y="4812498"/>
            <a:ext cx="3865034" cy="18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9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30 at 1.45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2019"/>
            <a:ext cx="9144000" cy="44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7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30 at 1.4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7140"/>
            <a:ext cx="9144000" cy="450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5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892970" y="321469"/>
            <a:ext cx="7358063" cy="2321719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812"/>
            </a:lvl1pPr>
          </a:lstStyle>
          <a:p>
            <a:pPr lvl="0">
              <a:defRPr sz="1800"/>
            </a:pPr>
            <a:r>
              <a:rPr sz="5500"/>
              <a:t>Scene Understanding from RGB-D Images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575965" y="3955852"/>
            <a:ext cx="7992070" cy="94654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lvl="0">
              <a:defRPr sz="1800"/>
            </a:pPr>
            <a:r>
              <a:rPr/>
              <a:t>Saurabh Gupta, Ross Girshick, Pablo Arbeláez, Jitendra Malik</a:t>
            </a:r>
          </a:p>
        </p:txBody>
      </p:sp>
      <p:sp>
        <p:nvSpPr>
          <p:cNvPr id="75" name="Shape 75"/>
          <p:cNvSpPr/>
          <p:nvPr/>
        </p:nvSpPr>
        <p:spPr>
          <a:xfrm>
            <a:off x="866180" y="2866430"/>
            <a:ext cx="7358063" cy="795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2000" kern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 Detection, Semantic and Instance Segmentation</a:t>
            </a:r>
          </a:p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2000" kern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Pose Estimation</a:t>
            </a:r>
          </a:p>
        </p:txBody>
      </p:sp>
      <p:sp>
        <p:nvSpPr>
          <p:cNvPr id="76" name="Shape 76"/>
          <p:cNvSpPr/>
          <p:nvPr/>
        </p:nvSpPr>
        <p:spPr>
          <a:xfrm>
            <a:off x="575965" y="6000860"/>
            <a:ext cx="7992070" cy="58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3600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3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UC Berkeley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 flipH="1">
            <a:off x="6791029" y="52674"/>
            <a:ext cx="1" cy="6748108"/>
          </a:xfrm>
          <a:prstGeom prst="line">
            <a:avLst/>
          </a:prstGeom>
          <a:ln w="25400">
            <a:solidFill/>
            <a:miter lim="400000"/>
          </a:ln>
        </p:spPr>
        <p:txBody>
          <a:bodyPr lIns="35715" tIns="35715" rIns="35715" bIns="35715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Overview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4294967295"/>
          </p:nvPr>
        </p:nvSpPr>
        <p:spPr>
          <a:xfrm>
            <a:off x="8883545" y="6429376"/>
            <a:ext cx="83356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46</a:t>
            </a:fld>
            <a:endParaRPr/>
          </a:p>
        </p:txBody>
      </p:sp>
      <p:pic>
        <p:nvPicPr>
          <p:cNvPr id="83" name="color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3" y="1839515"/>
            <a:ext cx="1741289" cy="132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g_6407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3" y="3312915"/>
            <a:ext cx="1741288" cy="1321514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162174" y="4661815"/>
            <a:ext cx="1830587" cy="472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defTabSz="214294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3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Color and Depth </a:t>
            </a:r>
          </a:p>
          <a:p>
            <a:pPr defTabSz="214294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3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 Pair</a:t>
            </a:r>
          </a:p>
        </p:txBody>
      </p:sp>
      <p:pic>
        <p:nvPicPr>
          <p:cNvPr id="86" name="droppedImage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665" y="1687711"/>
            <a:ext cx="1741288" cy="132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regionProp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820" y="3714751"/>
            <a:ext cx="1741289" cy="1321514"/>
          </a:xfrm>
          <a:prstGeom prst="rect">
            <a:avLst/>
          </a:prstGeom>
          <a:ln w="38100">
            <a:solidFill>
              <a:srgbClr val="0433FF"/>
            </a:solidFill>
            <a:miter lim="400000"/>
          </a:ln>
        </p:spPr>
      </p:pic>
      <p:pic>
        <p:nvPicPr>
          <p:cNvPr id="88" name="regionProp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453" y="3777258"/>
            <a:ext cx="1741289" cy="1321514"/>
          </a:xfrm>
          <a:prstGeom prst="rect">
            <a:avLst/>
          </a:prstGeom>
          <a:ln w="38100">
            <a:solidFill>
              <a:srgbClr val="0433FF"/>
            </a:solidFill>
            <a:miter lim="400000"/>
          </a:ln>
        </p:spPr>
      </p:pic>
      <p:pic>
        <p:nvPicPr>
          <p:cNvPr id="89" name="regionProp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227" y="3857626"/>
            <a:ext cx="1741289" cy="1321514"/>
          </a:xfrm>
          <a:prstGeom prst="rect">
            <a:avLst/>
          </a:prstGeom>
          <a:ln w="38100">
            <a:solidFill>
              <a:srgbClr val="0433FF"/>
            </a:solidFill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2246977" y="2973152"/>
            <a:ext cx="2170471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defTabSz="304800">
              <a:defRPr sz="1800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Contour Detection</a:t>
            </a:r>
          </a:p>
        </p:txBody>
      </p:sp>
      <p:sp>
        <p:nvSpPr>
          <p:cNvPr id="91" name="Shape 91"/>
          <p:cNvSpPr/>
          <p:nvPr/>
        </p:nvSpPr>
        <p:spPr>
          <a:xfrm>
            <a:off x="2634779" y="5170808"/>
            <a:ext cx="1377010" cy="472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defTabSz="214294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3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Region Proposal </a:t>
            </a:r>
          </a:p>
          <a:p>
            <a:pPr defTabSz="214294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3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Generation</a:t>
            </a:r>
          </a:p>
        </p:txBody>
      </p:sp>
      <p:pic>
        <p:nvPicPr>
          <p:cNvPr id="92" name="regionProp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453" y="3580804"/>
            <a:ext cx="1741289" cy="132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ss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242" y="1687711"/>
            <a:ext cx="1741289" cy="132151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4666369" y="4848387"/>
            <a:ext cx="2034316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defTabSz="304800">
              <a:defRPr sz="1800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Object Detection</a:t>
            </a:r>
          </a:p>
        </p:txBody>
      </p:sp>
      <p:sp>
        <p:nvSpPr>
          <p:cNvPr id="95" name="Shape 95"/>
          <p:cNvSpPr/>
          <p:nvPr/>
        </p:nvSpPr>
        <p:spPr>
          <a:xfrm>
            <a:off x="4731724" y="2955293"/>
            <a:ext cx="1890496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defTabSz="304800">
              <a:defRPr sz="1800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Semantic Segm.</a:t>
            </a:r>
          </a:p>
        </p:txBody>
      </p:sp>
      <p:sp>
        <p:nvSpPr>
          <p:cNvPr id="96" name="Shape 96"/>
          <p:cNvSpPr/>
          <p:nvPr/>
        </p:nvSpPr>
        <p:spPr>
          <a:xfrm>
            <a:off x="2964657" y="4360446"/>
            <a:ext cx="383977" cy="491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7" extrusionOk="0">
                <a:moveTo>
                  <a:pt x="2335" y="0"/>
                </a:moveTo>
                <a:lnTo>
                  <a:pt x="11092" y="390"/>
                </a:lnTo>
                <a:cubicBezTo>
                  <a:pt x="11092" y="390"/>
                  <a:pt x="14458" y="124"/>
                  <a:pt x="16346" y="4295"/>
                </a:cubicBezTo>
                <a:cubicBezTo>
                  <a:pt x="18234" y="8467"/>
                  <a:pt x="20432" y="11324"/>
                  <a:pt x="20432" y="11324"/>
                </a:cubicBezTo>
                <a:lnTo>
                  <a:pt x="21600" y="17181"/>
                </a:lnTo>
                <a:cubicBezTo>
                  <a:pt x="21600" y="17181"/>
                  <a:pt x="21333" y="20572"/>
                  <a:pt x="20432" y="21086"/>
                </a:cubicBezTo>
                <a:cubicBezTo>
                  <a:pt x="19532" y="21600"/>
                  <a:pt x="9924" y="20305"/>
                  <a:pt x="9924" y="20305"/>
                </a:cubicBezTo>
                <a:lnTo>
                  <a:pt x="3503" y="17572"/>
                </a:lnTo>
                <a:lnTo>
                  <a:pt x="3503" y="11714"/>
                </a:lnTo>
                <a:lnTo>
                  <a:pt x="3503" y="5857"/>
                </a:lnTo>
                <a:lnTo>
                  <a:pt x="0" y="1952"/>
                </a:lnTo>
                <a:lnTo>
                  <a:pt x="2335" y="0"/>
                </a:lnTo>
                <a:close/>
              </a:path>
            </a:pathLst>
          </a:custGeom>
          <a:solidFill>
            <a:srgbClr val="FF9300"/>
          </a:solidFill>
          <a:ln w="38100">
            <a:solidFill/>
            <a:miter lim="400000"/>
          </a:ln>
        </p:spPr>
        <p:txBody>
          <a:bodyPr lIns="0" tIns="0" rIns="0" bIns="0" anchor="ctr"/>
          <a:lstStyle/>
          <a:p>
            <a:pPr defTabSz="214294" fontAlgn="auto">
              <a:spcBef>
                <a:spcPts val="0"/>
              </a:spcBef>
              <a:spcAft>
                <a:spcPts val="0"/>
              </a:spcAft>
              <a:defRPr sz="2600">
                <a:latin typeface="+mn-lt"/>
                <a:ea typeface="+mn-ea"/>
                <a:cs typeface="+mn-cs"/>
                <a:sym typeface="Century Gothic"/>
              </a:defRPr>
            </a:pPr>
            <a:endParaRPr sz="1800" kern="0">
              <a:solidFill>
                <a:sysClr val="windowText" lastClr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770846" y="801526"/>
            <a:ext cx="483047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defTabSz="304800">
              <a:defRPr sz="3000">
                <a:solidFill>
                  <a:srgbClr val="0433FF"/>
                </a:solidFill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Input</a:t>
            </a:r>
          </a:p>
        </p:txBody>
      </p:sp>
      <p:sp>
        <p:nvSpPr>
          <p:cNvPr id="98" name="Shape 98"/>
          <p:cNvSpPr/>
          <p:nvPr/>
        </p:nvSpPr>
        <p:spPr>
          <a:xfrm flipH="1">
            <a:off x="2125266" y="847702"/>
            <a:ext cx="1" cy="4368663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2618936" y="805991"/>
            <a:ext cx="1342820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defTabSz="304800">
              <a:defRPr sz="3000">
                <a:solidFill>
                  <a:srgbClr val="0433FF"/>
                </a:solidFill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Re-organization</a:t>
            </a:r>
          </a:p>
        </p:txBody>
      </p:sp>
      <p:sp>
        <p:nvSpPr>
          <p:cNvPr id="100" name="Shape 100"/>
          <p:cNvSpPr/>
          <p:nvPr/>
        </p:nvSpPr>
        <p:spPr>
          <a:xfrm flipH="1">
            <a:off x="4518422" y="848322"/>
            <a:ext cx="1" cy="4367003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5118887" y="805991"/>
            <a:ext cx="1046597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defTabSz="304800">
              <a:defRPr sz="3000">
                <a:solidFill>
                  <a:srgbClr val="0433FF"/>
                </a:solidFill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Recognition</a:t>
            </a:r>
          </a:p>
        </p:txBody>
      </p:sp>
      <p:sp>
        <p:nvSpPr>
          <p:cNvPr id="102" name="Shape 102"/>
          <p:cNvSpPr/>
          <p:nvPr/>
        </p:nvSpPr>
        <p:spPr>
          <a:xfrm flipH="1">
            <a:off x="4193925" y="2348510"/>
            <a:ext cx="604200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03" name="Shape 103"/>
          <p:cNvSpPr/>
          <p:nvPr/>
        </p:nvSpPr>
        <p:spPr>
          <a:xfrm flipH="1">
            <a:off x="4320821" y="4232673"/>
            <a:ext cx="450956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4884539" y="3017756"/>
            <a:ext cx="0" cy="56332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6878938" y="750611"/>
            <a:ext cx="2152055" cy="472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 defTabSz="304800">
              <a:defRPr sz="3000">
                <a:solidFill>
                  <a:srgbClr val="0433FF"/>
                </a:solidFill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Detailed 3D Understanding</a:t>
            </a:r>
          </a:p>
        </p:txBody>
      </p:sp>
      <p:pic>
        <p:nvPicPr>
          <p:cNvPr id="106" name="a.pn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384" y="1687711"/>
            <a:ext cx="1741289" cy="1321594"/>
          </a:xfrm>
          <a:prstGeom prst="rect">
            <a:avLst/>
          </a:prstGeom>
          <a:ln w="12700">
            <a:solidFill/>
            <a:miter lim="400000"/>
          </a:ln>
        </p:spPr>
      </p:pic>
      <p:sp>
        <p:nvSpPr>
          <p:cNvPr id="107" name="Shape 107"/>
          <p:cNvSpPr/>
          <p:nvPr/>
        </p:nvSpPr>
        <p:spPr>
          <a:xfrm flipH="1">
            <a:off x="6509507" y="4251282"/>
            <a:ext cx="554080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08" name="mask.pn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383" y="3420070"/>
            <a:ext cx="1741288" cy="1321514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7041105" y="4660863"/>
            <a:ext cx="1795368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defTabSz="304800">
              <a:defRPr sz="1800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Instance Segm.</a:t>
            </a:r>
          </a:p>
        </p:txBody>
      </p:sp>
      <p:sp>
        <p:nvSpPr>
          <p:cNvPr id="110" name="Shape 110"/>
          <p:cNvSpPr/>
          <p:nvPr/>
        </p:nvSpPr>
        <p:spPr>
          <a:xfrm>
            <a:off x="7086600" y="6385763"/>
            <a:ext cx="1752600" cy="31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>
            <a:lvl1pPr defTabSz="304800">
              <a:defRPr sz="1800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1600" kern="0" dirty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Pose Estimation</a:t>
            </a:r>
          </a:p>
        </p:txBody>
      </p:sp>
      <p:sp>
        <p:nvSpPr>
          <p:cNvPr id="111" name="Shape 111"/>
          <p:cNvSpPr/>
          <p:nvPr/>
        </p:nvSpPr>
        <p:spPr>
          <a:xfrm flipH="1" flipV="1">
            <a:off x="6522309" y="4264099"/>
            <a:ext cx="542043" cy="1459927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2" name="Shape 112"/>
          <p:cNvSpPr/>
          <p:nvPr/>
        </p:nvSpPr>
        <p:spPr>
          <a:xfrm rot="8104149">
            <a:off x="7795380" y="5312345"/>
            <a:ext cx="812104" cy="508992"/>
          </a:xfrm>
          <a:prstGeom prst="rect">
            <a:avLst/>
          </a:prstGeom>
          <a:solidFill>
            <a:srgbClr val="FFFFFF"/>
          </a:solidFill>
          <a:ln w="38100">
            <a:solidFill>
              <a:srgbClr val="0433FF"/>
            </a:solidFill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3" name="Shape 113"/>
          <p:cNvSpPr/>
          <p:nvPr/>
        </p:nvSpPr>
        <p:spPr>
          <a:xfrm rot="8104149">
            <a:off x="7973174" y="5239196"/>
            <a:ext cx="176022" cy="2098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4" name="Shape 114"/>
          <p:cNvSpPr/>
          <p:nvPr/>
        </p:nvSpPr>
        <p:spPr>
          <a:xfrm rot="8104149">
            <a:off x="8408131" y="5171072"/>
            <a:ext cx="176023" cy="2098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5" name="Shape 115"/>
          <p:cNvSpPr/>
          <p:nvPr/>
        </p:nvSpPr>
        <p:spPr>
          <a:xfrm rot="8104149">
            <a:off x="8128944" y="5083801"/>
            <a:ext cx="176022" cy="2098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6" name="Shape 116"/>
          <p:cNvSpPr/>
          <p:nvPr/>
        </p:nvSpPr>
        <p:spPr>
          <a:xfrm rot="8104149">
            <a:off x="7808586" y="5397080"/>
            <a:ext cx="176023" cy="2098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7" name="Shape 117"/>
          <p:cNvSpPr/>
          <p:nvPr/>
        </p:nvSpPr>
        <p:spPr>
          <a:xfrm rot="8104149">
            <a:off x="8494727" y="5450467"/>
            <a:ext cx="176023" cy="2098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8" name="Shape 118"/>
          <p:cNvSpPr/>
          <p:nvPr/>
        </p:nvSpPr>
        <p:spPr>
          <a:xfrm rot="8104149">
            <a:off x="8338956" y="5605864"/>
            <a:ext cx="176023" cy="2098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9" name="Shape 119"/>
          <p:cNvSpPr/>
          <p:nvPr/>
        </p:nvSpPr>
        <p:spPr>
          <a:xfrm rot="8104149">
            <a:off x="8174367" y="5763747"/>
            <a:ext cx="176023" cy="2098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Shape 120"/>
          <p:cNvSpPr/>
          <p:nvPr/>
        </p:nvSpPr>
        <p:spPr>
          <a:xfrm rot="8104149">
            <a:off x="7824698" y="5753098"/>
            <a:ext cx="176023" cy="209848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1" name="Shape 121"/>
          <p:cNvSpPr/>
          <p:nvPr/>
        </p:nvSpPr>
        <p:spPr>
          <a:xfrm flipV="1">
            <a:off x="8355620" y="5274415"/>
            <a:ext cx="138945" cy="138610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2" name="Shape 122"/>
          <p:cNvSpPr/>
          <p:nvPr/>
        </p:nvSpPr>
        <p:spPr>
          <a:xfrm flipH="1">
            <a:off x="7910951" y="5729466"/>
            <a:ext cx="127464" cy="127157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3" name="Shape 123"/>
          <p:cNvSpPr/>
          <p:nvPr/>
        </p:nvSpPr>
        <p:spPr>
          <a:xfrm flipH="1" flipV="1">
            <a:off x="8212210" y="5183998"/>
            <a:ext cx="144347" cy="144696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4" name="Shape 124"/>
          <p:cNvSpPr/>
          <p:nvPr/>
        </p:nvSpPr>
        <p:spPr>
          <a:xfrm flipH="1" flipV="1">
            <a:off x="8052531" y="5341112"/>
            <a:ext cx="143235" cy="14358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5" name="Shape 125"/>
          <p:cNvSpPr/>
          <p:nvPr/>
        </p:nvSpPr>
        <p:spPr>
          <a:xfrm flipH="1" flipV="1">
            <a:off x="7899916" y="5499667"/>
            <a:ext cx="140028" cy="140366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8439263" y="5411571"/>
            <a:ext cx="151784" cy="15215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277080" y="5566204"/>
            <a:ext cx="151784" cy="15215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8115004" y="5715277"/>
            <a:ext cx="151784" cy="15215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8018859" y="6008622"/>
            <a:ext cx="0" cy="337867"/>
          </a:xfrm>
          <a:prstGeom prst="line">
            <a:avLst/>
          </a:prstGeom>
          <a:ln w="38100">
            <a:solidFill>
              <a:srgbClr val="00F9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7081242" y="5018484"/>
            <a:ext cx="1741289" cy="1321594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1" name="Shape 131"/>
          <p:cNvSpPr/>
          <p:nvPr/>
        </p:nvSpPr>
        <p:spPr>
          <a:xfrm flipV="1">
            <a:off x="3362028" y="3212945"/>
            <a:ext cx="1" cy="427567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Instance Segmentation</a:t>
            </a:r>
          </a:p>
        </p:txBody>
      </p:sp>
      <p:grpSp>
        <p:nvGrpSpPr>
          <p:cNvPr id="1114" name="Group 1114"/>
          <p:cNvGrpSpPr/>
          <p:nvPr/>
        </p:nvGrpSpPr>
        <p:grpSpPr>
          <a:xfrm>
            <a:off x="44649" y="901900"/>
            <a:ext cx="9054703" cy="1131759"/>
            <a:chOff x="0" y="0"/>
            <a:chExt cx="12877800" cy="1609612"/>
          </a:xfrm>
        </p:grpSpPr>
        <p:pic>
          <p:nvPicPr>
            <p:cNvPr id="1108" name="bed-001-supp-gt.jp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9" name="bed-001-supp-out.jp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0" name="bed-002-supp-gt.jp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0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1" name="bed-002-supp-out.jpg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2" name="bed-003-supp-gt.jpg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3" name="bed-003-supp-out.jpg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6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1" name="Group 1121"/>
          <p:cNvGrpSpPr/>
          <p:nvPr/>
        </p:nvGrpSpPr>
        <p:grpSpPr>
          <a:xfrm>
            <a:off x="44649" y="2089548"/>
            <a:ext cx="9054703" cy="1131759"/>
            <a:chOff x="0" y="0"/>
            <a:chExt cx="12877800" cy="1609612"/>
          </a:xfrm>
        </p:grpSpPr>
        <p:pic>
          <p:nvPicPr>
            <p:cNvPr id="1115" name="chair-001-supp-gt.jpg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6" name="chair-001-supp-out.jpg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7" name="chair-002-supp-gt.jpg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0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8" name="chair-002-supp-out.jpg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9" name="chair-003-supp-gt.jpg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0" name="chair-003-supp-out.jpg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6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8" name="Group 1128"/>
          <p:cNvGrpSpPr/>
          <p:nvPr/>
        </p:nvGrpSpPr>
        <p:grpSpPr>
          <a:xfrm>
            <a:off x="44649" y="4464845"/>
            <a:ext cx="9054703" cy="1131759"/>
            <a:chOff x="0" y="0"/>
            <a:chExt cx="12877800" cy="1609612"/>
          </a:xfrm>
        </p:grpSpPr>
        <p:pic>
          <p:nvPicPr>
            <p:cNvPr id="1122" name="pillow-001-supp-gt.jpg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3" name="pillow-001-supp-out.jpg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4" name="pillow-002-supp-gt.jpg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0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5" name="pillow-002-supp-out.jpg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6" name="pillow-003-supp-gt.jpg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7" name="pillow-003-supp-out.jpg"/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6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5" name="Group 1135"/>
          <p:cNvGrpSpPr/>
          <p:nvPr/>
        </p:nvGrpSpPr>
        <p:grpSpPr>
          <a:xfrm>
            <a:off x="44649" y="3277197"/>
            <a:ext cx="9054703" cy="1131759"/>
            <a:chOff x="0" y="0"/>
            <a:chExt cx="12877800" cy="1609612"/>
          </a:xfrm>
        </p:grpSpPr>
        <p:pic>
          <p:nvPicPr>
            <p:cNvPr id="1129" name="lamp-001-supp-gt.jpg"/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0" name="lamp-001-supp-out.jpg"/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1" name="lamp-002-supp-gt.jpg"/>
            <p:cNvPicPr/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0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2" name="lamp-002-supp-out.jpg"/>
            <p:cNvPicPr/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3" name="lamp-003-supp-gt.jpg"/>
            <p:cNvPicPr/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4" name="lamp-003-supp-out.jpg"/>
            <p:cNvPicPr/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6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42" name="Group 1142"/>
          <p:cNvGrpSpPr/>
          <p:nvPr/>
        </p:nvGrpSpPr>
        <p:grpSpPr>
          <a:xfrm>
            <a:off x="44649" y="5652494"/>
            <a:ext cx="9054703" cy="1131759"/>
            <a:chOff x="0" y="0"/>
            <a:chExt cx="12877800" cy="1609612"/>
          </a:xfrm>
        </p:grpSpPr>
        <p:pic>
          <p:nvPicPr>
            <p:cNvPr id="1136" name="toilet-001-supp-gt.jpg"/>
            <p:cNvPicPr/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7" name="toilet-001-supp-out.jpg"/>
            <p:cNvPicPr/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8" name="toilet-002-supp-gt.jpg"/>
            <p:cNvPicPr/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0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9" name="toilet-002-supp-out.jpg"/>
            <p:cNvPicPr/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0" name="toilet-003-supp-gt.jpg"/>
            <p:cNvPicPr/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7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1" name="toilet-003-supp-out.jpg"/>
            <p:cNvPicPr/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6900" y="0"/>
              <a:ext cx="2120900" cy="1609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Shape 1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 lvl="0">
              <a:defRPr sz="1800"/>
            </a:pPr>
            <a:r>
              <a:rPr sz="3200"/>
              <a:t>Pose Estimation</a:t>
            </a:r>
          </a:p>
        </p:txBody>
      </p:sp>
      <p:sp>
        <p:nvSpPr>
          <p:cNvPr id="1164" name="Shape 1164"/>
          <p:cNvSpPr>
            <a:spLocks noGrp="1"/>
          </p:cNvSpPr>
          <p:nvPr>
            <p:ph type="sldNum" sz="quarter" idx="4294967295"/>
          </p:nvPr>
        </p:nvSpPr>
        <p:spPr>
          <a:xfrm>
            <a:off x="8925222" y="6429376"/>
            <a:ext cx="185435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 defTabSz="321440">
              <a:defRPr sz="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/>
            </a:pPr>
            <a:fld id="{86CB4B4D-7CA3-9044-876B-883B54F8677D}" type="slidenum">
              <a:rPr sz="1300"/>
              <a:pPr>
                <a:defRPr sz="1800"/>
              </a:pPr>
              <a:t>48</a:t>
            </a:fld>
            <a:endParaRPr sz="1300"/>
          </a:p>
        </p:txBody>
      </p:sp>
      <p:pic>
        <p:nvPicPr>
          <p:cNvPr id="1165" name="pasted-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3" y="1399886"/>
            <a:ext cx="1339454" cy="101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6" name="pasted-image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3" y="2489801"/>
            <a:ext cx="1339454" cy="1016550"/>
          </a:xfrm>
          <a:prstGeom prst="rect">
            <a:avLst/>
          </a:prstGeom>
          <a:ln w="12700">
            <a:miter lim="400000"/>
          </a:ln>
        </p:spPr>
      </p:pic>
      <p:sp>
        <p:nvSpPr>
          <p:cNvPr id="1167" name="Shape 1167"/>
          <p:cNvSpPr/>
          <p:nvPr/>
        </p:nvSpPr>
        <p:spPr>
          <a:xfrm>
            <a:off x="555730" y="3916937"/>
            <a:ext cx="410920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 b="1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defTabSz="410730" fontAlgn="auto">
              <a:spcBef>
                <a:spcPts val="0"/>
              </a:spcBef>
              <a:spcAft>
                <a:spcPts val="0"/>
              </a:spcAft>
              <a:defRPr sz="1800" b="0"/>
            </a:pPr>
            <a:r>
              <a:rPr sz="1300" b="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Input</a:t>
            </a:r>
          </a:p>
        </p:txBody>
      </p:sp>
      <p:pic>
        <p:nvPicPr>
          <p:cNvPr id="1168" name="inst_seg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979" y="1612681"/>
            <a:ext cx="1785938" cy="1355873"/>
          </a:xfrm>
          <a:prstGeom prst="rect">
            <a:avLst/>
          </a:prstGeom>
          <a:ln w="12700">
            <a:miter lim="400000"/>
          </a:ln>
        </p:spPr>
      </p:pic>
      <p:sp>
        <p:nvSpPr>
          <p:cNvPr id="1169" name="Shape 1169"/>
          <p:cNvSpPr/>
          <p:nvPr/>
        </p:nvSpPr>
        <p:spPr>
          <a:xfrm>
            <a:off x="2385799" y="3724576"/>
            <a:ext cx="16423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900" b="1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Instance </a:t>
            </a:r>
          </a:p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900" b="1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Segmentation</a:t>
            </a:r>
          </a:p>
        </p:txBody>
      </p:sp>
      <p:sp>
        <p:nvSpPr>
          <p:cNvPr id="1170" name="Shape 1170"/>
          <p:cNvSpPr/>
          <p:nvPr/>
        </p:nvSpPr>
        <p:spPr>
          <a:xfrm>
            <a:off x="1459697" y="2552090"/>
            <a:ext cx="825503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 b="1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defTabSz="410730" fontAlgn="auto">
              <a:spcBef>
                <a:spcPts val="0"/>
              </a:spcBef>
              <a:spcAft>
                <a:spcPts val="0"/>
              </a:spcAft>
              <a:defRPr sz="1800" b="0"/>
            </a:pPr>
            <a:r>
              <a:rPr sz="1300" b="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[ECCV 14]</a:t>
            </a:r>
          </a:p>
        </p:txBody>
      </p:sp>
      <p:sp>
        <p:nvSpPr>
          <p:cNvPr id="1171" name="Shape 1171"/>
          <p:cNvSpPr/>
          <p:nvPr/>
        </p:nvSpPr>
        <p:spPr>
          <a:xfrm>
            <a:off x="18649" y="6565641"/>
            <a:ext cx="8604383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 algn="l" defTabSz="457200">
              <a:defRPr sz="1700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3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[ECCV 14] Learning rich features from RGB-D images for object detection and segmentation. In ECCV 14.</a:t>
            </a:r>
          </a:p>
        </p:txBody>
      </p:sp>
      <p:pic>
        <p:nvPicPr>
          <p:cNvPr id="1172" name="cnn_pose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196" y="1336340"/>
            <a:ext cx="1424940" cy="1908555"/>
          </a:xfrm>
          <a:prstGeom prst="rect">
            <a:avLst/>
          </a:prstGeom>
          <a:ln w="12700">
            <a:miter lim="400000"/>
          </a:ln>
        </p:spPr>
      </p:pic>
      <p:sp>
        <p:nvSpPr>
          <p:cNvPr id="1173" name="Shape 1173"/>
          <p:cNvSpPr/>
          <p:nvPr/>
        </p:nvSpPr>
        <p:spPr>
          <a:xfrm flipH="1">
            <a:off x="4196096" y="2290617"/>
            <a:ext cx="682922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74" name="Shape 1174"/>
          <p:cNvSpPr/>
          <p:nvPr/>
        </p:nvSpPr>
        <p:spPr>
          <a:xfrm>
            <a:off x="4951819" y="3724576"/>
            <a:ext cx="147169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900" b="1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Estimate </a:t>
            </a:r>
          </a:p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900" b="1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Coarse Pose</a:t>
            </a:r>
          </a:p>
        </p:txBody>
      </p:sp>
      <p:sp>
        <p:nvSpPr>
          <p:cNvPr id="1175" name="Shape 1175"/>
          <p:cNvSpPr/>
          <p:nvPr/>
        </p:nvSpPr>
        <p:spPr>
          <a:xfrm flipH="1">
            <a:off x="6494570" y="2290617"/>
            <a:ext cx="581151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176" name="model_placement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156" y="898306"/>
            <a:ext cx="1785938" cy="1355873"/>
          </a:xfrm>
          <a:prstGeom prst="rect">
            <a:avLst/>
          </a:prstGeom>
          <a:ln w="12700">
            <a:miter lim="400000"/>
          </a:ln>
        </p:spPr>
      </p:pic>
      <p:sp>
        <p:nvSpPr>
          <p:cNvPr id="1177" name="Shape 1177"/>
          <p:cNvSpPr/>
          <p:nvPr/>
        </p:nvSpPr>
        <p:spPr>
          <a:xfrm>
            <a:off x="7393398" y="3916936"/>
            <a:ext cx="13394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700" b="1">
                <a:latin typeface="+mn-lt"/>
                <a:ea typeface="+mn-ea"/>
                <a:cs typeface="+mn-cs"/>
                <a:sym typeface="Century Gothic"/>
              </a:defRPr>
            </a:lvl1pPr>
          </a:lstStyle>
          <a:p>
            <a:pPr defTabSz="410730" fontAlgn="auto">
              <a:spcBef>
                <a:spcPts val="0"/>
              </a:spcBef>
              <a:spcAft>
                <a:spcPts val="0"/>
              </a:spcAft>
              <a:defRPr sz="1800" b="0"/>
            </a:pPr>
            <a:r>
              <a:rPr sz="1300" b="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</a:rPr>
              <a:t>Align to data</a:t>
            </a:r>
          </a:p>
        </p:txBody>
      </p:sp>
      <p:pic>
        <p:nvPicPr>
          <p:cNvPr id="1178" name="image_overlay.pn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156" y="2296349"/>
            <a:ext cx="1785938" cy="1356974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Shape 1179"/>
          <p:cNvSpPr/>
          <p:nvPr/>
        </p:nvSpPr>
        <p:spPr>
          <a:xfrm flipH="1">
            <a:off x="1575148" y="2460281"/>
            <a:ext cx="682923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algn="l" defTabSz="321440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80" name="Shape 1180"/>
          <p:cNvSpPr/>
          <p:nvPr/>
        </p:nvSpPr>
        <p:spPr>
          <a:xfrm>
            <a:off x="2997627" y="4751626"/>
            <a:ext cx="27018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7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layer CNN on </a:t>
            </a:r>
            <a:r>
              <a:rPr sz="1700" b="1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normal images</a:t>
            </a:r>
            <a:r>
              <a:rPr sz="17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trained on </a:t>
            </a:r>
            <a:r>
              <a:rPr sz="1700" b="1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synthetic</a:t>
            </a:r>
            <a:r>
              <a:rPr sz="17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data</a:t>
            </a:r>
          </a:p>
        </p:txBody>
      </p:sp>
      <p:sp>
        <p:nvSpPr>
          <p:cNvPr id="1181" name="Shape 1181"/>
          <p:cNvSpPr/>
          <p:nvPr/>
        </p:nvSpPr>
        <p:spPr>
          <a:xfrm>
            <a:off x="5851500" y="4620821"/>
            <a:ext cx="2782235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7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Search over </a:t>
            </a:r>
            <a:r>
              <a:rPr sz="1700" b="1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scale, placement</a:t>
            </a:r>
            <a:r>
              <a:rPr sz="17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sz="1700" b="1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sub-type</a:t>
            </a:r>
            <a:r>
              <a:rPr sz="17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minimize </a:t>
            </a:r>
          </a:p>
          <a:p>
            <a:pPr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700" kern="0">
                <a:solidFill>
                  <a:sysClr val="windowText" lastClr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re-projection error</a:t>
            </a:r>
          </a:p>
        </p:txBody>
      </p:sp>
      <p:sp>
        <p:nvSpPr>
          <p:cNvPr id="1182" name="Shape 1182"/>
          <p:cNvSpPr/>
          <p:nvPr/>
        </p:nvSpPr>
        <p:spPr>
          <a:xfrm>
            <a:off x="35345" y="4527577"/>
            <a:ext cx="3121969" cy="2000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algn="l"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400" b="1" kern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3D reasoning by initial 2D processing and then ‘lifting’ to 3D </a:t>
            </a:r>
          </a:p>
          <a:p>
            <a:pPr algn="l"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endParaRPr sz="1400" b="1" kern="0">
              <a:solidFill>
                <a:srgbClr val="0433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400" b="1" kern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from synthetic data and generalizing to real data </a:t>
            </a:r>
          </a:p>
          <a:p>
            <a:pPr algn="l"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endParaRPr sz="1400" b="1" kern="0">
              <a:solidFill>
                <a:srgbClr val="0433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defTabSz="41073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400" b="1" kern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Starting with weak annotation (instance segmentation) able to produce a much richer output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Screenshot 2014-11-25 13.44.0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5965"/>
            <a:ext cx="9144000" cy="6466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in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Edges and Corners (1963 – 1993)</a:t>
            </a:r>
          </a:p>
          <a:p>
            <a:r>
              <a:rPr lang="en-US" dirty="0" smtClean="0"/>
              <a:t>Linear Filters (1990-2003)</a:t>
            </a:r>
          </a:p>
          <a:p>
            <a:r>
              <a:rPr lang="en-US" dirty="0" smtClean="0"/>
              <a:t>Orientation Histograms (1999-2013)</a:t>
            </a:r>
          </a:p>
          <a:p>
            <a:r>
              <a:rPr lang="en-US" dirty="0" smtClean="0"/>
              <a:t>Multilayer networks (2012-continuing)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0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Screenshot 2014-11-25 13.44.5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76889"/>
            <a:ext cx="9144000" cy="4904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Summary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Object detection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Top-down object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egmentation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Estimating </a:t>
            </a:r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pose </a:t>
            </a:r>
          </a:p>
          <a:p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Category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specific 3D reconstruction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Action detection in video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…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92"/>
            <a:ext cx="8229600" cy="1143000"/>
          </a:xfrm>
        </p:spPr>
        <p:txBody>
          <a:bodyPr/>
          <a:lstStyle/>
          <a:p>
            <a:r>
              <a:rPr lang="en-US" dirty="0" smtClean="0"/>
              <a:t>Edges &amp; Corners</a:t>
            </a:r>
            <a:endParaRPr lang="en-US" dirty="0"/>
          </a:p>
        </p:txBody>
      </p:sp>
      <p:pic>
        <p:nvPicPr>
          <p:cNvPr id="3" name="Picture 2" descr="Screen Shot 2014-12-14 at 3.46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1"/>
            <a:ext cx="5505766" cy="1981200"/>
          </a:xfrm>
          <a:prstGeom prst="rect">
            <a:avLst/>
          </a:prstGeom>
        </p:spPr>
      </p:pic>
      <p:pic>
        <p:nvPicPr>
          <p:cNvPr id="4" name="Picture 3" descr="Screen Shot 2014-12-14 at 3.45.49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0"/>
            <a:ext cx="5638800" cy="1683302"/>
          </a:xfrm>
          <a:prstGeom prst="rect">
            <a:avLst/>
          </a:prstGeom>
        </p:spPr>
      </p:pic>
      <p:pic>
        <p:nvPicPr>
          <p:cNvPr id="5" name="Picture 4" descr="Screen Shot 2014-12-12 at 4.14.48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371600"/>
            <a:ext cx="3048000" cy="1524000"/>
          </a:xfrm>
          <a:prstGeom prst="rect">
            <a:avLst/>
          </a:prstGeom>
        </p:spPr>
      </p:pic>
      <p:pic>
        <p:nvPicPr>
          <p:cNvPr id="6" name="Picture 5" descr="Screen Shot 2014-12-14 at 3.43.01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3200400"/>
            <a:ext cx="2895600" cy="1373418"/>
          </a:xfrm>
          <a:prstGeom prst="rect">
            <a:avLst/>
          </a:prstGeom>
        </p:spPr>
      </p:pic>
      <p:pic>
        <p:nvPicPr>
          <p:cNvPr id="7" name="Picture 6" descr="Screen Shot 2014-12-14 at 3.43.29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5181600"/>
            <a:ext cx="5638800" cy="1306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4021" y="4724400"/>
            <a:ext cx="4003320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 err="1"/>
              <a:t>Huttenlocher</a:t>
            </a:r>
            <a:r>
              <a:rPr lang="en-US" sz="2400" dirty="0"/>
              <a:t> &amp; Ullman (1990)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0" y="2743201"/>
            <a:ext cx="2090686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/>
              <a:t>Roberts (1963)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808" y="4572001"/>
            <a:ext cx="3276192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Brooks &amp; </a:t>
            </a:r>
            <a:r>
              <a:rPr lang="en-US" sz="2400" dirty="0" err="1"/>
              <a:t>Binford</a:t>
            </a:r>
            <a:r>
              <a:rPr lang="en-US" sz="2400" dirty="0"/>
              <a:t> (1981)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1" y="6405967"/>
            <a:ext cx="5945408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 err="1"/>
              <a:t>Rothwell</a:t>
            </a:r>
            <a:r>
              <a:rPr lang="en-US" sz="2400" dirty="0"/>
              <a:t>, </a:t>
            </a:r>
            <a:r>
              <a:rPr lang="en-US" sz="2400" dirty="0" err="1"/>
              <a:t>Zisserman</a:t>
            </a:r>
            <a:r>
              <a:rPr lang="en-US" sz="2400" dirty="0"/>
              <a:t>, Forsyth &amp; Mundy (1995)</a:t>
            </a:r>
          </a:p>
        </p:txBody>
      </p:sp>
    </p:spTree>
    <p:extLst>
      <p:ext uri="{BB962C8B-B14F-4D97-AF65-F5344CB8AC3E}">
        <p14:creationId xmlns:p14="http://schemas.microsoft.com/office/powerpoint/2010/main" val="269287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2"/>
            <a:ext cx="8229600" cy="1143000"/>
          </a:xfrm>
        </p:spPr>
        <p:txBody>
          <a:bodyPr/>
          <a:lstStyle/>
          <a:p>
            <a:r>
              <a:rPr lang="en-US" dirty="0" smtClean="0"/>
              <a:t>Linear Filters</a:t>
            </a:r>
            <a:endParaRPr lang="en-US" dirty="0"/>
          </a:p>
        </p:txBody>
      </p:sp>
      <p:pic>
        <p:nvPicPr>
          <p:cNvPr id="3" name="Picture 2" descr="Screen Shot 2014-12-14 at 3.2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929" y="3733800"/>
            <a:ext cx="4062695" cy="2548418"/>
          </a:xfrm>
          <a:prstGeom prst="rect">
            <a:avLst/>
          </a:prstGeom>
        </p:spPr>
      </p:pic>
      <p:pic>
        <p:nvPicPr>
          <p:cNvPr id="4" name="Picture 3" descr="Screen Shot 2014-12-14 at 3.31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14400"/>
            <a:ext cx="8229600" cy="2768224"/>
          </a:xfrm>
          <a:prstGeom prst="rect">
            <a:avLst/>
          </a:prstGeom>
        </p:spPr>
      </p:pic>
      <p:pic>
        <p:nvPicPr>
          <p:cNvPr id="5" name="Picture 4" descr="Screen Shot 2014-12-14 at 3.36.34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572000"/>
            <a:ext cx="4084515" cy="1567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810001"/>
            <a:ext cx="5791200" cy="83099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Malik &amp; </a:t>
            </a:r>
            <a:r>
              <a:rPr lang="en-US" sz="2400" dirty="0" err="1"/>
              <a:t>Perona</a:t>
            </a:r>
            <a:r>
              <a:rPr lang="en-US" sz="2400" dirty="0"/>
              <a:t> (1990), Leung &amp; Malik (1999) for texture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981200" y="6064070"/>
            <a:ext cx="7165869" cy="83099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 err="1"/>
              <a:t>Schmid</a:t>
            </a:r>
            <a:r>
              <a:rPr lang="en-US" sz="2400" dirty="0"/>
              <a:t> &amp; Mohr (1997) </a:t>
            </a:r>
          </a:p>
          <a:p>
            <a:r>
              <a:rPr lang="en-US" sz="2400" dirty="0"/>
              <a:t>for image retrieval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2073" y="6248400"/>
            <a:ext cx="5025835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/>
              <a:t>Viola &amp; Jones (2001) for face detection</a:t>
            </a:r>
          </a:p>
        </p:txBody>
      </p:sp>
    </p:spTree>
    <p:extLst>
      <p:ext uri="{BB962C8B-B14F-4D97-AF65-F5344CB8AC3E}">
        <p14:creationId xmlns:p14="http://schemas.microsoft.com/office/powerpoint/2010/main" val="341529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804"/>
            <a:ext cx="8229600" cy="1143000"/>
          </a:xfrm>
        </p:spPr>
        <p:txBody>
          <a:bodyPr/>
          <a:lstStyle/>
          <a:p>
            <a:r>
              <a:rPr lang="en-US" dirty="0" smtClean="0"/>
              <a:t>Histograms everywhere</a:t>
            </a:r>
            <a:endParaRPr lang="en-US" dirty="0"/>
          </a:p>
        </p:txBody>
      </p:sp>
      <p:pic>
        <p:nvPicPr>
          <p:cNvPr id="3" name="Picture 2" descr="Screen Shot 2014-12-14 at 3.2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38201"/>
            <a:ext cx="5827485" cy="2438400"/>
          </a:xfrm>
          <a:prstGeom prst="rect">
            <a:avLst/>
          </a:prstGeom>
        </p:spPr>
      </p:pic>
      <p:pic>
        <p:nvPicPr>
          <p:cNvPr id="4" name="Picture 3" descr="Screen Shot 2014-12-14 at 3.27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3733800"/>
            <a:ext cx="3454400" cy="2501900"/>
          </a:xfrm>
          <a:prstGeom prst="rect">
            <a:avLst/>
          </a:prstGeom>
        </p:spPr>
      </p:pic>
      <p:pic>
        <p:nvPicPr>
          <p:cNvPr id="5" name="Picture 4" descr="Screen Shot 2014-12-14 at 3.24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1066801"/>
            <a:ext cx="2971800" cy="1429677"/>
          </a:xfrm>
          <a:prstGeom prst="rect">
            <a:avLst/>
          </a:prstGeom>
        </p:spPr>
      </p:pic>
      <p:pic>
        <p:nvPicPr>
          <p:cNvPr id="6" name="Picture 5" descr="Screen Shot 2014-12-14 at 3.22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3505201"/>
            <a:ext cx="5181600" cy="277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0758" y="3200400"/>
            <a:ext cx="2028245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/>
              <a:t>SIFT, Lowe (1999)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10353" y="2667001"/>
            <a:ext cx="3472200" cy="70788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/>
              <a:t>Shape Contexts, </a:t>
            </a:r>
          </a:p>
          <a:p>
            <a:r>
              <a:rPr lang="en-US" sz="2000" dirty="0" err="1"/>
              <a:t>Belongie</a:t>
            </a:r>
            <a:r>
              <a:rPr lang="en-US" sz="2000" dirty="0"/>
              <a:t>, Malik &amp; </a:t>
            </a:r>
            <a:r>
              <a:rPr lang="en-US" sz="2000" dirty="0" err="1"/>
              <a:t>Puzicha</a:t>
            </a:r>
            <a:r>
              <a:rPr lang="en-US" sz="2000" dirty="0"/>
              <a:t>(2001)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62000" y="6185812"/>
            <a:ext cx="7391400" cy="7078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000" dirty="0"/>
              <a:t>Spatial Pyramid Matching, </a:t>
            </a:r>
          </a:p>
          <a:p>
            <a:r>
              <a:rPr lang="en-US" sz="2000" dirty="0" err="1"/>
              <a:t>Lazebnik</a:t>
            </a:r>
            <a:r>
              <a:rPr lang="en-US" sz="2000" dirty="0"/>
              <a:t>, </a:t>
            </a:r>
            <a:r>
              <a:rPr lang="en-US" sz="2000" dirty="0" err="1"/>
              <a:t>Schmid</a:t>
            </a:r>
            <a:r>
              <a:rPr lang="en-US" sz="2000" dirty="0"/>
              <a:t> &amp; Ponce (2006)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1201" y="6150114"/>
            <a:ext cx="2679339" cy="70788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/>
              <a:t>DPM based on HOG,</a:t>
            </a:r>
          </a:p>
          <a:p>
            <a:r>
              <a:rPr lang="en-US" sz="2000" dirty="0" err="1"/>
              <a:t>Felzenswalb</a:t>
            </a:r>
            <a:r>
              <a:rPr lang="en-US" sz="2000" dirty="0"/>
              <a:t> et al (2010)</a:t>
            </a:r>
          </a:p>
        </p:txBody>
      </p:sp>
    </p:spTree>
    <p:extLst>
      <p:ext uri="{BB962C8B-B14F-4D97-AF65-F5344CB8AC3E}">
        <p14:creationId xmlns:p14="http://schemas.microsoft.com/office/powerpoint/2010/main" val="173432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scan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76403"/>
            <a:ext cx="6934200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468319" y="358779"/>
            <a:ext cx="8474075" cy="95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800" dirty="0">
                <a:latin typeface="+mj-lt"/>
              </a:rPr>
              <a:t>Hubel and Wiesel (1962) discovered orientation sensitive neurons in V1</a:t>
            </a:r>
          </a:p>
        </p:txBody>
      </p:sp>
    </p:spTree>
    <p:extLst>
      <p:ext uri="{BB962C8B-B14F-4D97-AF65-F5344CB8AC3E}">
        <p14:creationId xmlns:p14="http://schemas.microsoft.com/office/powerpoint/2010/main" val="882819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LM Sans 10 Regular" charset="0"/>
            <a:ea typeface="ヒラギノ角ゴ ProN W3" charset="0"/>
            <a:cs typeface="ヒラギノ角ゴ ProN W3" charset="0"/>
            <a:sym typeface="LM Sans 10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LM Sans 10 Regular" charset="0"/>
            <a:ea typeface="ヒラギノ角ゴ ProN W3" charset="0"/>
            <a:cs typeface="ヒラギノ角ゴ ProN W3" charset="0"/>
            <a:sym typeface="LM Sans 10 Regular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entury Gothic"/>
        <a:ea typeface="Century Gothic"/>
        <a:cs typeface="Century Gothic"/>
      </a:majorFont>
      <a:minorFont>
        <a:latin typeface="Century Gothic"/>
        <a:ea typeface="Century Gothic"/>
        <a:cs typeface="Century Gothic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Pages>0</Pages>
  <Words>1339</Words>
  <Characters>0</Characters>
  <Application>Microsoft Macintosh PowerPoint</Application>
  <PresentationFormat>On-screen Show (4:3)</PresentationFormat>
  <Lines>0</Lines>
  <Paragraphs>247</Paragraphs>
  <Slides>51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Office Theme</vt:lpstr>
      <vt:lpstr>1_Office Theme</vt:lpstr>
      <vt:lpstr>Title &amp; Subtitle</vt:lpstr>
      <vt:lpstr>2_Office Theme</vt:lpstr>
      <vt:lpstr>7_Office Theme</vt:lpstr>
      <vt:lpstr>simple-light</vt:lpstr>
      <vt:lpstr>White</vt:lpstr>
      <vt:lpstr>8_Office Theme</vt:lpstr>
      <vt:lpstr>1_White</vt:lpstr>
      <vt:lpstr>Scene Understanding in the Era of Deep Learning</vt:lpstr>
      <vt:lpstr>Recognition, Reconstruction &amp; Reorganization</vt:lpstr>
      <vt:lpstr>PowerPoint Presentation</vt:lpstr>
      <vt:lpstr>What we would like to infer…</vt:lpstr>
      <vt:lpstr>Features in Computer Vision</vt:lpstr>
      <vt:lpstr>Edges &amp; Corners</vt:lpstr>
      <vt:lpstr>Linear Filters</vt:lpstr>
      <vt:lpstr>Histograms everywhere</vt:lpstr>
      <vt:lpstr>PowerPoint Presentation</vt:lpstr>
      <vt:lpstr>PowerPoint Presentation</vt:lpstr>
      <vt:lpstr>Convolutional Neural Networks (LeCun et al )  Used backpropagation to train the weights in this architecture</vt:lpstr>
      <vt:lpstr>Facts about the Visual World</vt:lpstr>
      <vt:lpstr>The Three R’s of Vision</vt:lpstr>
      <vt:lpstr>The Three R’s of Vision</vt:lpstr>
      <vt:lpstr>Bottom-up grouping as input to recognition</vt:lpstr>
      <vt:lpstr>R-CNN: Regions with CNN features Girshick, Donahue, Darrell &amp; Malik (CVPR 2014)</vt:lpstr>
      <vt:lpstr>PowerPoint Presentation</vt:lpstr>
      <vt:lpstr>State of the Art in Recognition </vt:lpstr>
      <vt:lpstr>How about the other direction…</vt:lpstr>
      <vt:lpstr>Recognition Helps Reorganization</vt:lpstr>
      <vt:lpstr>Simultaneous Detection &amp; Segmentation Hariharan, Arbelaez, Girshick &amp; Malik (2015)</vt:lpstr>
      <vt:lpstr>The SDS pipeline</vt:lpstr>
      <vt:lpstr>Top-down figure-ground prediction</vt:lpstr>
      <vt:lpstr>Some more results</vt:lpstr>
      <vt:lpstr> Viewpoint Prediction Tulsiani &amp; Malik (2015)</vt:lpstr>
      <vt:lpstr>The Three R’s of Vision</vt:lpstr>
      <vt:lpstr>3D Reconstruction from a Single Image Kar, Tulsiani, Carreira &amp; Malik (2015)</vt:lpstr>
      <vt:lpstr>Deformable 3D Model Learning</vt:lpstr>
      <vt:lpstr>Basis Shape Models</vt:lpstr>
      <vt:lpstr>Results</vt:lpstr>
      <vt:lpstr>The Three R’s of Vision</vt:lpstr>
      <vt:lpstr>PowerPoint Presentation</vt:lpstr>
      <vt:lpstr>Approach</vt:lpstr>
      <vt:lpstr>Action specific classifiers</vt:lpstr>
      <vt:lpstr>Results on UCF Sports</vt:lpstr>
      <vt:lpstr>UCF Sports: Comparison with baselines</vt:lpstr>
      <vt:lpstr>Results on J-HMDB</vt:lpstr>
      <vt:lpstr>Results on J-HMDB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Scene Understanding from RGB-D Images</vt:lpstr>
      <vt:lpstr>Overview</vt:lpstr>
      <vt:lpstr>Instance Segmentation</vt:lpstr>
      <vt:lpstr>Pose Estimation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Statistics of Natural Objects</dc:title>
  <dc:creator>EECS Dept</dc:creator>
  <cp:lastModifiedBy>Jitendra Malik</cp:lastModifiedBy>
  <cp:revision>175</cp:revision>
  <dcterms:modified xsi:type="dcterms:W3CDTF">2015-08-20T00:31:51Z</dcterms:modified>
</cp:coreProperties>
</file>