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0" r:id="rId4"/>
  </p:sldMasterIdLst>
  <p:notesMasterIdLst>
    <p:notesMasterId r:id="rId40"/>
  </p:notesMasterIdLst>
  <p:handoutMasterIdLst>
    <p:handoutMasterId r:id="rId41"/>
  </p:handoutMasterIdLst>
  <p:sldIdLst>
    <p:sldId id="295" r:id="rId5"/>
    <p:sldId id="363" r:id="rId6"/>
    <p:sldId id="367" r:id="rId7"/>
    <p:sldId id="364" r:id="rId8"/>
    <p:sldId id="365" r:id="rId9"/>
    <p:sldId id="366" r:id="rId10"/>
    <p:sldId id="616" r:id="rId11"/>
    <p:sldId id="756" r:id="rId12"/>
    <p:sldId id="336" r:id="rId13"/>
    <p:sldId id="763" r:id="rId14"/>
    <p:sldId id="376" r:id="rId15"/>
    <p:sldId id="356" r:id="rId16"/>
    <p:sldId id="643" r:id="rId17"/>
    <p:sldId id="750" r:id="rId18"/>
    <p:sldId id="751" r:id="rId19"/>
    <p:sldId id="757" r:id="rId20"/>
    <p:sldId id="749" r:id="rId21"/>
    <p:sldId id="758" r:id="rId22"/>
    <p:sldId id="358" r:id="rId23"/>
    <p:sldId id="759" r:id="rId24"/>
    <p:sldId id="361" r:id="rId25"/>
    <p:sldId id="760" r:id="rId26"/>
    <p:sldId id="761" r:id="rId27"/>
    <p:sldId id="745" r:id="rId28"/>
    <p:sldId id="373" r:id="rId29"/>
    <p:sldId id="574" r:id="rId30"/>
    <p:sldId id="762" r:id="rId31"/>
    <p:sldId id="742" r:id="rId32"/>
    <p:sldId id="259" r:id="rId33"/>
    <p:sldId id="719" r:id="rId34"/>
    <p:sldId id="547" r:id="rId35"/>
    <p:sldId id="736" r:id="rId36"/>
    <p:sldId id="738" r:id="rId37"/>
    <p:sldId id="741" r:id="rId38"/>
    <p:sldId id="303" r:id="rId39"/>
  </p:sldIdLst>
  <p:sldSz cx="9144000" cy="5143500" type="screen16x9"/>
  <p:notesSz cx="6858000" cy="9144000"/>
  <p:defaultTextStyle>
    <a:defPPr>
      <a:defRPr lang="en-US"/>
    </a:defPPr>
    <a:lvl1pPr algn="l" defTabSz="457178" rtl="0" fontAlgn="base">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1pPr>
    <a:lvl2pPr marL="457178" algn="l" defTabSz="457178" rtl="0" fontAlgn="base">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2pPr>
    <a:lvl3pPr marL="914355" algn="l" defTabSz="457178" rtl="0" fontAlgn="base">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3pPr>
    <a:lvl4pPr marL="1371532" algn="l" defTabSz="457178" rtl="0" fontAlgn="base">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4pPr>
    <a:lvl5pPr marL="1828709" algn="l" defTabSz="457178" rtl="0" fontAlgn="base">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5pPr>
    <a:lvl6pPr marL="2285886" algn="l" defTabSz="914355" rtl="0" eaLnBrk="1" latinLnBrk="0" hangingPunct="1">
      <a:defRPr kern="1200">
        <a:solidFill>
          <a:schemeClr val="tx1"/>
        </a:solidFill>
        <a:latin typeface="Tahoma" panose="020B0604030504040204" pitchFamily="34" charset="0"/>
        <a:ea typeface="MS PGothic" panose="020B0600070205080204" pitchFamily="34" charset="-128"/>
        <a:cs typeface="+mn-cs"/>
      </a:defRPr>
    </a:lvl6pPr>
    <a:lvl7pPr marL="2743064" algn="l" defTabSz="914355" rtl="0" eaLnBrk="1" latinLnBrk="0" hangingPunct="1">
      <a:defRPr kern="1200">
        <a:solidFill>
          <a:schemeClr val="tx1"/>
        </a:solidFill>
        <a:latin typeface="Tahoma" panose="020B0604030504040204" pitchFamily="34" charset="0"/>
        <a:ea typeface="MS PGothic" panose="020B0600070205080204" pitchFamily="34" charset="-128"/>
        <a:cs typeface="+mn-cs"/>
      </a:defRPr>
    </a:lvl7pPr>
    <a:lvl8pPr marL="3200240" algn="l" defTabSz="914355" rtl="0" eaLnBrk="1" latinLnBrk="0" hangingPunct="1">
      <a:defRPr kern="1200">
        <a:solidFill>
          <a:schemeClr val="tx1"/>
        </a:solidFill>
        <a:latin typeface="Tahoma" panose="020B0604030504040204" pitchFamily="34" charset="0"/>
        <a:ea typeface="MS PGothic" panose="020B0600070205080204" pitchFamily="34" charset="-128"/>
        <a:cs typeface="+mn-cs"/>
      </a:defRPr>
    </a:lvl8pPr>
    <a:lvl9pPr marL="3657418" algn="l" defTabSz="914355" rtl="0" eaLnBrk="1" latinLnBrk="0" hangingPunct="1">
      <a:defRPr kern="1200">
        <a:solidFill>
          <a:schemeClr val="tx1"/>
        </a:solidFill>
        <a:latin typeface="Tahom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162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2160"/>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D90062-9D81-9749-8AF9-4AD125513F3D}"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844E1BA5-D690-AE45-8802-B284D10B4B0F}">
      <dgm:prSet phldrT="[Text]"/>
      <dgm:spPr>
        <a:solidFill>
          <a:schemeClr val="accent1"/>
        </a:solidFill>
        <a:ln>
          <a:solidFill>
            <a:schemeClr val="tx1"/>
          </a:solidFill>
        </a:ln>
      </dgm:spPr>
      <dgm:t>
        <a:bodyPr/>
        <a:lstStyle/>
        <a:p>
          <a:r>
            <a:rPr lang="en-US" dirty="0"/>
            <a:t>FlexPA™ </a:t>
          </a:r>
        </a:p>
      </dgm:t>
    </dgm:pt>
    <dgm:pt modelId="{902DC1B9-5048-0A41-974A-D9A26059C918}" type="parTrans" cxnId="{8C538B0B-F04B-7747-AADC-CE9D867C5A70}">
      <dgm:prSet/>
      <dgm:spPr/>
      <dgm:t>
        <a:bodyPr/>
        <a:lstStyle/>
        <a:p>
          <a:endParaRPr lang="en-US"/>
        </a:p>
      </dgm:t>
    </dgm:pt>
    <dgm:pt modelId="{1C30CA47-A525-064A-A486-F3817A196219}" type="sibTrans" cxnId="{8C538B0B-F04B-7747-AADC-CE9D867C5A70}">
      <dgm:prSet/>
      <dgm:spPr/>
      <dgm:t>
        <a:bodyPr/>
        <a:lstStyle/>
        <a:p>
          <a:endParaRPr lang="en-US"/>
        </a:p>
      </dgm:t>
    </dgm:pt>
    <dgm:pt modelId="{3BAF55EE-E755-334F-8F73-65196BBA3D19}">
      <dgm:prSet phldrT="[Text]"/>
      <dgm:spPr>
        <a:solidFill>
          <a:schemeClr val="accent4"/>
        </a:solidFill>
      </dgm:spPr>
      <dgm:t>
        <a:bodyPr/>
        <a:lstStyle/>
        <a:p>
          <a:r>
            <a:rPr lang="en-US" dirty="0"/>
            <a:t>Narrowband IoT</a:t>
          </a:r>
        </a:p>
      </dgm:t>
    </dgm:pt>
    <dgm:pt modelId="{B7586650-D3B4-B74E-B2E9-1969FD9A403C}" type="parTrans" cxnId="{2BBAB9FE-F7EE-C34B-B1F0-36EBEA76C38C}">
      <dgm:prSet/>
      <dgm:spPr>
        <a:solidFill>
          <a:srgbClr val="E6ED11"/>
        </a:solidFill>
      </dgm:spPr>
      <dgm:t>
        <a:bodyPr/>
        <a:lstStyle/>
        <a:p>
          <a:endParaRPr lang="en-US"/>
        </a:p>
      </dgm:t>
    </dgm:pt>
    <dgm:pt modelId="{5433A00E-8572-A44D-AC1C-143865630C12}" type="sibTrans" cxnId="{2BBAB9FE-F7EE-C34B-B1F0-36EBEA76C38C}">
      <dgm:prSet/>
      <dgm:spPr/>
      <dgm:t>
        <a:bodyPr/>
        <a:lstStyle/>
        <a:p>
          <a:endParaRPr lang="en-US"/>
        </a:p>
      </dgm:t>
    </dgm:pt>
    <dgm:pt modelId="{209EED5E-D1C0-3341-BDD0-18566F89E96B}">
      <dgm:prSet phldrT="[Text]"/>
      <dgm:spPr>
        <a:solidFill>
          <a:srgbClr val="0088AA"/>
        </a:solidFill>
      </dgm:spPr>
      <dgm:t>
        <a:bodyPr/>
        <a:lstStyle/>
        <a:p>
          <a:r>
            <a:rPr lang="en-US" dirty="0"/>
            <a:t>5G Systems</a:t>
          </a:r>
        </a:p>
      </dgm:t>
    </dgm:pt>
    <dgm:pt modelId="{43063A4D-B39D-7E4D-94FD-8BFF8F16ECE8}" type="parTrans" cxnId="{3E0933AD-F464-294F-9551-315ABCAB1ECB}">
      <dgm:prSet/>
      <dgm:spPr>
        <a:solidFill>
          <a:srgbClr val="E6ED11"/>
        </a:solidFill>
      </dgm:spPr>
      <dgm:t>
        <a:bodyPr/>
        <a:lstStyle/>
        <a:p>
          <a:endParaRPr lang="en-US"/>
        </a:p>
      </dgm:t>
    </dgm:pt>
    <dgm:pt modelId="{09AA5D78-3733-ED46-9223-B7DA4F81EC39}" type="sibTrans" cxnId="{3E0933AD-F464-294F-9551-315ABCAB1ECB}">
      <dgm:prSet/>
      <dgm:spPr/>
      <dgm:t>
        <a:bodyPr/>
        <a:lstStyle/>
        <a:p>
          <a:endParaRPr lang="en-US"/>
        </a:p>
      </dgm:t>
    </dgm:pt>
    <dgm:pt modelId="{969FF3A0-FF0D-E545-8E38-7871C6B4F196}">
      <dgm:prSet phldrT="[Text]"/>
      <dgm:spPr>
        <a:solidFill>
          <a:srgbClr val="0088AA"/>
        </a:solidFill>
      </dgm:spPr>
      <dgm:t>
        <a:bodyPr/>
        <a:lstStyle/>
        <a:p>
          <a:r>
            <a:rPr lang="en-US" dirty="0"/>
            <a:t>IoT Applications</a:t>
          </a:r>
        </a:p>
      </dgm:t>
    </dgm:pt>
    <dgm:pt modelId="{F90A1ECA-BCE6-4F4F-8236-666241DBF2CA}" type="parTrans" cxnId="{40F6E511-ACFD-9345-9AC0-0432E7A00FD1}">
      <dgm:prSet/>
      <dgm:spPr>
        <a:solidFill>
          <a:schemeClr val="accent3"/>
        </a:solidFill>
      </dgm:spPr>
      <dgm:t>
        <a:bodyPr/>
        <a:lstStyle/>
        <a:p>
          <a:endParaRPr lang="en-US"/>
        </a:p>
      </dgm:t>
    </dgm:pt>
    <dgm:pt modelId="{3E467F2D-904F-1D49-A288-55B49275BC81}" type="sibTrans" cxnId="{40F6E511-ACFD-9345-9AC0-0432E7A00FD1}">
      <dgm:prSet/>
      <dgm:spPr/>
      <dgm:t>
        <a:bodyPr/>
        <a:lstStyle/>
        <a:p>
          <a:endParaRPr lang="en-US"/>
        </a:p>
      </dgm:t>
    </dgm:pt>
    <dgm:pt modelId="{42972009-A6F3-D149-B6A3-F9D5357D9A55}">
      <dgm:prSet phldrT="[Text]" custT="1"/>
      <dgm:spPr>
        <a:solidFill>
          <a:srgbClr val="0088AA"/>
        </a:solidFill>
      </dgm:spPr>
      <dgm:t>
        <a:bodyPr/>
        <a:lstStyle/>
        <a:p>
          <a:r>
            <a:rPr lang="en-US" sz="1600" dirty="0"/>
            <a:t>1024 QAM </a:t>
          </a:r>
        </a:p>
      </dgm:t>
    </dgm:pt>
    <dgm:pt modelId="{41354B45-D6F5-9B46-8E72-60C8DE6491AB}" type="parTrans" cxnId="{AD324D64-862B-164E-A0D7-D34774C1503F}">
      <dgm:prSet/>
      <dgm:spPr>
        <a:solidFill>
          <a:srgbClr val="E6ED11"/>
        </a:solidFill>
      </dgm:spPr>
      <dgm:t>
        <a:bodyPr/>
        <a:lstStyle/>
        <a:p>
          <a:endParaRPr lang="en-US"/>
        </a:p>
      </dgm:t>
    </dgm:pt>
    <dgm:pt modelId="{23E9F751-5C83-CB4C-ADC7-D240DA0183EC}" type="sibTrans" cxnId="{AD324D64-862B-164E-A0D7-D34774C1503F}">
      <dgm:prSet/>
      <dgm:spPr/>
      <dgm:t>
        <a:bodyPr/>
        <a:lstStyle/>
        <a:p>
          <a:endParaRPr lang="en-US"/>
        </a:p>
      </dgm:t>
    </dgm:pt>
    <dgm:pt modelId="{A382DD91-515F-CF49-95DB-929BB0160CDD}">
      <dgm:prSet phldrT="[Text]" custT="1"/>
      <dgm:spPr>
        <a:solidFill>
          <a:srgbClr val="0088AA"/>
        </a:solidFill>
      </dgm:spPr>
      <dgm:t>
        <a:bodyPr/>
        <a:lstStyle/>
        <a:p>
          <a:r>
            <a:rPr lang="en-US" sz="1200" dirty="0"/>
            <a:t>FDD and TDD 2G/3G/4G LTE Systems</a:t>
          </a:r>
        </a:p>
      </dgm:t>
    </dgm:pt>
    <dgm:pt modelId="{97204434-5B93-5C48-B018-E42596AF214C}" type="parTrans" cxnId="{62578BEA-3ED5-3D43-9091-E549429F2325}">
      <dgm:prSet/>
      <dgm:spPr>
        <a:solidFill>
          <a:srgbClr val="E6ED11"/>
        </a:solidFill>
      </dgm:spPr>
      <dgm:t>
        <a:bodyPr/>
        <a:lstStyle/>
        <a:p>
          <a:endParaRPr lang="en-US"/>
        </a:p>
      </dgm:t>
    </dgm:pt>
    <dgm:pt modelId="{37110CE6-60D8-5144-BD5A-637330BA0843}" type="sibTrans" cxnId="{62578BEA-3ED5-3D43-9091-E549429F2325}">
      <dgm:prSet/>
      <dgm:spPr/>
      <dgm:t>
        <a:bodyPr/>
        <a:lstStyle/>
        <a:p>
          <a:endParaRPr lang="en-US"/>
        </a:p>
      </dgm:t>
    </dgm:pt>
    <dgm:pt modelId="{0F9452D7-B0F2-2544-9517-81BBF606AB3D}">
      <dgm:prSet phldrT="[Text]" custT="1"/>
      <dgm:spPr>
        <a:solidFill>
          <a:srgbClr val="0088AA"/>
        </a:solidFill>
      </dgm:spPr>
      <dgm:t>
        <a:bodyPr/>
        <a:lstStyle/>
        <a:p>
          <a:r>
            <a:rPr lang="en-US" sz="1200" dirty="0"/>
            <a:t>3GPP Band 30 and 40 Small Cell Base Stations</a:t>
          </a:r>
        </a:p>
      </dgm:t>
    </dgm:pt>
    <dgm:pt modelId="{E1BADA6F-0D8E-364C-BB31-F26AB78FEFE1}" type="parTrans" cxnId="{675CC145-36BE-DD49-9E40-AED7828D0141}">
      <dgm:prSet/>
      <dgm:spPr>
        <a:solidFill>
          <a:schemeClr val="accent3"/>
        </a:solidFill>
      </dgm:spPr>
      <dgm:t>
        <a:bodyPr/>
        <a:lstStyle/>
        <a:p>
          <a:endParaRPr lang="en-US"/>
        </a:p>
      </dgm:t>
    </dgm:pt>
    <dgm:pt modelId="{2E0047B2-0CB4-8843-BE3C-EC296C449CCB}" type="sibTrans" cxnId="{675CC145-36BE-DD49-9E40-AED7828D0141}">
      <dgm:prSet/>
      <dgm:spPr/>
      <dgm:t>
        <a:bodyPr/>
        <a:lstStyle/>
        <a:p>
          <a:endParaRPr lang="en-US"/>
        </a:p>
      </dgm:t>
    </dgm:pt>
    <dgm:pt modelId="{50020E50-0EC7-B048-9717-7036CD0CD5D7}" type="pres">
      <dgm:prSet presAssocID="{90D90062-9D81-9749-8AF9-4AD125513F3D}" presName="cycle" presStyleCnt="0">
        <dgm:presLayoutVars>
          <dgm:chMax val="1"/>
          <dgm:dir/>
          <dgm:animLvl val="ctr"/>
          <dgm:resizeHandles val="exact"/>
        </dgm:presLayoutVars>
      </dgm:prSet>
      <dgm:spPr/>
    </dgm:pt>
    <dgm:pt modelId="{F54EDEFD-E45C-3B43-A9AD-7465FC35EE51}" type="pres">
      <dgm:prSet presAssocID="{844E1BA5-D690-AE45-8802-B284D10B4B0F}" presName="centerShape" presStyleLbl="node0" presStyleIdx="0" presStyleCnt="1"/>
      <dgm:spPr/>
    </dgm:pt>
    <dgm:pt modelId="{BF1655E0-E09E-5845-BCCD-A66305D2B4EF}" type="pres">
      <dgm:prSet presAssocID="{B7586650-D3B4-B74E-B2E9-1969FD9A403C}" presName="parTrans" presStyleLbl="bgSibTrans2D1" presStyleIdx="0" presStyleCnt="6"/>
      <dgm:spPr/>
    </dgm:pt>
    <dgm:pt modelId="{4A817C21-0196-B946-B1AE-0F6A6E6B51C5}" type="pres">
      <dgm:prSet presAssocID="{3BAF55EE-E755-334F-8F73-65196BBA3D19}" presName="node" presStyleLbl="node1" presStyleIdx="0" presStyleCnt="6">
        <dgm:presLayoutVars>
          <dgm:bulletEnabled val="1"/>
        </dgm:presLayoutVars>
      </dgm:prSet>
      <dgm:spPr/>
    </dgm:pt>
    <dgm:pt modelId="{BFD26926-14DD-D145-8772-EE8498E9CB03}" type="pres">
      <dgm:prSet presAssocID="{43063A4D-B39D-7E4D-94FD-8BFF8F16ECE8}" presName="parTrans" presStyleLbl="bgSibTrans2D1" presStyleIdx="1" presStyleCnt="6"/>
      <dgm:spPr/>
    </dgm:pt>
    <dgm:pt modelId="{3BD12C2F-DB85-A84A-9BD0-8BA911EDAE0F}" type="pres">
      <dgm:prSet presAssocID="{209EED5E-D1C0-3341-BDD0-18566F89E96B}" presName="node" presStyleLbl="node1" presStyleIdx="1" presStyleCnt="6">
        <dgm:presLayoutVars>
          <dgm:bulletEnabled val="1"/>
        </dgm:presLayoutVars>
      </dgm:prSet>
      <dgm:spPr/>
    </dgm:pt>
    <dgm:pt modelId="{9D629751-98EA-8047-B523-ED97429AD360}" type="pres">
      <dgm:prSet presAssocID="{F90A1ECA-BCE6-4F4F-8236-666241DBF2CA}" presName="parTrans" presStyleLbl="bgSibTrans2D1" presStyleIdx="2" presStyleCnt="6"/>
      <dgm:spPr/>
    </dgm:pt>
    <dgm:pt modelId="{9B07608D-D226-A843-8281-AE96DA3E9BF8}" type="pres">
      <dgm:prSet presAssocID="{969FF3A0-FF0D-E545-8E38-7871C6B4F196}" presName="node" presStyleLbl="node1" presStyleIdx="2" presStyleCnt="6">
        <dgm:presLayoutVars>
          <dgm:bulletEnabled val="1"/>
        </dgm:presLayoutVars>
      </dgm:prSet>
      <dgm:spPr/>
    </dgm:pt>
    <dgm:pt modelId="{53633963-B032-5943-A865-F5E126EFB966}" type="pres">
      <dgm:prSet presAssocID="{97204434-5B93-5C48-B018-E42596AF214C}" presName="parTrans" presStyleLbl="bgSibTrans2D1" presStyleIdx="3" presStyleCnt="6"/>
      <dgm:spPr/>
    </dgm:pt>
    <dgm:pt modelId="{829CBB64-BFDD-DE43-AC17-644B003483C3}" type="pres">
      <dgm:prSet presAssocID="{A382DD91-515F-CF49-95DB-929BB0160CDD}" presName="node" presStyleLbl="node1" presStyleIdx="3" presStyleCnt="6">
        <dgm:presLayoutVars>
          <dgm:bulletEnabled val="1"/>
        </dgm:presLayoutVars>
      </dgm:prSet>
      <dgm:spPr/>
    </dgm:pt>
    <dgm:pt modelId="{78DFA0D7-2764-AD46-A5FC-C97454DDE357}" type="pres">
      <dgm:prSet presAssocID="{41354B45-D6F5-9B46-8E72-60C8DE6491AB}" presName="parTrans" presStyleLbl="bgSibTrans2D1" presStyleIdx="4" presStyleCnt="6"/>
      <dgm:spPr/>
    </dgm:pt>
    <dgm:pt modelId="{1FAA2149-1029-4348-AB7F-AF5E217A72FF}" type="pres">
      <dgm:prSet presAssocID="{42972009-A6F3-D149-B6A3-F9D5357D9A55}" presName="node" presStyleLbl="node1" presStyleIdx="4" presStyleCnt="6">
        <dgm:presLayoutVars>
          <dgm:bulletEnabled val="1"/>
        </dgm:presLayoutVars>
      </dgm:prSet>
      <dgm:spPr/>
    </dgm:pt>
    <dgm:pt modelId="{18095303-E1FC-C749-AF37-87EBBBFFE072}" type="pres">
      <dgm:prSet presAssocID="{E1BADA6F-0D8E-364C-BB31-F26AB78FEFE1}" presName="parTrans" presStyleLbl="bgSibTrans2D1" presStyleIdx="5" presStyleCnt="6"/>
      <dgm:spPr/>
    </dgm:pt>
    <dgm:pt modelId="{51CC6786-B07C-0340-9B28-4E662BFEF27E}" type="pres">
      <dgm:prSet presAssocID="{0F9452D7-B0F2-2544-9517-81BBF606AB3D}" presName="node" presStyleLbl="node1" presStyleIdx="5" presStyleCnt="6">
        <dgm:presLayoutVars>
          <dgm:bulletEnabled val="1"/>
        </dgm:presLayoutVars>
      </dgm:prSet>
      <dgm:spPr/>
    </dgm:pt>
  </dgm:ptLst>
  <dgm:cxnLst>
    <dgm:cxn modelId="{8C538B0B-F04B-7747-AADC-CE9D867C5A70}" srcId="{90D90062-9D81-9749-8AF9-4AD125513F3D}" destId="{844E1BA5-D690-AE45-8802-B284D10B4B0F}" srcOrd="0" destOrd="0" parTransId="{902DC1B9-5048-0A41-974A-D9A26059C918}" sibTransId="{1C30CA47-A525-064A-A486-F3817A196219}"/>
    <dgm:cxn modelId="{40F6E511-ACFD-9345-9AC0-0432E7A00FD1}" srcId="{844E1BA5-D690-AE45-8802-B284D10B4B0F}" destId="{969FF3A0-FF0D-E545-8E38-7871C6B4F196}" srcOrd="2" destOrd="0" parTransId="{F90A1ECA-BCE6-4F4F-8236-666241DBF2CA}" sibTransId="{3E467F2D-904F-1D49-A288-55B49275BC81}"/>
    <dgm:cxn modelId="{86EAED60-2051-3D40-9889-AB568941FA24}" type="presOf" srcId="{209EED5E-D1C0-3341-BDD0-18566F89E96B}" destId="{3BD12C2F-DB85-A84A-9BD0-8BA911EDAE0F}" srcOrd="0" destOrd="0" presId="urn:microsoft.com/office/officeart/2005/8/layout/radial4"/>
    <dgm:cxn modelId="{AD324D64-862B-164E-A0D7-D34774C1503F}" srcId="{844E1BA5-D690-AE45-8802-B284D10B4B0F}" destId="{42972009-A6F3-D149-B6A3-F9D5357D9A55}" srcOrd="4" destOrd="0" parTransId="{41354B45-D6F5-9B46-8E72-60C8DE6491AB}" sibTransId="{23E9F751-5C83-CB4C-ADC7-D240DA0183EC}"/>
    <dgm:cxn modelId="{675CC145-36BE-DD49-9E40-AED7828D0141}" srcId="{844E1BA5-D690-AE45-8802-B284D10B4B0F}" destId="{0F9452D7-B0F2-2544-9517-81BBF606AB3D}" srcOrd="5" destOrd="0" parTransId="{E1BADA6F-0D8E-364C-BB31-F26AB78FEFE1}" sibTransId="{2E0047B2-0CB4-8843-BE3C-EC296C449CCB}"/>
    <dgm:cxn modelId="{78C8A770-E1C4-354C-9ABD-4D8E0834F74E}" type="presOf" srcId="{3BAF55EE-E755-334F-8F73-65196BBA3D19}" destId="{4A817C21-0196-B946-B1AE-0F6A6E6B51C5}" srcOrd="0" destOrd="0" presId="urn:microsoft.com/office/officeart/2005/8/layout/radial4"/>
    <dgm:cxn modelId="{CB6FFC78-5708-B948-BAB4-266968ECECEB}" type="presOf" srcId="{A382DD91-515F-CF49-95DB-929BB0160CDD}" destId="{829CBB64-BFDD-DE43-AC17-644B003483C3}" srcOrd="0" destOrd="0" presId="urn:microsoft.com/office/officeart/2005/8/layout/radial4"/>
    <dgm:cxn modelId="{4E1BBD5A-C261-084E-A42D-23059249AAEB}" type="presOf" srcId="{969FF3A0-FF0D-E545-8E38-7871C6B4F196}" destId="{9B07608D-D226-A843-8281-AE96DA3E9BF8}" srcOrd="0" destOrd="0" presId="urn:microsoft.com/office/officeart/2005/8/layout/radial4"/>
    <dgm:cxn modelId="{1776828E-C025-E643-8072-EA444C2A5659}" type="presOf" srcId="{F90A1ECA-BCE6-4F4F-8236-666241DBF2CA}" destId="{9D629751-98EA-8047-B523-ED97429AD360}" srcOrd="0" destOrd="0" presId="urn:microsoft.com/office/officeart/2005/8/layout/radial4"/>
    <dgm:cxn modelId="{7AE5B48E-8850-7E41-B387-E55DD00A22DD}" type="presOf" srcId="{844E1BA5-D690-AE45-8802-B284D10B4B0F}" destId="{F54EDEFD-E45C-3B43-A9AD-7465FC35EE51}" srcOrd="0" destOrd="0" presId="urn:microsoft.com/office/officeart/2005/8/layout/radial4"/>
    <dgm:cxn modelId="{16C04696-2CE7-7A46-9659-D38414DD1816}" type="presOf" srcId="{E1BADA6F-0D8E-364C-BB31-F26AB78FEFE1}" destId="{18095303-E1FC-C749-AF37-87EBBBFFE072}" srcOrd="0" destOrd="0" presId="urn:microsoft.com/office/officeart/2005/8/layout/radial4"/>
    <dgm:cxn modelId="{310C97A2-155B-2F49-815A-DCFD80611064}" type="presOf" srcId="{41354B45-D6F5-9B46-8E72-60C8DE6491AB}" destId="{78DFA0D7-2764-AD46-A5FC-C97454DDE357}" srcOrd="0" destOrd="0" presId="urn:microsoft.com/office/officeart/2005/8/layout/radial4"/>
    <dgm:cxn modelId="{36A82CAA-4A79-7B4E-925D-2B83A26E4BF5}" type="presOf" srcId="{B7586650-D3B4-B74E-B2E9-1969FD9A403C}" destId="{BF1655E0-E09E-5845-BCCD-A66305D2B4EF}" srcOrd="0" destOrd="0" presId="urn:microsoft.com/office/officeart/2005/8/layout/radial4"/>
    <dgm:cxn modelId="{3E0933AD-F464-294F-9551-315ABCAB1ECB}" srcId="{844E1BA5-D690-AE45-8802-B284D10B4B0F}" destId="{209EED5E-D1C0-3341-BDD0-18566F89E96B}" srcOrd="1" destOrd="0" parTransId="{43063A4D-B39D-7E4D-94FD-8BFF8F16ECE8}" sibTransId="{09AA5D78-3733-ED46-9223-B7DA4F81EC39}"/>
    <dgm:cxn modelId="{4FE355AE-143F-5145-A709-EF92A8057B76}" type="presOf" srcId="{42972009-A6F3-D149-B6A3-F9D5357D9A55}" destId="{1FAA2149-1029-4348-AB7F-AF5E217A72FF}" srcOrd="0" destOrd="0" presId="urn:microsoft.com/office/officeart/2005/8/layout/radial4"/>
    <dgm:cxn modelId="{4FC019C1-6776-AD48-B444-6C06CED7A894}" type="presOf" srcId="{0F9452D7-B0F2-2544-9517-81BBF606AB3D}" destId="{51CC6786-B07C-0340-9B28-4E662BFEF27E}" srcOrd="0" destOrd="0" presId="urn:microsoft.com/office/officeart/2005/8/layout/radial4"/>
    <dgm:cxn modelId="{3EBD2ED7-2743-ED47-AFDB-9B6A4916D262}" type="presOf" srcId="{97204434-5B93-5C48-B018-E42596AF214C}" destId="{53633963-B032-5943-A865-F5E126EFB966}" srcOrd="0" destOrd="0" presId="urn:microsoft.com/office/officeart/2005/8/layout/radial4"/>
    <dgm:cxn modelId="{236278E8-BBD0-824A-A6F1-12B8EE91BC0A}" type="presOf" srcId="{43063A4D-B39D-7E4D-94FD-8BFF8F16ECE8}" destId="{BFD26926-14DD-D145-8772-EE8498E9CB03}" srcOrd="0" destOrd="0" presId="urn:microsoft.com/office/officeart/2005/8/layout/radial4"/>
    <dgm:cxn modelId="{62578BEA-3ED5-3D43-9091-E549429F2325}" srcId="{844E1BA5-D690-AE45-8802-B284D10B4B0F}" destId="{A382DD91-515F-CF49-95DB-929BB0160CDD}" srcOrd="3" destOrd="0" parTransId="{97204434-5B93-5C48-B018-E42596AF214C}" sibTransId="{37110CE6-60D8-5144-BD5A-637330BA0843}"/>
    <dgm:cxn modelId="{E0721DFA-463B-E744-B3F8-D53DEC436212}" type="presOf" srcId="{90D90062-9D81-9749-8AF9-4AD125513F3D}" destId="{50020E50-0EC7-B048-9717-7036CD0CD5D7}" srcOrd="0" destOrd="0" presId="urn:microsoft.com/office/officeart/2005/8/layout/radial4"/>
    <dgm:cxn modelId="{2BBAB9FE-F7EE-C34B-B1F0-36EBEA76C38C}" srcId="{844E1BA5-D690-AE45-8802-B284D10B4B0F}" destId="{3BAF55EE-E755-334F-8F73-65196BBA3D19}" srcOrd="0" destOrd="0" parTransId="{B7586650-D3B4-B74E-B2E9-1969FD9A403C}" sibTransId="{5433A00E-8572-A44D-AC1C-143865630C12}"/>
    <dgm:cxn modelId="{48FE5BE4-DCD9-D140-99AB-5987833B5815}" type="presParOf" srcId="{50020E50-0EC7-B048-9717-7036CD0CD5D7}" destId="{F54EDEFD-E45C-3B43-A9AD-7465FC35EE51}" srcOrd="0" destOrd="0" presId="urn:microsoft.com/office/officeart/2005/8/layout/radial4"/>
    <dgm:cxn modelId="{9C4C01E9-C8B8-F14D-B869-CDE99A8CAE6E}" type="presParOf" srcId="{50020E50-0EC7-B048-9717-7036CD0CD5D7}" destId="{BF1655E0-E09E-5845-BCCD-A66305D2B4EF}" srcOrd="1" destOrd="0" presId="urn:microsoft.com/office/officeart/2005/8/layout/radial4"/>
    <dgm:cxn modelId="{B5723DC2-245A-664C-B4F4-2482A308D08A}" type="presParOf" srcId="{50020E50-0EC7-B048-9717-7036CD0CD5D7}" destId="{4A817C21-0196-B946-B1AE-0F6A6E6B51C5}" srcOrd="2" destOrd="0" presId="urn:microsoft.com/office/officeart/2005/8/layout/radial4"/>
    <dgm:cxn modelId="{38EE3435-BAD7-1743-93EA-7A0A12EFCE5D}" type="presParOf" srcId="{50020E50-0EC7-B048-9717-7036CD0CD5D7}" destId="{BFD26926-14DD-D145-8772-EE8498E9CB03}" srcOrd="3" destOrd="0" presId="urn:microsoft.com/office/officeart/2005/8/layout/radial4"/>
    <dgm:cxn modelId="{945D9847-67DD-424B-930E-6F7ED26B43F9}" type="presParOf" srcId="{50020E50-0EC7-B048-9717-7036CD0CD5D7}" destId="{3BD12C2F-DB85-A84A-9BD0-8BA911EDAE0F}" srcOrd="4" destOrd="0" presId="urn:microsoft.com/office/officeart/2005/8/layout/radial4"/>
    <dgm:cxn modelId="{09AFE560-282E-C64C-962E-EB5493A3E853}" type="presParOf" srcId="{50020E50-0EC7-B048-9717-7036CD0CD5D7}" destId="{9D629751-98EA-8047-B523-ED97429AD360}" srcOrd="5" destOrd="0" presId="urn:microsoft.com/office/officeart/2005/8/layout/radial4"/>
    <dgm:cxn modelId="{FB1A4845-4FB9-3C42-8E7C-3484058430BB}" type="presParOf" srcId="{50020E50-0EC7-B048-9717-7036CD0CD5D7}" destId="{9B07608D-D226-A843-8281-AE96DA3E9BF8}" srcOrd="6" destOrd="0" presId="urn:microsoft.com/office/officeart/2005/8/layout/radial4"/>
    <dgm:cxn modelId="{33933AA2-99B6-6F43-BF6E-13CA0E52E7FB}" type="presParOf" srcId="{50020E50-0EC7-B048-9717-7036CD0CD5D7}" destId="{53633963-B032-5943-A865-F5E126EFB966}" srcOrd="7" destOrd="0" presId="urn:microsoft.com/office/officeart/2005/8/layout/radial4"/>
    <dgm:cxn modelId="{7B51CDD3-49BC-414F-8DA7-DF637CCD3E8D}" type="presParOf" srcId="{50020E50-0EC7-B048-9717-7036CD0CD5D7}" destId="{829CBB64-BFDD-DE43-AC17-644B003483C3}" srcOrd="8" destOrd="0" presId="urn:microsoft.com/office/officeart/2005/8/layout/radial4"/>
    <dgm:cxn modelId="{99CFDF8A-8F9A-0143-BF94-21C4BF6388D9}" type="presParOf" srcId="{50020E50-0EC7-B048-9717-7036CD0CD5D7}" destId="{78DFA0D7-2764-AD46-A5FC-C97454DDE357}" srcOrd="9" destOrd="0" presId="urn:microsoft.com/office/officeart/2005/8/layout/radial4"/>
    <dgm:cxn modelId="{8B62CE89-0504-7844-B50F-6BE062BCD5A8}" type="presParOf" srcId="{50020E50-0EC7-B048-9717-7036CD0CD5D7}" destId="{1FAA2149-1029-4348-AB7F-AF5E217A72FF}" srcOrd="10" destOrd="0" presId="urn:microsoft.com/office/officeart/2005/8/layout/radial4"/>
    <dgm:cxn modelId="{830D738A-3A58-4A47-AEB5-17F1E36FB591}" type="presParOf" srcId="{50020E50-0EC7-B048-9717-7036CD0CD5D7}" destId="{18095303-E1FC-C749-AF37-87EBBBFFE072}" srcOrd="11" destOrd="0" presId="urn:microsoft.com/office/officeart/2005/8/layout/radial4"/>
    <dgm:cxn modelId="{A4A5A579-1C3E-A64B-A2FD-0D3C565B6DF5}" type="presParOf" srcId="{50020E50-0EC7-B048-9717-7036CD0CD5D7}" destId="{51CC6786-B07C-0340-9B28-4E662BFEF27E}"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EDEFD-E45C-3B43-A9AD-7465FC35EE51}">
      <dsp:nvSpPr>
        <dsp:cNvPr id="0" name=""/>
        <dsp:cNvSpPr/>
      </dsp:nvSpPr>
      <dsp:spPr>
        <a:xfrm>
          <a:off x="2231469" y="2213151"/>
          <a:ext cx="1633061" cy="1633061"/>
        </a:xfrm>
        <a:prstGeom prst="ellipse">
          <a:avLst/>
        </a:prstGeom>
        <a:solidFill>
          <a:schemeClr val="accent1"/>
        </a:soli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FlexPA™ </a:t>
          </a:r>
        </a:p>
      </dsp:txBody>
      <dsp:txXfrm>
        <a:off x="2470625" y="2452307"/>
        <a:ext cx="1154749" cy="1154749"/>
      </dsp:txXfrm>
    </dsp:sp>
    <dsp:sp modelId="{BF1655E0-E09E-5845-BCCD-A66305D2B4EF}">
      <dsp:nvSpPr>
        <dsp:cNvPr id="0" name=""/>
        <dsp:cNvSpPr/>
      </dsp:nvSpPr>
      <dsp:spPr>
        <a:xfrm rot="10800000">
          <a:off x="572187" y="2796970"/>
          <a:ext cx="1568021" cy="465422"/>
        </a:xfrm>
        <a:prstGeom prst="leftArrow">
          <a:avLst>
            <a:gd name="adj1" fmla="val 60000"/>
            <a:gd name="adj2" fmla="val 50000"/>
          </a:avLst>
        </a:prstGeom>
        <a:solidFill>
          <a:srgbClr val="E6ED1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A817C21-0196-B946-B1AE-0F6A6E6B51C5}">
      <dsp:nvSpPr>
        <dsp:cNvPr id="0" name=""/>
        <dsp:cNvSpPr/>
      </dsp:nvSpPr>
      <dsp:spPr>
        <a:xfrm>
          <a:off x="615" y="2572425"/>
          <a:ext cx="1143142" cy="914514"/>
        </a:xfrm>
        <a:prstGeom prst="roundRect">
          <a:avLst>
            <a:gd name="adj" fmla="val 10000"/>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t>Narrowband IoT</a:t>
          </a:r>
        </a:p>
      </dsp:txBody>
      <dsp:txXfrm>
        <a:off x="27400" y="2599210"/>
        <a:ext cx="1089572" cy="860944"/>
      </dsp:txXfrm>
    </dsp:sp>
    <dsp:sp modelId="{BFD26926-14DD-D145-8772-EE8498E9CB03}">
      <dsp:nvSpPr>
        <dsp:cNvPr id="0" name=""/>
        <dsp:cNvSpPr/>
      </dsp:nvSpPr>
      <dsp:spPr>
        <a:xfrm rot="12960000">
          <a:off x="895292" y="1802554"/>
          <a:ext cx="1568021" cy="465422"/>
        </a:xfrm>
        <a:prstGeom prst="leftArrow">
          <a:avLst>
            <a:gd name="adj1" fmla="val 60000"/>
            <a:gd name="adj2" fmla="val 50000"/>
          </a:avLst>
        </a:prstGeom>
        <a:solidFill>
          <a:srgbClr val="E6ED1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BD12C2F-DB85-A84A-9BD0-8BA911EDAE0F}">
      <dsp:nvSpPr>
        <dsp:cNvPr id="0" name=""/>
        <dsp:cNvSpPr/>
      </dsp:nvSpPr>
      <dsp:spPr>
        <a:xfrm>
          <a:off x="473453" y="1117178"/>
          <a:ext cx="1143142" cy="914514"/>
        </a:xfrm>
        <a:prstGeom prst="roundRect">
          <a:avLst>
            <a:gd name="adj" fmla="val 10000"/>
          </a:avLst>
        </a:prstGeom>
        <a:solidFill>
          <a:srgbClr val="0088A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t>5G Systems</a:t>
          </a:r>
        </a:p>
      </dsp:txBody>
      <dsp:txXfrm>
        <a:off x="500238" y="1143963"/>
        <a:ext cx="1089572" cy="860944"/>
      </dsp:txXfrm>
    </dsp:sp>
    <dsp:sp modelId="{9D629751-98EA-8047-B523-ED97429AD360}">
      <dsp:nvSpPr>
        <dsp:cNvPr id="0" name=""/>
        <dsp:cNvSpPr/>
      </dsp:nvSpPr>
      <dsp:spPr>
        <a:xfrm rot="15120000">
          <a:off x="1741193" y="1187971"/>
          <a:ext cx="1568021" cy="465422"/>
        </a:xfrm>
        <a:prstGeom prst="leftArrow">
          <a:avLst>
            <a:gd name="adj1" fmla="val 60000"/>
            <a:gd name="adj2" fmla="val 50000"/>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07608D-D226-A843-8281-AE96DA3E9BF8}">
      <dsp:nvSpPr>
        <dsp:cNvPr id="0" name=""/>
        <dsp:cNvSpPr/>
      </dsp:nvSpPr>
      <dsp:spPr>
        <a:xfrm>
          <a:off x="1711360" y="217787"/>
          <a:ext cx="1143142" cy="914514"/>
        </a:xfrm>
        <a:prstGeom prst="roundRect">
          <a:avLst>
            <a:gd name="adj" fmla="val 10000"/>
          </a:avLst>
        </a:prstGeom>
        <a:solidFill>
          <a:srgbClr val="0088A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t>IoT Applications</a:t>
          </a:r>
        </a:p>
      </dsp:txBody>
      <dsp:txXfrm>
        <a:off x="1738145" y="244572"/>
        <a:ext cx="1089572" cy="860944"/>
      </dsp:txXfrm>
    </dsp:sp>
    <dsp:sp modelId="{53633963-B032-5943-A865-F5E126EFB966}">
      <dsp:nvSpPr>
        <dsp:cNvPr id="0" name=""/>
        <dsp:cNvSpPr/>
      </dsp:nvSpPr>
      <dsp:spPr>
        <a:xfrm rot="17280000">
          <a:off x="2786784" y="1187971"/>
          <a:ext cx="1568021" cy="465422"/>
        </a:xfrm>
        <a:prstGeom prst="leftArrow">
          <a:avLst>
            <a:gd name="adj1" fmla="val 60000"/>
            <a:gd name="adj2" fmla="val 50000"/>
          </a:avLst>
        </a:prstGeom>
        <a:solidFill>
          <a:srgbClr val="E6ED1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29CBB64-BFDD-DE43-AC17-644B003483C3}">
      <dsp:nvSpPr>
        <dsp:cNvPr id="0" name=""/>
        <dsp:cNvSpPr/>
      </dsp:nvSpPr>
      <dsp:spPr>
        <a:xfrm>
          <a:off x="3241496" y="217787"/>
          <a:ext cx="1143142" cy="914514"/>
        </a:xfrm>
        <a:prstGeom prst="roundRect">
          <a:avLst>
            <a:gd name="adj" fmla="val 10000"/>
          </a:avLst>
        </a:prstGeom>
        <a:solidFill>
          <a:srgbClr val="0088A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FDD and TDD 2G/3G/4G LTE Systems</a:t>
          </a:r>
        </a:p>
      </dsp:txBody>
      <dsp:txXfrm>
        <a:off x="3268281" y="244572"/>
        <a:ext cx="1089572" cy="860944"/>
      </dsp:txXfrm>
    </dsp:sp>
    <dsp:sp modelId="{78DFA0D7-2764-AD46-A5FC-C97454DDE357}">
      <dsp:nvSpPr>
        <dsp:cNvPr id="0" name=""/>
        <dsp:cNvSpPr/>
      </dsp:nvSpPr>
      <dsp:spPr>
        <a:xfrm rot="19440000">
          <a:off x="3632685" y="1802554"/>
          <a:ext cx="1568021" cy="465422"/>
        </a:xfrm>
        <a:prstGeom prst="leftArrow">
          <a:avLst>
            <a:gd name="adj1" fmla="val 60000"/>
            <a:gd name="adj2" fmla="val 50000"/>
          </a:avLst>
        </a:prstGeom>
        <a:solidFill>
          <a:srgbClr val="E6ED1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FAA2149-1029-4348-AB7F-AF5E217A72FF}">
      <dsp:nvSpPr>
        <dsp:cNvPr id="0" name=""/>
        <dsp:cNvSpPr/>
      </dsp:nvSpPr>
      <dsp:spPr>
        <a:xfrm>
          <a:off x="4479403" y="1117178"/>
          <a:ext cx="1143142" cy="914514"/>
        </a:xfrm>
        <a:prstGeom prst="roundRect">
          <a:avLst>
            <a:gd name="adj" fmla="val 10000"/>
          </a:avLst>
        </a:prstGeom>
        <a:solidFill>
          <a:srgbClr val="0088A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1024 QAM </a:t>
          </a:r>
        </a:p>
      </dsp:txBody>
      <dsp:txXfrm>
        <a:off x="4506188" y="1143963"/>
        <a:ext cx="1089572" cy="860944"/>
      </dsp:txXfrm>
    </dsp:sp>
    <dsp:sp modelId="{18095303-E1FC-C749-AF37-87EBBBFFE072}">
      <dsp:nvSpPr>
        <dsp:cNvPr id="0" name=""/>
        <dsp:cNvSpPr/>
      </dsp:nvSpPr>
      <dsp:spPr>
        <a:xfrm>
          <a:off x="3955791" y="2796970"/>
          <a:ext cx="1568021" cy="465422"/>
        </a:xfrm>
        <a:prstGeom prst="leftArrow">
          <a:avLst>
            <a:gd name="adj1" fmla="val 60000"/>
            <a:gd name="adj2" fmla="val 50000"/>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1CC6786-B07C-0340-9B28-4E662BFEF27E}">
      <dsp:nvSpPr>
        <dsp:cNvPr id="0" name=""/>
        <dsp:cNvSpPr/>
      </dsp:nvSpPr>
      <dsp:spPr>
        <a:xfrm>
          <a:off x="4952241" y="2572425"/>
          <a:ext cx="1143142" cy="914514"/>
        </a:xfrm>
        <a:prstGeom prst="roundRect">
          <a:avLst>
            <a:gd name="adj" fmla="val 10000"/>
          </a:avLst>
        </a:prstGeom>
        <a:solidFill>
          <a:srgbClr val="0088A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3GPP Band 30 and 40 Small Cell Base Stations</a:t>
          </a:r>
        </a:p>
      </dsp:txBody>
      <dsp:txXfrm>
        <a:off x="4979026" y="2599210"/>
        <a:ext cx="1089572" cy="86094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6A8FBD77-7AA6-4537-BD3E-C024501935DF}" type="datetimeFigureOut">
              <a:rPr lang="en-US" altLang="en-US"/>
              <a:pPr/>
              <a:t>9/5/2019</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029DCC9-D8FC-4C40-B4BB-5B7717FCEFA6}" type="slidenum">
              <a:rPr lang="en-US" altLang="en-US"/>
              <a:pPr/>
              <a:t>‹#›</a:t>
            </a:fld>
            <a:endParaRPr lang="en-US" altLang="en-US" dirty="0"/>
          </a:p>
        </p:txBody>
      </p:sp>
    </p:spTree>
    <p:extLst>
      <p:ext uri="{BB962C8B-B14F-4D97-AF65-F5344CB8AC3E}">
        <p14:creationId xmlns:p14="http://schemas.microsoft.com/office/powerpoint/2010/main" val="2371681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AF77E6FF-08DF-4D64-84A8-66FF31BCE05C}" type="datetimeFigureOut">
              <a:rPr lang="en-US" altLang="en-US"/>
              <a:pPr/>
              <a:t>9/5/2019</a:t>
            </a:fld>
            <a:endParaRPr lang="en-US" alt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AA70F9C-188E-41F1-BB07-B75663936C5E}" type="slidenum">
              <a:rPr lang="en-US" altLang="en-US"/>
              <a:pPr/>
              <a:t>‹#›</a:t>
            </a:fld>
            <a:endParaRPr lang="en-US" altLang="en-US" dirty="0"/>
          </a:p>
        </p:txBody>
      </p:sp>
    </p:spTree>
    <p:extLst>
      <p:ext uri="{BB962C8B-B14F-4D97-AF65-F5344CB8AC3E}">
        <p14:creationId xmlns:p14="http://schemas.microsoft.com/office/powerpoint/2010/main" val="1579240161"/>
      </p:ext>
    </p:extLst>
  </p:cSld>
  <p:clrMap bg1="lt1" tx1="dk1" bg2="lt2" tx2="dk2" accent1="accent1" accent2="accent2" accent3="accent3" accent4="accent4" accent5="accent5" accent6="accent6" hlink="hlink" folHlink="folHlink"/>
  <p:hf hdr="0" ftr="0" dt="0"/>
  <p:notesStyle>
    <a:lvl1pPr algn="l" defTabSz="457178"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7178" algn="l" defTabSz="457178"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4355" algn="l" defTabSz="457178"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1532" algn="l" defTabSz="457178"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8709" algn="l" defTabSz="457178"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5886" algn="l" defTabSz="457178" rtl="0" eaLnBrk="1" latinLnBrk="0" hangingPunct="1">
      <a:defRPr sz="1200" kern="1200">
        <a:solidFill>
          <a:schemeClr val="tx1"/>
        </a:solidFill>
        <a:latin typeface="+mn-lt"/>
        <a:ea typeface="+mn-ea"/>
        <a:cs typeface="+mn-cs"/>
      </a:defRPr>
    </a:lvl6pPr>
    <a:lvl7pPr marL="2743064" algn="l" defTabSz="457178" rtl="0" eaLnBrk="1" latinLnBrk="0" hangingPunct="1">
      <a:defRPr sz="1200" kern="1200">
        <a:solidFill>
          <a:schemeClr val="tx1"/>
        </a:solidFill>
        <a:latin typeface="+mn-lt"/>
        <a:ea typeface="+mn-ea"/>
        <a:cs typeface="+mn-cs"/>
      </a:defRPr>
    </a:lvl7pPr>
    <a:lvl8pPr marL="3200240" algn="l" defTabSz="457178" rtl="0" eaLnBrk="1" latinLnBrk="0" hangingPunct="1">
      <a:defRPr sz="1200" kern="1200">
        <a:solidFill>
          <a:schemeClr val="tx1"/>
        </a:solidFill>
        <a:latin typeface="+mn-lt"/>
        <a:ea typeface="+mn-ea"/>
        <a:cs typeface="+mn-cs"/>
      </a:defRPr>
    </a:lvl8pPr>
    <a:lvl9pPr marL="3657418" algn="l" defTabSz="457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a:t>Vidatronic was incorporated in October 2010,</a:t>
            </a:r>
            <a:r>
              <a:rPr lang="zh-TW" altLang="en-US" dirty="0"/>
              <a:t> </a:t>
            </a:r>
            <a:r>
              <a:rPr lang="en-US" altLang="zh-TW" dirty="0"/>
              <a:t>and has</a:t>
            </a:r>
            <a:r>
              <a:rPr lang="zh-TW" altLang="en-US" dirty="0"/>
              <a:t> </a:t>
            </a:r>
            <a:r>
              <a:rPr lang="en-US" altLang="zh-TW" dirty="0"/>
              <a:t>been in business for over 7 years.</a:t>
            </a:r>
          </a:p>
          <a:p>
            <a:endParaRPr lang="en-US" altLang="zh-TW" dirty="0"/>
          </a:p>
          <a:p>
            <a:r>
              <a:rPr lang="en-US" altLang="zh-TW" dirty="0"/>
              <a:t>You can see the map of the Texas. Vidatronic Headquarters is located at the red marker in College Station, Texas. College Station is known for Texas A&amp;M University, which has an excellent Electrical Engineering program.</a:t>
            </a:r>
          </a:p>
          <a:p>
            <a:endParaRPr lang="en-US" altLang="zh-TW" dirty="0"/>
          </a:p>
          <a:p>
            <a:r>
              <a:rPr lang="en-US" altLang="zh-TW" dirty="0"/>
              <a:t>We are located in the middle of the technology triangle of Dallas, Austin &amp; Houston.</a:t>
            </a:r>
          </a:p>
          <a:p>
            <a:pPr marL="181240" indent="-181240">
              <a:buFont typeface="Arial" panose="020B0604020202020204" pitchFamily="34" charset="0"/>
              <a:buChar char="•"/>
            </a:pPr>
            <a:r>
              <a:rPr lang="en-US" altLang="zh-TW" dirty="0"/>
              <a:t>Houston has a lot of technology (eg. Compaq Computer). Vidatronic is 1 hour west of Houston.</a:t>
            </a:r>
          </a:p>
          <a:p>
            <a:pPr marL="181240" indent="-181240">
              <a:buFont typeface="Arial" panose="020B0604020202020204" pitchFamily="34" charset="0"/>
              <a:buChar char="•"/>
            </a:pPr>
            <a:r>
              <a:rPr lang="en-US" altLang="zh-TW" dirty="0"/>
              <a:t>Vidatronic is 2 hours east of Austin, another well-known technology city.</a:t>
            </a:r>
          </a:p>
          <a:p>
            <a:pPr marL="181240" indent="-181240">
              <a:buFont typeface="Arial" panose="020B0604020202020204" pitchFamily="34" charset="0"/>
              <a:buChar char="•"/>
            </a:pPr>
            <a:r>
              <a:rPr lang="en-US" altLang="zh-TW" dirty="0"/>
              <a:t>Vidatronic is 3 hours south of Dallas, known for Texas Instruments (TI)</a:t>
            </a:r>
          </a:p>
          <a:p>
            <a:endParaRPr lang="en-US" altLang="zh-TW" dirty="0"/>
          </a:p>
          <a:p>
            <a:r>
              <a:rPr lang="en-US" altLang="zh-TW" dirty="0"/>
              <a:t>Vidatronic is a technology company, focusing on power-management.</a:t>
            </a:r>
          </a:p>
          <a:p>
            <a:pPr marL="181240" indent="-181240">
              <a:buFont typeface="Arial" panose="020B0604020202020204" pitchFamily="34" charset="0"/>
              <a:buChar char="•"/>
            </a:pPr>
            <a:r>
              <a:rPr lang="en-US" altLang="zh-TW" dirty="0"/>
              <a:t>We offer the following power-management solutions: (see list on slide).</a:t>
            </a:r>
          </a:p>
          <a:p>
            <a:pPr marL="181240" indent="-181240">
              <a:buFont typeface="Arial" panose="020B0604020202020204" pitchFamily="34" charset="0"/>
              <a:buChar char="•"/>
            </a:pPr>
            <a:r>
              <a:rPr lang="en-US" altLang="zh-TW" dirty="0"/>
              <a:t>Our technologies have the following features: (see list on slide).</a:t>
            </a:r>
          </a:p>
          <a:p>
            <a:pPr marL="181240" indent="-181240">
              <a:buFont typeface="Arial" panose="020B0604020202020204" pitchFamily="34" charset="0"/>
              <a:buChar char="•"/>
            </a:pPr>
            <a:r>
              <a:rPr lang="en-US" altLang="zh-TW" dirty="0"/>
              <a:t>These features</a:t>
            </a:r>
            <a:r>
              <a:rPr lang="ko-KR" altLang="en-US" dirty="0"/>
              <a:t> </a:t>
            </a:r>
            <a:r>
              <a:rPr lang="en-US" altLang="ko-KR" dirty="0"/>
              <a:t>are</a:t>
            </a:r>
            <a:r>
              <a:rPr lang="ko-KR" altLang="en-US" dirty="0"/>
              <a:t> </a:t>
            </a:r>
            <a:r>
              <a:rPr lang="en-US" altLang="ko-KR" dirty="0"/>
              <a:t>beneficial for</a:t>
            </a:r>
            <a:r>
              <a:rPr lang="ko-KR" altLang="en-US" dirty="0"/>
              <a:t> </a:t>
            </a:r>
            <a:r>
              <a:rPr lang="en-US" altLang="ko-KR" dirty="0"/>
              <a:t>nearly</a:t>
            </a:r>
            <a:r>
              <a:rPr lang="ko-KR" altLang="en-US" dirty="0"/>
              <a:t> </a:t>
            </a:r>
            <a:r>
              <a:rPr lang="en-US" altLang="ko-KR" dirty="0"/>
              <a:t>every application.</a:t>
            </a:r>
          </a:p>
          <a:p>
            <a:pPr marL="181240" indent="-181240">
              <a:buFont typeface="Arial" panose="020B0604020202020204" pitchFamily="34" charset="0"/>
              <a:buChar char="•"/>
            </a:pPr>
            <a:endParaRPr lang="en-US" altLang="zh-TW" dirty="0"/>
          </a:p>
          <a:p>
            <a:r>
              <a:rPr lang="en-US" altLang="zh-TW" dirty="0"/>
              <a:t>Vidatronic is a pure-play IP vendor. We do not manufacture or sell any components or physical products. We do not compete with our customers; we cooperate with them. Our strength is in partnership. We succeed when our customers succeed.</a:t>
            </a:r>
          </a:p>
          <a:p>
            <a:endParaRPr lang="en-US" altLang="zh-TW" dirty="0"/>
          </a:p>
          <a:p>
            <a:r>
              <a:rPr lang="en-US" altLang="zh-TW" dirty="0"/>
              <a:t>Our business areas include: IP Licensing (this is the primary business), custom products, and design services.</a:t>
            </a:r>
          </a:p>
          <a:p>
            <a:endParaRPr lang="en-US" altLang="zh-TW" dirty="0"/>
          </a:p>
          <a:p>
            <a:r>
              <a:rPr lang="en-US" altLang="zh-TW" dirty="0"/>
              <a:t>Our primary business is IP licensing of our patented power-management circuit IP cores for ASIC &amp; SoC Integration. We can also do turn-key PMIC ASSP designs.</a:t>
            </a:r>
          </a:p>
          <a:p>
            <a:endParaRPr lang="en-US" altLang="zh-TW" dirty="0"/>
          </a:p>
          <a:p>
            <a:r>
              <a:rPr lang="en-US" altLang="zh-TW" dirty="0"/>
              <a:t>Our technology is analog hard macro IP, which is unlike digital. Every customer has a little different requirement. They need a little different input voltage or output voltage or different current or some other parameter. Therefore, most of our customer engagements are for custom products. We start with the existing IP and customize it to meet the specific application requirements that the customer needs.</a:t>
            </a:r>
          </a:p>
          <a:p>
            <a:endParaRPr lang="en-US" altLang="zh-TW" dirty="0"/>
          </a:p>
          <a:p>
            <a:r>
              <a:rPr lang="en-US" altLang="zh-TW" dirty="0"/>
              <a:t>We also do some design services and consulting but our primary business model is IP licensing.</a:t>
            </a:r>
          </a:p>
          <a:p>
            <a:endParaRPr lang="en-US" dirty="0"/>
          </a:p>
          <a:p>
            <a:pPr marL="0" indent="0">
              <a:buFont typeface="Arial" panose="020B0604020202020204" pitchFamily="34" charset="0"/>
              <a:buNone/>
            </a:pPr>
            <a:endParaRPr lang="en-US" altLang="zh-TW" dirty="0"/>
          </a:p>
          <a:p>
            <a:endParaRPr lang="en-US" dirty="0"/>
          </a:p>
        </p:txBody>
      </p:sp>
      <p:sp>
        <p:nvSpPr>
          <p:cNvPr id="4" name="Slide Number Placeholder 3"/>
          <p:cNvSpPr>
            <a:spLocks noGrp="1"/>
          </p:cNvSpPr>
          <p:nvPr>
            <p:ph type="sldNum" sz="quarter" idx="10"/>
          </p:nvPr>
        </p:nvSpPr>
        <p:spPr/>
        <p:txBody>
          <a:bodyPr/>
          <a:lstStyle/>
          <a:p>
            <a:fld id="{6AA70F9C-188E-41F1-BB07-B75663936C5E}" type="slidenum">
              <a:rPr lang="en-US" altLang="en-US" smtClean="0"/>
              <a:pPr/>
              <a:t>7</a:t>
            </a:fld>
            <a:endParaRPr lang="en-US" altLang="en-US" dirty="0"/>
          </a:p>
        </p:txBody>
      </p:sp>
    </p:spTree>
    <p:extLst>
      <p:ext uri="{BB962C8B-B14F-4D97-AF65-F5344CB8AC3E}">
        <p14:creationId xmlns:p14="http://schemas.microsoft.com/office/powerpoint/2010/main" val="223024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A70F9C-188E-41F1-BB07-B75663936C5E}" type="slidenum">
              <a:rPr lang="en-US" altLang="en-US" smtClean="0"/>
              <a:pPr/>
              <a:t>8</a:t>
            </a:fld>
            <a:endParaRPr lang="en-US" altLang="en-US" dirty="0"/>
          </a:p>
        </p:txBody>
      </p:sp>
    </p:spTree>
    <p:extLst>
      <p:ext uri="{BB962C8B-B14F-4D97-AF65-F5344CB8AC3E}">
        <p14:creationId xmlns:p14="http://schemas.microsoft.com/office/powerpoint/2010/main" val="704854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dirty="0"/>
              <a:t>This slide shows the blocks Vidatronic supplies and the fabs and process they are available in.</a:t>
            </a:r>
          </a:p>
          <a:p>
            <a:endParaRPr lang="en-US" altLang="zh-TW" dirty="0"/>
          </a:p>
          <a:p>
            <a:r>
              <a:rPr lang="en-US" altLang="zh-TW" dirty="0"/>
              <a:t>On the left side of this table, you can see all the IP blocks we just talked about. </a:t>
            </a:r>
          </a:p>
          <a:p>
            <a:endParaRPr lang="en-US" altLang="zh-TW" dirty="0"/>
          </a:p>
          <a:p>
            <a:r>
              <a:rPr lang="en-US" altLang="zh-TW" dirty="0"/>
              <a:t>You can see that some blocks are not available in every process. However we have a lot of experience with multiple fabs and processes, so if you need a block that is not available in a specific process, we can easily, confidently and reliably port them to one of the other processes with very low risk.</a:t>
            </a:r>
          </a:p>
          <a:p>
            <a:endParaRPr lang="en-US" altLang="zh-TW" dirty="0"/>
          </a:p>
        </p:txBody>
      </p:sp>
      <p:sp>
        <p:nvSpPr>
          <p:cNvPr id="4" name="Slide Number Placeholder 3"/>
          <p:cNvSpPr>
            <a:spLocks noGrp="1"/>
          </p:cNvSpPr>
          <p:nvPr>
            <p:ph type="sldNum" sz="quarter" idx="10"/>
          </p:nvPr>
        </p:nvSpPr>
        <p:spPr/>
        <p:txBody>
          <a:bodyPr/>
          <a:lstStyle/>
          <a:p>
            <a:fld id="{6AA70F9C-188E-41F1-BB07-B75663936C5E}" type="slidenum">
              <a:rPr lang="en-US" altLang="en-US" smtClean="0"/>
              <a:pPr/>
              <a:t>11</a:t>
            </a:fld>
            <a:endParaRPr lang="en-US" altLang="en-US" dirty="0"/>
          </a:p>
        </p:txBody>
      </p:sp>
    </p:spTree>
    <p:extLst>
      <p:ext uri="{BB962C8B-B14F-4D97-AF65-F5344CB8AC3E}">
        <p14:creationId xmlns:p14="http://schemas.microsoft.com/office/powerpoint/2010/main" val="1339050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A70F9C-188E-41F1-BB07-B75663936C5E}" type="slidenum">
              <a:rPr lang="en-US" altLang="en-US" smtClean="0"/>
              <a:pPr/>
              <a:t>17</a:t>
            </a:fld>
            <a:endParaRPr lang="en-US" altLang="en-US" dirty="0"/>
          </a:p>
        </p:txBody>
      </p:sp>
    </p:spTree>
    <p:extLst>
      <p:ext uri="{BB962C8B-B14F-4D97-AF65-F5344CB8AC3E}">
        <p14:creationId xmlns:p14="http://schemas.microsoft.com/office/powerpoint/2010/main" val="3386135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6AA70F9C-188E-41F1-BB07-B75663936C5E}" type="slidenum">
              <a:rPr lang="en-US" altLang="en-US" smtClean="0"/>
              <a:pPr/>
              <a:t>24</a:t>
            </a:fld>
            <a:endParaRPr lang="en-US" altLang="en-US" dirty="0"/>
          </a:p>
        </p:txBody>
      </p:sp>
    </p:spTree>
    <p:extLst>
      <p:ext uri="{BB962C8B-B14F-4D97-AF65-F5344CB8AC3E}">
        <p14:creationId xmlns:p14="http://schemas.microsoft.com/office/powerpoint/2010/main" val="1536860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altLang="zh-TW" dirty="0"/>
              <a:t>Power quencher does not require external capacitors, and also, because our technology is available in very small processes (ex. 40nm), you can integrate our LDO technology right onto the die of the ASIC or the SoC. And now this ASIC or SoC only requires one external supply voltage input, not 3 supply voltages. This is the much better solution for the customer. You save multiple LDOs, multiple capacitors, and multiple pins are saved on the ASIC or SOC package. With fewer required components, you save cost and improve reliability. This solution is easier to implement the circuit board layout. </a:t>
            </a:r>
          </a:p>
          <a:p>
            <a:endParaRPr lang="en-US" dirty="0"/>
          </a:p>
          <a:p>
            <a:r>
              <a:rPr lang="en-US" dirty="0"/>
              <a:t>Compare this to the solution at the top of the page. You can see this is a much better solution compared to multiple external LDOs and capacitors. For many customers, this is a change in their architecture, from multiple external supplies, to a single external supply to generate all the required supply rails internally. Customers should consider this architectural change as it gives their product advantages to their customers of fewer component count, lower cost, smaller board area, improved reliability and simpler implementation.</a:t>
            </a:r>
            <a:endParaRPr lang="en-US" altLang="zh-TW" dirty="0"/>
          </a:p>
          <a:p>
            <a:endParaRPr lang="zh-TW" altLang="en-US" dirty="0"/>
          </a:p>
        </p:txBody>
      </p:sp>
      <p:sp>
        <p:nvSpPr>
          <p:cNvPr id="4" name="Slide Number Placeholder 3"/>
          <p:cNvSpPr>
            <a:spLocks noGrp="1"/>
          </p:cNvSpPr>
          <p:nvPr>
            <p:ph type="sldNum" sz="quarter" idx="10"/>
          </p:nvPr>
        </p:nvSpPr>
        <p:spPr/>
        <p:txBody>
          <a:bodyPr/>
          <a:lstStyle/>
          <a:p>
            <a:fld id="{6AA70F9C-188E-41F1-BB07-B75663936C5E}" type="slidenum">
              <a:rPr lang="en-US" altLang="en-US" smtClean="0"/>
              <a:pPr/>
              <a:t>25</a:t>
            </a:fld>
            <a:endParaRPr lang="en-US" altLang="en-US" dirty="0"/>
          </a:p>
        </p:txBody>
      </p:sp>
    </p:spTree>
    <p:extLst>
      <p:ext uri="{BB962C8B-B14F-4D97-AF65-F5344CB8AC3E}">
        <p14:creationId xmlns:p14="http://schemas.microsoft.com/office/powerpoint/2010/main" val="617690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Power Amplifier (PA) section of the RF transmitter (upper right) is usually a non-CMOS technology</a:t>
            </a:r>
          </a:p>
          <a:p>
            <a:pPr marL="181240" indent="-181240">
              <a:buFont typeface="Arial" panose="020B0604020202020204" pitchFamily="34" charset="0"/>
              <a:buChar char="•"/>
            </a:pPr>
            <a:r>
              <a:rPr lang="en-US" dirty="0"/>
              <a:t>Very expensive</a:t>
            </a:r>
          </a:p>
          <a:p>
            <a:pPr marL="181240" indent="-181240">
              <a:buFont typeface="Arial" panose="020B0604020202020204" pitchFamily="34" charset="0"/>
              <a:buChar char="•"/>
            </a:pPr>
            <a:r>
              <a:rPr lang="en-US" dirty="0"/>
              <a:t>Can not be integrated with any other components in the signal chain</a:t>
            </a:r>
          </a:p>
          <a:p>
            <a:endParaRPr lang="en-US" dirty="0"/>
          </a:p>
          <a:p>
            <a:r>
              <a:rPr lang="en-US" dirty="0"/>
              <a:t>It is difficult to design a PA in CMOS technology.</a:t>
            </a:r>
          </a:p>
        </p:txBody>
      </p:sp>
      <p:sp>
        <p:nvSpPr>
          <p:cNvPr id="4" name="Slide Number Placeholder 3"/>
          <p:cNvSpPr>
            <a:spLocks noGrp="1"/>
          </p:cNvSpPr>
          <p:nvPr>
            <p:ph type="sldNum" sz="quarter" idx="10"/>
          </p:nvPr>
        </p:nvSpPr>
        <p:spPr/>
        <p:txBody>
          <a:bodyPr/>
          <a:lstStyle/>
          <a:p>
            <a:fld id="{6AA70F9C-188E-41F1-BB07-B75663936C5E}" type="slidenum">
              <a:rPr lang="en-US" altLang="en-US" smtClean="0"/>
              <a:pPr/>
              <a:t>29</a:t>
            </a:fld>
            <a:endParaRPr lang="en-US" altLang="en-US" dirty="0"/>
          </a:p>
        </p:txBody>
      </p:sp>
    </p:spTree>
    <p:extLst>
      <p:ext uri="{BB962C8B-B14F-4D97-AF65-F5344CB8AC3E}">
        <p14:creationId xmlns:p14="http://schemas.microsoft.com/office/powerpoint/2010/main" val="379619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vidatronic.com" TargetMode="External"/><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vidatronic.com"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vidatronic.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vidatronic.com" TargetMode="External"/><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5761" y="365760"/>
            <a:ext cx="6630080" cy="1174572"/>
          </a:xfrm>
        </p:spPr>
        <p:txBody>
          <a:bodyPr>
            <a:normAutofit/>
          </a:bodyPr>
          <a:lstStyle>
            <a:lvl1pPr algn="l">
              <a:defRPr sz="40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365762" y="1645921"/>
            <a:ext cx="5674879" cy="849494"/>
          </a:xfrm>
        </p:spPr>
        <p:txBody>
          <a:bodyPr>
            <a:normAutofit/>
          </a:bodyPr>
          <a:lstStyle>
            <a:lvl1pPr marL="0" indent="0" algn="l">
              <a:buNone/>
              <a:defRPr sz="1800">
                <a:solidFill>
                  <a:schemeClr val="accent5">
                    <a:lumMod val="60000"/>
                    <a:lumOff val="40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pic>
        <p:nvPicPr>
          <p:cNvPr id="7" name="Picture 6" descr="Vidatronic-Logo-Sloga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0110" y="1258956"/>
            <a:ext cx="4105013" cy="3657600"/>
          </a:xfrm>
          <a:prstGeom prst="rect">
            <a:avLst/>
          </a:prstGeom>
        </p:spPr>
      </p:pic>
    </p:spTree>
    <p:extLst>
      <p:ext uri="{BB962C8B-B14F-4D97-AF65-F5344CB8AC3E}">
        <p14:creationId xmlns:p14="http://schemas.microsoft.com/office/powerpoint/2010/main" val="383502856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Title">
    <p:bg>
      <p:bgPr>
        <a:solidFill>
          <a:schemeClr val="bg2"/>
        </a:solidFill>
        <a:effectLst/>
      </p:bgPr>
    </p:bg>
    <p:spTree>
      <p:nvGrpSpPr>
        <p:cNvPr id="1" name=""/>
        <p:cNvGrpSpPr/>
        <p:nvPr/>
      </p:nvGrpSpPr>
      <p:grpSpPr>
        <a:xfrm>
          <a:off x="0" y="0"/>
          <a:ext cx="0" cy="0"/>
          <a:chOff x="0" y="0"/>
          <a:chExt cx="0" cy="0"/>
        </a:xfrm>
      </p:grpSpPr>
      <p:sp>
        <p:nvSpPr>
          <p:cNvPr id="4" name="Footer Placeholder 4"/>
          <p:cNvSpPr txBox="1">
            <a:spLocks/>
          </p:cNvSpPr>
          <p:nvPr/>
        </p:nvSpPr>
        <p:spPr>
          <a:xfrm>
            <a:off x="139700" y="4902202"/>
            <a:ext cx="2895600" cy="193675"/>
          </a:xfrm>
          <a:prstGeom prst="rect">
            <a:avLst/>
          </a:prstGeom>
        </p:spPr>
        <p:txBody>
          <a:bodyPr lIns="91436" tIns="45718" rIns="91436" bIns="45718"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dirty="0">
                <a:hlinkClick r:id="rId3"/>
              </a:rPr>
              <a:t>www.vidatronic.com</a:t>
            </a:r>
            <a:endParaRPr lang="en-US" dirty="0"/>
          </a:p>
        </p:txBody>
      </p:sp>
      <p:sp>
        <p:nvSpPr>
          <p:cNvPr id="5" name="Footer Placeholder 4"/>
          <p:cNvSpPr txBox="1">
            <a:spLocks/>
          </p:cNvSpPr>
          <p:nvPr userDrawn="1"/>
        </p:nvSpPr>
        <p:spPr>
          <a:xfrm>
            <a:off x="139700" y="4902202"/>
            <a:ext cx="2895600" cy="193675"/>
          </a:xfrm>
          <a:prstGeom prst="rect">
            <a:avLst/>
          </a:prstGeom>
        </p:spPr>
        <p:txBody>
          <a:bodyPr lIns="91436" tIns="45718" rIns="91436" bIns="45718"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dirty="0">
                <a:hlinkClick r:id="rId3"/>
              </a:rPr>
              <a:t>www.vidatronic.com</a:t>
            </a:r>
            <a:endParaRPr lang="en-US" dirty="0"/>
          </a:p>
        </p:txBody>
      </p:sp>
      <p:sp>
        <p:nvSpPr>
          <p:cNvPr id="2" name="Title 1"/>
          <p:cNvSpPr>
            <a:spLocks noGrp="1"/>
          </p:cNvSpPr>
          <p:nvPr>
            <p:ph type="title"/>
          </p:nvPr>
        </p:nvSpPr>
        <p:spPr>
          <a:xfrm>
            <a:off x="457200" y="1398991"/>
            <a:ext cx="8229600" cy="1239530"/>
          </a:xfrm>
        </p:spPr>
        <p:txBody>
          <a:bodyPr anchor="t">
            <a:normAutofit/>
          </a:bodyPr>
          <a:lstStyle>
            <a:lvl1pPr algn="l">
              <a:defRPr sz="36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457200" y="2638520"/>
            <a:ext cx="8229600" cy="372763"/>
          </a:xfrm>
        </p:spPr>
        <p:txBody>
          <a:bodyPr anchor="ctr"/>
          <a:lstStyle>
            <a:lvl1pPr marL="0" indent="0" algn="l">
              <a:buNone/>
              <a:defRPr sz="2000">
                <a:solidFill>
                  <a:schemeClr val="accent3"/>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Edit Master text styles</a:t>
            </a:r>
          </a:p>
        </p:txBody>
      </p:sp>
      <p:sp>
        <p:nvSpPr>
          <p:cNvPr id="6" name="Footer Placeholder 4"/>
          <p:cNvSpPr>
            <a:spLocks noGrp="1"/>
          </p:cNvSpPr>
          <p:nvPr>
            <p:ph type="ftr" sz="quarter" idx="10"/>
          </p:nvPr>
        </p:nvSpPr>
        <p:spPr/>
        <p:txBody>
          <a:bodyPr/>
          <a:lstStyle>
            <a:lvl1pPr>
              <a:defRPr>
                <a:solidFill>
                  <a:srgbClr val="FFFFFF"/>
                </a:solidFill>
              </a:defRPr>
            </a:lvl1pPr>
          </a:lstStyle>
          <a:p>
            <a:r>
              <a:rPr lang="en-US" altLang="en-US" dirty="0"/>
              <a:t>Copyright © 2019 | Vidatronic | Confidential</a:t>
            </a:r>
          </a:p>
        </p:txBody>
      </p:sp>
      <p:sp>
        <p:nvSpPr>
          <p:cNvPr id="7" name="Slide Number Placeholder 5"/>
          <p:cNvSpPr>
            <a:spLocks noGrp="1"/>
          </p:cNvSpPr>
          <p:nvPr>
            <p:ph type="sldNum" sz="quarter" idx="11"/>
          </p:nvPr>
        </p:nvSpPr>
        <p:spPr/>
        <p:txBody>
          <a:bodyPr/>
          <a:lstStyle>
            <a:lvl1pPr>
              <a:defRPr>
                <a:solidFill>
                  <a:srgbClr val="FFFFFF"/>
                </a:solidFill>
              </a:defRPr>
            </a:lvl1pPr>
          </a:lstStyle>
          <a:p>
            <a:fld id="{C107DF00-15AC-444C-B3CD-995E9169D5A6}" type="slidenum">
              <a:rPr lang="en-US" altLang="en-US"/>
              <a:pPr/>
              <a:t>‹#›</a:t>
            </a:fld>
            <a:endParaRPr lang="en-US" altLang="en-US" dirty="0"/>
          </a:p>
        </p:txBody>
      </p:sp>
    </p:spTree>
    <p:extLst>
      <p:ext uri="{BB962C8B-B14F-4D97-AF65-F5344CB8AC3E}">
        <p14:creationId xmlns:p14="http://schemas.microsoft.com/office/powerpoint/2010/main" val="308026426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39709" y="586664"/>
            <a:ext cx="8856363" cy="423310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r>
              <a:rPr lang="en-US" altLang="en-US" dirty="0"/>
              <a:t>Copyright © 2019 | Vidatronic | Confidential</a:t>
            </a:r>
          </a:p>
        </p:txBody>
      </p:sp>
      <p:sp>
        <p:nvSpPr>
          <p:cNvPr id="5" name="Slide Number Placeholder 5"/>
          <p:cNvSpPr>
            <a:spLocks noGrp="1"/>
          </p:cNvSpPr>
          <p:nvPr>
            <p:ph type="sldNum" sz="quarter" idx="11"/>
          </p:nvPr>
        </p:nvSpPr>
        <p:spPr/>
        <p:txBody>
          <a:bodyPr/>
          <a:lstStyle>
            <a:lvl1pPr>
              <a:defRPr/>
            </a:lvl1pPr>
          </a:lstStyle>
          <a:p>
            <a:fld id="{B984C335-922F-48F5-B449-48F2E89B5432}" type="slidenum">
              <a:rPr lang="en-US" altLang="en-US"/>
              <a:pPr/>
              <a:t>‹#›</a:t>
            </a:fld>
            <a:endParaRPr lang="en-US" altLang="en-US" dirty="0"/>
          </a:p>
        </p:txBody>
      </p:sp>
    </p:spTree>
    <p:extLst>
      <p:ext uri="{BB962C8B-B14F-4D97-AF65-F5344CB8AC3E}">
        <p14:creationId xmlns:p14="http://schemas.microsoft.com/office/powerpoint/2010/main" val="3741090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Line_Title and Content">
    <p:spTree>
      <p:nvGrpSpPr>
        <p:cNvPr id="1" name=""/>
        <p:cNvGrpSpPr/>
        <p:nvPr/>
      </p:nvGrpSpPr>
      <p:grpSpPr>
        <a:xfrm>
          <a:off x="0" y="0"/>
          <a:ext cx="0" cy="0"/>
          <a:chOff x="0" y="0"/>
          <a:chExt cx="0" cy="0"/>
        </a:xfrm>
      </p:grpSpPr>
      <p:pic>
        <p:nvPicPr>
          <p:cNvPr id="4" name="Picture 11" descr="logo-excel.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593139" y="-47625"/>
            <a:ext cx="6000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txBox="1">
            <a:spLocks/>
          </p:cNvSpPr>
          <p:nvPr/>
        </p:nvSpPr>
        <p:spPr>
          <a:xfrm>
            <a:off x="139700" y="4902202"/>
            <a:ext cx="2895600" cy="193675"/>
          </a:xfrm>
          <a:prstGeom prst="rect">
            <a:avLst/>
          </a:prstGeom>
        </p:spPr>
        <p:txBody>
          <a:bodyPr lIns="91436" tIns="45718" rIns="91436" bIns="45718"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dirty="0">
                <a:hlinkClick r:id="rId3"/>
              </a:rPr>
              <a:t>www.vidatronic.com</a:t>
            </a:r>
            <a:endParaRPr lang="en-US" dirty="0"/>
          </a:p>
        </p:txBody>
      </p:sp>
      <p:cxnSp>
        <p:nvCxnSpPr>
          <p:cNvPr id="6" name="Straight Connector 5"/>
          <p:cNvCxnSpPr/>
          <p:nvPr/>
        </p:nvCxnSpPr>
        <p:spPr>
          <a:xfrm>
            <a:off x="0" y="914400"/>
            <a:ext cx="9144000" cy="0"/>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pic>
        <p:nvPicPr>
          <p:cNvPr id="7" name="Picture 14" descr="logo-excel.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593139" y="-47625"/>
            <a:ext cx="6000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4"/>
          <p:cNvSpPr txBox="1">
            <a:spLocks/>
          </p:cNvSpPr>
          <p:nvPr userDrawn="1"/>
        </p:nvSpPr>
        <p:spPr>
          <a:xfrm>
            <a:off x="139700" y="4902202"/>
            <a:ext cx="2895600" cy="193675"/>
          </a:xfrm>
          <a:prstGeom prst="rect">
            <a:avLst/>
          </a:prstGeom>
        </p:spPr>
        <p:txBody>
          <a:bodyPr lIns="91436" tIns="45718" rIns="91436" bIns="45718"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dirty="0">
                <a:hlinkClick r:id="rId3"/>
              </a:rPr>
              <a:t>www.vidatronic.com</a:t>
            </a:r>
            <a:endParaRPr lang="en-US" dirty="0"/>
          </a:p>
        </p:txBody>
      </p:sp>
      <p:cxnSp>
        <p:nvCxnSpPr>
          <p:cNvPr id="9" name="Straight Connector 8"/>
          <p:cNvCxnSpPr/>
          <p:nvPr userDrawn="1"/>
        </p:nvCxnSpPr>
        <p:spPr>
          <a:xfrm>
            <a:off x="0" y="914400"/>
            <a:ext cx="9144000" cy="0"/>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9709" y="2"/>
            <a:ext cx="8562145" cy="865481"/>
          </a:xfrm>
        </p:spPr>
        <p:txBody>
          <a:bodyPr/>
          <a:lstStyle>
            <a:lvl1pPr>
              <a:defRPr baseline="0"/>
            </a:lvl1pPr>
          </a:lstStyle>
          <a:p>
            <a:r>
              <a:rPr lang="en-US"/>
              <a:t>Click to edit Master title style</a:t>
            </a:r>
          </a:p>
        </p:txBody>
      </p:sp>
      <p:sp>
        <p:nvSpPr>
          <p:cNvPr id="3" name="Content Placeholder 2"/>
          <p:cNvSpPr>
            <a:spLocks noGrp="1"/>
          </p:cNvSpPr>
          <p:nvPr>
            <p:ph idx="1"/>
          </p:nvPr>
        </p:nvSpPr>
        <p:spPr>
          <a:xfrm>
            <a:off x="139706" y="914400"/>
            <a:ext cx="8856363" cy="39281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10"/>
          </p:nvPr>
        </p:nvSpPr>
        <p:spPr/>
        <p:txBody>
          <a:bodyPr/>
          <a:lstStyle>
            <a:lvl1pPr>
              <a:defRPr/>
            </a:lvl1pPr>
          </a:lstStyle>
          <a:p>
            <a:r>
              <a:rPr lang="en-US" altLang="en-US" dirty="0"/>
              <a:t>Copyright © 2019 | Vidatronic | Confidential</a:t>
            </a:r>
          </a:p>
        </p:txBody>
      </p:sp>
      <p:sp>
        <p:nvSpPr>
          <p:cNvPr id="11" name="Slide Number Placeholder 5"/>
          <p:cNvSpPr>
            <a:spLocks noGrp="1"/>
          </p:cNvSpPr>
          <p:nvPr>
            <p:ph type="sldNum" sz="quarter" idx="11"/>
          </p:nvPr>
        </p:nvSpPr>
        <p:spPr/>
        <p:txBody>
          <a:bodyPr/>
          <a:lstStyle>
            <a:lvl1pPr>
              <a:defRPr/>
            </a:lvl1pPr>
          </a:lstStyle>
          <a:p>
            <a:fld id="{F0F11E2A-9798-40FA-8FE7-8C3CEE32F4CE}" type="slidenum">
              <a:rPr lang="en-US" altLang="en-US"/>
              <a:pPr/>
              <a:t>‹#›</a:t>
            </a:fld>
            <a:endParaRPr lang="en-US" altLang="en-US" dirty="0"/>
          </a:p>
        </p:txBody>
      </p:sp>
    </p:spTree>
    <p:extLst>
      <p:ext uri="{BB962C8B-B14F-4D97-AF65-F5344CB8AC3E}">
        <p14:creationId xmlns:p14="http://schemas.microsoft.com/office/powerpoint/2010/main" val="213787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9707" y="640080"/>
            <a:ext cx="4389120" cy="42062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6950" y="640079"/>
            <a:ext cx="4389120" cy="42062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p:cNvSpPr>
            <a:spLocks noGrp="1"/>
          </p:cNvSpPr>
          <p:nvPr>
            <p:ph type="ftr" sz="quarter" idx="10"/>
          </p:nvPr>
        </p:nvSpPr>
        <p:spPr/>
        <p:txBody>
          <a:bodyPr/>
          <a:lstStyle>
            <a:lvl1pPr>
              <a:defRPr/>
            </a:lvl1pPr>
          </a:lstStyle>
          <a:p>
            <a:r>
              <a:rPr lang="en-US" altLang="en-US" dirty="0"/>
              <a:t>Copyright © 2019 | Vidatronic | Confidential</a:t>
            </a:r>
          </a:p>
        </p:txBody>
      </p:sp>
      <p:sp>
        <p:nvSpPr>
          <p:cNvPr id="6" name="Slide Number Placeholder 6"/>
          <p:cNvSpPr>
            <a:spLocks noGrp="1"/>
          </p:cNvSpPr>
          <p:nvPr>
            <p:ph type="sldNum" sz="quarter" idx="11"/>
          </p:nvPr>
        </p:nvSpPr>
        <p:spPr/>
        <p:txBody>
          <a:bodyPr/>
          <a:lstStyle>
            <a:lvl1pPr>
              <a:defRPr/>
            </a:lvl1pPr>
          </a:lstStyle>
          <a:p>
            <a:fld id="{8374CD61-B77C-419C-9267-3FEE4C93040D}" type="slidenum">
              <a:rPr lang="en-US" altLang="en-US"/>
              <a:pPr/>
              <a:t>‹#›</a:t>
            </a:fld>
            <a:endParaRPr lang="en-US" altLang="en-US" dirty="0"/>
          </a:p>
        </p:txBody>
      </p:sp>
    </p:spTree>
    <p:extLst>
      <p:ext uri="{BB962C8B-B14F-4D97-AF65-F5344CB8AC3E}">
        <p14:creationId xmlns:p14="http://schemas.microsoft.com/office/powerpoint/2010/main" val="4220177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r>
              <a:rPr lang="en-US" altLang="en-US" dirty="0"/>
              <a:t>Copyright © 2019 | Vidatronic | Confidential</a:t>
            </a:r>
          </a:p>
        </p:txBody>
      </p:sp>
      <p:sp>
        <p:nvSpPr>
          <p:cNvPr id="4" name="Slide Number Placeholder 4"/>
          <p:cNvSpPr>
            <a:spLocks noGrp="1"/>
          </p:cNvSpPr>
          <p:nvPr>
            <p:ph type="sldNum" sz="quarter" idx="11"/>
          </p:nvPr>
        </p:nvSpPr>
        <p:spPr/>
        <p:txBody>
          <a:bodyPr/>
          <a:lstStyle>
            <a:lvl1pPr>
              <a:defRPr/>
            </a:lvl1pPr>
          </a:lstStyle>
          <a:p>
            <a:fld id="{147DDA95-37BE-424C-A76E-A13C2B8077C4}" type="slidenum">
              <a:rPr lang="en-US" altLang="en-US"/>
              <a:pPr/>
              <a:t>‹#›</a:t>
            </a:fld>
            <a:endParaRPr lang="en-US" altLang="en-US" dirty="0"/>
          </a:p>
        </p:txBody>
      </p:sp>
    </p:spTree>
    <p:extLst>
      <p:ext uri="{BB962C8B-B14F-4D97-AF65-F5344CB8AC3E}">
        <p14:creationId xmlns:p14="http://schemas.microsoft.com/office/powerpoint/2010/main" val="690330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p:cNvSpPr txBox="1">
            <a:spLocks/>
          </p:cNvSpPr>
          <p:nvPr/>
        </p:nvSpPr>
        <p:spPr>
          <a:xfrm>
            <a:off x="139700" y="4902202"/>
            <a:ext cx="2895600" cy="193675"/>
          </a:xfrm>
          <a:prstGeom prst="rect">
            <a:avLst/>
          </a:prstGeom>
        </p:spPr>
        <p:txBody>
          <a:bodyPr lIns="91436" tIns="45718" rIns="91436" bIns="45718"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dirty="0">
                <a:hlinkClick r:id="rId2"/>
              </a:rPr>
              <a:t>www.vidatronic.com</a:t>
            </a:r>
            <a:endParaRPr lang="en-US" dirty="0"/>
          </a:p>
        </p:txBody>
      </p:sp>
      <p:sp>
        <p:nvSpPr>
          <p:cNvPr id="3" name="Footer Placeholder 4"/>
          <p:cNvSpPr txBox="1">
            <a:spLocks/>
          </p:cNvSpPr>
          <p:nvPr userDrawn="1"/>
        </p:nvSpPr>
        <p:spPr>
          <a:xfrm>
            <a:off x="139700" y="4902202"/>
            <a:ext cx="2895600" cy="193675"/>
          </a:xfrm>
          <a:prstGeom prst="rect">
            <a:avLst/>
          </a:prstGeom>
        </p:spPr>
        <p:txBody>
          <a:bodyPr lIns="91436" tIns="45718" rIns="91436" bIns="45718"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dirty="0">
                <a:hlinkClick r:id="rId2"/>
              </a:rPr>
              <a:t>www.vidatronic.com</a:t>
            </a:r>
            <a:endParaRPr lang="en-US" dirty="0"/>
          </a:p>
        </p:txBody>
      </p:sp>
      <p:sp>
        <p:nvSpPr>
          <p:cNvPr id="4" name="Footer Placeholder 2"/>
          <p:cNvSpPr>
            <a:spLocks noGrp="1"/>
          </p:cNvSpPr>
          <p:nvPr>
            <p:ph type="ftr" sz="quarter" idx="10"/>
          </p:nvPr>
        </p:nvSpPr>
        <p:spPr/>
        <p:txBody>
          <a:bodyPr/>
          <a:lstStyle>
            <a:lvl1pPr>
              <a:defRPr/>
            </a:lvl1pPr>
          </a:lstStyle>
          <a:p>
            <a:r>
              <a:rPr lang="en-US" altLang="en-US" dirty="0"/>
              <a:t>Copyright © 2019 | Vidatronic | Confidential</a:t>
            </a:r>
          </a:p>
        </p:txBody>
      </p:sp>
      <p:sp>
        <p:nvSpPr>
          <p:cNvPr id="5" name="Slide Number Placeholder 3"/>
          <p:cNvSpPr>
            <a:spLocks noGrp="1"/>
          </p:cNvSpPr>
          <p:nvPr>
            <p:ph type="sldNum" sz="quarter" idx="11"/>
          </p:nvPr>
        </p:nvSpPr>
        <p:spPr/>
        <p:txBody>
          <a:bodyPr/>
          <a:lstStyle>
            <a:lvl1pPr>
              <a:defRPr/>
            </a:lvl1pPr>
          </a:lstStyle>
          <a:p>
            <a:fld id="{F1AAEAE5-0319-432C-A0D0-8CC0C63CB8F1}" type="slidenum">
              <a:rPr lang="en-US" altLang="en-US"/>
              <a:pPr/>
              <a:t>‹#›</a:t>
            </a:fld>
            <a:endParaRPr lang="en-US" altLang="en-US" dirty="0"/>
          </a:p>
        </p:txBody>
      </p:sp>
    </p:spTree>
    <p:extLst>
      <p:ext uri="{BB962C8B-B14F-4D97-AF65-F5344CB8AC3E}">
        <p14:creationId xmlns:p14="http://schemas.microsoft.com/office/powerpoint/2010/main" val="194184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hank You Slide">
    <p:bg>
      <p:bgPr>
        <a:solidFill>
          <a:schemeClr val="bg2"/>
        </a:solidFill>
        <a:effectLst/>
      </p:bgPr>
    </p:bg>
    <p:spTree>
      <p:nvGrpSpPr>
        <p:cNvPr id="1" name=""/>
        <p:cNvGrpSpPr/>
        <p:nvPr/>
      </p:nvGrpSpPr>
      <p:grpSpPr>
        <a:xfrm>
          <a:off x="0" y="0"/>
          <a:ext cx="0" cy="0"/>
          <a:chOff x="0" y="0"/>
          <a:chExt cx="0" cy="0"/>
        </a:xfrm>
      </p:grpSpPr>
      <p:sp>
        <p:nvSpPr>
          <p:cNvPr id="2" name="Footer Placeholder 4"/>
          <p:cNvSpPr txBox="1">
            <a:spLocks/>
          </p:cNvSpPr>
          <p:nvPr/>
        </p:nvSpPr>
        <p:spPr>
          <a:xfrm>
            <a:off x="139700" y="4902202"/>
            <a:ext cx="2895600" cy="193675"/>
          </a:xfrm>
          <a:prstGeom prst="rect">
            <a:avLst/>
          </a:prstGeom>
        </p:spPr>
        <p:txBody>
          <a:bodyPr lIns="91436" tIns="45718" rIns="91436" bIns="45718"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dirty="0">
                <a:hlinkClick r:id="rId3"/>
              </a:rPr>
              <a:t>www.vidatronic.com</a:t>
            </a:r>
            <a:endParaRPr lang="en-US" dirty="0"/>
          </a:p>
        </p:txBody>
      </p:sp>
      <p:sp>
        <p:nvSpPr>
          <p:cNvPr id="3" name="TextBox 12"/>
          <p:cNvSpPr txBox="1">
            <a:spLocks noChangeArrowheads="1"/>
          </p:cNvSpPr>
          <p:nvPr/>
        </p:nvSpPr>
        <p:spPr bwMode="auto">
          <a:xfrm>
            <a:off x="457201" y="3200400"/>
            <a:ext cx="2662238"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r>
              <a:rPr lang="en-US" altLang="en-US" sz="1000" dirty="0"/>
              <a:t>707 Texas Avenue S., Suite 203-D</a:t>
            </a:r>
          </a:p>
          <a:p>
            <a:r>
              <a:rPr lang="en-US" altLang="en-US" sz="1000" dirty="0"/>
              <a:t>College Station, TX 77840</a:t>
            </a:r>
          </a:p>
          <a:p>
            <a:r>
              <a:rPr lang="en-US" altLang="en-US" sz="1000" dirty="0"/>
              <a:t>United States</a:t>
            </a:r>
          </a:p>
        </p:txBody>
      </p:sp>
      <p:sp>
        <p:nvSpPr>
          <p:cNvPr id="4" name="TextBox 13"/>
          <p:cNvSpPr txBox="1">
            <a:spLocks noChangeArrowheads="1"/>
          </p:cNvSpPr>
          <p:nvPr/>
        </p:nvSpPr>
        <p:spPr bwMode="auto">
          <a:xfrm>
            <a:off x="914402" y="4022726"/>
            <a:ext cx="1871663"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r>
              <a:rPr lang="en-US" altLang="en-US" sz="1000" dirty="0"/>
              <a:t>sales@vidatronic.com</a:t>
            </a:r>
          </a:p>
        </p:txBody>
      </p:sp>
      <p:sp>
        <p:nvSpPr>
          <p:cNvPr id="5" name="TextBox 14"/>
          <p:cNvSpPr txBox="1">
            <a:spLocks noChangeArrowheads="1"/>
          </p:cNvSpPr>
          <p:nvPr/>
        </p:nvSpPr>
        <p:spPr bwMode="auto">
          <a:xfrm>
            <a:off x="457202" y="4022726"/>
            <a:ext cx="601663"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r>
              <a:rPr lang="en-US" altLang="en-US" sz="1000" dirty="0"/>
              <a:t>Email</a:t>
            </a:r>
          </a:p>
        </p:txBody>
      </p:sp>
      <p:sp>
        <p:nvSpPr>
          <p:cNvPr id="6" name="TextBox 15"/>
          <p:cNvSpPr txBox="1">
            <a:spLocks noChangeArrowheads="1"/>
          </p:cNvSpPr>
          <p:nvPr/>
        </p:nvSpPr>
        <p:spPr bwMode="auto">
          <a:xfrm>
            <a:off x="457202" y="3840163"/>
            <a:ext cx="601663"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r>
              <a:rPr lang="en-US" altLang="en-US" sz="1000" dirty="0"/>
              <a:t>Phone</a:t>
            </a:r>
          </a:p>
        </p:txBody>
      </p:sp>
      <p:sp>
        <p:nvSpPr>
          <p:cNvPr id="7" name="TextBox 17"/>
          <p:cNvSpPr txBox="1">
            <a:spLocks noChangeArrowheads="1"/>
          </p:cNvSpPr>
          <p:nvPr userDrawn="1"/>
        </p:nvSpPr>
        <p:spPr bwMode="auto">
          <a:xfrm>
            <a:off x="914402" y="3840163"/>
            <a:ext cx="1871663"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r>
              <a:rPr lang="en-US" altLang="en-US" sz="1000" dirty="0"/>
              <a:t>+1 979-217-2727</a:t>
            </a:r>
          </a:p>
        </p:txBody>
      </p:sp>
      <p:sp>
        <p:nvSpPr>
          <p:cNvPr id="8" name="TextBox 18"/>
          <p:cNvSpPr txBox="1">
            <a:spLocks noChangeArrowheads="1"/>
          </p:cNvSpPr>
          <p:nvPr/>
        </p:nvSpPr>
        <p:spPr bwMode="auto">
          <a:xfrm>
            <a:off x="457200" y="1393826"/>
            <a:ext cx="8229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r>
              <a:rPr lang="en-US" altLang="en-US" sz="3600" b="1" dirty="0"/>
              <a:t>THANK YOU.</a:t>
            </a:r>
          </a:p>
        </p:txBody>
      </p:sp>
      <p:sp>
        <p:nvSpPr>
          <p:cNvPr id="9" name="TextBox 19"/>
          <p:cNvSpPr txBox="1">
            <a:spLocks noChangeArrowheads="1"/>
          </p:cNvSpPr>
          <p:nvPr/>
        </p:nvSpPr>
        <p:spPr bwMode="auto">
          <a:xfrm>
            <a:off x="457200" y="2743200"/>
            <a:ext cx="8229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r>
              <a:rPr lang="en-US" altLang="en-US" sz="2000" dirty="0">
                <a:solidFill>
                  <a:srgbClr val="E6ED11"/>
                </a:solidFill>
              </a:rPr>
              <a:t>Get in touch.</a:t>
            </a:r>
          </a:p>
        </p:txBody>
      </p:sp>
      <p:sp>
        <p:nvSpPr>
          <p:cNvPr id="10" name="Footer Placeholder 4"/>
          <p:cNvSpPr txBox="1">
            <a:spLocks/>
          </p:cNvSpPr>
          <p:nvPr userDrawn="1"/>
        </p:nvSpPr>
        <p:spPr>
          <a:xfrm>
            <a:off x="139700" y="4902202"/>
            <a:ext cx="2895600" cy="193675"/>
          </a:xfrm>
          <a:prstGeom prst="rect">
            <a:avLst/>
          </a:prstGeom>
        </p:spPr>
        <p:txBody>
          <a:bodyPr lIns="91436" tIns="45718" rIns="91436" bIns="45718"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dirty="0">
                <a:hlinkClick r:id="rId3"/>
              </a:rPr>
              <a:t>www.vidatronic.com</a:t>
            </a:r>
            <a:endParaRPr lang="en-US" dirty="0"/>
          </a:p>
        </p:txBody>
      </p:sp>
      <p:sp>
        <p:nvSpPr>
          <p:cNvPr id="11" name="TextBox 22"/>
          <p:cNvSpPr txBox="1">
            <a:spLocks noChangeArrowheads="1"/>
          </p:cNvSpPr>
          <p:nvPr userDrawn="1"/>
        </p:nvSpPr>
        <p:spPr bwMode="auto">
          <a:xfrm>
            <a:off x="457201" y="3200400"/>
            <a:ext cx="2662238"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r>
              <a:rPr lang="en-US" altLang="en-US" sz="1000" dirty="0"/>
              <a:t>707 Texas Avenue S., Suite 203-D</a:t>
            </a:r>
          </a:p>
          <a:p>
            <a:r>
              <a:rPr lang="en-US" altLang="en-US" sz="1000" dirty="0"/>
              <a:t>College Station, TX 77840</a:t>
            </a:r>
          </a:p>
          <a:p>
            <a:r>
              <a:rPr lang="en-US" altLang="en-US" sz="1000" dirty="0"/>
              <a:t>United States</a:t>
            </a:r>
          </a:p>
        </p:txBody>
      </p:sp>
      <p:sp>
        <p:nvSpPr>
          <p:cNvPr id="12" name="TextBox 23"/>
          <p:cNvSpPr txBox="1">
            <a:spLocks noChangeArrowheads="1"/>
          </p:cNvSpPr>
          <p:nvPr userDrawn="1"/>
        </p:nvSpPr>
        <p:spPr bwMode="auto">
          <a:xfrm>
            <a:off x="914402" y="4022726"/>
            <a:ext cx="1871663"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r>
              <a:rPr lang="en-US" altLang="en-US" sz="1000" dirty="0"/>
              <a:t>sales@vidatronic.com</a:t>
            </a:r>
          </a:p>
        </p:txBody>
      </p:sp>
      <p:sp>
        <p:nvSpPr>
          <p:cNvPr id="13" name="TextBox 24"/>
          <p:cNvSpPr txBox="1">
            <a:spLocks noChangeArrowheads="1"/>
          </p:cNvSpPr>
          <p:nvPr userDrawn="1"/>
        </p:nvSpPr>
        <p:spPr bwMode="auto">
          <a:xfrm>
            <a:off x="457202" y="4022726"/>
            <a:ext cx="601663"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r>
              <a:rPr lang="en-US" altLang="en-US" sz="1000" dirty="0"/>
              <a:t>Email</a:t>
            </a:r>
          </a:p>
        </p:txBody>
      </p:sp>
      <p:sp>
        <p:nvSpPr>
          <p:cNvPr id="14" name="TextBox 25"/>
          <p:cNvSpPr txBox="1">
            <a:spLocks noChangeArrowheads="1"/>
          </p:cNvSpPr>
          <p:nvPr userDrawn="1"/>
        </p:nvSpPr>
        <p:spPr bwMode="auto">
          <a:xfrm>
            <a:off x="457202" y="3840163"/>
            <a:ext cx="601663"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r>
              <a:rPr lang="en-US" altLang="en-US" sz="1000" dirty="0"/>
              <a:t>Phone</a:t>
            </a:r>
          </a:p>
        </p:txBody>
      </p:sp>
      <p:sp>
        <p:nvSpPr>
          <p:cNvPr id="16" name="TextBox 28"/>
          <p:cNvSpPr txBox="1">
            <a:spLocks noChangeArrowheads="1"/>
          </p:cNvSpPr>
          <p:nvPr userDrawn="1"/>
        </p:nvSpPr>
        <p:spPr bwMode="auto">
          <a:xfrm>
            <a:off x="457200" y="1393826"/>
            <a:ext cx="8229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r>
              <a:rPr lang="en-US" altLang="en-US" sz="3600" b="1" dirty="0"/>
              <a:t>THANK YOU.</a:t>
            </a:r>
          </a:p>
        </p:txBody>
      </p:sp>
      <p:sp>
        <p:nvSpPr>
          <p:cNvPr id="17" name="TextBox 29"/>
          <p:cNvSpPr txBox="1">
            <a:spLocks noChangeArrowheads="1"/>
          </p:cNvSpPr>
          <p:nvPr userDrawn="1"/>
        </p:nvSpPr>
        <p:spPr bwMode="auto">
          <a:xfrm>
            <a:off x="457200" y="2743200"/>
            <a:ext cx="8229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r>
              <a:rPr lang="en-US" altLang="en-US" sz="2000" dirty="0">
                <a:solidFill>
                  <a:srgbClr val="E6ED11"/>
                </a:solidFill>
              </a:rPr>
              <a:t>Get in touch.</a:t>
            </a:r>
          </a:p>
        </p:txBody>
      </p:sp>
      <p:sp>
        <p:nvSpPr>
          <p:cNvPr id="18" name="Footer Placeholder 4"/>
          <p:cNvSpPr>
            <a:spLocks noGrp="1"/>
          </p:cNvSpPr>
          <p:nvPr>
            <p:ph type="ftr" sz="quarter" idx="10"/>
          </p:nvPr>
        </p:nvSpPr>
        <p:spPr/>
        <p:txBody>
          <a:bodyPr/>
          <a:lstStyle>
            <a:lvl1pPr>
              <a:defRPr>
                <a:solidFill>
                  <a:srgbClr val="FFFFFF"/>
                </a:solidFill>
              </a:defRPr>
            </a:lvl1pPr>
          </a:lstStyle>
          <a:p>
            <a:r>
              <a:rPr lang="en-US" altLang="en-US" dirty="0"/>
              <a:t>Copyright © 2019 | Vidatronic | Confidential</a:t>
            </a:r>
          </a:p>
        </p:txBody>
      </p:sp>
      <p:sp>
        <p:nvSpPr>
          <p:cNvPr id="19" name="Slide Number Placeholder 5"/>
          <p:cNvSpPr>
            <a:spLocks noGrp="1"/>
          </p:cNvSpPr>
          <p:nvPr>
            <p:ph type="sldNum" sz="quarter" idx="11"/>
          </p:nvPr>
        </p:nvSpPr>
        <p:spPr/>
        <p:txBody>
          <a:bodyPr/>
          <a:lstStyle>
            <a:lvl1pPr>
              <a:defRPr>
                <a:solidFill>
                  <a:srgbClr val="FFFFFF"/>
                </a:solidFill>
              </a:defRPr>
            </a:lvl1pPr>
          </a:lstStyle>
          <a:p>
            <a:fld id="{230600BA-F4E5-4CB5-89CC-1452C573CD82}" type="slidenum">
              <a:rPr lang="en-US" altLang="en-US"/>
              <a:pPr/>
              <a:t>‹#›</a:t>
            </a:fld>
            <a:endParaRPr lang="en-US" altLang="en-US" dirty="0"/>
          </a:p>
        </p:txBody>
      </p:sp>
    </p:spTree>
    <p:extLst>
      <p:ext uri="{BB962C8B-B14F-4D97-AF65-F5344CB8AC3E}">
        <p14:creationId xmlns:p14="http://schemas.microsoft.com/office/powerpoint/2010/main" val="163631710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www.vidatronic.com" TargetMode="Externa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39700" y="0"/>
            <a:ext cx="857250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normAutofit/>
          </a:bodyPr>
          <a:lstStyle/>
          <a:p>
            <a:pPr lvl="0"/>
            <a:r>
              <a:rPr lang="en-US" altLang="en-US"/>
              <a:t>Click to edit Master title style</a:t>
            </a:r>
          </a:p>
        </p:txBody>
      </p:sp>
      <p:sp>
        <p:nvSpPr>
          <p:cNvPr id="1027" name="Text Placeholder 2"/>
          <p:cNvSpPr>
            <a:spLocks noGrp="1"/>
          </p:cNvSpPr>
          <p:nvPr>
            <p:ph type="body" idx="1"/>
          </p:nvPr>
        </p:nvSpPr>
        <p:spPr bwMode="auto">
          <a:xfrm>
            <a:off x="139700" y="593727"/>
            <a:ext cx="8856663" cy="423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normAutofit/>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119438" y="4910140"/>
            <a:ext cx="2895600" cy="193675"/>
          </a:xfrm>
          <a:prstGeom prst="rect">
            <a:avLst/>
          </a:prstGeom>
        </p:spPr>
        <p:txBody>
          <a:bodyPr vert="horz" wrap="square" lIns="91436" tIns="45718" rIns="91436" bIns="45718" numCol="1" anchor="ctr" anchorCtr="0" compatLnSpc="1">
            <a:prstTxWarp prst="textNoShape">
              <a:avLst/>
            </a:prstTxWarp>
          </a:bodyPr>
          <a:lstStyle>
            <a:lvl1pPr algn="ctr">
              <a:defRPr sz="1000">
                <a:solidFill>
                  <a:srgbClr val="898989"/>
                </a:solidFill>
              </a:defRPr>
            </a:lvl1pPr>
          </a:lstStyle>
          <a:p>
            <a:r>
              <a:rPr lang="en-US" altLang="en-US" dirty="0"/>
              <a:t>Copyright © 2019 | Vidatronic | Confidential</a:t>
            </a:r>
          </a:p>
        </p:txBody>
      </p:sp>
      <p:sp>
        <p:nvSpPr>
          <p:cNvPr id="6" name="Slide Number Placeholder 5"/>
          <p:cNvSpPr>
            <a:spLocks noGrp="1"/>
          </p:cNvSpPr>
          <p:nvPr>
            <p:ph type="sldNum" sz="quarter" idx="4"/>
          </p:nvPr>
        </p:nvSpPr>
        <p:spPr>
          <a:xfrm>
            <a:off x="6100763" y="4902202"/>
            <a:ext cx="2895600" cy="185738"/>
          </a:xfrm>
          <a:prstGeom prst="rect">
            <a:avLst/>
          </a:prstGeom>
        </p:spPr>
        <p:txBody>
          <a:bodyPr vert="horz" wrap="square" lIns="91436" tIns="45718" rIns="91436" bIns="45718" numCol="1" anchor="ctr" anchorCtr="0" compatLnSpc="1">
            <a:prstTxWarp prst="textNoShape">
              <a:avLst/>
            </a:prstTxWarp>
          </a:bodyPr>
          <a:lstStyle>
            <a:lvl1pPr algn="r">
              <a:defRPr sz="1000">
                <a:solidFill>
                  <a:srgbClr val="898989"/>
                </a:solidFill>
              </a:defRPr>
            </a:lvl1pPr>
          </a:lstStyle>
          <a:p>
            <a:fld id="{B9408552-989D-46AC-89DB-F52E89E8D24E}" type="slidenum">
              <a:rPr lang="en-US" altLang="en-US"/>
              <a:pPr/>
              <a:t>‹#›</a:t>
            </a:fld>
            <a:endParaRPr lang="en-US" altLang="en-US" dirty="0"/>
          </a:p>
        </p:txBody>
      </p:sp>
      <p:cxnSp>
        <p:nvCxnSpPr>
          <p:cNvPr id="17" name="Straight Connector 16"/>
          <p:cNvCxnSpPr/>
          <p:nvPr/>
        </p:nvCxnSpPr>
        <p:spPr>
          <a:xfrm>
            <a:off x="0" y="549275"/>
            <a:ext cx="9144000" cy="0"/>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pic>
        <p:nvPicPr>
          <p:cNvPr id="1031" name="Picture 21" descr="logo-excel.png"/>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8594727" y="1"/>
            <a:ext cx="601663"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Footer Placeholder 4"/>
          <p:cNvSpPr txBox="1">
            <a:spLocks/>
          </p:cNvSpPr>
          <p:nvPr/>
        </p:nvSpPr>
        <p:spPr>
          <a:xfrm>
            <a:off x="139700" y="4902202"/>
            <a:ext cx="2895600" cy="193675"/>
          </a:xfrm>
          <a:prstGeom prst="rect">
            <a:avLst/>
          </a:prstGeom>
        </p:spPr>
        <p:txBody>
          <a:bodyPr lIns="91436" tIns="45718" rIns="91436" bIns="45718"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dirty="0">
                <a:hlinkClick r:id="rId11"/>
              </a:rPr>
              <a:t>www.vidatronic.com</a:t>
            </a:r>
            <a:endParaRPr lang="en-US" dirty="0"/>
          </a:p>
        </p:txBody>
      </p:sp>
      <p:cxnSp>
        <p:nvCxnSpPr>
          <p:cNvPr id="9" name="Straight Connector 8"/>
          <p:cNvCxnSpPr/>
          <p:nvPr userDrawn="1"/>
        </p:nvCxnSpPr>
        <p:spPr>
          <a:xfrm>
            <a:off x="0" y="549275"/>
            <a:ext cx="9144000" cy="0"/>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pic>
        <p:nvPicPr>
          <p:cNvPr id="1034" name="Picture 9" descr="logo-excel.png"/>
          <p:cNvPicPr>
            <a:picLocks noChangeAspect="1"/>
          </p:cNvPicPr>
          <p:nvPr userDrawn="1"/>
        </p:nvPicPr>
        <p:blipFill>
          <a:blip r:embed="rId10">
            <a:extLst>
              <a:ext uri="{28A0092B-C50C-407E-A947-70E740481C1C}">
                <a14:useLocalDpi xmlns:a14="http://schemas.microsoft.com/office/drawing/2010/main"/>
              </a:ext>
            </a:extLst>
          </a:blip>
          <a:srcRect/>
          <a:stretch>
            <a:fillRect/>
          </a:stretch>
        </p:blipFill>
        <p:spPr bwMode="auto">
          <a:xfrm>
            <a:off x="8594727" y="1"/>
            <a:ext cx="601663"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Footer Placeholder 4"/>
          <p:cNvSpPr txBox="1">
            <a:spLocks/>
          </p:cNvSpPr>
          <p:nvPr userDrawn="1"/>
        </p:nvSpPr>
        <p:spPr>
          <a:xfrm>
            <a:off x="139700" y="4902202"/>
            <a:ext cx="2895600" cy="193675"/>
          </a:xfrm>
          <a:prstGeom prst="rect">
            <a:avLst/>
          </a:prstGeom>
        </p:spPr>
        <p:txBody>
          <a:bodyPr lIns="91436" tIns="45718" rIns="91436" bIns="45718"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dirty="0">
                <a:hlinkClick r:id="rId11"/>
              </a:rPr>
              <a:t>www.vidatronic.com</a:t>
            </a:r>
            <a:endParaRPr lang="en-US"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Lst>
  <p:hf hdr="0" dt="0"/>
  <p:txStyles>
    <p:titleStyle>
      <a:lvl1pPr algn="l" defTabSz="457178" rtl="0" fontAlgn="base">
        <a:spcBef>
          <a:spcPct val="0"/>
        </a:spcBef>
        <a:spcAft>
          <a:spcPct val="0"/>
        </a:spcAft>
        <a:defRPr sz="3200" b="1" kern="1200">
          <a:solidFill>
            <a:srgbClr val="162B57"/>
          </a:solidFill>
          <a:latin typeface="Tahoma"/>
          <a:ea typeface="MS PGothic" panose="020B0600070205080204" pitchFamily="34" charset="-128"/>
          <a:cs typeface="Tahoma"/>
        </a:defRPr>
      </a:lvl1pPr>
      <a:lvl2pPr algn="l" defTabSz="457178" rtl="0" fontAlgn="base">
        <a:spcBef>
          <a:spcPct val="0"/>
        </a:spcBef>
        <a:spcAft>
          <a:spcPct val="0"/>
        </a:spcAft>
        <a:defRPr sz="3200" b="1">
          <a:solidFill>
            <a:srgbClr val="162B57"/>
          </a:solidFill>
          <a:latin typeface="Tahoma" panose="020B0604030504040204" pitchFamily="34" charset="0"/>
          <a:ea typeface="MS PGothic" panose="020B0600070205080204" pitchFamily="34" charset="-128"/>
        </a:defRPr>
      </a:lvl2pPr>
      <a:lvl3pPr algn="l" defTabSz="457178" rtl="0" fontAlgn="base">
        <a:spcBef>
          <a:spcPct val="0"/>
        </a:spcBef>
        <a:spcAft>
          <a:spcPct val="0"/>
        </a:spcAft>
        <a:defRPr sz="3200" b="1">
          <a:solidFill>
            <a:srgbClr val="162B57"/>
          </a:solidFill>
          <a:latin typeface="Tahoma" panose="020B0604030504040204" pitchFamily="34" charset="0"/>
          <a:ea typeface="MS PGothic" panose="020B0600070205080204" pitchFamily="34" charset="-128"/>
        </a:defRPr>
      </a:lvl3pPr>
      <a:lvl4pPr algn="l" defTabSz="457178" rtl="0" fontAlgn="base">
        <a:spcBef>
          <a:spcPct val="0"/>
        </a:spcBef>
        <a:spcAft>
          <a:spcPct val="0"/>
        </a:spcAft>
        <a:defRPr sz="3200" b="1">
          <a:solidFill>
            <a:srgbClr val="162B57"/>
          </a:solidFill>
          <a:latin typeface="Tahoma" panose="020B0604030504040204" pitchFamily="34" charset="0"/>
          <a:ea typeface="MS PGothic" panose="020B0600070205080204" pitchFamily="34" charset="-128"/>
        </a:defRPr>
      </a:lvl4pPr>
      <a:lvl5pPr algn="l" defTabSz="457178" rtl="0" fontAlgn="base">
        <a:spcBef>
          <a:spcPct val="0"/>
        </a:spcBef>
        <a:spcAft>
          <a:spcPct val="0"/>
        </a:spcAft>
        <a:defRPr sz="3200" b="1">
          <a:solidFill>
            <a:srgbClr val="162B57"/>
          </a:solidFill>
          <a:latin typeface="Tahoma" panose="020B0604030504040204" pitchFamily="34" charset="0"/>
          <a:ea typeface="MS PGothic" panose="020B0600070205080204" pitchFamily="34" charset="-128"/>
        </a:defRPr>
      </a:lvl5pPr>
      <a:lvl6pPr marL="457178" algn="l" defTabSz="457178" rtl="0" fontAlgn="base">
        <a:spcBef>
          <a:spcPct val="0"/>
        </a:spcBef>
        <a:spcAft>
          <a:spcPct val="0"/>
        </a:spcAft>
        <a:defRPr sz="3200" b="1">
          <a:solidFill>
            <a:srgbClr val="162B57"/>
          </a:solidFill>
          <a:latin typeface="Tahoma" panose="020B0604030504040204" pitchFamily="34" charset="0"/>
          <a:ea typeface="MS PGothic" panose="020B0600070205080204" pitchFamily="34" charset="-128"/>
        </a:defRPr>
      </a:lvl6pPr>
      <a:lvl7pPr marL="914355" algn="l" defTabSz="457178" rtl="0" fontAlgn="base">
        <a:spcBef>
          <a:spcPct val="0"/>
        </a:spcBef>
        <a:spcAft>
          <a:spcPct val="0"/>
        </a:spcAft>
        <a:defRPr sz="3200" b="1">
          <a:solidFill>
            <a:srgbClr val="162B57"/>
          </a:solidFill>
          <a:latin typeface="Tahoma" panose="020B0604030504040204" pitchFamily="34" charset="0"/>
          <a:ea typeface="MS PGothic" panose="020B0600070205080204" pitchFamily="34" charset="-128"/>
        </a:defRPr>
      </a:lvl7pPr>
      <a:lvl8pPr marL="1371532" algn="l" defTabSz="457178" rtl="0" fontAlgn="base">
        <a:spcBef>
          <a:spcPct val="0"/>
        </a:spcBef>
        <a:spcAft>
          <a:spcPct val="0"/>
        </a:spcAft>
        <a:defRPr sz="3200" b="1">
          <a:solidFill>
            <a:srgbClr val="162B57"/>
          </a:solidFill>
          <a:latin typeface="Tahoma" panose="020B0604030504040204" pitchFamily="34" charset="0"/>
          <a:ea typeface="MS PGothic" panose="020B0600070205080204" pitchFamily="34" charset="-128"/>
        </a:defRPr>
      </a:lvl8pPr>
      <a:lvl9pPr marL="1828709" algn="l" defTabSz="457178" rtl="0" fontAlgn="base">
        <a:spcBef>
          <a:spcPct val="0"/>
        </a:spcBef>
        <a:spcAft>
          <a:spcPct val="0"/>
        </a:spcAft>
        <a:defRPr sz="3200" b="1">
          <a:solidFill>
            <a:srgbClr val="162B57"/>
          </a:solidFill>
          <a:latin typeface="Tahoma" panose="020B0604030504040204" pitchFamily="34" charset="0"/>
          <a:ea typeface="MS PGothic" panose="020B0600070205080204" pitchFamily="34" charset="-128"/>
        </a:defRPr>
      </a:lvl9pPr>
    </p:titleStyle>
    <p:bodyStyle>
      <a:lvl1pPr marL="163505" indent="-163505" algn="l" defTabSz="457178" rtl="0" fontAlgn="base">
        <a:spcBef>
          <a:spcPts val="600"/>
        </a:spcBef>
        <a:spcAft>
          <a:spcPts val="400"/>
        </a:spcAft>
        <a:buSzPct val="75000"/>
        <a:buFont typeface="Wingdings" panose="05000000000000000000" pitchFamily="2" charset="2"/>
        <a:buChar char="§"/>
        <a:defRPr sz="2400" kern="1200">
          <a:solidFill>
            <a:schemeClr val="tx1"/>
          </a:solidFill>
          <a:latin typeface="Tahoma"/>
          <a:ea typeface="MS PGothic" panose="020B0600070205080204" pitchFamily="34" charset="-128"/>
          <a:cs typeface="Tahoma"/>
        </a:defRPr>
      </a:lvl1pPr>
      <a:lvl2pPr marL="465114" indent="-190491" algn="l" defTabSz="457178" rtl="0" fontAlgn="base">
        <a:spcBef>
          <a:spcPts val="75"/>
        </a:spcBef>
        <a:spcAft>
          <a:spcPts val="400"/>
        </a:spcAft>
        <a:buSzPct val="75000"/>
        <a:buFont typeface="Arial" panose="020B0604020202020204" pitchFamily="34" charset="0"/>
        <a:buChar char="•"/>
        <a:defRPr sz="2000" kern="1200">
          <a:solidFill>
            <a:schemeClr val="tx1"/>
          </a:solidFill>
          <a:latin typeface="Tahoma"/>
          <a:ea typeface="MS PGothic" panose="020B0600070205080204" pitchFamily="34" charset="-128"/>
          <a:cs typeface="Tahoma"/>
        </a:defRPr>
      </a:lvl2pPr>
      <a:lvl3pPr marL="776249" indent="-136519" algn="l" defTabSz="457178" rtl="0" fontAlgn="base">
        <a:spcBef>
          <a:spcPct val="0"/>
        </a:spcBef>
        <a:spcAft>
          <a:spcPts val="400"/>
        </a:spcAft>
        <a:buSzPct val="75000"/>
        <a:buFont typeface="Wingdings" panose="05000000000000000000" pitchFamily="2" charset="2"/>
        <a:buChar char="§"/>
        <a:defRPr kern="1200">
          <a:solidFill>
            <a:schemeClr val="tx1"/>
          </a:solidFill>
          <a:latin typeface="Tahoma"/>
          <a:ea typeface="MS PGothic" panose="020B0600070205080204" pitchFamily="34" charset="-128"/>
          <a:cs typeface="Tahoma"/>
        </a:defRPr>
      </a:lvl3pPr>
      <a:lvl4pPr marL="1142944" indent="-136519" algn="l" defTabSz="457178" rtl="0" fontAlgn="base">
        <a:spcBef>
          <a:spcPct val="0"/>
        </a:spcBef>
        <a:spcAft>
          <a:spcPts val="400"/>
        </a:spcAft>
        <a:buSzPct val="75000"/>
        <a:buFont typeface="Arial" panose="020B0604020202020204" pitchFamily="34" charset="0"/>
        <a:buChar char="•"/>
        <a:defRPr sz="1600" kern="1200">
          <a:solidFill>
            <a:schemeClr val="tx1"/>
          </a:solidFill>
          <a:latin typeface="Tahoma"/>
          <a:ea typeface="MS PGothic" panose="020B0600070205080204" pitchFamily="34" charset="-128"/>
          <a:cs typeface="Tahoma"/>
        </a:defRPr>
      </a:lvl4pPr>
      <a:lvl5pPr marL="1508049" indent="-136519" algn="l" defTabSz="457178" rtl="0" fontAlgn="base">
        <a:spcBef>
          <a:spcPct val="0"/>
        </a:spcBef>
        <a:spcAft>
          <a:spcPts val="400"/>
        </a:spcAft>
        <a:buSzPct val="75000"/>
        <a:buFont typeface="Wingdings" panose="05000000000000000000" pitchFamily="2" charset="2"/>
        <a:buChar char="§"/>
        <a:defRPr sz="1600" kern="1200">
          <a:solidFill>
            <a:schemeClr val="tx1"/>
          </a:solidFill>
          <a:latin typeface="Tahoma"/>
          <a:ea typeface="MS PGothic" panose="020B0600070205080204" pitchFamily="34" charset="-128"/>
          <a:cs typeface="Tahoma"/>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mp"/><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12.jpe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5"/>
          <p:cNvSpPr>
            <a:spLocks noGrp="1"/>
          </p:cNvSpPr>
          <p:nvPr>
            <p:ph type="ctrTitle"/>
          </p:nvPr>
        </p:nvSpPr>
        <p:spPr>
          <a:xfrm>
            <a:off x="250826" y="487622"/>
            <a:ext cx="8305277" cy="1174750"/>
          </a:xfrm>
        </p:spPr>
        <p:txBody>
          <a:bodyPr>
            <a:normAutofit/>
          </a:bodyPr>
          <a:lstStyle/>
          <a:p>
            <a:r>
              <a:rPr lang="en-US" sz="3400" dirty="0">
                <a:ea typeface="Tahoma"/>
              </a:rPr>
              <a:t>Leading an Analog Semiconductor IP Company, Cowboy Style</a:t>
            </a:r>
          </a:p>
        </p:txBody>
      </p:sp>
      <p:sp>
        <p:nvSpPr>
          <p:cNvPr id="7" name="Subtitle 6"/>
          <p:cNvSpPr>
            <a:spLocks noGrp="1"/>
          </p:cNvSpPr>
          <p:nvPr>
            <p:ph type="subTitle" idx="1"/>
          </p:nvPr>
        </p:nvSpPr>
        <p:spPr>
          <a:xfrm>
            <a:off x="250826" y="1750996"/>
            <a:ext cx="5675313" cy="849312"/>
          </a:xfrm>
        </p:spPr>
        <p:txBody>
          <a:bodyPr rtlCol="0">
            <a:normAutofit/>
          </a:bodyPr>
          <a:lstStyle/>
          <a:p>
            <a:pPr fontAlgn="auto">
              <a:defRPr/>
            </a:pPr>
            <a:r>
              <a:rPr lang="en-US" dirty="0">
                <a:ea typeface="+mn-ea"/>
              </a:rPr>
              <a:t>Moises E. Robinson, Ph.D.</a:t>
            </a:r>
          </a:p>
          <a:p>
            <a:pPr fontAlgn="auto">
              <a:defRPr/>
            </a:pPr>
            <a:r>
              <a:rPr lang="en-US" dirty="0">
                <a:ea typeface="+mn-ea"/>
              </a:rPr>
              <a:t>September 5, 2019</a:t>
            </a:r>
            <a:endParaRPr lang="en-US" dirty="0">
              <a:ea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E5EF6-B750-4441-97CC-AA6203B117FF}"/>
              </a:ext>
            </a:extLst>
          </p:cNvPr>
          <p:cNvSpPr>
            <a:spLocks noGrp="1"/>
          </p:cNvSpPr>
          <p:nvPr>
            <p:ph type="title"/>
          </p:nvPr>
        </p:nvSpPr>
        <p:spPr/>
        <p:txBody>
          <a:bodyPr>
            <a:normAutofit fontScale="90000"/>
          </a:bodyPr>
          <a:lstStyle/>
          <a:p>
            <a:r>
              <a:rPr lang="en-US" dirty="0"/>
              <a:t>RocketChips: December 27, 1999</a:t>
            </a:r>
          </a:p>
        </p:txBody>
      </p:sp>
      <p:sp>
        <p:nvSpPr>
          <p:cNvPr id="4" name="Footer Placeholder 3">
            <a:extLst>
              <a:ext uri="{FF2B5EF4-FFF2-40B4-BE49-F238E27FC236}">
                <a16:creationId xmlns:a16="http://schemas.microsoft.com/office/drawing/2014/main" id="{48CA739B-7AE6-4C69-8C0B-66D499E2C631}"/>
              </a:ext>
            </a:extLst>
          </p:cNvPr>
          <p:cNvSpPr>
            <a:spLocks noGrp="1"/>
          </p:cNvSpPr>
          <p:nvPr>
            <p:ph type="ftr" sz="quarter" idx="10"/>
          </p:nvPr>
        </p:nvSpPr>
        <p:spPr/>
        <p:txBody>
          <a:bodyPr/>
          <a:lstStyle/>
          <a:p>
            <a:r>
              <a:rPr lang="en-US" altLang="en-US"/>
              <a:t>Copyright © 2019 | Vidatronic | Confidential</a:t>
            </a:r>
            <a:endParaRPr lang="en-US" altLang="en-US" dirty="0"/>
          </a:p>
        </p:txBody>
      </p:sp>
      <p:sp>
        <p:nvSpPr>
          <p:cNvPr id="5" name="Slide Number Placeholder 4">
            <a:extLst>
              <a:ext uri="{FF2B5EF4-FFF2-40B4-BE49-F238E27FC236}">
                <a16:creationId xmlns:a16="http://schemas.microsoft.com/office/drawing/2014/main" id="{87CB5F89-CB77-48E7-8C22-07AF924EA2A9}"/>
              </a:ext>
            </a:extLst>
          </p:cNvPr>
          <p:cNvSpPr>
            <a:spLocks noGrp="1"/>
          </p:cNvSpPr>
          <p:nvPr>
            <p:ph type="sldNum" sz="quarter" idx="11"/>
          </p:nvPr>
        </p:nvSpPr>
        <p:spPr/>
        <p:txBody>
          <a:bodyPr/>
          <a:lstStyle/>
          <a:p>
            <a:fld id="{B984C335-922F-48F5-B449-48F2E89B5432}" type="slidenum">
              <a:rPr lang="en-US" altLang="en-US" smtClean="0"/>
              <a:pPr/>
              <a:t>10</a:t>
            </a:fld>
            <a:endParaRPr lang="en-US" altLang="en-US" dirty="0"/>
          </a:p>
        </p:txBody>
      </p:sp>
      <p:pic>
        <p:nvPicPr>
          <p:cNvPr id="6" name="Content Placeholder 5">
            <a:extLst>
              <a:ext uri="{FF2B5EF4-FFF2-40B4-BE49-F238E27FC236}">
                <a16:creationId xmlns:a16="http://schemas.microsoft.com/office/drawing/2014/main" id="{92752151-7EA2-4227-ADDC-680321FE2232}"/>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778668" y="598488"/>
            <a:ext cx="2149726" cy="4232275"/>
          </a:xfrm>
          <a:prstGeom prst="rect">
            <a:avLst/>
          </a:prstGeom>
        </p:spPr>
      </p:pic>
      <p:pic>
        <p:nvPicPr>
          <p:cNvPr id="7" name="Picture 6">
            <a:extLst>
              <a:ext uri="{FF2B5EF4-FFF2-40B4-BE49-F238E27FC236}">
                <a16:creationId xmlns:a16="http://schemas.microsoft.com/office/drawing/2014/main" id="{10B418A4-9C7B-4D2C-9394-544DBF45B8B5}"/>
              </a:ext>
            </a:extLst>
          </p:cNvPr>
          <p:cNvPicPr/>
          <p:nvPr/>
        </p:nvPicPr>
        <p:blipFill>
          <a:blip r:embed="rId3">
            <a:extLst>
              <a:ext uri="{28A0092B-C50C-407E-A947-70E740481C1C}">
                <a14:useLocalDpi xmlns:a14="http://schemas.microsoft.com/office/drawing/2010/main" val="0"/>
              </a:ext>
            </a:extLst>
          </a:blip>
          <a:stretch>
            <a:fillRect/>
          </a:stretch>
        </p:blipFill>
        <p:spPr>
          <a:xfrm>
            <a:off x="5283294" y="1489618"/>
            <a:ext cx="1463488" cy="2442079"/>
          </a:xfrm>
          <a:prstGeom prst="rect">
            <a:avLst/>
          </a:prstGeom>
        </p:spPr>
      </p:pic>
    </p:spTree>
    <p:extLst>
      <p:ext uri="{BB962C8B-B14F-4D97-AF65-F5344CB8AC3E}">
        <p14:creationId xmlns:p14="http://schemas.microsoft.com/office/powerpoint/2010/main" val="293524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8712200" cy="527050"/>
          </a:xfrm>
        </p:spPr>
        <p:txBody>
          <a:bodyPr>
            <a:noAutofit/>
          </a:bodyPr>
          <a:lstStyle/>
          <a:p>
            <a:pPr eaLnBrk="1" hangingPunct="1"/>
            <a:r>
              <a:rPr lang="en-US" altLang="en-US" sz="2700" dirty="0">
                <a:latin typeface="Tahoma" panose="020B0604030504040204" pitchFamily="34" charset="0"/>
                <a:cs typeface="Tahoma" panose="020B0604030504040204" pitchFamily="34" charset="0"/>
              </a:rPr>
              <a:t>Vidatronic: Foundry, Process, Circuit Experience</a:t>
            </a:r>
          </a:p>
        </p:txBody>
      </p:sp>
      <p:sp>
        <p:nvSpPr>
          <p:cNvPr id="9219" name="Footer Placeholder 2"/>
          <p:cNvSpPr>
            <a:spLocks noGrp="1"/>
          </p:cNvSpPr>
          <p:nvPr>
            <p:ph type="ftr"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600"/>
              </a:spcBef>
              <a:spcAft>
                <a:spcPts val="400"/>
              </a:spcAft>
              <a:buSzPct val="75000"/>
              <a:buFont typeface="Wingdings" panose="05000000000000000000" pitchFamily="2" charset="2"/>
              <a:buChar char="§"/>
              <a:defRPr sz="2400">
                <a:solidFill>
                  <a:schemeClr val="tx1"/>
                </a:solidFill>
                <a:latin typeface="Tahoma" panose="020B0604030504040204" pitchFamily="34" charset="0"/>
                <a:ea typeface="MS PGothic" panose="020B0600070205080204" pitchFamily="34" charset="-128"/>
                <a:cs typeface="Tahoma" panose="020B0604030504040204" pitchFamily="34" charset="0"/>
              </a:defRPr>
            </a:lvl1pPr>
            <a:lvl2pPr marL="742859" indent="-285715">
              <a:spcBef>
                <a:spcPts val="75"/>
              </a:spcBef>
              <a:spcAft>
                <a:spcPts val="400"/>
              </a:spcAft>
              <a:buSzPct val="75000"/>
              <a:buFont typeface="Arial" panose="020B0604020202020204" pitchFamily="34" charset="0"/>
              <a:buChar char="•"/>
              <a:defRPr sz="2000">
                <a:solidFill>
                  <a:schemeClr val="tx1"/>
                </a:solidFill>
                <a:latin typeface="Tahoma" panose="020B0604030504040204" pitchFamily="34" charset="0"/>
                <a:ea typeface="MS PGothic" panose="020B0600070205080204" pitchFamily="34" charset="-128"/>
                <a:cs typeface="Tahoma" panose="020B0604030504040204" pitchFamily="34" charset="0"/>
              </a:defRPr>
            </a:lvl2pPr>
            <a:lvl3pPr marL="1142858" indent="-228570">
              <a:spcAft>
                <a:spcPts val="400"/>
              </a:spcAft>
              <a:buSzPct val="75000"/>
              <a:buFont typeface="Wingdings" panose="05000000000000000000" pitchFamily="2" charset="2"/>
              <a:buChar char="§"/>
              <a:defRPr>
                <a:solidFill>
                  <a:schemeClr val="tx1"/>
                </a:solidFill>
                <a:latin typeface="Tahoma" panose="020B0604030504040204" pitchFamily="34" charset="0"/>
                <a:ea typeface="MS PGothic" panose="020B0600070205080204" pitchFamily="34" charset="-128"/>
                <a:cs typeface="Tahoma" panose="020B0604030504040204" pitchFamily="34" charset="0"/>
              </a:defRPr>
            </a:lvl3pPr>
            <a:lvl4pPr marL="1600000" indent="-228570">
              <a:spcAft>
                <a:spcPts val="400"/>
              </a:spcAft>
              <a:buSzPct val="75000"/>
              <a:buFont typeface="Arial" panose="020B0604020202020204" pitchFamily="34" charset="0"/>
              <a:buChar char="•"/>
              <a:defRPr sz="1600">
                <a:solidFill>
                  <a:schemeClr val="tx1"/>
                </a:solidFill>
                <a:latin typeface="Tahoma" panose="020B0604030504040204" pitchFamily="34" charset="0"/>
                <a:ea typeface="MS PGothic" panose="020B0600070205080204" pitchFamily="34" charset="-128"/>
                <a:cs typeface="Tahoma" panose="020B0604030504040204" pitchFamily="34" charset="0"/>
              </a:defRPr>
            </a:lvl4pPr>
            <a:lvl5pPr marL="2057144" indent="-228570">
              <a:spcAft>
                <a:spcPts val="400"/>
              </a:spcAft>
              <a:buSzPct val="75000"/>
              <a:buFont typeface="Wingdings" panose="05000000000000000000" pitchFamily="2" charset="2"/>
              <a:buChar char="§"/>
              <a:defRPr sz="1600">
                <a:solidFill>
                  <a:schemeClr val="tx1"/>
                </a:solidFill>
                <a:latin typeface="Tahoma" panose="020B0604030504040204" pitchFamily="34" charset="0"/>
                <a:ea typeface="MS PGothic" panose="020B0600070205080204" pitchFamily="34" charset="-128"/>
                <a:cs typeface="Tahoma" panose="020B0604030504040204" pitchFamily="34" charset="0"/>
              </a:defRPr>
            </a:lvl5pPr>
            <a:lvl6pPr marL="2514285" indent="-228570" defTabSz="457142" eaLnBrk="0" fontAlgn="base" hangingPunct="0">
              <a:spcBef>
                <a:spcPct val="0"/>
              </a:spcBef>
              <a:spcAft>
                <a:spcPts val="400"/>
              </a:spcAft>
              <a:buSzPct val="75000"/>
              <a:buFont typeface="Wingdings" panose="05000000000000000000" pitchFamily="2" charset="2"/>
              <a:buChar char="§"/>
              <a:defRPr sz="1600">
                <a:solidFill>
                  <a:schemeClr val="tx1"/>
                </a:solidFill>
                <a:latin typeface="Tahoma" panose="020B0604030504040204" pitchFamily="34" charset="0"/>
                <a:ea typeface="MS PGothic" panose="020B0600070205080204" pitchFamily="34" charset="-128"/>
                <a:cs typeface="Tahoma" panose="020B0604030504040204" pitchFamily="34" charset="0"/>
              </a:defRPr>
            </a:lvl6pPr>
            <a:lvl7pPr marL="2971430" indent="-228570" defTabSz="457142" eaLnBrk="0" fontAlgn="base" hangingPunct="0">
              <a:spcBef>
                <a:spcPct val="0"/>
              </a:spcBef>
              <a:spcAft>
                <a:spcPts val="400"/>
              </a:spcAft>
              <a:buSzPct val="75000"/>
              <a:buFont typeface="Wingdings" panose="05000000000000000000" pitchFamily="2" charset="2"/>
              <a:buChar char="§"/>
              <a:defRPr sz="1600">
                <a:solidFill>
                  <a:schemeClr val="tx1"/>
                </a:solidFill>
                <a:latin typeface="Tahoma" panose="020B0604030504040204" pitchFamily="34" charset="0"/>
                <a:ea typeface="MS PGothic" panose="020B0600070205080204" pitchFamily="34" charset="-128"/>
                <a:cs typeface="Tahoma" panose="020B0604030504040204" pitchFamily="34" charset="0"/>
              </a:defRPr>
            </a:lvl7pPr>
            <a:lvl8pPr marL="3428573" indent="-228570" defTabSz="457142" eaLnBrk="0" fontAlgn="base" hangingPunct="0">
              <a:spcBef>
                <a:spcPct val="0"/>
              </a:spcBef>
              <a:spcAft>
                <a:spcPts val="400"/>
              </a:spcAft>
              <a:buSzPct val="75000"/>
              <a:buFont typeface="Wingdings" panose="05000000000000000000" pitchFamily="2" charset="2"/>
              <a:buChar char="§"/>
              <a:defRPr sz="1600">
                <a:solidFill>
                  <a:schemeClr val="tx1"/>
                </a:solidFill>
                <a:latin typeface="Tahoma" panose="020B0604030504040204" pitchFamily="34" charset="0"/>
                <a:ea typeface="MS PGothic" panose="020B0600070205080204" pitchFamily="34" charset="-128"/>
                <a:cs typeface="Tahoma" panose="020B0604030504040204" pitchFamily="34" charset="0"/>
              </a:defRPr>
            </a:lvl8pPr>
            <a:lvl9pPr marL="3885715" indent="-228570" defTabSz="457142" eaLnBrk="0" fontAlgn="base" hangingPunct="0">
              <a:spcBef>
                <a:spcPct val="0"/>
              </a:spcBef>
              <a:spcAft>
                <a:spcPts val="400"/>
              </a:spcAft>
              <a:buSzPct val="75000"/>
              <a:buFont typeface="Wingdings" panose="05000000000000000000" pitchFamily="2" charset="2"/>
              <a:buChar char="§"/>
              <a:defRPr sz="1600">
                <a:solidFill>
                  <a:schemeClr val="tx1"/>
                </a:solidFill>
                <a:latin typeface="Tahoma" panose="020B0604030504040204" pitchFamily="34" charset="0"/>
                <a:ea typeface="MS PGothic" panose="020B0600070205080204" pitchFamily="34" charset="-128"/>
                <a:cs typeface="Tahoma" panose="020B0604030504040204" pitchFamily="34" charset="0"/>
              </a:defRPr>
            </a:lvl9pPr>
          </a:lstStyle>
          <a:p>
            <a:pPr>
              <a:spcBef>
                <a:spcPct val="0"/>
              </a:spcBef>
              <a:spcAft>
                <a:spcPct val="0"/>
              </a:spcAft>
              <a:buSzTx/>
              <a:buFontTx/>
              <a:buNone/>
            </a:pPr>
            <a:r>
              <a:rPr lang="en-US" altLang="en-US" sz="1000" dirty="0">
                <a:solidFill>
                  <a:srgbClr val="898989"/>
                </a:solidFill>
              </a:rPr>
              <a:t>Copyright © 2019 | Vidatronic | Confidential</a:t>
            </a:r>
          </a:p>
        </p:txBody>
      </p:sp>
      <p:graphicFrame>
        <p:nvGraphicFramePr>
          <p:cNvPr id="5" name="Table 4"/>
          <p:cNvGraphicFramePr>
            <a:graphicFrameLocks noGrp="1"/>
          </p:cNvGraphicFramePr>
          <p:nvPr>
            <p:extLst>
              <p:ext uri="{D42A27DB-BD31-4B8C-83A1-F6EECF244321}">
                <p14:modId xmlns:p14="http://schemas.microsoft.com/office/powerpoint/2010/main" val="2308641688"/>
              </p:ext>
            </p:extLst>
          </p:nvPr>
        </p:nvGraphicFramePr>
        <p:xfrm>
          <a:off x="200867" y="673353"/>
          <a:ext cx="8742267" cy="3665899"/>
        </p:xfrm>
        <a:graphic>
          <a:graphicData uri="http://schemas.openxmlformats.org/drawingml/2006/table">
            <a:tbl>
              <a:tblPr firstRow="1" bandRow="1">
                <a:tableStyleId>{1E171933-4619-4E11-9A3F-F7608DF75F80}</a:tableStyleId>
              </a:tblPr>
              <a:tblGrid>
                <a:gridCol w="1595590">
                  <a:extLst>
                    <a:ext uri="{9D8B030D-6E8A-4147-A177-3AD203B41FA5}">
                      <a16:colId xmlns:a16="http://schemas.microsoft.com/office/drawing/2014/main" val="20000"/>
                    </a:ext>
                  </a:extLst>
                </a:gridCol>
                <a:gridCol w="565532">
                  <a:extLst>
                    <a:ext uri="{9D8B030D-6E8A-4147-A177-3AD203B41FA5}">
                      <a16:colId xmlns:a16="http://schemas.microsoft.com/office/drawing/2014/main" val="20001"/>
                    </a:ext>
                  </a:extLst>
                </a:gridCol>
                <a:gridCol w="625629">
                  <a:extLst>
                    <a:ext uri="{9D8B030D-6E8A-4147-A177-3AD203B41FA5}">
                      <a16:colId xmlns:a16="http://schemas.microsoft.com/office/drawing/2014/main" val="20011"/>
                    </a:ext>
                  </a:extLst>
                </a:gridCol>
                <a:gridCol w="565532">
                  <a:extLst>
                    <a:ext uri="{9D8B030D-6E8A-4147-A177-3AD203B41FA5}">
                      <a16:colId xmlns:a16="http://schemas.microsoft.com/office/drawing/2014/main" val="20002"/>
                    </a:ext>
                  </a:extLst>
                </a:gridCol>
                <a:gridCol w="565532">
                  <a:extLst>
                    <a:ext uri="{9D8B030D-6E8A-4147-A177-3AD203B41FA5}">
                      <a16:colId xmlns:a16="http://schemas.microsoft.com/office/drawing/2014/main" val="20003"/>
                    </a:ext>
                  </a:extLst>
                </a:gridCol>
                <a:gridCol w="538827">
                  <a:extLst>
                    <a:ext uri="{9D8B030D-6E8A-4147-A177-3AD203B41FA5}">
                      <a16:colId xmlns:a16="http://schemas.microsoft.com/office/drawing/2014/main" val="119279915"/>
                    </a:ext>
                  </a:extLst>
                </a:gridCol>
                <a:gridCol w="503134">
                  <a:extLst>
                    <a:ext uri="{9D8B030D-6E8A-4147-A177-3AD203B41FA5}">
                      <a16:colId xmlns:a16="http://schemas.microsoft.com/office/drawing/2014/main" val="20004"/>
                    </a:ext>
                  </a:extLst>
                </a:gridCol>
                <a:gridCol w="521159">
                  <a:extLst>
                    <a:ext uri="{9D8B030D-6E8A-4147-A177-3AD203B41FA5}">
                      <a16:colId xmlns:a16="http://schemas.microsoft.com/office/drawing/2014/main" val="20009"/>
                    </a:ext>
                  </a:extLst>
                </a:gridCol>
                <a:gridCol w="440738">
                  <a:extLst>
                    <a:ext uri="{9D8B030D-6E8A-4147-A177-3AD203B41FA5}">
                      <a16:colId xmlns:a16="http://schemas.microsoft.com/office/drawing/2014/main" val="20005"/>
                    </a:ext>
                  </a:extLst>
                </a:gridCol>
                <a:gridCol w="440738">
                  <a:extLst>
                    <a:ext uri="{9D8B030D-6E8A-4147-A177-3AD203B41FA5}">
                      <a16:colId xmlns:a16="http://schemas.microsoft.com/office/drawing/2014/main" val="20010"/>
                    </a:ext>
                  </a:extLst>
                </a:gridCol>
                <a:gridCol w="565532">
                  <a:extLst>
                    <a:ext uri="{9D8B030D-6E8A-4147-A177-3AD203B41FA5}">
                      <a16:colId xmlns:a16="http://schemas.microsoft.com/office/drawing/2014/main" val="20006"/>
                    </a:ext>
                  </a:extLst>
                </a:gridCol>
                <a:gridCol w="503134">
                  <a:extLst>
                    <a:ext uri="{9D8B030D-6E8A-4147-A177-3AD203B41FA5}">
                      <a16:colId xmlns:a16="http://schemas.microsoft.com/office/drawing/2014/main" val="20007"/>
                    </a:ext>
                  </a:extLst>
                </a:gridCol>
                <a:gridCol w="503134">
                  <a:extLst>
                    <a:ext uri="{9D8B030D-6E8A-4147-A177-3AD203B41FA5}">
                      <a16:colId xmlns:a16="http://schemas.microsoft.com/office/drawing/2014/main" val="20012"/>
                    </a:ext>
                  </a:extLst>
                </a:gridCol>
                <a:gridCol w="808056">
                  <a:extLst>
                    <a:ext uri="{9D8B030D-6E8A-4147-A177-3AD203B41FA5}">
                      <a16:colId xmlns:a16="http://schemas.microsoft.com/office/drawing/2014/main" val="20008"/>
                    </a:ext>
                  </a:extLst>
                </a:gridCol>
              </a:tblGrid>
              <a:tr h="209630">
                <a:tc>
                  <a:txBody>
                    <a:bodyPr/>
                    <a:lstStyle/>
                    <a:p>
                      <a:endParaRPr lang="en-US" sz="1000" dirty="0"/>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gridSpan="2">
                  <a:txBody>
                    <a:bodyPr/>
                    <a:lstStyle/>
                    <a:p>
                      <a:pPr algn="ctr"/>
                      <a:r>
                        <a:rPr lang="en-US" sz="900" dirty="0"/>
                        <a:t>UMC</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hMerge="1">
                  <a:txBody>
                    <a:bodyPr/>
                    <a:lstStyle/>
                    <a:p>
                      <a:pPr algn="ctr"/>
                      <a:endParaRPr lang="en-US" sz="1000" dirty="0"/>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gridSpan="7">
                  <a:txBody>
                    <a:bodyPr/>
                    <a:lstStyle/>
                    <a:p>
                      <a:pPr algn="ctr"/>
                      <a:endParaRPr lang="en-US" sz="900" dirty="0"/>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hMerge="1">
                  <a:txBody>
                    <a:bodyPr/>
                    <a:lstStyle/>
                    <a:p>
                      <a:pPr algn="ctr"/>
                      <a:endParaRPr lang="en-US" sz="120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200"/>
                    </a:p>
                  </a:txBody>
                  <a:tcPr/>
                </a:tc>
                <a:tc hMerge="1">
                  <a:txBody>
                    <a:bodyPr/>
                    <a:lstStyle/>
                    <a:p>
                      <a:pPr algn="ctr"/>
                      <a:endParaRPr lang="en-US" sz="1100" dirty="0"/>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gridSpan="3">
                  <a:txBody>
                    <a:bodyPr/>
                    <a:lstStyle/>
                    <a:p>
                      <a:pPr algn="ctr"/>
                      <a:r>
                        <a:rPr lang="en-US" sz="900" dirty="0"/>
                        <a:t>GLOBAL FOUNDRIES</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hMerge="1">
                  <a:txBody>
                    <a:bodyPr/>
                    <a:lstStyle/>
                    <a:p>
                      <a:pPr algn="ctr"/>
                      <a:endParaRPr lang="en-US" sz="1200" dirty="0"/>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hMerge="1">
                  <a:txBody>
                    <a:bodyPr/>
                    <a:lstStyle/>
                    <a:p>
                      <a:pPr algn="ctr"/>
                      <a:endParaRPr lang="en-US" sz="900" dirty="0"/>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t>Samsung</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extLst>
                  <a:ext uri="{0D108BD9-81ED-4DB2-BD59-A6C34878D82A}">
                    <a16:rowId xmlns:a16="http://schemas.microsoft.com/office/drawing/2014/main" val="10000"/>
                  </a:ext>
                </a:extLst>
              </a:tr>
              <a:tr h="320040">
                <a:tc>
                  <a:txBody>
                    <a:bodyPr/>
                    <a:lstStyle/>
                    <a:p>
                      <a:endParaRPr lang="en-US" sz="1000" dirty="0"/>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t>180 nm</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t>153 nm</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t>130 nm</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t>110 nm</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t>40</a:t>
                      </a:r>
                      <a:r>
                        <a:rPr lang="en-US" sz="900" baseline="0" dirty="0"/>
                        <a:t> </a:t>
                      </a:r>
                      <a:r>
                        <a:rPr lang="en-US" sz="900" kern="1200" dirty="0">
                          <a:solidFill>
                            <a:schemeClr val="dk1"/>
                          </a:solidFill>
                          <a:latin typeface="+mn-lt"/>
                          <a:ea typeface="+mn-ea"/>
                          <a:cs typeface="+mn-cs"/>
                        </a:rPr>
                        <a:t>nm</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t>14 nm</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t>12</a:t>
                      </a:r>
                      <a:r>
                        <a:rPr lang="en-US" sz="900" baseline="0" dirty="0"/>
                        <a:t> nm</a:t>
                      </a:r>
                      <a:endParaRPr lang="en-US" sz="900" dirty="0"/>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t>7 nm</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t>5 nm</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t>130 nm</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t>40 nm</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t>22 nm</a:t>
                      </a:r>
                      <a:endParaRPr lang="en-US" sz="900" baseline="0" dirty="0"/>
                    </a:p>
                    <a:p>
                      <a:pPr algn="ctr"/>
                      <a:r>
                        <a:rPr lang="en-US" sz="900" baseline="0" dirty="0"/>
                        <a:t>F</a:t>
                      </a:r>
                      <a:r>
                        <a:rPr lang="en-US" sz="900" dirty="0"/>
                        <a:t>DX</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t>130 nm</a:t>
                      </a:r>
                    </a:p>
                    <a:p>
                      <a:pPr algn="ctr"/>
                      <a:r>
                        <a:rPr lang="en-US" sz="900" dirty="0"/>
                        <a:t>BCD</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r>
                        <a:rPr lang="en-US" sz="900" dirty="0"/>
                        <a:t>LDO Voltage</a:t>
                      </a:r>
                      <a:r>
                        <a:rPr lang="en-US" sz="900" baseline="0" dirty="0"/>
                        <a:t> Regulator</a:t>
                      </a:r>
                      <a:endParaRPr lang="en-US" sz="900" dirty="0"/>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sym typeface="Wingdings" panose="05000000000000000000" pitchFamily="2" charset="2"/>
                        </a:rPr>
                        <a:t></a:t>
                      </a: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endParaRPr lang="en-US" sz="900" dirty="0"/>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endParaRPr lang="en-US" sz="900" dirty="0"/>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extLst>
                  <a:ext uri="{0D108BD9-81ED-4DB2-BD59-A6C34878D82A}">
                    <a16:rowId xmlns:a16="http://schemas.microsoft.com/office/drawing/2014/main" val="10002"/>
                  </a:ext>
                </a:extLst>
              </a:tr>
              <a:tr h="195681">
                <a:tc>
                  <a:txBody>
                    <a:bodyPr/>
                    <a:lstStyle/>
                    <a:p>
                      <a:r>
                        <a:rPr lang="en-US" sz="900" dirty="0"/>
                        <a:t>Buck DC-DC Converter</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endParaRPr lang="en-US" sz="900" dirty="0"/>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extLst>
                  <a:ext uri="{0D108BD9-81ED-4DB2-BD59-A6C34878D82A}">
                    <a16:rowId xmlns:a16="http://schemas.microsoft.com/office/drawing/2014/main" val="10003"/>
                  </a:ext>
                </a:extLst>
              </a:tr>
              <a:tr h="375735">
                <a:tc>
                  <a:txBody>
                    <a:bodyPr/>
                    <a:lstStyle/>
                    <a:p>
                      <a:r>
                        <a:rPr lang="en-US" sz="900" dirty="0"/>
                        <a:t>Switched-Capacitor DC-DC Converter</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r>
                        <a:rPr lang="en-US" sz="900" dirty="0"/>
                        <a:t>Voltage Reference</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endParaRPr lang="en-US" sz="900" dirty="0"/>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extLst>
                  <a:ext uri="{0D108BD9-81ED-4DB2-BD59-A6C34878D82A}">
                    <a16:rowId xmlns:a16="http://schemas.microsoft.com/office/drawing/2014/main" val="10005"/>
                  </a:ext>
                </a:extLst>
              </a:tr>
              <a:tr h="121800">
                <a:tc>
                  <a:txBody>
                    <a:bodyPr/>
                    <a:lstStyle/>
                    <a:p>
                      <a:r>
                        <a:rPr lang="en-US" sz="900" dirty="0"/>
                        <a:t>Power Supply Monitor</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r>
                        <a:rPr lang="en-US" sz="900" dirty="0"/>
                        <a:t>Analog Test Multiplexer</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endParaRPr lang="en-US" sz="900" dirty="0"/>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extLst>
                  <a:ext uri="{0D108BD9-81ED-4DB2-BD59-A6C34878D82A}">
                    <a16:rowId xmlns:a16="http://schemas.microsoft.com/office/drawing/2014/main" val="10009"/>
                  </a:ext>
                </a:extLst>
              </a:tr>
              <a:tr h="216926">
                <a:tc>
                  <a:txBody>
                    <a:bodyPr/>
                    <a:lstStyle/>
                    <a:p>
                      <a:r>
                        <a:rPr lang="en-US" sz="900" dirty="0"/>
                        <a:t>Temperature Sensor</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extLst>
                  <a:ext uri="{0D108BD9-81ED-4DB2-BD59-A6C34878D82A}">
                    <a16:rowId xmlns:a16="http://schemas.microsoft.com/office/drawing/2014/main" val="10007"/>
                  </a:ext>
                </a:extLst>
              </a:tr>
              <a:tr h="164025">
                <a:tc>
                  <a:txBody>
                    <a:bodyPr/>
                    <a:lstStyle/>
                    <a:p>
                      <a:r>
                        <a:rPr lang="en-US" sz="900" dirty="0"/>
                        <a:t>Power Switch</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endParaRPr lang="en-US" sz="900" dirty="0"/>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extLst>
                  <a:ext uri="{0D108BD9-81ED-4DB2-BD59-A6C34878D82A}">
                    <a16:rowId xmlns:a16="http://schemas.microsoft.com/office/drawing/2014/main" val="10010"/>
                  </a:ext>
                </a:extLst>
              </a:tr>
              <a:tr h="182971">
                <a:tc>
                  <a:txBody>
                    <a:bodyPr/>
                    <a:lstStyle/>
                    <a:p>
                      <a:r>
                        <a:rPr lang="en-US" sz="900" dirty="0"/>
                        <a:t>Oscillator</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endParaRPr lang="en-US" sz="900" dirty="0"/>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extLst>
                  <a:ext uri="{0D108BD9-81ED-4DB2-BD59-A6C34878D82A}">
                    <a16:rowId xmlns:a16="http://schemas.microsoft.com/office/drawing/2014/main" val="10008"/>
                  </a:ext>
                </a:extLst>
              </a:tr>
              <a:tr h="177137">
                <a:tc>
                  <a:txBody>
                    <a:bodyPr/>
                    <a:lstStyle/>
                    <a:p>
                      <a:r>
                        <a:rPr lang="en-US" sz="900" dirty="0"/>
                        <a:t>Analog</a:t>
                      </a:r>
                      <a:r>
                        <a:rPr lang="en-US" sz="900" baseline="0" dirty="0"/>
                        <a:t> to Digital Converter</a:t>
                      </a:r>
                      <a:endParaRPr lang="en-US" sz="900" dirty="0"/>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extLst>
                  <a:ext uri="{0D108BD9-81ED-4DB2-BD59-A6C34878D82A}">
                    <a16:rowId xmlns:a16="http://schemas.microsoft.com/office/drawing/2014/main" val="10012"/>
                  </a:ext>
                </a:extLst>
              </a:tr>
              <a:tr h="219872">
                <a:tc>
                  <a:txBody>
                    <a:bodyPr/>
                    <a:lstStyle/>
                    <a:p>
                      <a:r>
                        <a:rPr lang="en-US" sz="900" dirty="0"/>
                        <a:t>Digital to Analog Converter</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endParaRPr lang="en-US" sz="900" dirty="0"/>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extLst>
                  <a:ext uri="{0D108BD9-81ED-4DB2-BD59-A6C34878D82A}">
                    <a16:rowId xmlns:a16="http://schemas.microsoft.com/office/drawing/2014/main" val="10013"/>
                  </a:ext>
                </a:extLst>
              </a:tr>
              <a:tr h="191866">
                <a:tc>
                  <a:txBody>
                    <a:bodyPr/>
                    <a:lstStyle/>
                    <a:p>
                      <a:r>
                        <a:rPr lang="en-US" sz="900" dirty="0"/>
                        <a:t>Comparator</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endParaRPr lang="en-US" sz="900" dirty="0"/>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extLst>
                  <a:ext uri="{0D108BD9-81ED-4DB2-BD59-A6C34878D82A}">
                    <a16:rowId xmlns:a16="http://schemas.microsoft.com/office/drawing/2014/main" val="10014"/>
                  </a:ext>
                </a:extLst>
              </a:tr>
              <a:tr h="210556">
                <a:tc>
                  <a:txBody>
                    <a:bodyPr/>
                    <a:lstStyle/>
                    <a:p>
                      <a:r>
                        <a:rPr lang="en-US" sz="900" dirty="0"/>
                        <a:t>CMOS RF Power Amplifier</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r>
                        <a:rPr lang="en-US" sz="900" dirty="0">
                          <a:latin typeface="Wingdings" panose="05000000000000000000" pitchFamily="2" charset="2"/>
                        </a:rPr>
                        <a:t></a:t>
                      </a: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tc>
                  <a:txBody>
                    <a:bodyPr/>
                    <a:lstStyle/>
                    <a:p>
                      <a:pPr algn="ctr"/>
                      <a:endParaRPr lang="en-US" sz="900" dirty="0">
                        <a:latin typeface="Wingdings" panose="05000000000000000000" pitchFamily="2" charset="2"/>
                      </a:endParaRPr>
                    </a:p>
                  </a:txBody>
                  <a:tcPr marL="91447" marR="91447" marT="43483" marB="43483"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6" name="Slide Number Placeholder 4">
            <a:extLst>
              <a:ext uri="{FF2B5EF4-FFF2-40B4-BE49-F238E27FC236}">
                <a16:creationId xmlns:a16="http://schemas.microsoft.com/office/drawing/2014/main" id="{C21C1005-142D-4892-9E1C-AE1A541E3A97}"/>
              </a:ext>
            </a:extLst>
          </p:cNvPr>
          <p:cNvSpPr>
            <a:spLocks noGrp="1"/>
          </p:cNvSpPr>
          <p:nvPr>
            <p:ph type="sldNum" sz="quarter" idx="11"/>
          </p:nvPr>
        </p:nvSpPr>
        <p:spPr>
          <a:xfrm>
            <a:off x="6100763" y="4902202"/>
            <a:ext cx="2895600" cy="185738"/>
          </a:xfrm>
        </p:spPr>
        <p:txBody>
          <a:bodyPr/>
          <a:lstStyle/>
          <a:p>
            <a:fld id="{B984C335-922F-48F5-B449-48F2E89B5432}" type="slidenum">
              <a:rPr lang="en-US" altLang="en-US" smtClean="0"/>
              <a:pPr/>
              <a:t>11</a:t>
            </a:fld>
            <a:endParaRPr lang="en-US" altLang="en-US" dirty="0"/>
          </a:p>
        </p:txBody>
      </p:sp>
    </p:spTree>
    <p:extLst>
      <p:ext uri="{BB962C8B-B14F-4D97-AF65-F5344CB8AC3E}">
        <p14:creationId xmlns:p14="http://schemas.microsoft.com/office/powerpoint/2010/main" val="2183836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67419-5E26-4A47-B05E-2022B49C5F31}"/>
              </a:ext>
            </a:extLst>
          </p:cNvPr>
          <p:cNvSpPr>
            <a:spLocks noGrp="1"/>
          </p:cNvSpPr>
          <p:nvPr>
            <p:ph type="title"/>
          </p:nvPr>
        </p:nvSpPr>
        <p:spPr/>
        <p:txBody>
          <a:bodyPr>
            <a:normAutofit fontScale="90000"/>
          </a:bodyPr>
          <a:lstStyle/>
          <a:p>
            <a:r>
              <a:rPr lang="en-US" dirty="0"/>
              <a:t>RocketChips: US-Based, Mostly IH35 </a:t>
            </a:r>
          </a:p>
        </p:txBody>
      </p:sp>
      <p:sp>
        <p:nvSpPr>
          <p:cNvPr id="4" name="Footer Placeholder 3">
            <a:extLst>
              <a:ext uri="{FF2B5EF4-FFF2-40B4-BE49-F238E27FC236}">
                <a16:creationId xmlns:a16="http://schemas.microsoft.com/office/drawing/2014/main" id="{2108A5CF-AC75-4C0E-B33C-059DF116E06A}"/>
              </a:ext>
            </a:extLst>
          </p:cNvPr>
          <p:cNvSpPr>
            <a:spLocks noGrp="1"/>
          </p:cNvSpPr>
          <p:nvPr>
            <p:ph type="ftr" sz="quarter" idx="10"/>
          </p:nvPr>
        </p:nvSpPr>
        <p:spPr/>
        <p:txBody>
          <a:bodyPr/>
          <a:lstStyle/>
          <a:p>
            <a:r>
              <a:rPr lang="en-US" altLang="en-US" dirty="0"/>
              <a:t>Copyright © 2019 | Vidatronic | Confidential</a:t>
            </a:r>
          </a:p>
        </p:txBody>
      </p:sp>
      <p:sp>
        <p:nvSpPr>
          <p:cNvPr id="5" name="Slide Number Placeholder 4">
            <a:extLst>
              <a:ext uri="{FF2B5EF4-FFF2-40B4-BE49-F238E27FC236}">
                <a16:creationId xmlns:a16="http://schemas.microsoft.com/office/drawing/2014/main" id="{03FD86F2-8E08-4A01-8DA9-D25450396226}"/>
              </a:ext>
            </a:extLst>
          </p:cNvPr>
          <p:cNvSpPr>
            <a:spLocks noGrp="1"/>
          </p:cNvSpPr>
          <p:nvPr>
            <p:ph type="sldNum" sz="quarter" idx="11"/>
          </p:nvPr>
        </p:nvSpPr>
        <p:spPr/>
        <p:txBody>
          <a:bodyPr/>
          <a:lstStyle/>
          <a:p>
            <a:fld id="{B984C335-922F-48F5-B449-48F2E89B5432}" type="slidenum">
              <a:rPr lang="en-US" altLang="en-US" smtClean="0"/>
              <a:pPr/>
              <a:t>12</a:t>
            </a:fld>
            <a:endParaRPr lang="en-US" altLang="en-US" dirty="0"/>
          </a:p>
        </p:txBody>
      </p:sp>
      <p:pic>
        <p:nvPicPr>
          <p:cNvPr id="6" name="Picture 5">
            <a:extLst>
              <a:ext uri="{FF2B5EF4-FFF2-40B4-BE49-F238E27FC236}">
                <a16:creationId xmlns:a16="http://schemas.microsoft.com/office/drawing/2014/main" id="{E7B74A4E-5584-40D5-928D-EB4090E1AAF8}"/>
              </a:ext>
            </a:extLst>
          </p:cNvPr>
          <p:cNvPicPr/>
          <p:nvPr/>
        </p:nvPicPr>
        <p:blipFill>
          <a:blip r:embed="rId2">
            <a:extLst>
              <a:ext uri="{28A0092B-C50C-407E-A947-70E740481C1C}">
                <a14:useLocalDpi xmlns:a14="http://schemas.microsoft.com/office/drawing/2010/main" val="0"/>
              </a:ext>
            </a:extLst>
          </a:blip>
          <a:stretch>
            <a:fillRect/>
          </a:stretch>
        </p:blipFill>
        <p:spPr>
          <a:xfrm>
            <a:off x="516175" y="654669"/>
            <a:ext cx="7819550" cy="4202348"/>
          </a:xfrm>
          <a:prstGeom prst="rect">
            <a:avLst/>
          </a:prstGeom>
        </p:spPr>
      </p:pic>
      <p:sp>
        <p:nvSpPr>
          <p:cNvPr id="7" name="Oval 6">
            <a:extLst>
              <a:ext uri="{FF2B5EF4-FFF2-40B4-BE49-F238E27FC236}">
                <a16:creationId xmlns:a16="http://schemas.microsoft.com/office/drawing/2014/main" id="{524848A9-752D-4EDE-A768-6077841F4BC3}"/>
              </a:ext>
            </a:extLst>
          </p:cNvPr>
          <p:cNvSpPr/>
          <p:nvPr/>
        </p:nvSpPr>
        <p:spPr>
          <a:xfrm>
            <a:off x="4508500" y="1257300"/>
            <a:ext cx="279400" cy="279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53678CAE-A966-405B-894B-23EE0FEFF0E9}"/>
              </a:ext>
            </a:extLst>
          </p:cNvPr>
          <p:cNvSpPr/>
          <p:nvPr/>
        </p:nvSpPr>
        <p:spPr>
          <a:xfrm>
            <a:off x="4427538" y="1749484"/>
            <a:ext cx="279400" cy="279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E83B1015-B28F-432E-9759-E09CADF1D533}"/>
              </a:ext>
            </a:extLst>
          </p:cNvPr>
          <p:cNvSpPr/>
          <p:nvPr/>
        </p:nvSpPr>
        <p:spPr>
          <a:xfrm>
            <a:off x="3976688" y="3768784"/>
            <a:ext cx="279400" cy="279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53481F-202F-49C2-8CED-37F69A20CFF1}"/>
              </a:ext>
            </a:extLst>
          </p:cNvPr>
          <p:cNvSpPr/>
          <p:nvPr/>
        </p:nvSpPr>
        <p:spPr>
          <a:xfrm>
            <a:off x="731838" y="2755843"/>
            <a:ext cx="279400" cy="2794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4863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EAE3C4-02ED-45EC-B593-A3516041AE44}"/>
              </a:ext>
            </a:extLst>
          </p:cNvPr>
          <p:cNvSpPr>
            <a:spLocks noGrp="1"/>
          </p:cNvSpPr>
          <p:nvPr>
            <p:ph type="title"/>
          </p:nvPr>
        </p:nvSpPr>
        <p:spPr/>
        <p:txBody>
          <a:bodyPr>
            <a:noAutofit/>
          </a:bodyPr>
          <a:lstStyle/>
          <a:p>
            <a:r>
              <a:rPr lang="en-US" sz="2500" dirty="0"/>
              <a:t>Vidatronic – Global</a:t>
            </a:r>
          </a:p>
        </p:txBody>
      </p:sp>
      <p:sp>
        <p:nvSpPr>
          <p:cNvPr id="5" name="Footer Placeholder 4">
            <a:extLst>
              <a:ext uri="{FF2B5EF4-FFF2-40B4-BE49-F238E27FC236}">
                <a16:creationId xmlns:a16="http://schemas.microsoft.com/office/drawing/2014/main" id="{EAEC03AA-364B-40A7-8850-04ADF273CA06}"/>
              </a:ext>
            </a:extLst>
          </p:cNvPr>
          <p:cNvSpPr>
            <a:spLocks noGrp="1"/>
          </p:cNvSpPr>
          <p:nvPr>
            <p:ph type="ftr" sz="quarter" idx="10"/>
          </p:nvPr>
        </p:nvSpPr>
        <p:spPr/>
        <p:txBody>
          <a:bodyPr/>
          <a:lstStyle/>
          <a:p>
            <a:r>
              <a:rPr lang="en-US" altLang="en-US" dirty="0"/>
              <a:t>Copyright © 2019 | Vidatronic | Confidential</a:t>
            </a:r>
          </a:p>
        </p:txBody>
      </p:sp>
      <p:sp>
        <p:nvSpPr>
          <p:cNvPr id="6" name="Slide Number Placeholder 4">
            <a:extLst>
              <a:ext uri="{FF2B5EF4-FFF2-40B4-BE49-F238E27FC236}">
                <a16:creationId xmlns:a16="http://schemas.microsoft.com/office/drawing/2014/main" id="{46290B75-0FC5-48E3-9DEC-1155A6D76B2F}"/>
              </a:ext>
            </a:extLst>
          </p:cNvPr>
          <p:cNvSpPr>
            <a:spLocks noGrp="1"/>
          </p:cNvSpPr>
          <p:nvPr>
            <p:ph type="sldNum" sz="quarter" idx="11"/>
          </p:nvPr>
        </p:nvSpPr>
        <p:spPr>
          <a:xfrm>
            <a:off x="6100763" y="4902202"/>
            <a:ext cx="2895600" cy="185738"/>
          </a:xfrm>
        </p:spPr>
        <p:txBody>
          <a:bodyPr/>
          <a:lstStyle/>
          <a:p>
            <a:fld id="{B984C335-922F-48F5-B449-48F2E89B5432}" type="slidenum">
              <a:rPr lang="en-US" altLang="en-US" smtClean="0"/>
              <a:pPr/>
              <a:t>13</a:t>
            </a:fld>
            <a:endParaRPr lang="en-US" altLang="en-US" dirty="0"/>
          </a:p>
        </p:txBody>
      </p:sp>
      <p:pic>
        <p:nvPicPr>
          <p:cNvPr id="8" name="Content Placeholder 7" descr="Updated-Vidatronic-Global.png"/>
          <p:cNvPicPr>
            <a:picLocks noGrp="1" noChangeAspect="1"/>
          </p:cNvPicPr>
          <p:nvPr>
            <p:ph idx="1"/>
          </p:nvPr>
        </p:nvPicPr>
        <p:blipFill>
          <a:blip r:embed="rId2">
            <a:extLst>
              <a:ext uri="{28A0092B-C50C-407E-A947-70E740481C1C}">
                <a14:useLocalDpi xmlns:a14="http://schemas.microsoft.com/office/drawing/2010/main" val="0"/>
              </a:ext>
            </a:extLst>
          </a:blip>
          <a:srcRect l="1737" r="1737"/>
          <a:stretch>
            <a:fillRect/>
          </a:stretch>
        </p:blipFill>
        <p:spPr>
          <a:xfrm>
            <a:off x="139709" y="664637"/>
            <a:ext cx="8856363" cy="4233105"/>
          </a:xfrm>
        </p:spPr>
      </p:pic>
    </p:spTree>
    <p:extLst>
      <p:ext uri="{BB962C8B-B14F-4D97-AF65-F5344CB8AC3E}">
        <p14:creationId xmlns:p14="http://schemas.microsoft.com/office/powerpoint/2010/main" val="1382712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Semiconductor IP </a:t>
            </a:r>
            <a:br>
              <a:rPr lang="en-US" dirty="0"/>
            </a:br>
            <a:r>
              <a:rPr lang="en-US" dirty="0"/>
              <a:t>challenges &amp; solutions</a:t>
            </a:r>
          </a:p>
        </p:txBody>
      </p:sp>
      <p:sp>
        <p:nvSpPr>
          <p:cNvPr id="4" name="Footer Placeholder 3"/>
          <p:cNvSpPr>
            <a:spLocks noGrp="1"/>
          </p:cNvSpPr>
          <p:nvPr>
            <p:ph type="ftr" sz="quarter" idx="10"/>
          </p:nvPr>
        </p:nvSpPr>
        <p:spPr/>
        <p:txBody>
          <a:bodyPr/>
          <a:lstStyle/>
          <a:p>
            <a:r>
              <a:rPr lang="en-US" altLang="en-US" dirty="0"/>
              <a:t>Copyright © 2019 | Vidatronic | Confidential</a:t>
            </a:r>
          </a:p>
        </p:txBody>
      </p:sp>
      <p:sp>
        <p:nvSpPr>
          <p:cNvPr id="5" name="Slide Number Placeholder 4"/>
          <p:cNvSpPr>
            <a:spLocks noGrp="1"/>
          </p:cNvSpPr>
          <p:nvPr>
            <p:ph type="sldNum" sz="quarter" idx="11"/>
          </p:nvPr>
        </p:nvSpPr>
        <p:spPr/>
        <p:txBody>
          <a:bodyPr/>
          <a:lstStyle/>
          <a:p>
            <a:fld id="{C107DF00-15AC-444C-B3CD-995E9169D5A6}" type="slidenum">
              <a:rPr lang="en-US" altLang="en-US" smtClean="0"/>
              <a:pPr/>
              <a:t>14</a:t>
            </a:fld>
            <a:endParaRPr lang="en-US" altLang="en-US" dirty="0"/>
          </a:p>
        </p:txBody>
      </p:sp>
    </p:spTree>
    <p:extLst>
      <p:ext uri="{BB962C8B-B14F-4D97-AF65-F5344CB8AC3E}">
        <p14:creationId xmlns:p14="http://schemas.microsoft.com/office/powerpoint/2010/main" val="824940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BC9D7-5085-4DAF-AB82-66AD2EE0C2AC}"/>
              </a:ext>
            </a:extLst>
          </p:cNvPr>
          <p:cNvSpPr>
            <a:spLocks noGrp="1"/>
          </p:cNvSpPr>
          <p:nvPr>
            <p:ph type="title"/>
          </p:nvPr>
        </p:nvSpPr>
        <p:spPr/>
        <p:txBody>
          <a:bodyPr>
            <a:normAutofit fontScale="90000"/>
          </a:bodyPr>
          <a:lstStyle/>
          <a:p>
            <a:r>
              <a:rPr lang="en-US" dirty="0"/>
              <a:t>Semiconductor IP Challenges</a:t>
            </a:r>
          </a:p>
        </p:txBody>
      </p:sp>
      <p:sp>
        <p:nvSpPr>
          <p:cNvPr id="3" name="Content Placeholder 2">
            <a:extLst>
              <a:ext uri="{FF2B5EF4-FFF2-40B4-BE49-F238E27FC236}">
                <a16:creationId xmlns:a16="http://schemas.microsoft.com/office/drawing/2014/main" id="{76E64182-DAFB-4DD4-B6CD-B70614C36707}"/>
              </a:ext>
            </a:extLst>
          </p:cNvPr>
          <p:cNvSpPr>
            <a:spLocks noGrp="1"/>
          </p:cNvSpPr>
          <p:nvPr>
            <p:ph idx="1"/>
          </p:nvPr>
        </p:nvSpPr>
        <p:spPr>
          <a:xfrm>
            <a:off x="139709" y="586664"/>
            <a:ext cx="8856363" cy="4388748"/>
          </a:xfrm>
        </p:spPr>
        <p:txBody>
          <a:bodyPr>
            <a:noAutofit/>
          </a:bodyPr>
          <a:lstStyle/>
          <a:p>
            <a:pPr marL="365760" indent="-365760">
              <a:buSzPct val="100000"/>
              <a:buFont typeface="+mj-lt"/>
              <a:buAutoNum type="arabicPeriod"/>
            </a:pPr>
            <a:r>
              <a:rPr lang="en-US" sz="2800" dirty="0"/>
              <a:t>Compressed development schedules</a:t>
            </a:r>
          </a:p>
          <a:p>
            <a:pPr marL="365760" indent="-365760">
              <a:buSzPct val="100000"/>
              <a:buFont typeface="+mj-lt"/>
              <a:buAutoNum type="arabicPeriod"/>
            </a:pPr>
            <a:r>
              <a:rPr lang="en-US" sz="2800" dirty="0"/>
              <a:t>Balance between custom and configurable IPs</a:t>
            </a:r>
          </a:p>
          <a:p>
            <a:pPr marL="365760" indent="-365760">
              <a:buSzPct val="100000"/>
              <a:buFont typeface="+mj-lt"/>
              <a:buAutoNum type="arabicPeriod"/>
            </a:pPr>
            <a:r>
              <a:rPr lang="en-US" sz="2800" dirty="0"/>
              <a:t>Sync-up databases with teams around the world</a:t>
            </a:r>
          </a:p>
          <a:p>
            <a:pPr marL="365760" indent="-365760">
              <a:buSzPct val="100000"/>
              <a:buFont typeface="+mj-lt"/>
              <a:buAutoNum type="arabicPeriod"/>
            </a:pPr>
            <a:r>
              <a:rPr lang="en-US" sz="2800" dirty="0"/>
              <a:t>Difficulty acquiring PDKs and silicon area for multiple fabs in multiple processes </a:t>
            </a:r>
          </a:p>
          <a:p>
            <a:pPr marL="365760" indent="-365760">
              <a:buSzPct val="100000"/>
              <a:buFont typeface="+mj-lt"/>
              <a:buAutoNum type="arabicPeriod"/>
            </a:pPr>
            <a:r>
              <a:rPr lang="en-US" sz="2800" dirty="0"/>
              <a:t>Supporting multiple customers with multiple IP variations/revisions at multiple advanced nodes</a:t>
            </a:r>
          </a:p>
          <a:p>
            <a:pPr marL="365760" indent="-365760">
              <a:buSzPct val="100000"/>
              <a:buFont typeface="+mj-lt"/>
              <a:buAutoNum type="arabicPeriod"/>
            </a:pPr>
            <a:r>
              <a:rPr lang="en-US" sz="2800" dirty="0"/>
              <a:t>Funding</a:t>
            </a:r>
          </a:p>
        </p:txBody>
      </p:sp>
      <p:sp>
        <p:nvSpPr>
          <p:cNvPr id="4" name="Footer Placeholder 3">
            <a:extLst>
              <a:ext uri="{FF2B5EF4-FFF2-40B4-BE49-F238E27FC236}">
                <a16:creationId xmlns:a16="http://schemas.microsoft.com/office/drawing/2014/main" id="{9008AF36-B765-4E35-A53F-9FEC4020212C}"/>
              </a:ext>
            </a:extLst>
          </p:cNvPr>
          <p:cNvSpPr>
            <a:spLocks noGrp="1"/>
          </p:cNvSpPr>
          <p:nvPr>
            <p:ph type="ftr" sz="quarter" idx="10"/>
          </p:nvPr>
        </p:nvSpPr>
        <p:spPr/>
        <p:txBody>
          <a:bodyPr/>
          <a:lstStyle/>
          <a:p>
            <a:r>
              <a:rPr lang="en-US" altLang="en-US" dirty="0"/>
              <a:t>Copyright © 2019 | Vidatronic | Confidential</a:t>
            </a:r>
          </a:p>
        </p:txBody>
      </p:sp>
      <p:sp>
        <p:nvSpPr>
          <p:cNvPr id="5" name="Slide Number Placeholder 4">
            <a:extLst>
              <a:ext uri="{FF2B5EF4-FFF2-40B4-BE49-F238E27FC236}">
                <a16:creationId xmlns:a16="http://schemas.microsoft.com/office/drawing/2014/main" id="{0020F78A-B238-4386-ADA9-6F58933ACAFA}"/>
              </a:ext>
            </a:extLst>
          </p:cNvPr>
          <p:cNvSpPr>
            <a:spLocks noGrp="1"/>
          </p:cNvSpPr>
          <p:nvPr>
            <p:ph type="sldNum" sz="quarter" idx="11"/>
          </p:nvPr>
        </p:nvSpPr>
        <p:spPr/>
        <p:txBody>
          <a:bodyPr/>
          <a:lstStyle/>
          <a:p>
            <a:fld id="{B984C335-922F-48F5-B449-48F2E89B5432}" type="slidenum">
              <a:rPr lang="en-US" altLang="en-US" smtClean="0"/>
              <a:pPr/>
              <a:t>15</a:t>
            </a:fld>
            <a:endParaRPr lang="en-US" altLang="en-US" dirty="0"/>
          </a:p>
        </p:txBody>
      </p:sp>
    </p:spTree>
    <p:extLst>
      <p:ext uri="{BB962C8B-B14F-4D97-AF65-F5344CB8AC3E}">
        <p14:creationId xmlns:p14="http://schemas.microsoft.com/office/powerpoint/2010/main" val="3967117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Semiconductor IP Challenge #1</a:t>
            </a:r>
          </a:p>
        </p:txBody>
      </p:sp>
      <p:sp>
        <p:nvSpPr>
          <p:cNvPr id="3" name="Footer Placeholder 2"/>
          <p:cNvSpPr>
            <a:spLocks noGrp="1"/>
          </p:cNvSpPr>
          <p:nvPr>
            <p:ph type="ftr" sz="quarter" idx="10"/>
          </p:nvPr>
        </p:nvSpPr>
        <p:spPr/>
        <p:txBody>
          <a:bodyPr/>
          <a:lstStyle/>
          <a:p>
            <a:r>
              <a:rPr lang="en-US" altLang="en-US" dirty="0"/>
              <a:t>Copyright © 2019 | Vidatronic | Confidential</a:t>
            </a:r>
          </a:p>
        </p:txBody>
      </p:sp>
      <p:sp>
        <p:nvSpPr>
          <p:cNvPr id="8" name="TextBox 7"/>
          <p:cNvSpPr txBox="1"/>
          <p:nvPr/>
        </p:nvSpPr>
        <p:spPr>
          <a:xfrm>
            <a:off x="375920" y="664261"/>
            <a:ext cx="8275320" cy="461665"/>
          </a:xfrm>
          <a:prstGeom prst="rect">
            <a:avLst/>
          </a:prstGeom>
          <a:solidFill>
            <a:schemeClr val="accent6"/>
          </a:solidFill>
          <a:ln w="38100" cmpd="sng">
            <a:noFill/>
          </a:ln>
        </p:spPr>
        <p:txBody>
          <a:bodyPr wrap="square" rtlCol="0">
            <a:spAutoFit/>
          </a:bodyPr>
          <a:lstStyle/>
          <a:p>
            <a:r>
              <a:rPr lang="en-US" sz="2400" dirty="0">
                <a:solidFill>
                  <a:schemeClr val="bg2"/>
                </a:solidFill>
              </a:rPr>
              <a:t>THE CHALLENGE</a:t>
            </a:r>
          </a:p>
        </p:txBody>
      </p:sp>
      <p:sp>
        <p:nvSpPr>
          <p:cNvPr id="10" name="Content Placeholder 3"/>
          <p:cNvSpPr txBox="1">
            <a:spLocks/>
          </p:cNvSpPr>
          <p:nvPr/>
        </p:nvSpPr>
        <p:spPr>
          <a:xfrm>
            <a:off x="375920" y="1184013"/>
            <a:ext cx="8275320" cy="688670"/>
          </a:xfrm>
          <a:prstGeom prst="rect">
            <a:avLst/>
          </a:prstGeom>
          <a:noFill/>
          <a:ln w="38100" cmpd="sng">
            <a:noFill/>
          </a:ln>
        </p:spPr>
        <p:txBody>
          <a:bodyPr/>
          <a:lstStyle>
            <a:lvl1pPr marL="163505" indent="-163505" algn="l" defTabSz="457178" rtl="0" eaLnBrk="1" fontAlgn="base" hangingPunct="1">
              <a:spcBef>
                <a:spcPts val="600"/>
              </a:spcBef>
              <a:spcAft>
                <a:spcPts val="400"/>
              </a:spcAft>
              <a:buSzPct val="75000"/>
              <a:buFont typeface="Wingdings" panose="05000000000000000000" pitchFamily="2" charset="2"/>
              <a:buChar char="§"/>
              <a:defRPr sz="2400" kern="1200">
                <a:solidFill>
                  <a:schemeClr val="tx1"/>
                </a:solidFill>
                <a:latin typeface="Tahoma"/>
                <a:ea typeface="MS PGothic" panose="020B0600070205080204" pitchFamily="34" charset="-128"/>
                <a:cs typeface="Tahoma"/>
              </a:defRPr>
            </a:lvl1pPr>
            <a:lvl2pPr marL="465114" indent="-190491" algn="l" defTabSz="457178" rtl="0" eaLnBrk="1" fontAlgn="base" hangingPunct="1">
              <a:spcBef>
                <a:spcPts val="75"/>
              </a:spcBef>
              <a:spcAft>
                <a:spcPts val="400"/>
              </a:spcAft>
              <a:buSzPct val="75000"/>
              <a:buFont typeface="Arial" panose="020B0604020202020204" pitchFamily="34" charset="0"/>
              <a:buChar char="•"/>
              <a:defRPr sz="2000" kern="1200">
                <a:solidFill>
                  <a:schemeClr val="tx1"/>
                </a:solidFill>
                <a:latin typeface="Tahoma"/>
                <a:ea typeface="MS PGothic" panose="020B0600070205080204" pitchFamily="34" charset="-128"/>
                <a:cs typeface="Tahoma"/>
              </a:defRPr>
            </a:lvl2pPr>
            <a:lvl3pPr marL="776249" indent="-136519" algn="l" defTabSz="457178" rtl="0" eaLnBrk="1" fontAlgn="base" hangingPunct="1">
              <a:spcBef>
                <a:spcPct val="0"/>
              </a:spcBef>
              <a:spcAft>
                <a:spcPts val="400"/>
              </a:spcAft>
              <a:buSzPct val="75000"/>
              <a:buFont typeface="Wingdings" panose="05000000000000000000" pitchFamily="2" charset="2"/>
              <a:buChar char="§"/>
              <a:defRPr kern="1200">
                <a:solidFill>
                  <a:schemeClr val="tx1"/>
                </a:solidFill>
                <a:latin typeface="Tahoma"/>
                <a:ea typeface="MS PGothic" panose="020B0600070205080204" pitchFamily="34" charset="-128"/>
                <a:cs typeface="Tahoma"/>
              </a:defRPr>
            </a:lvl3pPr>
            <a:lvl4pPr marL="1142944" indent="-136519" algn="l" defTabSz="457178" rtl="0" eaLnBrk="1" fontAlgn="base" hangingPunct="1">
              <a:spcBef>
                <a:spcPct val="0"/>
              </a:spcBef>
              <a:spcAft>
                <a:spcPts val="400"/>
              </a:spcAft>
              <a:buSzPct val="75000"/>
              <a:buFont typeface="Arial" panose="020B0604020202020204" pitchFamily="34" charset="0"/>
              <a:buChar char="•"/>
              <a:defRPr sz="1600" kern="1200">
                <a:solidFill>
                  <a:schemeClr val="tx1"/>
                </a:solidFill>
                <a:latin typeface="Tahoma"/>
                <a:ea typeface="MS PGothic" panose="020B0600070205080204" pitchFamily="34" charset="-128"/>
                <a:cs typeface="Tahoma"/>
              </a:defRPr>
            </a:lvl4pPr>
            <a:lvl5pPr marL="1508049" indent="-136519" algn="l" defTabSz="457178" rtl="0" eaLnBrk="1" fontAlgn="base" hangingPunct="1">
              <a:spcBef>
                <a:spcPct val="0"/>
              </a:spcBef>
              <a:spcAft>
                <a:spcPts val="400"/>
              </a:spcAft>
              <a:buSzPct val="75000"/>
              <a:buFont typeface="Wingdings" panose="05000000000000000000" pitchFamily="2" charset="2"/>
              <a:buChar char="§"/>
              <a:defRPr sz="1600" kern="1200">
                <a:solidFill>
                  <a:schemeClr val="tx1"/>
                </a:solidFill>
                <a:latin typeface="Tahoma"/>
                <a:ea typeface="MS PGothic" panose="020B0600070205080204" pitchFamily="34" charset="-128"/>
                <a:cs typeface="Tahoma"/>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ts val="600"/>
              </a:spcBef>
              <a:buNone/>
            </a:pPr>
            <a:r>
              <a:rPr lang="en-US" sz="2400" dirty="0"/>
              <a:t>The fast-paced market requires a compressed development schedule.</a:t>
            </a:r>
          </a:p>
        </p:txBody>
      </p:sp>
      <p:sp>
        <p:nvSpPr>
          <p:cNvPr id="11" name="Content Placeholder 3"/>
          <p:cNvSpPr txBox="1">
            <a:spLocks/>
          </p:cNvSpPr>
          <p:nvPr/>
        </p:nvSpPr>
        <p:spPr>
          <a:xfrm>
            <a:off x="375920" y="2722154"/>
            <a:ext cx="7496448" cy="2012393"/>
          </a:xfrm>
          <a:prstGeom prst="rect">
            <a:avLst/>
          </a:prstGeom>
          <a:noFill/>
          <a:ln w="38100" cmpd="sng">
            <a:noFill/>
          </a:ln>
        </p:spPr>
        <p:txBody>
          <a:bodyPr/>
          <a:lstStyle>
            <a:lvl1pPr marL="163505" indent="-163505" algn="l" defTabSz="457178" rtl="0" eaLnBrk="1" fontAlgn="base" hangingPunct="1">
              <a:spcBef>
                <a:spcPts val="600"/>
              </a:spcBef>
              <a:spcAft>
                <a:spcPts val="400"/>
              </a:spcAft>
              <a:buSzPct val="75000"/>
              <a:buFont typeface="Wingdings" panose="05000000000000000000" pitchFamily="2" charset="2"/>
              <a:buChar char="§"/>
              <a:defRPr sz="2400" kern="1200">
                <a:solidFill>
                  <a:schemeClr val="tx1"/>
                </a:solidFill>
                <a:latin typeface="Tahoma"/>
                <a:ea typeface="MS PGothic" panose="020B0600070205080204" pitchFamily="34" charset="-128"/>
                <a:cs typeface="Tahoma"/>
              </a:defRPr>
            </a:lvl1pPr>
            <a:lvl2pPr marL="465114" indent="-190491" algn="l" defTabSz="457178" rtl="0" eaLnBrk="1" fontAlgn="base" hangingPunct="1">
              <a:spcBef>
                <a:spcPts val="75"/>
              </a:spcBef>
              <a:spcAft>
                <a:spcPts val="400"/>
              </a:spcAft>
              <a:buSzPct val="75000"/>
              <a:buFont typeface="Arial" panose="020B0604020202020204" pitchFamily="34" charset="0"/>
              <a:buChar char="•"/>
              <a:defRPr sz="2000" kern="1200">
                <a:solidFill>
                  <a:schemeClr val="tx1"/>
                </a:solidFill>
                <a:latin typeface="Tahoma"/>
                <a:ea typeface="MS PGothic" panose="020B0600070205080204" pitchFamily="34" charset="-128"/>
                <a:cs typeface="Tahoma"/>
              </a:defRPr>
            </a:lvl2pPr>
            <a:lvl3pPr marL="776249" indent="-136519" algn="l" defTabSz="457178" rtl="0" eaLnBrk="1" fontAlgn="base" hangingPunct="1">
              <a:spcBef>
                <a:spcPct val="0"/>
              </a:spcBef>
              <a:spcAft>
                <a:spcPts val="400"/>
              </a:spcAft>
              <a:buSzPct val="75000"/>
              <a:buFont typeface="Wingdings" panose="05000000000000000000" pitchFamily="2" charset="2"/>
              <a:buChar char="§"/>
              <a:defRPr kern="1200">
                <a:solidFill>
                  <a:schemeClr val="tx1"/>
                </a:solidFill>
                <a:latin typeface="Tahoma"/>
                <a:ea typeface="MS PGothic" panose="020B0600070205080204" pitchFamily="34" charset="-128"/>
                <a:cs typeface="Tahoma"/>
              </a:defRPr>
            </a:lvl3pPr>
            <a:lvl4pPr marL="1142944" indent="-136519" algn="l" defTabSz="457178" rtl="0" eaLnBrk="1" fontAlgn="base" hangingPunct="1">
              <a:spcBef>
                <a:spcPct val="0"/>
              </a:spcBef>
              <a:spcAft>
                <a:spcPts val="400"/>
              </a:spcAft>
              <a:buSzPct val="75000"/>
              <a:buFont typeface="Arial" panose="020B0604020202020204" pitchFamily="34" charset="0"/>
              <a:buChar char="•"/>
              <a:defRPr sz="1600" kern="1200">
                <a:solidFill>
                  <a:schemeClr val="tx1"/>
                </a:solidFill>
                <a:latin typeface="Tahoma"/>
                <a:ea typeface="MS PGothic" panose="020B0600070205080204" pitchFamily="34" charset="-128"/>
                <a:cs typeface="Tahoma"/>
              </a:defRPr>
            </a:lvl4pPr>
            <a:lvl5pPr marL="1508049" indent="-136519" algn="l" defTabSz="457178" rtl="0" eaLnBrk="1" fontAlgn="base" hangingPunct="1">
              <a:spcBef>
                <a:spcPct val="0"/>
              </a:spcBef>
              <a:spcAft>
                <a:spcPts val="400"/>
              </a:spcAft>
              <a:buSzPct val="75000"/>
              <a:buFont typeface="Wingdings" panose="05000000000000000000" pitchFamily="2" charset="2"/>
              <a:buChar char="§"/>
              <a:defRPr sz="1600" kern="1200">
                <a:solidFill>
                  <a:schemeClr val="tx1"/>
                </a:solidFill>
                <a:latin typeface="Tahoma"/>
                <a:ea typeface="MS PGothic" panose="020B0600070205080204" pitchFamily="34" charset="-128"/>
                <a:cs typeface="Tahoma"/>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ts val="600"/>
              </a:spcBef>
              <a:buNone/>
            </a:pPr>
            <a:r>
              <a:rPr lang="en-US" sz="2400" dirty="0"/>
              <a:t>Utilizing global teams.</a:t>
            </a:r>
          </a:p>
          <a:p>
            <a:pPr marL="0" indent="-26986">
              <a:buNone/>
            </a:pPr>
            <a:r>
              <a:rPr lang="en-US" sz="2000" dirty="0"/>
              <a:t>For example, we use layout teams around the world:</a:t>
            </a:r>
          </a:p>
          <a:p>
            <a:pPr>
              <a:spcBef>
                <a:spcPts val="0"/>
              </a:spcBef>
              <a:spcAft>
                <a:spcPts val="0"/>
              </a:spcAft>
              <a:buFont typeface="Wingdings" charset="2"/>
              <a:buChar char="§"/>
            </a:pPr>
            <a:r>
              <a:rPr lang="en-US" sz="2000" dirty="0"/>
              <a:t>US and Mexico</a:t>
            </a:r>
          </a:p>
          <a:p>
            <a:pPr>
              <a:spcBef>
                <a:spcPts val="0"/>
              </a:spcBef>
              <a:spcAft>
                <a:spcPts val="0"/>
              </a:spcAft>
              <a:buFont typeface="Wingdings" charset="2"/>
              <a:buChar char="§"/>
            </a:pPr>
            <a:r>
              <a:rPr lang="en-US" sz="2000" dirty="0"/>
              <a:t>Egypt (7 hours ahead of US CST)</a:t>
            </a:r>
          </a:p>
          <a:p>
            <a:pPr>
              <a:spcBef>
                <a:spcPts val="0"/>
              </a:spcBef>
              <a:spcAft>
                <a:spcPts val="0"/>
              </a:spcAft>
              <a:buFont typeface="Wingdings" charset="2"/>
              <a:buChar char="§"/>
            </a:pPr>
            <a:r>
              <a:rPr lang="en-US" sz="2000" dirty="0"/>
              <a:t>Malaysia (13 hours ahead of US CST)</a:t>
            </a:r>
          </a:p>
        </p:txBody>
      </p:sp>
      <p:sp>
        <p:nvSpPr>
          <p:cNvPr id="12" name="TextBox 11"/>
          <p:cNvSpPr txBox="1"/>
          <p:nvPr/>
        </p:nvSpPr>
        <p:spPr>
          <a:xfrm>
            <a:off x="375920" y="2097712"/>
            <a:ext cx="8275320" cy="461665"/>
          </a:xfrm>
          <a:prstGeom prst="rect">
            <a:avLst/>
          </a:prstGeom>
          <a:solidFill>
            <a:schemeClr val="accent1"/>
          </a:solidFill>
          <a:ln w="38100" cmpd="sng">
            <a:solidFill>
              <a:schemeClr val="accent1"/>
            </a:solidFill>
          </a:ln>
        </p:spPr>
        <p:txBody>
          <a:bodyPr wrap="square" rtlCol="0">
            <a:spAutoFit/>
          </a:bodyPr>
          <a:lstStyle/>
          <a:p>
            <a:r>
              <a:rPr lang="en-US" sz="2400" dirty="0">
                <a:solidFill>
                  <a:schemeClr val="bg2"/>
                </a:solidFill>
              </a:rPr>
              <a:t>THE SOLUTION</a:t>
            </a:r>
          </a:p>
        </p:txBody>
      </p:sp>
      <p:sp>
        <p:nvSpPr>
          <p:cNvPr id="4" name="Slide Number Placeholder 3"/>
          <p:cNvSpPr>
            <a:spLocks noGrp="1"/>
          </p:cNvSpPr>
          <p:nvPr>
            <p:ph type="sldNum" sz="quarter" idx="11"/>
          </p:nvPr>
        </p:nvSpPr>
        <p:spPr/>
        <p:txBody>
          <a:bodyPr/>
          <a:lstStyle/>
          <a:p>
            <a:fld id="{147DDA95-37BE-424C-A76E-A13C2B8077C4}" type="slidenum">
              <a:rPr lang="en-US" altLang="en-US" smtClean="0"/>
              <a:pPr/>
              <a:t>16</a:t>
            </a:fld>
            <a:endParaRPr lang="en-US" altLang="en-US" dirty="0"/>
          </a:p>
        </p:txBody>
      </p:sp>
    </p:spTree>
    <p:extLst>
      <p:ext uri="{BB962C8B-B14F-4D97-AF65-F5344CB8AC3E}">
        <p14:creationId xmlns:p14="http://schemas.microsoft.com/office/powerpoint/2010/main" val="3038074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9213-9304-4AB5-B554-73D5CD1940D5}"/>
              </a:ext>
            </a:extLst>
          </p:cNvPr>
          <p:cNvSpPr>
            <a:spLocks noGrp="1"/>
          </p:cNvSpPr>
          <p:nvPr>
            <p:ph type="title"/>
          </p:nvPr>
        </p:nvSpPr>
        <p:spPr/>
        <p:txBody>
          <a:bodyPr>
            <a:normAutofit fontScale="90000"/>
          </a:bodyPr>
          <a:lstStyle/>
          <a:p>
            <a:r>
              <a:rPr lang="en-US" dirty="0"/>
              <a:t>Semiconductor IP Challenge #2</a:t>
            </a:r>
          </a:p>
        </p:txBody>
      </p:sp>
      <p:sp>
        <p:nvSpPr>
          <p:cNvPr id="3" name="Content Placeholder 2">
            <a:extLst>
              <a:ext uri="{FF2B5EF4-FFF2-40B4-BE49-F238E27FC236}">
                <a16:creationId xmlns:a16="http://schemas.microsoft.com/office/drawing/2014/main" id="{BDA83009-4DCB-41BA-9704-37A7A7A6265B}"/>
              </a:ext>
            </a:extLst>
          </p:cNvPr>
          <p:cNvSpPr>
            <a:spLocks noGrp="1"/>
          </p:cNvSpPr>
          <p:nvPr>
            <p:ph idx="1"/>
          </p:nvPr>
        </p:nvSpPr>
        <p:spPr>
          <a:xfrm>
            <a:off x="376479" y="1130146"/>
            <a:ext cx="6113245" cy="2396377"/>
          </a:xfrm>
        </p:spPr>
        <p:txBody>
          <a:bodyPr>
            <a:normAutofit/>
          </a:bodyPr>
          <a:lstStyle/>
          <a:p>
            <a:pPr marL="0" indent="0">
              <a:buNone/>
            </a:pPr>
            <a:r>
              <a:rPr lang="en-US" sz="1800" dirty="0"/>
              <a:t>Balancing between custom &amp; configurable IPs.</a:t>
            </a:r>
          </a:p>
          <a:p>
            <a:pPr>
              <a:spcBef>
                <a:spcPts val="0"/>
              </a:spcBef>
              <a:spcAft>
                <a:spcPts val="0"/>
              </a:spcAft>
            </a:pPr>
            <a:r>
              <a:rPr lang="en-US" sz="1600" dirty="0"/>
              <a:t>Custom IPs</a:t>
            </a:r>
          </a:p>
          <a:p>
            <a:pPr lvl="1">
              <a:spcAft>
                <a:spcPts val="0"/>
              </a:spcAft>
            </a:pPr>
            <a:r>
              <a:rPr lang="en-US" sz="1300" dirty="0"/>
              <a:t>Smaller</a:t>
            </a:r>
          </a:p>
          <a:p>
            <a:pPr lvl="1">
              <a:spcAft>
                <a:spcPts val="0"/>
              </a:spcAft>
            </a:pPr>
            <a:r>
              <a:rPr lang="en-US" sz="1300" dirty="0"/>
              <a:t>Less power</a:t>
            </a:r>
          </a:p>
          <a:p>
            <a:pPr lvl="1">
              <a:spcAft>
                <a:spcPts val="0"/>
              </a:spcAft>
            </a:pPr>
            <a:r>
              <a:rPr lang="en-US" sz="1300" dirty="0"/>
              <a:t>Shorter (initial) design cycle</a:t>
            </a:r>
          </a:p>
          <a:p>
            <a:pPr lvl="1">
              <a:spcAft>
                <a:spcPts val="0"/>
              </a:spcAft>
            </a:pPr>
            <a:r>
              <a:rPr lang="en-US" sz="1300" dirty="0"/>
              <a:t>Easier to test</a:t>
            </a:r>
          </a:p>
          <a:p>
            <a:pPr lvl="1">
              <a:spcAft>
                <a:spcPts val="0"/>
              </a:spcAft>
            </a:pPr>
            <a:r>
              <a:rPr lang="en-US" sz="1300" dirty="0"/>
              <a:t>May not support multiple applications and customer needs</a:t>
            </a:r>
          </a:p>
          <a:p>
            <a:pPr>
              <a:spcAft>
                <a:spcPts val="0"/>
              </a:spcAft>
            </a:pPr>
            <a:r>
              <a:rPr lang="en-US" sz="1600" dirty="0"/>
              <a:t>Configurable IPs</a:t>
            </a:r>
          </a:p>
          <a:p>
            <a:pPr lvl="1">
              <a:spcAft>
                <a:spcPts val="0"/>
              </a:spcAft>
            </a:pPr>
            <a:r>
              <a:rPr lang="en-US" sz="1300" dirty="0"/>
              <a:t>Supports re-use for multiple applications and customer needs</a:t>
            </a:r>
          </a:p>
        </p:txBody>
      </p:sp>
      <p:sp>
        <p:nvSpPr>
          <p:cNvPr id="4" name="Footer Placeholder 3">
            <a:extLst>
              <a:ext uri="{FF2B5EF4-FFF2-40B4-BE49-F238E27FC236}">
                <a16:creationId xmlns:a16="http://schemas.microsoft.com/office/drawing/2014/main" id="{5FE60884-0593-4B15-96BA-749B3DBAAEA0}"/>
              </a:ext>
            </a:extLst>
          </p:cNvPr>
          <p:cNvSpPr>
            <a:spLocks noGrp="1"/>
          </p:cNvSpPr>
          <p:nvPr>
            <p:ph type="ftr" sz="quarter" idx="10"/>
          </p:nvPr>
        </p:nvSpPr>
        <p:spPr/>
        <p:txBody>
          <a:bodyPr/>
          <a:lstStyle/>
          <a:p>
            <a:r>
              <a:rPr lang="en-US" altLang="en-US" dirty="0"/>
              <a:t>Copyright © 2019 | Vidatronic | Confidential</a:t>
            </a:r>
          </a:p>
        </p:txBody>
      </p:sp>
      <p:sp>
        <p:nvSpPr>
          <p:cNvPr id="5" name="Slide Number Placeholder 4">
            <a:extLst>
              <a:ext uri="{FF2B5EF4-FFF2-40B4-BE49-F238E27FC236}">
                <a16:creationId xmlns:a16="http://schemas.microsoft.com/office/drawing/2014/main" id="{91FA74BE-1BA0-4993-BCAE-D0570A638AED}"/>
              </a:ext>
            </a:extLst>
          </p:cNvPr>
          <p:cNvSpPr>
            <a:spLocks noGrp="1"/>
          </p:cNvSpPr>
          <p:nvPr>
            <p:ph type="sldNum" sz="quarter" idx="11"/>
          </p:nvPr>
        </p:nvSpPr>
        <p:spPr/>
        <p:txBody>
          <a:bodyPr/>
          <a:lstStyle/>
          <a:p>
            <a:fld id="{B984C335-922F-48F5-B449-48F2E89B5432}" type="slidenum">
              <a:rPr lang="en-US" altLang="en-US" smtClean="0"/>
              <a:pPr/>
              <a:t>17</a:t>
            </a:fld>
            <a:endParaRPr lang="en-US" altLang="en-US" dirty="0"/>
          </a:p>
        </p:txBody>
      </p:sp>
      <p:grpSp>
        <p:nvGrpSpPr>
          <p:cNvPr id="11" name="Group 10">
            <a:extLst>
              <a:ext uri="{FF2B5EF4-FFF2-40B4-BE49-F238E27FC236}">
                <a16:creationId xmlns:a16="http://schemas.microsoft.com/office/drawing/2014/main" id="{D7A5DC28-C9A7-45C4-A577-4706B94E3958}"/>
              </a:ext>
            </a:extLst>
          </p:cNvPr>
          <p:cNvGrpSpPr/>
          <p:nvPr/>
        </p:nvGrpSpPr>
        <p:grpSpPr>
          <a:xfrm>
            <a:off x="5047601" y="583052"/>
            <a:ext cx="3862642" cy="2595621"/>
            <a:chOff x="5054477" y="460223"/>
            <a:chExt cx="3862642" cy="2595621"/>
          </a:xfrm>
        </p:grpSpPr>
        <p:cxnSp>
          <p:nvCxnSpPr>
            <p:cNvPr id="7" name="Straight Arrow Connector 6">
              <a:extLst>
                <a:ext uri="{FF2B5EF4-FFF2-40B4-BE49-F238E27FC236}">
                  <a16:creationId xmlns:a16="http://schemas.microsoft.com/office/drawing/2014/main" id="{A13C9D26-4D7D-4FA0-B3DA-8DD8A40DA9A1}"/>
                </a:ext>
              </a:extLst>
            </p:cNvPr>
            <p:cNvCxnSpPr>
              <a:cxnSpLocks/>
            </p:cNvCxnSpPr>
            <p:nvPr/>
          </p:nvCxnSpPr>
          <p:spPr>
            <a:xfrm flipV="1">
              <a:off x="5859554" y="2541084"/>
              <a:ext cx="2924082" cy="8238"/>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C67C1851-67D0-4BEF-B766-B2F3E3B35710}"/>
                </a:ext>
              </a:extLst>
            </p:cNvPr>
            <p:cNvCxnSpPr/>
            <p:nvPr/>
          </p:nvCxnSpPr>
          <p:spPr>
            <a:xfrm flipV="1">
              <a:off x="5851316" y="621668"/>
              <a:ext cx="0" cy="191941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2" name="Arrow: Down 11">
              <a:extLst>
                <a:ext uri="{FF2B5EF4-FFF2-40B4-BE49-F238E27FC236}">
                  <a16:creationId xmlns:a16="http://schemas.microsoft.com/office/drawing/2014/main" id="{EAF10E62-6EBE-4A18-9B8C-46CD8913751B}"/>
                </a:ext>
              </a:extLst>
            </p:cNvPr>
            <p:cNvSpPr/>
            <p:nvPr/>
          </p:nvSpPr>
          <p:spPr>
            <a:xfrm rot="14430392">
              <a:off x="7233557" y="84202"/>
              <a:ext cx="296556" cy="3053267"/>
            </a:xfrm>
            <a:prstGeom prst="down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F2572DB-EB03-46EB-9C46-1445BE848FF5}"/>
                </a:ext>
              </a:extLst>
            </p:cNvPr>
            <p:cNvSpPr txBox="1"/>
            <p:nvPr/>
          </p:nvSpPr>
          <p:spPr>
            <a:xfrm>
              <a:off x="5785415" y="2592463"/>
              <a:ext cx="1029730" cy="276999"/>
            </a:xfrm>
            <a:prstGeom prst="rect">
              <a:avLst/>
            </a:prstGeom>
            <a:noFill/>
            <a:effectLst/>
          </p:spPr>
          <p:txBody>
            <a:bodyPr wrap="square" rtlCol="0">
              <a:spAutoFit/>
            </a:bodyPr>
            <a:lstStyle/>
            <a:p>
              <a:r>
                <a:rPr lang="en-US" sz="1200" dirty="0"/>
                <a:t>Custom IP</a:t>
              </a:r>
            </a:p>
          </p:txBody>
        </p:sp>
        <p:sp>
          <p:nvSpPr>
            <p:cNvPr id="16" name="TextBox 15">
              <a:extLst>
                <a:ext uri="{FF2B5EF4-FFF2-40B4-BE49-F238E27FC236}">
                  <a16:creationId xmlns:a16="http://schemas.microsoft.com/office/drawing/2014/main" id="{638A94A5-0413-4B87-880A-BA5666DC8FEB}"/>
                </a:ext>
              </a:extLst>
            </p:cNvPr>
            <p:cNvSpPr txBox="1"/>
            <p:nvPr/>
          </p:nvSpPr>
          <p:spPr>
            <a:xfrm>
              <a:off x="7635784" y="2594179"/>
              <a:ext cx="1281335" cy="461665"/>
            </a:xfrm>
            <a:prstGeom prst="rect">
              <a:avLst/>
            </a:prstGeom>
            <a:noFill/>
            <a:effectLst/>
          </p:spPr>
          <p:txBody>
            <a:bodyPr wrap="square" rtlCol="0">
              <a:spAutoFit/>
            </a:bodyPr>
            <a:lstStyle/>
            <a:p>
              <a:pPr algn="ctr"/>
              <a:r>
                <a:rPr lang="en-US" sz="1200" dirty="0"/>
                <a:t>100% Configurable IP</a:t>
              </a:r>
            </a:p>
          </p:txBody>
        </p:sp>
        <p:sp>
          <p:nvSpPr>
            <p:cNvPr id="17" name="TextBox 16">
              <a:extLst>
                <a:ext uri="{FF2B5EF4-FFF2-40B4-BE49-F238E27FC236}">
                  <a16:creationId xmlns:a16="http://schemas.microsoft.com/office/drawing/2014/main" id="{7472DB15-E0EC-46C2-8AFB-0415BC4A2081}"/>
                </a:ext>
              </a:extLst>
            </p:cNvPr>
            <p:cNvSpPr txBox="1"/>
            <p:nvPr/>
          </p:nvSpPr>
          <p:spPr>
            <a:xfrm>
              <a:off x="5054477" y="460223"/>
              <a:ext cx="796838" cy="600164"/>
            </a:xfrm>
            <a:prstGeom prst="rect">
              <a:avLst/>
            </a:prstGeom>
            <a:noFill/>
            <a:effectLst/>
          </p:spPr>
          <p:txBody>
            <a:bodyPr wrap="square" rtlCol="0">
              <a:spAutoFit/>
            </a:bodyPr>
            <a:lstStyle/>
            <a:p>
              <a:pPr algn="r"/>
              <a:r>
                <a:rPr lang="en-US" sz="1100" dirty="0"/>
                <a:t>Difficulty In Design And Test</a:t>
              </a:r>
            </a:p>
          </p:txBody>
        </p:sp>
      </p:grpSp>
      <p:sp>
        <p:nvSpPr>
          <p:cNvPr id="20" name="Content Placeholder 2">
            <a:extLst>
              <a:ext uri="{FF2B5EF4-FFF2-40B4-BE49-F238E27FC236}">
                <a16:creationId xmlns:a16="http://schemas.microsoft.com/office/drawing/2014/main" id="{619AC0E4-ADAD-4062-8F0B-B0B2F84C6E90}"/>
              </a:ext>
            </a:extLst>
          </p:cNvPr>
          <p:cNvSpPr txBox="1">
            <a:spLocks/>
          </p:cNvSpPr>
          <p:nvPr/>
        </p:nvSpPr>
        <p:spPr bwMode="auto">
          <a:xfrm>
            <a:off x="368005" y="4137137"/>
            <a:ext cx="8283235" cy="603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noAutofit/>
          </a:bodyPr>
          <a:lstStyle>
            <a:lvl1pPr marL="163505" indent="-163505" algn="l" defTabSz="457178" rtl="0" fontAlgn="base">
              <a:spcBef>
                <a:spcPts val="600"/>
              </a:spcBef>
              <a:spcAft>
                <a:spcPts val="400"/>
              </a:spcAft>
              <a:buSzPct val="75000"/>
              <a:buFont typeface="Wingdings" panose="05000000000000000000" pitchFamily="2" charset="2"/>
              <a:buChar char="§"/>
              <a:defRPr sz="2400" kern="1200">
                <a:solidFill>
                  <a:schemeClr val="tx1"/>
                </a:solidFill>
                <a:latin typeface="Tahoma"/>
                <a:ea typeface="MS PGothic" panose="020B0600070205080204" pitchFamily="34" charset="-128"/>
                <a:cs typeface="Tahoma"/>
              </a:defRPr>
            </a:lvl1pPr>
            <a:lvl2pPr marL="465114" indent="-190491" algn="l" defTabSz="457178" rtl="0" fontAlgn="base">
              <a:spcBef>
                <a:spcPts val="75"/>
              </a:spcBef>
              <a:spcAft>
                <a:spcPts val="400"/>
              </a:spcAft>
              <a:buSzPct val="75000"/>
              <a:buFont typeface="Arial" panose="020B0604020202020204" pitchFamily="34" charset="0"/>
              <a:buChar char="•"/>
              <a:defRPr sz="2000" kern="1200">
                <a:solidFill>
                  <a:schemeClr val="tx1"/>
                </a:solidFill>
                <a:latin typeface="Tahoma"/>
                <a:ea typeface="MS PGothic" panose="020B0600070205080204" pitchFamily="34" charset="-128"/>
                <a:cs typeface="Tahoma"/>
              </a:defRPr>
            </a:lvl2pPr>
            <a:lvl3pPr marL="776249" indent="-136519" algn="l" defTabSz="457178" rtl="0" fontAlgn="base">
              <a:spcBef>
                <a:spcPct val="0"/>
              </a:spcBef>
              <a:spcAft>
                <a:spcPts val="400"/>
              </a:spcAft>
              <a:buSzPct val="75000"/>
              <a:buFont typeface="Wingdings" panose="05000000000000000000" pitchFamily="2" charset="2"/>
              <a:buChar char="§"/>
              <a:defRPr kern="1200">
                <a:solidFill>
                  <a:schemeClr val="tx1"/>
                </a:solidFill>
                <a:latin typeface="Tahoma"/>
                <a:ea typeface="MS PGothic" panose="020B0600070205080204" pitchFamily="34" charset="-128"/>
                <a:cs typeface="Tahoma"/>
              </a:defRPr>
            </a:lvl3pPr>
            <a:lvl4pPr marL="1142944" indent="-136519" algn="l" defTabSz="457178" rtl="0" fontAlgn="base">
              <a:spcBef>
                <a:spcPct val="0"/>
              </a:spcBef>
              <a:spcAft>
                <a:spcPts val="400"/>
              </a:spcAft>
              <a:buSzPct val="75000"/>
              <a:buFont typeface="Arial" panose="020B0604020202020204" pitchFamily="34" charset="0"/>
              <a:buChar char="•"/>
              <a:defRPr sz="1600" kern="1200">
                <a:solidFill>
                  <a:schemeClr val="tx1"/>
                </a:solidFill>
                <a:latin typeface="Tahoma"/>
                <a:ea typeface="MS PGothic" panose="020B0600070205080204" pitchFamily="34" charset="-128"/>
                <a:cs typeface="Tahoma"/>
              </a:defRPr>
            </a:lvl4pPr>
            <a:lvl5pPr marL="1508049" indent="-136519" algn="l" defTabSz="457178" rtl="0" fontAlgn="base">
              <a:spcBef>
                <a:spcPct val="0"/>
              </a:spcBef>
              <a:spcAft>
                <a:spcPts val="400"/>
              </a:spcAft>
              <a:buSzPct val="75000"/>
              <a:buFont typeface="Wingdings" panose="05000000000000000000" pitchFamily="2" charset="2"/>
              <a:buChar char="§"/>
              <a:defRPr sz="1600" kern="1200">
                <a:solidFill>
                  <a:schemeClr val="tx1"/>
                </a:solidFill>
                <a:latin typeface="Tahoma"/>
                <a:ea typeface="MS PGothic" panose="020B0600070205080204" pitchFamily="34" charset="-128"/>
                <a:cs typeface="Tahoma"/>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Proprietary techniques to support configurable IPs without much impact to power and area.</a:t>
            </a:r>
          </a:p>
        </p:txBody>
      </p:sp>
      <p:sp>
        <p:nvSpPr>
          <p:cNvPr id="14" name="TextBox 13"/>
          <p:cNvSpPr txBox="1"/>
          <p:nvPr/>
        </p:nvSpPr>
        <p:spPr>
          <a:xfrm>
            <a:off x="375920" y="664261"/>
            <a:ext cx="4628594" cy="461665"/>
          </a:xfrm>
          <a:prstGeom prst="rect">
            <a:avLst/>
          </a:prstGeom>
          <a:solidFill>
            <a:schemeClr val="accent6"/>
          </a:solidFill>
          <a:ln w="38100" cmpd="sng">
            <a:noFill/>
          </a:ln>
        </p:spPr>
        <p:txBody>
          <a:bodyPr wrap="square" rtlCol="0">
            <a:spAutoFit/>
          </a:bodyPr>
          <a:lstStyle/>
          <a:p>
            <a:r>
              <a:rPr lang="en-US" sz="2400" dirty="0">
                <a:solidFill>
                  <a:schemeClr val="bg2"/>
                </a:solidFill>
              </a:rPr>
              <a:t>THE CHALLENGE</a:t>
            </a:r>
          </a:p>
        </p:txBody>
      </p:sp>
      <p:sp>
        <p:nvSpPr>
          <p:cNvPr id="18" name="TextBox 17"/>
          <p:cNvSpPr txBox="1"/>
          <p:nvPr/>
        </p:nvSpPr>
        <p:spPr>
          <a:xfrm>
            <a:off x="375920" y="3577926"/>
            <a:ext cx="8275320" cy="461665"/>
          </a:xfrm>
          <a:prstGeom prst="rect">
            <a:avLst/>
          </a:prstGeom>
          <a:solidFill>
            <a:schemeClr val="accent1"/>
          </a:solidFill>
          <a:ln w="38100" cmpd="sng">
            <a:solidFill>
              <a:schemeClr val="accent1"/>
            </a:solidFill>
          </a:ln>
        </p:spPr>
        <p:txBody>
          <a:bodyPr wrap="square" rtlCol="0">
            <a:spAutoFit/>
          </a:bodyPr>
          <a:lstStyle/>
          <a:p>
            <a:r>
              <a:rPr lang="en-US" sz="2400" dirty="0">
                <a:solidFill>
                  <a:schemeClr val="bg2"/>
                </a:solidFill>
              </a:rPr>
              <a:t>THE SOLUTION</a:t>
            </a:r>
          </a:p>
        </p:txBody>
      </p:sp>
    </p:spTree>
    <p:extLst>
      <p:ext uri="{BB962C8B-B14F-4D97-AF65-F5344CB8AC3E}">
        <p14:creationId xmlns:p14="http://schemas.microsoft.com/office/powerpoint/2010/main" val="1438152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Semiconductor IP Challenge #3</a:t>
            </a:r>
          </a:p>
        </p:txBody>
      </p:sp>
      <p:sp>
        <p:nvSpPr>
          <p:cNvPr id="3" name="Footer Placeholder 2"/>
          <p:cNvSpPr>
            <a:spLocks noGrp="1"/>
          </p:cNvSpPr>
          <p:nvPr>
            <p:ph type="ftr" sz="quarter" idx="10"/>
          </p:nvPr>
        </p:nvSpPr>
        <p:spPr/>
        <p:txBody>
          <a:bodyPr/>
          <a:lstStyle/>
          <a:p>
            <a:r>
              <a:rPr lang="en-US" altLang="en-US" dirty="0"/>
              <a:t>Copyright © 2019 | Vidatronic | Confidential</a:t>
            </a:r>
          </a:p>
        </p:txBody>
      </p:sp>
      <p:sp>
        <p:nvSpPr>
          <p:cNvPr id="8" name="TextBox 7"/>
          <p:cNvSpPr txBox="1"/>
          <p:nvPr/>
        </p:nvSpPr>
        <p:spPr>
          <a:xfrm>
            <a:off x="375920" y="664261"/>
            <a:ext cx="8275320" cy="461665"/>
          </a:xfrm>
          <a:prstGeom prst="rect">
            <a:avLst/>
          </a:prstGeom>
          <a:solidFill>
            <a:schemeClr val="accent6"/>
          </a:solidFill>
          <a:ln w="38100" cmpd="sng">
            <a:noFill/>
          </a:ln>
        </p:spPr>
        <p:txBody>
          <a:bodyPr wrap="square" rtlCol="0">
            <a:spAutoFit/>
          </a:bodyPr>
          <a:lstStyle/>
          <a:p>
            <a:r>
              <a:rPr lang="en-US" sz="2400" dirty="0">
                <a:solidFill>
                  <a:schemeClr val="bg2"/>
                </a:solidFill>
              </a:rPr>
              <a:t>THE CHALLENGE</a:t>
            </a:r>
          </a:p>
        </p:txBody>
      </p:sp>
      <p:sp>
        <p:nvSpPr>
          <p:cNvPr id="10" name="Content Placeholder 3"/>
          <p:cNvSpPr txBox="1">
            <a:spLocks/>
          </p:cNvSpPr>
          <p:nvPr/>
        </p:nvSpPr>
        <p:spPr>
          <a:xfrm>
            <a:off x="375920" y="1184013"/>
            <a:ext cx="6953271" cy="688670"/>
          </a:xfrm>
          <a:prstGeom prst="rect">
            <a:avLst/>
          </a:prstGeom>
          <a:noFill/>
          <a:ln w="38100" cmpd="sng">
            <a:noFill/>
          </a:ln>
        </p:spPr>
        <p:txBody>
          <a:bodyPr/>
          <a:lstStyle>
            <a:lvl1pPr marL="163505" indent="-163505" algn="l" defTabSz="457178" rtl="0" eaLnBrk="1" fontAlgn="base" hangingPunct="1">
              <a:spcBef>
                <a:spcPts val="600"/>
              </a:spcBef>
              <a:spcAft>
                <a:spcPts val="400"/>
              </a:spcAft>
              <a:buSzPct val="75000"/>
              <a:buFont typeface="Wingdings" panose="05000000000000000000" pitchFamily="2" charset="2"/>
              <a:buChar char="§"/>
              <a:defRPr sz="2400" kern="1200">
                <a:solidFill>
                  <a:schemeClr val="tx1"/>
                </a:solidFill>
                <a:latin typeface="Tahoma"/>
                <a:ea typeface="MS PGothic" panose="020B0600070205080204" pitchFamily="34" charset="-128"/>
                <a:cs typeface="Tahoma"/>
              </a:defRPr>
            </a:lvl1pPr>
            <a:lvl2pPr marL="465114" indent="-190491" algn="l" defTabSz="457178" rtl="0" eaLnBrk="1" fontAlgn="base" hangingPunct="1">
              <a:spcBef>
                <a:spcPts val="75"/>
              </a:spcBef>
              <a:spcAft>
                <a:spcPts val="400"/>
              </a:spcAft>
              <a:buSzPct val="75000"/>
              <a:buFont typeface="Arial" panose="020B0604020202020204" pitchFamily="34" charset="0"/>
              <a:buChar char="•"/>
              <a:defRPr sz="2000" kern="1200">
                <a:solidFill>
                  <a:schemeClr val="tx1"/>
                </a:solidFill>
                <a:latin typeface="Tahoma"/>
                <a:ea typeface="MS PGothic" panose="020B0600070205080204" pitchFamily="34" charset="-128"/>
                <a:cs typeface="Tahoma"/>
              </a:defRPr>
            </a:lvl2pPr>
            <a:lvl3pPr marL="776249" indent="-136519" algn="l" defTabSz="457178" rtl="0" eaLnBrk="1" fontAlgn="base" hangingPunct="1">
              <a:spcBef>
                <a:spcPct val="0"/>
              </a:spcBef>
              <a:spcAft>
                <a:spcPts val="400"/>
              </a:spcAft>
              <a:buSzPct val="75000"/>
              <a:buFont typeface="Wingdings" panose="05000000000000000000" pitchFamily="2" charset="2"/>
              <a:buChar char="§"/>
              <a:defRPr kern="1200">
                <a:solidFill>
                  <a:schemeClr val="tx1"/>
                </a:solidFill>
                <a:latin typeface="Tahoma"/>
                <a:ea typeface="MS PGothic" panose="020B0600070205080204" pitchFamily="34" charset="-128"/>
                <a:cs typeface="Tahoma"/>
              </a:defRPr>
            </a:lvl3pPr>
            <a:lvl4pPr marL="1142944" indent="-136519" algn="l" defTabSz="457178" rtl="0" eaLnBrk="1" fontAlgn="base" hangingPunct="1">
              <a:spcBef>
                <a:spcPct val="0"/>
              </a:spcBef>
              <a:spcAft>
                <a:spcPts val="400"/>
              </a:spcAft>
              <a:buSzPct val="75000"/>
              <a:buFont typeface="Arial" panose="020B0604020202020204" pitchFamily="34" charset="0"/>
              <a:buChar char="•"/>
              <a:defRPr sz="1600" kern="1200">
                <a:solidFill>
                  <a:schemeClr val="tx1"/>
                </a:solidFill>
                <a:latin typeface="Tahoma"/>
                <a:ea typeface="MS PGothic" panose="020B0600070205080204" pitchFamily="34" charset="-128"/>
                <a:cs typeface="Tahoma"/>
              </a:defRPr>
            </a:lvl4pPr>
            <a:lvl5pPr marL="1508049" indent="-136519" algn="l" defTabSz="457178" rtl="0" eaLnBrk="1" fontAlgn="base" hangingPunct="1">
              <a:spcBef>
                <a:spcPct val="0"/>
              </a:spcBef>
              <a:spcAft>
                <a:spcPts val="400"/>
              </a:spcAft>
              <a:buSzPct val="75000"/>
              <a:buFont typeface="Wingdings" panose="05000000000000000000" pitchFamily="2" charset="2"/>
              <a:buChar char="§"/>
              <a:defRPr sz="1600" kern="1200">
                <a:solidFill>
                  <a:schemeClr val="tx1"/>
                </a:solidFill>
                <a:latin typeface="Tahoma"/>
                <a:ea typeface="MS PGothic" panose="020B0600070205080204" pitchFamily="34" charset="-128"/>
                <a:cs typeface="Tahoma"/>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26986">
              <a:buNone/>
            </a:pPr>
            <a:r>
              <a:rPr lang="en-US" dirty="0"/>
              <a:t>Sync-up databases with teams around the world.</a:t>
            </a:r>
          </a:p>
        </p:txBody>
      </p:sp>
      <p:sp>
        <p:nvSpPr>
          <p:cNvPr id="11" name="Content Placeholder 3"/>
          <p:cNvSpPr txBox="1">
            <a:spLocks/>
          </p:cNvSpPr>
          <p:nvPr/>
        </p:nvSpPr>
        <p:spPr>
          <a:xfrm>
            <a:off x="375920" y="2506894"/>
            <a:ext cx="8275320" cy="2012393"/>
          </a:xfrm>
          <a:prstGeom prst="rect">
            <a:avLst/>
          </a:prstGeom>
          <a:noFill/>
          <a:ln w="38100" cmpd="sng">
            <a:noFill/>
          </a:ln>
        </p:spPr>
        <p:txBody>
          <a:bodyPr/>
          <a:lstStyle>
            <a:lvl1pPr marL="163505" indent="-163505" algn="l" defTabSz="457178" rtl="0" eaLnBrk="1" fontAlgn="base" hangingPunct="1">
              <a:spcBef>
                <a:spcPts val="600"/>
              </a:spcBef>
              <a:spcAft>
                <a:spcPts val="400"/>
              </a:spcAft>
              <a:buSzPct val="75000"/>
              <a:buFont typeface="Wingdings" panose="05000000000000000000" pitchFamily="2" charset="2"/>
              <a:buChar char="§"/>
              <a:defRPr sz="2400" kern="1200">
                <a:solidFill>
                  <a:schemeClr val="tx1"/>
                </a:solidFill>
                <a:latin typeface="Tahoma"/>
                <a:ea typeface="MS PGothic" panose="020B0600070205080204" pitchFamily="34" charset="-128"/>
                <a:cs typeface="Tahoma"/>
              </a:defRPr>
            </a:lvl1pPr>
            <a:lvl2pPr marL="465114" indent="-190491" algn="l" defTabSz="457178" rtl="0" eaLnBrk="1" fontAlgn="base" hangingPunct="1">
              <a:spcBef>
                <a:spcPts val="75"/>
              </a:spcBef>
              <a:spcAft>
                <a:spcPts val="400"/>
              </a:spcAft>
              <a:buSzPct val="75000"/>
              <a:buFont typeface="Arial" panose="020B0604020202020204" pitchFamily="34" charset="0"/>
              <a:buChar char="•"/>
              <a:defRPr sz="2000" kern="1200">
                <a:solidFill>
                  <a:schemeClr val="tx1"/>
                </a:solidFill>
                <a:latin typeface="Tahoma"/>
                <a:ea typeface="MS PGothic" panose="020B0600070205080204" pitchFamily="34" charset="-128"/>
                <a:cs typeface="Tahoma"/>
              </a:defRPr>
            </a:lvl2pPr>
            <a:lvl3pPr marL="776249" indent="-136519" algn="l" defTabSz="457178" rtl="0" eaLnBrk="1" fontAlgn="base" hangingPunct="1">
              <a:spcBef>
                <a:spcPct val="0"/>
              </a:spcBef>
              <a:spcAft>
                <a:spcPts val="400"/>
              </a:spcAft>
              <a:buSzPct val="75000"/>
              <a:buFont typeface="Wingdings" panose="05000000000000000000" pitchFamily="2" charset="2"/>
              <a:buChar char="§"/>
              <a:defRPr kern="1200">
                <a:solidFill>
                  <a:schemeClr val="tx1"/>
                </a:solidFill>
                <a:latin typeface="Tahoma"/>
                <a:ea typeface="MS PGothic" panose="020B0600070205080204" pitchFamily="34" charset="-128"/>
                <a:cs typeface="Tahoma"/>
              </a:defRPr>
            </a:lvl3pPr>
            <a:lvl4pPr marL="1142944" indent="-136519" algn="l" defTabSz="457178" rtl="0" eaLnBrk="1" fontAlgn="base" hangingPunct="1">
              <a:spcBef>
                <a:spcPct val="0"/>
              </a:spcBef>
              <a:spcAft>
                <a:spcPts val="400"/>
              </a:spcAft>
              <a:buSzPct val="75000"/>
              <a:buFont typeface="Arial" panose="020B0604020202020204" pitchFamily="34" charset="0"/>
              <a:buChar char="•"/>
              <a:defRPr sz="1600" kern="1200">
                <a:solidFill>
                  <a:schemeClr val="tx1"/>
                </a:solidFill>
                <a:latin typeface="Tahoma"/>
                <a:ea typeface="MS PGothic" panose="020B0600070205080204" pitchFamily="34" charset="-128"/>
                <a:cs typeface="Tahoma"/>
              </a:defRPr>
            </a:lvl4pPr>
            <a:lvl5pPr marL="1508049" indent="-136519" algn="l" defTabSz="457178" rtl="0" eaLnBrk="1" fontAlgn="base" hangingPunct="1">
              <a:spcBef>
                <a:spcPct val="0"/>
              </a:spcBef>
              <a:spcAft>
                <a:spcPts val="400"/>
              </a:spcAft>
              <a:buSzPct val="75000"/>
              <a:buFont typeface="Wingdings" panose="05000000000000000000" pitchFamily="2" charset="2"/>
              <a:buChar char="§"/>
              <a:defRPr sz="1600" kern="1200">
                <a:solidFill>
                  <a:schemeClr val="tx1"/>
                </a:solidFill>
                <a:latin typeface="Tahoma"/>
                <a:ea typeface="MS PGothic" panose="020B0600070205080204" pitchFamily="34" charset="-128"/>
                <a:cs typeface="Tahoma"/>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ts val="600"/>
              </a:spcBef>
              <a:buNone/>
            </a:pPr>
            <a:r>
              <a:rPr lang="en-US" sz="2400" dirty="0"/>
              <a:t>All teams work with the same database in the Cloud and designers use a personal laptop/desktop.</a:t>
            </a:r>
          </a:p>
          <a:p>
            <a:pPr marL="0" indent="-26986">
              <a:buNone/>
            </a:pPr>
            <a:r>
              <a:rPr lang="en-US" sz="2000" dirty="0"/>
              <a:t>Additional benefits include:</a:t>
            </a:r>
          </a:p>
          <a:p>
            <a:pPr>
              <a:spcBef>
                <a:spcPts val="0"/>
              </a:spcBef>
              <a:spcAft>
                <a:spcPts val="0"/>
              </a:spcAft>
              <a:buFont typeface="Wingdings" charset="2"/>
              <a:buChar char="§"/>
            </a:pPr>
            <a:r>
              <a:rPr lang="en-US" sz="1800" dirty="0"/>
              <a:t>Scalability – can quickly add licenses/more users</a:t>
            </a:r>
          </a:p>
          <a:p>
            <a:pPr>
              <a:spcBef>
                <a:spcPts val="0"/>
              </a:spcBef>
              <a:spcAft>
                <a:spcPts val="0"/>
              </a:spcAft>
              <a:buFont typeface="Wingdings" charset="2"/>
              <a:buChar char="§"/>
            </a:pPr>
            <a:r>
              <a:rPr lang="en-US" sz="1800" dirty="0"/>
              <a:t>Team is not distracted by IT management tasks like maintaining servers, multi-site redundancy, and disaster recovery</a:t>
            </a:r>
          </a:p>
        </p:txBody>
      </p:sp>
      <p:sp>
        <p:nvSpPr>
          <p:cNvPr id="12" name="TextBox 11"/>
          <p:cNvSpPr txBox="1"/>
          <p:nvPr/>
        </p:nvSpPr>
        <p:spPr>
          <a:xfrm>
            <a:off x="375920" y="1882452"/>
            <a:ext cx="8275320" cy="461665"/>
          </a:xfrm>
          <a:prstGeom prst="rect">
            <a:avLst/>
          </a:prstGeom>
          <a:solidFill>
            <a:schemeClr val="accent1"/>
          </a:solidFill>
          <a:ln w="38100" cmpd="sng">
            <a:solidFill>
              <a:schemeClr val="accent1"/>
            </a:solidFill>
          </a:ln>
        </p:spPr>
        <p:txBody>
          <a:bodyPr wrap="square" rtlCol="0">
            <a:spAutoFit/>
          </a:bodyPr>
          <a:lstStyle/>
          <a:p>
            <a:r>
              <a:rPr lang="en-US" sz="2400" dirty="0">
                <a:solidFill>
                  <a:schemeClr val="bg2"/>
                </a:solidFill>
              </a:rPr>
              <a:t>THE SOLUTION</a:t>
            </a:r>
          </a:p>
        </p:txBody>
      </p:sp>
      <p:sp>
        <p:nvSpPr>
          <p:cNvPr id="4" name="Slide Number Placeholder 3"/>
          <p:cNvSpPr>
            <a:spLocks noGrp="1"/>
          </p:cNvSpPr>
          <p:nvPr>
            <p:ph type="sldNum" sz="quarter" idx="11"/>
          </p:nvPr>
        </p:nvSpPr>
        <p:spPr/>
        <p:txBody>
          <a:bodyPr/>
          <a:lstStyle/>
          <a:p>
            <a:fld id="{147DDA95-37BE-424C-A76E-A13C2B8077C4}" type="slidenum">
              <a:rPr lang="en-US" altLang="en-US" smtClean="0"/>
              <a:pPr/>
              <a:t>18</a:t>
            </a:fld>
            <a:endParaRPr lang="en-US" altLang="en-US" dirty="0"/>
          </a:p>
        </p:txBody>
      </p:sp>
    </p:spTree>
    <p:extLst>
      <p:ext uri="{BB962C8B-B14F-4D97-AF65-F5344CB8AC3E}">
        <p14:creationId xmlns:p14="http://schemas.microsoft.com/office/powerpoint/2010/main" val="3775658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E8C38-BA08-499C-A359-8BBEB9065687}"/>
              </a:ext>
            </a:extLst>
          </p:cNvPr>
          <p:cNvSpPr>
            <a:spLocks noGrp="1"/>
          </p:cNvSpPr>
          <p:nvPr>
            <p:ph type="title"/>
          </p:nvPr>
        </p:nvSpPr>
        <p:spPr/>
        <p:txBody>
          <a:bodyPr>
            <a:normAutofit fontScale="90000"/>
          </a:bodyPr>
          <a:lstStyle/>
          <a:p>
            <a:r>
              <a:rPr lang="en-US" dirty="0"/>
              <a:t>IP Development in the 1990s</a:t>
            </a:r>
          </a:p>
        </p:txBody>
      </p:sp>
      <p:sp>
        <p:nvSpPr>
          <p:cNvPr id="3" name="Content Placeholder 2">
            <a:extLst>
              <a:ext uri="{FF2B5EF4-FFF2-40B4-BE49-F238E27FC236}">
                <a16:creationId xmlns:a16="http://schemas.microsoft.com/office/drawing/2014/main" id="{4C79E60C-1135-460C-A07E-5339BD349885}"/>
              </a:ext>
            </a:extLst>
          </p:cNvPr>
          <p:cNvSpPr>
            <a:spLocks noGrp="1"/>
          </p:cNvSpPr>
          <p:nvPr>
            <p:ph idx="1"/>
          </p:nvPr>
        </p:nvSpPr>
        <p:spPr>
          <a:xfrm>
            <a:off x="139709" y="3627224"/>
            <a:ext cx="8856363" cy="1054802"/>
          </a:xfrm>
        </p:spPr>
        <p:txBody>
          <a:bodyPr>
            <a:normAutofit fontScale="92500" lnSpcReduction="20000"/>
          </a:bodyPr>
          <a:lstStyle/>
          <a:p>
            <a:r>
              <a:rPr lang="en-US" dirty="0"/>
              <a:t>Every designer had a Sun Sparc Workstation and Solaris operating system (now I am showing my age!)</a:t>
            </a:r>
          </a:p>
          <a:p>
            <a:r>
              <a:rPr lang="en-US" dirty="0"/>
              <a:t>This </a:t>
            </a:r>
            <a:r>
              <a:rPr lang="en-US" dirty="0">
                <a:solidFill>
                  <a:srgbClr val="FF0000"/>
                </a:solidFill>
              </a:rPr>
              <a:t>cost</a:t>
            </a:r>
            <a:r>
              <a:rPr lang="en-US" dirty="0"/>
              <a:t> thousands of $$ per employee workstation</a:t>
            </a:r>
          </a:p>
        </p:txBody>
      </p:sp>
      <p:sp>
        <p:nvSpPr>
          <p:cNvPr id="4" name="Footer Placeholder 3">
            <a:extLst>
              <a:ext uri="{FF2B5EF4-FFF2-40B4-BE49-F238E27FC236}">
                <a16:creationId xmlns:a16="http://schemas.microsoft.com/office/drawing/2014/main" id="{4486DD86-F6D6-46FB-937F-C81A5D55531B}"/>
              </a:ext>
            </a:extLst>
          </p:cNvPr>
          <p:cNvSpPr>
            <a:spLocks noGrp="1"/>
          </p:cNvSpPr>
          <p:nvPr>
            <p:ph type="ftr" sz="quarter" idx="10"/>
          </p:nvPr>
        </p:nvSpPr>
        <p:spPr/>
        <p:txBody>
          <a:bodyPr/>
          <a:lstStyle/>
          <a:p>
            <a:r>
              <a:rPr lang="en-US" altLang="en-US" dirty="0"/>
              <a:t>Copyright © 2019 | Vidatronic | Confidential</a:t>
            </a:r>
          </a:p>
        </p:txBody>
      </p:sp>
      <p:sp>
        <p:nvSpPr>
          <p:cNvPr id="5" name="Slide Number Placeholder 4">
            <a:extLst>
              <a:ext uri="{FF2B5EF4-FFF2-40B4-BE49-F238E27FC236}">
                <a16:creationId xmlns:a16="http://schemas.microsoft.com/office/drawing/2014/main" id="{CEA2D944-F137-492B-9E62-F088FC2256B7}"/>
              </a:ext>
            </a:extLst>
          </p:cNvPr>
          <p:cNvSpPr>
            <a:spLocks noGrp="1"/>
          </p:cNvSpPr>
          <p:nvPr>
            <p:ph type="sldNum" sz="quarter" idx="11"/>
          </p:nvPr>
        </p:nvSpPr>
        <p:spPr/>
        <p:txBody>
          <a:bodyPr/>
          <a:lstStyle/>
          <a:p>
            <a:fld id="{B984C335-922F-48F5-B449-48F2E89B5432}" type="slidenum">
              <a:rPr lang="en-US" altLang="en-US" smtClean="0"/>
              <a:pPr/>
              <a:t>19</a:t>
            </a:fld>
            <a:endParaRPr lang="en-US" altLang="en-US" dirty="0"/>
          </a:p>
        </p:txBody>
      </p:sp>
      <p:pic>
        <p:nvPicPr>
          <p:cNvPr id="6" name="Picture 5">
            <a:extLst>
              <a:ext uri="{FF2B5EF4-FFF2-40B4-BE49-F238E27FC236}">
                <a16:creationId xmlns:a16="http://schemas.microsoft.com/office/drawing/2014/main" id="{64CB3203-7E95-4406-A19E-C406CD504C7E}"/>
              </a:ext>
            </a:extLst>
          </p:cNvPr>
          <p:cNvPicPr/>
          <p:nvPr/>
        </p:nvPicPr>
        <p:blipFill>
          <a:blip r:embed="rId2">
            <a:extLst>
              <a:ext uri="{28A0092B-C50C-407E-A947-70E740481C1C}">
                <a14:useLocalDpi xmlns:a14="http://schemas.microsoft.com/office/drawing/2010/main" val="0"/>
              </a:ext>
            </a:extLst>
          </a:blip>
          <a:stretch>
            <a:fillRect/>
          </a:stretch>
        </p:blipFill>
        <p:spPr>
          <a:xfrm>
            <a:off x="2124056" y="699486"/>
            <a:ext cx="4895889" cy="2766288"/>
          </a:xfrm>
          <a:prstGeom prst="rect">
            <a:avLst/>
          </a:prstGeom>
        </p:spPr>
      </p:pic>
    </p:spTree>
    <p:extLst>
      <p:ext uri="{BB962C8B-B14F-4D97-AF65-F5344CB8AC3E}">
        <p14:creationId xmlns:p14="http://schemas.microsoft.com/office/powerpoint/2010/main" val="2010613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B2042-132F-4232-B29E-2E5198D31C09}"/>
              </a:ext>
            </a:extLst>
          </p:cNvPr>
          <p:cNvSpPr>
            <a:spLocks noGrp="1"/>
          </p:cNvSpPr>
          <p:nvPr>
            <p:ph type="title"/>
          </p:nvPr>
        </p:nvSpPr>
        <p:spPr/>
        <p:txBody>
          <a:bodyPr>
            <a:normAutofit fontScale="90000"/>
          </a:bodyPr>
          <a:lstStyle/>
          <a:p>
            <a:r>
              <a:rPr lang="en-US" dirty="0"/>
              <a:t>Exciting Times for Semiconductor IP</a:t>
            </a:r>
          </a:p>
        </p:txBody>
      </p:sp>
      <p:sp>
        <p:nvSpPr>
          <p:cNvPr id="9" name="Content Placeholder 2">
            <a:extLst>
              <a:ext uri="{FF2B5EF4-FFF2-40B4-BE49-F238E27FC236}">
                <a16:creationId xmlns:a16="http://schemas.microsoft.com/office/drawing/2014/main" id="{3970797C-ED0A-4901-949C-2EC11A94B16B}"/>
              </a:ext>
            </a:extLst>
          </p:cNvPr>
          <p:cNvSpPr>
            <a:spLocks noGrp="1"/>
          </p:cNvSpPr>
          <p:nvPr>
            <p:ph sz="half" idx="1"/>
          </p:nvPr>
        </p:nvSpPr>
        <p:spPr/>
        <p:txBody>
          <a:bodyPr>
            <a:normAutofit/>
          </a:bodyPr>
          <a:lstStyle/>
          <a:p>
            <a:pPr marL="0" indent="0">
              <a:buNone/>
            </a:pPr>
            <a:r>
              <a:rPr lang="en-US" sz="2000" dirty="0"/>
              <a:t>Why “Cowboy Style”?</a:t>
            </a:r>
          </a:p>
          <a:p>
            <a:pPr marL="0" indent="0">
              <a:buNone/>
            </a:pPr>
            <a:r>
              <a:rPr lang="en-US" sz="2000" dirty="0"/>
              <a:t>Because Vidatronic started in Texas? Not fully!</a:t>
            </a:r>
          </a:p>
          <a:p>
            <a:pPr marL="0" indent="0">
              <a:buNone/>
            </a:pPr>
            <a:endParaRPr lang="en-US" sz="2000" dirty="0"/>
          </a:p>
          <a:p>
            <a:pPr marL="0" indent="0">
              <a:buNone/>
            </a:pPr>
            <a:r>
              <a:rPr lang="en-US" sz="1800" dirty="0"/>
              <a:t>The semiconductor IP industry offers many opportunities and challenges </a:t>
            </a:r>
            <a:r>
              <a:rPr lang="en-US" sz="2400" b="1" dirty="0">
                <a:solidFill>
                  <a:srgbClr val="7FC41C"/>
                </a:solidFill>
              </a:rPr>
              <a:t>AND</a:t>
            </a:r>
            <a:r>
              <a:rPr lang="en-US" sz="2400" dirty="0"/>
              <a:t> </a:t>
            </a:r>
            <a:r>
              <a:rPr lang="en-US" sz="2400" b="1" dirty="0">
                <a:solidFill>
                  <a:srgbClr val="7FC41C"/>
                </a:solidFill>
              </a:rPr>
              <a:t>IT OFTEN FEELS AS IF WE ARE (SUCCESSFULLY) RIDING A WILD BULL.</a:t>
            </a:r>
          </a:p>
        </p:txBody>
      </p:sp>
      <p:sp>
        <p:nvSpPr>
          <p:cNvPr id="4" name="Footer Placeholder 3">
            <a:extLst>
              <a:ext uri="{FF2B5EF4-FFF2-40B4-BE49-F238E27FC236}">
                <a16:creationId xmlns:a16="http://schemas.microsoft.com/office/drawing/2014/main" id="{4C84A63F-25DF-4E15-97F5-1E0883C2EE8C}"/>
              </a:ext>
            </a:extLst>
          </p:cNvPr>
          <p:cNvSpPr>
            <a:spLocks noGrp="1"/>
          </p:cNvSpPr>
          <p:nvPr>
            <p:ph type="ftr" sz="quarter" idx="10"/>
          </p:nvPr>
        </p:nvSpPr>
        <p:spPr/>
        <p:txBody>
          <a:bodyPr/>
          <a:lstStyle/>
          <a:p>
            <a:r>
              <a:rPr lang="en-US" altLang="en-US" dirty="0"/>
              <a:t>Copyright © 2019 | Vidatronic | Confidential</a:t>
            </a:r>
          </a:p>
        </p:txBody>
      </p:sp>
      <p:sp>
        <p:nvSpPr>
          <p:cNvPr id="5" name="Slide Number Placeholder 4">
            <a:extLst>
              <a:ext uri="{FF2B5EF4-FFF2-40B4-BE49-F238E27FC236}">
                <a16:creationId xmlns:a16="http://schemas.microsoft.com/office/drawing/2014/main" id="{5E82220B-2D27-47DB-BEA9-9511EB2AEDEA}"/>
              </a:ext>
            </a:extLst>
          </p:cNvPr>
          <p:cNvSpPr>
            <a:spLocks noGrp="1"/>
          </p:cNvSpPr>
          <p:nvPr>
            <p:ph type="sldNum" sz="quarter" idx="11"/>
          </p:nvPr>
        </p:nvSpPr>
        <p:spPr/>
        <p:txBody>
          <a:bodyPr/>
          <a:lstStyle/>
          <a:p>
            <a:fld id="{F0F11E2A-9798-40FA-8FE7-8C3CEE32F4CE}" type="slidenum">
              <a:rPr lang="en-US" altLang="en-US" smtClean="0"/>
              <a:pPr/>
              <a:t>2</a:t>
            </a:fld>
            <a:endParaRPr lang="en-US" altLang="en-US" dirty="0"/>
          </a:p>
        </p:txBody>
      </p:sp>
      <p:pic>
        <p:nvPicPr>
          <p:cNvPr id="7" name="Picture 6">
            <a:extLst>
              <a:ext uri="{FF2B5EF4-FFF2-40B4-BE49-F238E27FC236}">
                <a16:creationId xmlns:a16="http://schemas.microsoft.com/office/drawing/2014/main" id="{8145D4D9-2A7A-405C-903A-29B4A5B4BAA9}"/>
              </a:ext>
            </a:extLst>
          </p:cNvPr>
          <p:cNvPicPr/>
          <p:nvPr/>
        </p:nvPicPr>
        <p:blipFill>
          <a:blip r:embed="rId2">
            <a:extLst>
              <a:ext uri="{28A0092B-C50C-407E-A947-70E740481C1C}">
                <a14:useLocalDpi xmlns:a14="http://schemas.microsoft.com/office/drawing/2010/main" val="0"/>
              </a:ext>
            </a:extLst>
          </a:blip>
          <a:stretch>
            <a:fillRect/>
          </a:stretch>
        </p:blipFill>
        <p:spPr>
          <a:xfrm>
            <a:off x="4775863" y="795924"/>
            <a:ext cx="4207962" cy="3840870"/>
          </a:xfrm>
          <a:prstGeom prst="rect">
            <a:avLst/>
          </a:prstGeom>
        </p:spPr>
      </p:pic>
      <p:sp>
        <p:nvSpPr>
          <p:cNvPr id="3" name="TextBox 2">
            <a:extLst>
              <a:ext uri="{FF2B5EF4-FFF2-40B4-BE49-F238E27FC236}">
                <a16:creationId xmlns:a16="http://schemas.microsoft.com/office/drawing/2014/main" id="{2F8D027A-AEC2-426D-957F-0B5F97DC2EF2}"/>
              </a:ext>
            </a:extLst>
          </p:cNvPr>
          <p:cNvSpPr txBox="1"/>
          <p:nvPr/>
        </p:nvSpPr>
        <p:spPr>
          <a:xfrm rot="20021175">
            <a:off x="5428189" y="3026850"/>
            <a:ext cx="2903311" cy="369332"/>
          </a:xfrm>
          <a:prstGeom prst="rect">
            <a:avLst/>
          </a:prstGeom>
          <a:noFill/>
        </p:spPr>
        <p:txBody>
          <a:bodyPr wrap="square" rtlCol="0">
            <a:spAutoFit/>
          </a:bodyPr>
          <a:lstStyle/>
          <a:p>
            <a:r>
              <a:rPr lang="en-US" dirty="0">
                <a:solidFill>
                  <a:schemeClr val="bg1"/>
                </a:solidFill>
              </a:rPr>
              <a:t>Semiconductor IP Industry</a:t>
            </a:r>
          </a:p>
        </p:txBody>
      </p:sp>
      <p:grpSp>
        <p:nvGrpSpPr>
          <p:cNvPr id="16" name="Group 15"/>
          <p:cNvGrpSpPr/>
          <p:nvPr/>
        </p:nvGrpSpPr>
        <p:grpSpPr>
          <a:xfrm>
            <a:off x="6522299" y="814714"/>
            <a:ext cx="1305465" cy="2156164"/>
            <a:chOff x="6597636" y="997690"/>
            <a:chExt cx="1305465" cy="2156164"/>
          </a:xfrm>
        </p:grpSpPr>
        <p:sp>
          <p:nvSpPr>
            <p:cNvPr id="8" name="Oval 7">
              <a:extLst>
                <a:ext uri="{FF2B5EF4-FFF2-40B4-BE49-F238E27FC236}">
                  <a16:creationId xmlns:a16="http://schemas.microsoft.com/office/drawing/2014/main" id="{D9E55985-6F9A-4454-A674-B7D6749A88C5}"/>
                </a:ext>
              </a:extLst>
            </p:cNvPr>
            <p:cNvSpPr/>
            <p:nvPr/>
          </p:nvSpPr>
          <p:spPr>
            <a:xfrm rot="17995439">
              <a:off x="6172287" y="1423039"/>
              <a:ext cx="2156164" cy="1305465"/>
            </a:xfrm>
            <a:prstGeom prst="ellipse">
              <a:avLst/>
            </a:prstGeom>
            <a:solidFill>
              <a:schemeClr val="accent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Vidatronic-logo-slog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59276">
              <a:off x="6756647" y="1635861"/>
              <a:ext cx="987444" cy="879821"/>
            </a:xfrm>
            <a:prstGeom prst="rect">
              <a:avLst/>
            </a:prstGeom>
          </p:spPr>
        </p:pic>
      </p:grpSp>
    </p:spTree>
    <p:extLst>
      <p:ext uri="{BB962C8B-B14F-4D97-AF65-F5344CB8AC3E}">
        <p14:creationId xmlns:p14="http://schemas.microsoft.com/office/powerpoint/2010/main" val="139185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E8C38-BA08-499C-A359-8BBEB9065687}"/>
              </a:ext>
            </a:extLst>
          </p:cNvPr>
          <p:cNvSpPr>
            <a:spLocks noGrp="1"/>
          </p:cNvSpPr>
          <p:nvPr>
            <p:ph type="title"/>
          </p:nvPr>
        </p:nvSpPr>
        <p:spPr/>
        <p:txBody>
          <a:bodyPr>
            <a:normAutofit fontScale="90000"/>
          </a:bodyPr>
          <a:lstStyle/>
          <a:p>
            <a:r>
              <a:rPr lang="en-US" dirty="0"/>
              <a:t>IP Development Today at Vidatronic</a:t>
            </a:r>
          </a:p>
        </p:txBody>
      </p:sp>
      <p:sp>
        <p:nvSpPr>
          <p:cNvPr id="3" name="Content Placeholder 2">
            <a:extLst>
              <a:ext uri="{FF2B5EF4-FFF2-40B4-BE49-F238E27FC236}">
                <a16:creationId xmlns:a16="http://schemas.microsoft.com/office/drawing/2014/main" id="{4C79E60C-1135-460C-A07E-5339BD349885}"/>
              </a:ext>
            </a:extLst>
          </p:cNvPr>
          <p:cNvSpPr>
            <a:spLocks noGrp="1"/>
          </p:cNvSpPr>
          <p:nvPr>
            <p:ph idx="1"/>
          </p:nvPr>
        </p:nvSpPr>
        <p:spPr>
          <a:xfrm>
            <a:off x="139709" y="3627224"/>
            <a:ext cx="8856363" cy="1054802"/>
          </a:xfrm>
        </p:spPr>
        <p:txBody>
          <a:bodyPr>
            <a:normAutofit fontScale="92500" lnSpcReduction="20000"/>
          </a:bodyPr>
          <a:lstStyle/>
          <a:p>
            <a:r>
              <a:rPr lang="en-US" dirty="0"/>
              <a:t>Engineers use a personal laptop or desktop to login to the Cloud Environment</a:t>
            </a:r>
          </a:p>
          <a:p>
            <a:r>
              <a:rPr lang="en-US" dirty="0"/>
              <a:t>This </a:t>
            </a:r>
            <a:r>
              <a:rPr lang="en-US" dirty="0">
                <a:solidFill>
                  <a:srgbClr val="7FC41C"/>
                </a:solidFill>
              </a:rPr>
              <a:t>saves</a:t>
            </a:r>
            <a:r>
              <a:rPr lang="en-US" dirty="0"/>
              <a:t> thousands of $$ per employee workstation</a:t>
            </a:r>
          </a:p>
        </p:txBody>
      </p:sp>
      <p:sp>
        <p:nvSpPr>
          <p:cNvPr id="4" name="Footer Placeholder 3">
            <a:extLst>
              <a:ext uri="{FF2B5EF4-FFF2-40B4-BE49-F238E27FC236}">
                <a16:creationId xmlns:a16="http://schemas.microsoft.com/office/drawing/2014/main" id="{4486DD86-F6D6-46FB-937F-C81A5D55531B}"/>
              </a:ext>
            </a:extLst>
          </p:cNvPr>
          <p:cNvSpPr>
            <a:spLocks noGrp="1"/>
          </p:cNvSpPr>
          <p:nvPr>
            <p:ph type="ftr" sz="quarter" idx="10"/>
          </p:nvPr>
        </p:nvSpPr>
        <p:spPr/>
        <p:txBody>
          <a:bodyPr/>
          <a:lstStyle/>
          <a:p>
            <a:r>
              <a:rPr lang="en-US" altLang="en-US" dirty="0"/>
              <a:t>Copyright © 2019 | Vidatronic | Confidential</a:t>
            </a:r>
          </a:p>
        </p:txBody>
      </p:sp>
      <p:sp>
        <p:nvSpPr>
          <p:cNvPr id="5" name="Slide Number Placeholder 4">
            <a:extLst>
              <a:ext uri="{FF2B5EF4-FFF2-40B4-BE49-F238E27FC236}">
                <a16:creationId xmlns:a16="http://schemas.microsoft.com/office/drawing/2014/main" id="{CEA2D944-F137-492B-9E62-F088FC2256B7}"/>
              </a:ext>
            </a:extLst>
          </p:cNvPr>
          <p:cNvSpPr>
            <a:spLocks noGrp="1"/>
          </p:cNvSpPr>
          <p:nvPr>
            <p:ph type="sldNum" sz="quarter" idx="11"/>
          </p:nvPr>
        </p:nvSpPr>
        <p:spPr/>
        <p:txBody>
          <a:bodyPr/>
          <a:lstStyle/>
          <a:p>
            <a:fld id="{B984C335-922F-48F5-B449-48F2E89B5432}" type="slidenum">
              <a:rPr lang="en-US" altLang="en-US" smtClean="0"/>
              <a:pPr/>
              <a:t>20</a:t>
            </a:fld>
            <a:endParaRPr lang="en-US" altLang="en-US" dirty="0"/>
          </a:p>
        </p:txBody>
      </p:sp>
      <p:pic>
        <p:nvPicPr>
          <p:cNvPr id="7" name="Picture 6">
            <a:extLst>
              <a:ext uri="{FF2B5EF4-FFF2-40B4-BE49-F238E27FC236}">
                <a16:creationId xmlns:a16="http://schemas.microsoft.com/office/drawing/2014/main" id="{8F730E04-F9F7-439C-8A4A-7AD839FFD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200" y="697103"/>
            <a:ext cx="4195601" cy="2770632"/>
          </a:xfrm>
          <a:prstGeom prst="rect">
            <a:avLst/>
          </a:prstGeom>
        </p:spPr>
      </p:pic>
    </p:spTree>
    <p:extLst>
      <p:ext uri="{BB962C8B-B14F-4D97-AF65-F5344CB8AC3E}">
        <p14:creationId xmlns:p14="http://schemas.microsoft.com/office/powerpoint/2010/main" val="3018798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6A9C9-0CCF-4051-947D-2B40536CE095}"/>
              </a:ext>
            </a:extLst>
          </p:cNvPr>
          <p:cNvSpPr>
            <a:spLocks noGrp="1"/>
          </p:cNvSpPr>
          <p:nvPr>
            <p:ph type="title"/>
          </p:nvPr>
        </p:nvSpPr>
        <p:spPr/>
        <p:txBody>
          <a:bodyPr>
            <a:normAutofit fontScale="90000"/>
          </a:bodyPr>
          <a:lstStyle/>
          <a:p>
            <a:r>
              <a:rPr lang="en-US" dirty="0"/>
              <a:t>IP Development Today at Vidatronic</a:t>
            </a:r>
          </a:p>
        </p:txBody>
      </p:sp>
      <p:sp>
        <p:nvSpPr>
          <p:cNvPr id="3" name="Content Placeholder 2">
            <a:extLst>
              <a:ext uri="{FF2B5EF4-FFF2-40B4-BE49-F238E27FC236}">
                <a16:creationId xmlns:a16="http://schemas.microsoft.com/office/drawing/2014/main" id="{EC32BBBA-BDF8-4EEA-ABDF-83100EEFEEE8}"/>
              </a:ext>
            </a:extLst>
          </p:cNvPr>
          <p:cNvSpPr>
            <a:spLocks noGrp="1"/>
          </p:cNvSpPr>
          <p:nvPr>
            <p:ph idx="1"/>
          </p:nvPr>
        </p:nvSpPr>
        <p:spPr>
          <a:xfrm>
            <a:off x="139709" y="651242"/>
            <a:ext cx="8856363" cy="554243"/>
          </a:xfrm>
        </p:spPr>
        <p:txBody>
          <a:bodyPr/>
          <a:lstStyle/>
          <a:p>
            <a:pPr marL="0" indent="0">
              <a:buNone/>
            </a:pPr>
            <a:r>
              <a:rPr lang="en-US" dirty="0"/>
              <a:t>Distributed resources help us meet tight schedules.</a:t>
            </a:r>
          </a:p>
        </p:txBody>
      </p:sp>
      <p:sp>
        <p:nvSpPr>
          <p:cNvPr id="4" name="Footer Placeholder 3">
            <a:extLst>
              <a:ext uri="{FF2B5EF4-FFF2-40B4-BE49-F238E27FC236}">
                <a16:creationId xmlns:a16="http://schemas.microsoft.com/office/drawing/2014/main" id="{5F39DDCD-63A1-493C-B326-4A9F7204ECF2}"/>
              </a:ext>
            </a:extLst>
          </p:cNvPr>
          <p:cNvSpPr>
            <a:spLocks noGrp="1"/>
          </p:cNvSpPr>
          <p:nvPr>
            <p:ph type="ftr" sz="quarter" idx="10"/>
          </p:nvPr>
        </p:nvSpPr>
        <p:spPr/>
        <p:txBody>
          <a:bodyPr/>
          <a:lstStyle/>
          <a:p>
            <a:r>
              <a:rPr lang="en-US" altLang="en-US" dirty="0"/>
              <a:t>Copyright © 2019 | Vidatronic | Confidential</a:t>
            </a:r>
          </a:p>
        </p:txBody>
      </p:sp>
      <p:sp>
        <p:nvSpPr>
          <p:cNvPr id="5" name="Slide Number Placeholder 4">
            <a:extLst>
              <a:ext uri="{FF2B5EF4-FFF2-40B4-BE49-F238E27FC236}">
                <a16:creationId xmlns:a16="http://schemas.microsoft.com/office/drawing/2014/main" id="{ACD6CFD9-8CE6-4217-8604-27605B0B34BC}"/>
              </a:ext>
            </a:extLst>
          </p:cNvPr>
          <p:cNvSpPr>
            <a:spLocks noGrp="1"/>
          </p:cNvSpPr>
          <p:nvPr>
            <p:ph type="sldNum" sz="quarter" idx="11"/>
          </p:nvPr>
        </p:nvSpPr>
        <p:spPr/>
        <p:txBody>
          <a:bodyPr/>
          <a:lstStyle/>
          <a:p>
            <a:fld id="{B984C335-922F-48F5-B449-48F2E89B5432}" type="slidenum">
              <a:rPr lang="en-US" altLang="en-US" smtClean="0"/>
              <a:pPr/>
              <a:t>21</a:t>
            </a:fld>
            <a:endParaRPr lang="en-US" altLang="en-US" dirty="0"/>
          </a:p>
        </p:txBody>
      </p:sp>
      <p:sp>
        <p:nvSpPr>
          <p:cNvPr id="6" name="Rectangle 5">
            <a:extLst>
              <a:ext uri="{FF2B5EF4-FFF2-40B4-BE49-F238E27FC236}">
                <a16:creationId xmlns:a16="http://schemas.microsoft.com/office/drawing/2014/main" id="{C0E8A3D6-B7F0-44DE-BEEA-DE03404FDF24}"/>
              </a:ext>
            </a:extLst>
          </p:cNvPr>
          <p:cNvSpPr/>
          <p:nvPr/>
        </p:nvSpPr>
        <p:spPr>
          <a:xfrm>
            <a:off x="210457" y="1327408"/>
            <a:ext cx="8723086" cy="108935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2"/>
                </a:solidFill>
              </a:rPr>
              <a:t>CLOUD </a:t>
            </a:r>
          </a:p>
          <a:p>
            <a:pPr algn="ctr"/>
            <a:r>
              <a:rPr lang="en-US" sz="2400" dirty="0">
                <a:solidFill>
                  <a:schemeClr val="bg2"/>
                </a:solidFill>
              </a:rPr>
              <a:t>Servers with Tools, Design Databases + Back-ups</a:t>
            </a:r>
          </a:p>
        </p:txBody>
      </p:sp>
      <p:sp>
        <p:nvSpPr>
          <p:cNvPr id="11" name="Rectangle 10">
            <a:extLst>
              <a:ext uri="{FF2B5EF4-FFF2-40B4-BE49-F238E27FC236}">
                <a16:creationId xmlns:a16="http://schemas.microsoft.com/office/drawing/2014/main" id="{2434FD5E-9379-4952-8746-D91DCABA6A3B}"/>
              </a:ext>
            </a:extLst>
          </p:cNvPr>
          <p:cNvSpPr/>
          <p:nvPr/>
        </p:nvSpPr>
        <p:spPr>
          <a:xfrm>
            <a:off x="7206344" y="3032836"/>
            <a:ext cx="1727201" cy="152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Malaysia</a:t>
            </a:r>
          </a:p>
        </p:txBody>
      </p:sp>
      <p:sp>
        <p:nvSpPr>
          <p:cNvPr id="12" name="Rectangle 11">
            <a:extLst>
              <a:ext uri="{FF2B5EF4-FFF2-40B4-BE49-F238E27FC236}">
                <a16:creationId xmlns:a16="http://schemas.microsoft.com/office/drawing/2014/main" id="{B082D2DA-5776-4536-A493-D25B68359EDC}"/>
              </a:ext>
            </a:extLst>
          </p:cNvPr>
          <p:cNvSpPr/>
          <p:nvPr/>
        </p:nvSpPr>
        <p:spPr>
          <a:xfrm>
            <a:off x="4845846" y="3032836"/>
            <a:ext cx="1727201" cy="152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Egypt</a:t>
            </a:r>
          </a:p>
        </p:txBody>
      </p:sp>
      <p:sp>
        <p:nvSpPr>
          <p:cNvPr id="13" name="Rectangle 12">
            <a:extLst>
              <a:ext uri="{FF2B5EF4-FFF2-40B4-BE49-F238E27FC236}">
                <a16:creationId xmlns:a16="http://schemas.microsoft.com/office/drawing/2014/main" id="{5101BC40-E7D7-4A59-942C-434B1BEAFAA9}"/>
              </a:ext>
            </a:extLst>
          </p:cNvPr>
          <p:cNvSpPr/>
          <p:nvPr/>
        </p:nvSpPr>
        <p:spPr>
          <a:xfrm>
            <a:off x="2485348" y="3032836"/>
            <a:ext cx="1727201" cy="1524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Mexico</a:t>
            </a:r>
          </a:p>
        </p:txBody>
      </p:sp>
      <p:sp>
        <p:nvSpPr>
          <p:cNvPr id="14" name="Rectangle 13">
            <a:extLst>
              <a:ext uri="{FF2B5EF4-FFF2-40B4-BE49-F238E27FC236}">
                <a16:creationId xmlns:a16="http://schemas.microsoft.com/office/drawing/2014/main" id="{FFBA49B4-40F4-458E-9BF4-A272F8DFC19A}"/>
              </a:ext>
            </a:extLst>
          </p:cNvPr>
          <p:cNvSpPr/>
          <p:nvPr/>
        </p:nvSpPr>
        <p:spPr>
          <a:xfrm>
            <a:off x="210457" y="3032836"/>
            <a:ext cx="1727201" cy="15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US</a:t>
            </a:r>
          </a:p>
        </p:txBody>
      </p:sp>
      <p:cxnSp>
        <p:nvCxnSpPr>
          <p:cNvPr id="16" name="Straight Arrow Connector 15">
            <a:extLst>
              <a:ext uri="{FF2B5EF4-FFF2-40B4-BE49-F238E27FC236}">
                <a16:creationId xmlns:a16="http://schemas.microsoft.com/office/drawing/2014/main" id="{4840680C-13DB-450A-8F5B-B62F27987AED}"/>
              </a:ext>
            </a:extLst>
          </p:cNvPr>
          <p:cNvCxnSpPr>
            <a:cxnSpLocks/>
            <a:endCxn id="11" idx="0"/>
          </p:cNvCxnSpPr>
          <p:nvPr/>
        </p:nvCxnSpPr>
        <p:spPr>
          <a:xfrm>
            <a:off x="8069944" y="2416758"/>
            <a:ext cx="1" cy="616078"/>
          </a:xfrm>
          <a:prstGeom prst="straightConnector1">
            <a:avLst/>
          </a:prstGeom>
          <a:ln w="7620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7044B277-0E0F-48D2-A382-2DABBD7790BE}"/>
              </a:ext>
            </a:extLst>
          </p:cNvPr>
          <p:cNvCxnSpPr>
            <a:cxnSpLocks/>
          </p:cNvCxnSpPr>
          <p:nvPr/>
        </p:nvCxnSpPr>
        <p:spPr>
          <a:xfrm>
            <a:off x="5718939" y="2416758"/>
            <a:ext cx="1" cy="616078"/>
          </a:xfrm>
          <a:prstGeom prst="straightConnector1">
            <a:avLst/>
          </a:prstGeom>
          <a:ln w="7620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2E73F1D3-0614-4005-9868-08CB9F98E61B}"/>
              </a:ext>
            </a:extLst>
          </p:cNvPr>
          <p:cNvCxnSpPr>
            <a:cxnSpLocks/>
          </p:cNvCxnSpPr>
          <p:nvPr/>
        </p:nvCxnSpPr>
        <p:spPr>
          <a:xfrm>
            <a:off x="3366319" y="2416758"/>
            <a:ext cx="1" cy="616078"/>
          </a:xfrm>
          <a:prstGeom prst="straightConnector1">
            <a:avLst/>
          </a:prstGeom>
          <a:ln w="7620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BA36CCF7-85FD-4B3B-813B-17C38C2D4E8C}"/>
              </a:ext>
            </a:extLst>
          </p:cNvPr>
          <p:cNvCxnSpPr>
            <a:cxnSpLocks/>
          </p:cNvCxnSpPr>
          <p:nvPr/>
        </p:nvCxnSpPr>
        <p:spPr>
          <a:xfrm>
            <a:off x="1074054" y="2416758"/>
            <a:ext cx="1" cy="616078"/>
          </a:xfrm>
          <a:prstGeom prst="straightConnector1">
            <a:avLst/>
          </a:prstGeom>
          <a:ln w="7620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0831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Semiconductor IP Challenge #4</a:t>
            </a:r>
          </a:p>
        </p:txBody>
      </p:sp>
      <p:sp>
        <p:nvSpPr>
          <p:cNvPr id="3" name="Footer Placeholder 2"/>
          <p:cNvSpPr>
            <a:spLocks noGrp="1"/>
          </p:cNvSpPr>
          <p:nvPr>
            <p:ph type="ftr" sz="quarter" idx="10"/>
          </p:nvPr>
        </p:nvSpPr>
        <p:spPr/>
        <p:txBody>
          <a:bodyPr/>
          <a:lstStyle/>
          <a:p>
            <a:r>
              <a:rPr lang="en-US" altLang="en-US" dirty="0"/>
              <a:t>Copyright © 2019 | Vidatronic | Confidential</a:t>
            </a:r>
          </a:p>
        </p:txBody>
      </p:sp>
      <p:sp>
        <p:nvSpPr>
          <p:cNvPr id="8" name="TextBox 7"/>
          <p:cNvSpPr txBox="1"/>
          <p:nvPr/>
        </p:nvSpPr>
        <p:spPr>
          <a:xfrm>
            <a:off x="375920" y="664261"/>
            <a:ext cx="8275320" cy="461665"/>
          </a:xfrm>
          <a:prstGeom prst="rect">
            <a:avLst/>
          </a:prstGeom>
          <a:solidFill>
            <a:schemeClr val="accent6"/>
          </a:solidFill>
          <a:ln w="38100" cmpd="sng">
            <a:noFill/>
          </a:ln>
        </p:spPr>
        <p:txBody>
          <a:bodyPr wrap="square" rtlCol="0">
            <a:spAutoFit/>
          </a:bodyPr>
          <a:lstStyle/>
          <a:p>
            <a:r>
              <a:rPr lang="en-US" sz="2400" dirty="0">
                <a:solidFill>
                  <a:schemeClr val="bg2"/>
                </a:solidFill>
              </a:rPr>
              <a:t>THE CHALLENGE</a:t>
            </a:r>
          </a:p>
        </p:txBody>
      </p:sp>
      <p:sp>
        <p:nvSpPr>
          <p:cNvPr id="10" name="Content Placeholder 3"/>
          <p:cNvSpPr txBox="1">
            <a:spLocks/>
          </p:cNvSpPr>
          <p:nvPr/>
        </p:nvSpPr>
        <p:spPr>
          <a:xfrm>
            <a:off x="375920" y="1184013"/>
            <a:ext cx="8275320" cy="688670"/>
          </a:xfrm>
          <a:prstGeom prst="rect">
            <a:avLst/>
          </a:prstGeom>
          <a:noFill/>
          <a:ln w="38100" cmpd="sng">
            <a:noFill/>
          </a:ln>
        </p:spPr>
        <p:txBody>
          <a:bodyPr/>
          <a:lstStyle>
            <a:lvl1pPr marL="163505" indent="-163505" algn="l" defTabSz="457178" rtl="0" eaLnBrk="1" fontAlgn="base" hangingPunct="1">
              <a:spcBef>
                <a:spcPts val="600"/>
              </a:spcBef>
              <a:spcAft>
                <a:spcPts val="400"/>
              </a:spcAft>
              <a:buSzPct val="75000"/>
              <a:buFont typeface="Wingdings" panose="05000000000000000000" pitchFamily="2" charset="2"/>
              <a:buChar char="§"/>
              <a:defRPr sz="2400" kern="1200">
                <a:solidFill>
                  <a:schemeClr val="tx1"/>
                </a:solidFill>
                <a:latin typeface="Tahoma"/>
                <a:ea typeface="MS PGothic" panose="020B0600070205080204" pitchFamily="34" charset="-128"/>
                <a:cs typeface="Tahoma"/>
              </a:defRPr>
            </a:lvl1pPr>
            <a:lvl2pPr marL="465114" indent="-190491" algn="l" defTabSz="457178" rtl="0" eaLnBrk="1" fontAlgn="base" hangingPunct="1">
              <a:spcBef>
                <a:spcPts val="75"/>
              </a:spcBef>
              <a:spcAft>
                <a:spcPts val="400"/>
              </a:spcAft>
              <a:buSzPct val="75000"/>
              <a:buFont typeface="Arial" panose="020B0604020202020204" pitchFamily="34" charset="0"/>
              <a:buChar char="•"/>
              <a:defRPr sz="2000" kern="1200">
                <a:solidFill>
                  <a:schemeClr val="tx1"/>
                </a:solidFill>
                <a:latin typeface="Tahoma"/>
                <a:ea typeface="MS PGothic" panose="020B0600070205080204" pitchFamily="34" charset="-128"/>
                <a:cs typeface="Tahoma"/>
              </a:defRPr>
            </a:lvl2pPr>
            <a:lvl3pPr marL="776249" indent="-136519" algn="l" defTabSz="457178" rtl="0" eaLnBrk="1" fontAlgn="base" hangingPunct="1">
              <a:spcBef>
                <a:spcPct val="0"/>
              </a:spcBef>
              <a:spcAft>
                <a:spcPts val="400"/>
              </a:spcAft>
              <a:buSzPct val="75000"/>
              <a:buFont typeface="Wingdings" panose="05000000000000000000" pitchFamily="2" charset="2"/>
              <a:buChar char="§"/>
              <a:defRPr kern="1200">
                <a:solidFill>
                  <a:schemeClr val="tx1"/>
                </a:solidFill>
                <a:latin typeface="Tahoma"/>
                <a:ea typeface="MS PGothic" panose="020B0600070205080204" pitchFamily="34" charset="-128"/>
                <a:cs typeface="Tahoma"/>
              </a:defRPr>
            </a:lvl3pPr>
            <a:lvl4pPr marL="1142944" indent="-136519" algn="l" defTabSz="457178" rtl="0" eaLnBrk="1" fontAlgn="base" hangingPunct="1">
              <a:spcBef>
                <a:spcPct val="0"/>
              </a:spcBef>
              <a:spcAft>
                <a:spcPts val="400"/>
              </a:spcAft>
              <a:buSzPct val="75000"/>
              <a:buFont typeface="Arial" panose="020B0604020202020204" pitchFamily="34" charset="0"/>
              <a:buChar char="•"/>
              <a:defRPr sz="1600" kern="1200">
                <a:solidFill>
                  <a:schemeClr val="tx1"/>
                </a:solidFill>
                <a:latin typeface="Tahoma"/>
                <a:ea typeface="MS PGothic" panose="020B0600070205080204" pitchFamily="34" charset="-128"/>
                <a:cs typeface="Tahoma"/>
              </a:defRPr>
            </a:lvl4pPr>
            <a:lvl5pPr marL="1508049" indent="-136519" algn="l" defTabSz="457178" rtl="0" eaLnBrk="1" fontAlgn="base" hangingPunct="1">
              <a:spcBef>
                <a:spcPct val="0"/>
              </a:spcBef>
              <a:spcAft>
                <a:spcPts val="400"/>
              </a:spcAft>
              <a:buSzPct val="75000"/>
              <a:buFont typeface="Wingdings" panose="05000000000000000000" pitchFamily="2" charset="2"/>
              <a:buChar char="§"/>
              <a:defRPr sz="1600" kern="1200">
                <a:solidFill>
                  <a:schemeClr val="tx1"/>
                </a:solidFill>
                <a:latin typeface="Tahoma"/>
                <a:ea typeface="MS PGothic" panose="020B0600070205080204" pitchFamily="34" charset="-128"/>
                <a:cs typeface="Tahoma"/>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26986">
              <a:buNone/>
            </a:pPr>
            <a:r>
              <a:rPr lang="en-US" sz="2000" dirty="0"/>
              <a:t>Acquiring PDKs and silicon area for multiple fabs in multiple processes can be very difficult.</a:t>
            </a:r>
          </a:p>
        </p:txBody>
      </p:sp>
      <p:sp>
        <p:nvSpPr>
          <p:cNvPr id="11" name="Content Placeholder 3"/>
          <p:cNvSpPr txBox="1">
            <a:spLocks/>
          </p:cNvSpPr>
          <p:nvPr/>
        </p:nvSpPr>
        <p:spPr>
          <a:xfrm>
            <a:off x="375919" y="2506894"/>
            <a:ext cx="7997223" cy="2012393"/>
          </a:xfrm>
          <a:prstGeom prst="rect">
            <a:avLst/>
          </a:prstGeom>
          <a:noFill/>
          <a:ln w="38100" cmpd="sng">
            <a:noFill/>
          </a:ln>
        </p:spPr>
        <p:txBody>
          <a:bodyPr/>
          <a:lstStyle>
            <a:lvl1pPr marL="163505" indent="-163505" algn="l" defTabSz="457178" rtl="0" eaLnBrk="1" fontAlgn="base" hangingPunct="1">
              <a:spcBef>
                <a:spcPts val="600"/>
              </a:spcBef>
              <a:spcAft>
                <a:spcPts val="400"/>
              </a:spcAft>
              <a:buSzPct val="75000"/>
              <a:buFont typeface="Wingdings" panose="05000000000000000000" pitchFamily="2" charset="2"/>
              <a:buChar char="§"/>
              <a:defRPr sz="2400" kern="1200">
                <a:solidFill>
                  <a:schemeClr val="tx1"/>
                </a:solidFill>
                <a:latin typeface="Tahoma"/>
                <a:ea typeface="MS PGothic" panose="020B0600070205080204" pitchFamily="34" charset="-128"/>
                <a:cs typeface="Tahoma"/>
              </a:defRPr>
            </a:lvl1pPr>
            <a:lvl2pPr marL="465114" indent="-190491" algn="l" defTabSz="457178" rtl="0" eaLnBrk="1" fontAlgn="base" hangingPunct="1">
              <a:spcBef>
                <a:spcPts val="75"/>
              </a:spcBef>
              <a:spcAft>
                <a:spcPts val="400"/>
              </a:spcAft>
              <a:buSzPct val="75000"/>
              <a:buFont typeface="Arial" panose="020B0604020202020204" pitchFamily="34" charset="0"/>
              <a:buChar char="•"/>
              <a:defRPr sz="2000" kern="1200">
                <a:solidFill>
                  <a:schemeClr val="tx1"/>
                </a:solidFill>
                <a:latin typeface="Tahoma"/>
                <a:ea typeface="MS PGothic" panose="020B0600070205080204" pitchFamily="34" charset="-128"/>
                <a:cs typeface="Tahoma"/>
              </a:defRPr>
            </a:lvl2pPr>
            <a:lvl3pPr marL="776249" indent="-136519" algn="l" defTabSz="457178" rtl="0" eaLnBrk="1" fontAlgn="base" hangingPunct="1">
              <a:spcBef>
                <a:spcPct val="0"/>
              </a:spcBef>
              <a:spcAft>
                <a:spcPts val="400"/>
              </a:spcAft>
              <a:buSzPct val="75000"/>
              <a:buFont typeface="Wingdings" panose="05000000000000000000" pitchFamily="2" charset="2"/>
              <a:buChar char="§"/>
              <a:defRPr kern="1200">
                <a:solidFill>
                  <a:schemeClr val="tx1"/>
                </a:solidFill>
                <a:latin typeface="Tahoma"/>
                <a:ea typeface="MS PGothic" panose="020B0600070205080204" pitchFamily="34" charset="-128"/>
                <a:cs typeface="Tahoma"/>
              </a:defRPr>
            </a:lvl3pPr>
            <a:lvl4pPr marL="1142944" indent="-136519" algn="l" defTabSz="457178" rtl="0" eaLnBrk="1" fontAlgn="base" hangingPunct="1">
              <a:spcBef>
                <a:spcPct val="0"/>
              </a:spcBef>
              <a:spcAft>
                <a:spcPts val="400"/>
              </a:spcAft>
              <a:buSzPct val="75000"/>
              <a:buFont typeface="Arial" panose="020B0604020202020204" pitchFamily="34" charset="0"/>
              <a:buChar char="•"/>
              <a:defRPr sz="1600" kern="1200">
                <a:solidFill>
                  <a:schemeClr val="tx1"/>
                </a:solidFill>
                <a:latin typeface="Tahoma"/>
                <a:ea typeface="MS PGothic" panose="020B0600070205080204" pitchFamily="34" charset="-128"/>
                <a:cs typeface="Tahoma"/>
              </a:defRPr>
            </a:lvl4pPr>
            <a:lvl5pPr marL="1508049" indent="-136519" algn="l" defTabSz="457178" rtl="0" eaLnBrk="1" fontAlgn="base" hangingPunct="1">
              <a:spcBef>
                <a:spcPct val="0"/>
              </a:spcBef>
              <a:spcAft>
                <a:spcPts val="400"/>
              </a:spcAft>
              <a:buSzPct val="75000"/>
              <a:buFont typeface="Wingdings" panose="05000000000000000000" pitchFamily="2" charset="2"/>
              <a:buChar char="§"/>
              <a:defRPr sz="1600" kern="1200">
                <a:solidFill>
                  <a:schemeClr val="tx1"/>
                </a:solidFill>
                <a:latin typeface="Tahoma"/>
                <a:ea typeface="MS PGothic" panose="020B0600070205080204" pitchFamily="34" charset="-128"/>
                <a:cs typeface="Tahoma"/>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146304" indent="-146304">
              <a:buFont typeface="Wingdings" charset="2"/>
              <a:buChar char="§"/>
            </a:pPr>
            <a:r>
              <a:rPr lang="en-US" sz="1800" dirty="0"/>
              <a:t>Good product marketing helps focus limited people and financial resources on stand-alone IP products with good market potential</a:t>
            </a:r>
          </a:p>
          <a:p>
            <a:pPr marL="146304" indent="-146304">
              <a:buFont typeface="Wingdings" charset="2"/>
              <a:buChar char="§"/>
            </a:pPr>
            <a:r>
              <a:rPr lang="en-US" sz="1800" dirty="0"/>
              <a:t>The stand-alone IP is a way to develop a good working relationship with the fab and in turn have access to MPWs and PDKs</a:t>
            </a:r>
          </a:p>
          <a:p>
            <a:pPr marL="146304" indent="-146304">
              <a:buFont typeface="Wingdings" charset="2"/>
              <a:buChar char="§"/>
            </a:pPr>
            <a:r>
              <a:rPr lang="en-US" sz="1800" dirty="0"/>
              <a:t>Develop cutting edge and high performance IPs with a large semiconductor or systems company as a sponsor</a:t>
            </a:r>
          </a:p>
        </p:txBody>
      </p:sp>
      <p:sp>
        <p:nvSpPr>
          <p:cNvPr id="12" name="TextBox 11"/>
          <p:cNvSpPr txBox="1"/>
          <p:nvPr/>
        </p:nvSpPr>
        <p:spPr>
          <a:xfrm>
            <a:off x="375920" y="1968556"/>
            <a:ext cx="8275320" cy="461665"/>
          </a:xfrm>
          <a:prstGeom prst="rect">
            <a:avLst/>
          </a:prstGeom>
          <a:solidFill>
            <a:schemeClr val="accent1"/>
          </a:solidFill>
          <a:ln w="38100" cmpd="sng">
            <a:solidFill>
              <a:schemeClr val="accent1"/>
            </a:solidFill>
          </a:ln>
        </p:spPr>
        <p:txBody>
          <a:bodyPr wrap="square" rtlCol="0">
            <a:spAutoFit/>
          </a:bodyPr>
          <a:lstStyle/>
          <a:p>
            <a:r>
              <a:rPr lang="en-US" sz="2400" dirty="0">
                <a:solidFill>
                  <a:schemeClr val="bg2"/>
                </a:solidFill>
              </a:rPr>
              <a:t>THE SOLUTIONS</a:t>
            </a:r>
          </a:p>
        </p:txBody>
      </p:sp>
      <p:sp>
        <p:nvSpPr>
          <p:cNvPr id="4" name="Slide Number Placeholder 3"/>
          <p:cNvSpPr>
            <a:spLocks noGrp="1"/>
          </p:cNvSpPr>
          <p:nvPr>
            <p:ph type="sldNum" sz="quarter" idx="11"/>
          </p:nvPr>
        </p:nvSpPr>
        <p:spPr/>
        <p:txBody>
          <a:bodyPr/>
          <a:lstStyle/>
          <a:p>
            <a:fld id="{147DDA95-37BE-424C-A76E-A13C2B8077C4}" type="slidenum">
              <a:rPr lang="en-US" altLang="en-US" smtClean="0"/>
              <a:pPr/>
              <a:t>22</a:t>
            </a:fld>
            <a:endParaRPr lang="en-US" altLang="en-US" dirty="0"/>
          </a:p>
        </p:txBody>
      </p:sp>
    </p:spTree>
    <p:extLst>
      <p:ext uri="{BB962C8B-B14F-4D97-AF65-F5344CB8AC3E}">
        <p14:creationId xmlns:p14="http://schemas.microsoft.com/office/powerpoint/2010/main" val="3024176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Semiconductor IP Challenge #5</a:t>
            </a:r>
          </a:p>
        </p:txBody>
      </p:sp>
      <p:sp>
        <p:nvSpPr>
          <p:cNvPr id="3" name="Footer Placeholder 2"/>
          <p:cNvSpPr>
            <a:spLocks noGrp="1"/>
          </p:cNvSpPr>
          <p:nvPr>
            <p:ph type="ftr" sz="quarter" idx="10"/>
          </p:nvPr>
        </p:nvSpPr>
        <p:spPr/>
        <p:txBody>
          <a:bodyPr/>
          <a:lstStyle/>
          <a:p>
            <a:r>
              <a:rPr lang="en-US" altLang="en-US" dirty="0"/>
              <a:t>Copyright © 2019 | Vidatronic | Confidential</a:t>
            </a:r>
          </a:p>
        </p:txBody>
      </p:sp>
      <p:sp>
        <p:nvSpPr>
          <p:cNvPr id="8" name="TextBox 7"/>
          <p:cNvSpPr txBox="1"/>
          <p:nvPr/>
        </p:nvSpPr>
        <p:spPr>
          <a:xfrm>
            <a:off x="375920" y="664261"/>
            <a:ext cx="8275320" cy="461665"/>
          </a:xfrm>
          <a:prstGeom prst="rect">
            <a:avLst/>
          </a:prstGeom>
          <a:solidFill>
            <a:schemeClr val="accent6"/>
          </a:solidFill>
          <a:ln w="38100" cmpd="sng">
            <a:noFill/>
          </a:ln>
        </p:spPr>
        <p:txBody>
          <a:bodyPr wrap="square" rtlCol="0">
            <a:spAutoFit/>
          </a:bodyPr>
          <a:lstStyle/>
          <a:p>
            <a:r>
              <a:rPr lang="en-US" sz="2400" dirty="0">
                <a:solidFill>
                  <a:schemeClr val="bg2"/>
                </a:solidFill>
              </a:rPr>
              <a:t>THE CHALLENGE</a:t>
            </a:r>
          </a:p>
        </p:txBody>
      </p:sp>
      <p:sp>
        <p:nvSpPr>
          <p:cNvPr id="10" name="Content Placeholder 3"/>
          <p:cNvSpPr txBox="1">
            <a:spLocks/>
          </p:cNvSpPr>
          <p:nvPr/>
        </p:nvSpPr>
        <p:spPr>
          <a:xfrm>
            <a:off x="375920" y="1184012"/>
            <a:ext cx="8275320" cy="1452989"/>
          </a:xfrm>
          <a:prstGeom prst="rect">
            <a:avLst/>
          </a:prstGeom>
          <a:noFill/>
          <a:ln w="38100" cmpd="sng">
            <a:noFill/>
          </a:ln>
        </p:spPr>
        <p:txBody>
          <a:bodyPr/>
          <a:lstStyle>
            <a:lvl1pPr marL="163505" indent="-163505" algn="l" defTabSz="457178" rtl="0" eaLnBrk="1" fontAlgn="base" hangingPunct="1">
              <a:spcBef>
                <a:spcPts val="600"/>
              </a:spcBef>
              <a:spcAft>
                <a:spcPts val="400"/>
              </a:spcAft>
              <a:buSzPct val="75000"/>
              <a:buFont typeface="Wingdings" panose="05000000000000000000" pitchFamily="2" charset="2"/>
              <a:buChar char="§"/>
              <a:defRPr sz="2400" kern="1200">
                <a:solidFill>
                  <a:schemeClr val="tx1"/>
                </a:solidFill>
                <a:latin typeface="Tahoma"/>
                <a:ea typeface="MS PGothic" panose="020B0600070205080204" pitchFamily="34" charset="-128"/>
                <a:cs typeface="Tahoma"/>
              </a:defRPr>
            </a:lvl1pPr>
            <a:lvl2pPr marL="465114" indent="-190491" algn="l" defTabSz="457178" rtl="0" eaLnBrk="1" fontAlgn="base" hangingPunct="1">
              <a:spcBef>
                <a:spcPts val="75"/>
              </a:spcBef>
              <a:spcAft>
                <a:spcPts val="400"/>
              </a:spcAft>
              <a:buSzPct val="75000"/>
              <a:buFont typeface="Arial" panose="020B0604020202020204" pitchFamily="34" charset="0"/>
              <a:buChar char="•"/>
              <a:defRPr sz="2000" kern="1200">
                <a:solidFill>
                  <a:schemeClr val="tx1"/>
                </a:solidFill>
                <a:latin typeface="Tahoma"/>
                <a:ea typeface="MS PGothic" panose="020B0600070205080204" pitchFamily="34" charset="-128"/>
                <a:cs typeface="Tahoma"/>
              </a:defRPr>
            </a:lvl2pPr>
            <a:lvl3pPr marL="776249" indent="-136519" algn="l" defTabSz="457178" rtl="0" eaLnBrk="1" fontAlgn="base" hangingPunct="1">
              <a:spcBef>
                <a:spcPct val="0"/>
              </a:spcBef>
              <a:spcAft>
                <a:spcPts val="400"/>
              </a:spcAft>
              <a:buSzPct val="75000"/>
              <a:buFont typeface="Wingdings" panose="05000000000000000000" pitchFamily="2" charset="2"/>
              <a:buChar char="§"/>
              <a:defRPr kern="1200">
                <a:solidFill>
                  <a:schemeClr val="tx1"/>
                </a:solidFill>
                <a:latin typeface="Tahoma"/>
                <a:ea typeface="MS PGothic" panose="020B0600070205080204" pitchFamily="34" charset="-128"/>
                <a:cs typeface="Tahoma"/>
              </a:defRPr>
            </a:lvl3pPr>
            <a:lvl4pPr marL="1142944" indent="-136519" algn="l" defTabSz="457178" rtl="0" eaLnBrk="1" fontAlgn="base" hangingPunct="1">
              <a:spcBef>
                <a:spcPct val="0"/>
              </a:spcBef>
              <a:spcAft>
                <a:spcPts val="400"/>
              </a:spcAft>
              <a:buSzPct val="75000"/>
              <a:buFont typeface="Arial" panose="020B0604020202020204" pitchFamily="34" charset="0"/>
              <a:buChar char="•"/>
              <a:defRPr sz="1600" kern="1200">
                <a:solidFill>
                  <a:schemeClr val="tx1"/>
                </a:solidFill>
                <a:latin typeface="Tahoma"/>
                <a:ea typeface="MS PGothic" panose="020B0600070205080204" pitchFamily="34" charset="-128"/>
                <a:cs typeface="Tahoma"/>
              </a:defRPr>
            </a:lvl4pPr>
            <a:lvl5pPr marL="1508049" indent="-136519" algn="l" defTabSz="457178" rtl="0" eaLnBrk="1" fontAlgn="base" hangingPunct="1">
              <a:spcBef>
                <a:spcPct val="0"/>
              </a:spcBef>
              <a:spcAft>
                <a:spcPts val="400"/>
              </a:spcAft>
              <a:buSzPct val="75000"/>
              <a:buFont typeface="Wingdings" panose="05000000000000000000" pitchFamily="2" charset="2"/>
              <a:buChar char="§"/>
              <a:defRPr sz="1600" kern="1200">
                <a:solidFill>
                  <a:schemeClr val="tx1"/>
                </a:solidFill>
                <a:latin typeface="Tahoma"/>
                <a:ea typeface="MS PGothic" panose="020B0600070205080204" pitchFamily="34" charset="-128"/>
                <a:cs typeface="Tahoma"/>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26986">
              <a:buNone/>
            </a:pPr>
            <a:r>
              <a:rPr lang="en-US" sz="1800" dirty="0"/>
              <a:t>Supporting multiple customers with multiple variations/revisions at multiple advanced nodes for some of our most popular IPs including:</a:t>
            </a:r>
          </a:p>
          <a:p>
            <a:pPr marL="146304" indent="-146304">
              <a:spcBef>
                <a:spcPts val="0"/>
              </a:spcBef>
              <a:spcAft>
                <a:spcPts val="0"/>
              </a:spcAft>
              <a:buFont typeface="Wingdings" charset="2"/>
              <a:buChar char="§"/>
            </a:pPr>
            <a:r>
              <a:rPr lang="en-US" sz="1400" dirty="0"/>
              <a:t>The ACCUREF™ Voltage Reference</a:t>
            </a:r>
          </a:p>
          <a:p>
            <a:pPr marL="146304" indent="-146304">
              <a:spcBef>
                <a:spcPts val="0"/>
              </a:spcBef>
              <a:spcAft>
                <a:spcPts val="0"/>
              </a:spcAft>
              <a:buFont typeface="Wingdings" charset="2"/>
              <a:buChar char="§"/>
            </a:pPr>
            <a:r>
              <a:rPr lang="en-US" sz="1400" dirty="0"/>
              <a:t>The Power Quencher</a:t>
            </a:r>
            <a:r>
              <a:rPr lang="en-US" sz="1400" baseline="30000" dirty="0"/>
              <a:t>®</a:t>
            </a:r>
            <a:r>
              <a:rPr lang="en-US" sz="1400" dirty="0"/>
              <a:t> LDO</a:t>
            </a:r>
          </a:p>
          <a:p>
            <a:pPr marL="146304" indent="-146304">
              <a:spcBef>
                <a:spcPts val="0"/>
              </a:spcBef>
              <a:spcAft>
                <a:spcPts val="0"/>
              </a:spcAft>
              <a:buFont typeface="Wingdings" charset="2"/>
              <a:buChar char="§"/>
            </a:pPr>
            <a:r>
              <a:rPr lang="en-US" sz="1400" dirty="0"/>
              <a:t>The FlexSupply™ Buck/Boost Converter</a:t>
            </a:r>
          </a:p>
        </p:txBody>
      </p:sp>
      <p:sp>
        <p:nvSpPr>
          <p:cNvPr id="11" name="Content Placeholder 3"/>
          <p:cNvSpPr txBox="1">
            <a:spLocks/>
          </p:cNvSpPr>
          <p:nvPr/>
        </p:nvSpPr>
        <p:spPr>
          <a:xfrm>
            <a:off x="375919" y="3271067"/>
            <a:ext cx="7997223" cy="1249489"/>
          </a:xfrm>
          <a:prstGeom prst="rect">
            <a:avLst/>
          </a:prstGeom>
          <a:noFill/>
          <a:ln w="38100" cmpd="sng">
            <a:noFill/>
          </a:ln>
        </p:spPr>
        <p:txBody>
          <a:bodyPr/>
          <a:lstStyle>
            <a:lvl1pPr marL="163505" indent="-163505" algn="l" defTabSz="457178" rtl="0" eaLnBrk="1" fontAlgn="base" hangingPunct="1">
              <a:spcBef>
                <a:spcPts val="600"/>
              </a:spcBef>
              <a:spcAft>
                <a:spcPts val="400"/>
              </a:spcAft>
              <a:buSzPct val="75000"/>
              <a:buFont typeface="Wingdings" panose="05000000000000000000" pitchFamily="2" charset="2"/>
              <a:buChar char="§"/>
              <a:defRPr sz="2400" kern="1200">
                <a:solidFill>
                  <a:schemeClr val="tx1"/>
                </a:solidFill>
                <a:latin typeface="Tahoma"/>
                <a:ea typeface="MS PGothic" panose="020B0600070205080204" pitchFamily="34" charset="-128"/>
                <a:cs typeface="Tahoma"/>
              </a:defRPr>
            </a:lvl1pPr>
            <a:lvl2pPr marL="465114" indent="-190491" algn="l" defTabSz="457178" rtl="0" eaLnBrk="1" fontAlgn="base" hangingPunct="1">
              <a:spcBef>
                <a:spcPts val="75"/>
              </a:spcBef>
              <a:spcAft>
                <a:spcPts val="400"/>
              </a:spcAft>
              <a:buSzPct val="75000"/>
              <a:buFont typeface="Arial" panose="020B0604020202020204" pitchFamily="34" charset="0"/>
              <a:buChar char="•"/>
              <a:defRPr sz="2000" kern="1200">
                <a:solidFill>
                  <a:schemeClr val="tx1"/>
                </a:solidFill>
                <a:latin typeface="Tahoma"/>
                <a:ea typeface="MS PGothic" panose="020B0600070205080204" pitchFamily="34" charset="-128"/>
                <a:cs typeface="Tahoma"/>
              </a:defRPr>
            </a:lvl2pPr>
            <a:lvl3pPr marL="776249" indent="-136519" algn="l" defTabSz="457178" rtl="0" eaLnBrk="1" fontAlgn="base" hangingPunct="1">
              <a:spcBef>
                <a:spcPct val="0"/>
              </a:spcBef>
              <a:spcAft>
                <a:spcPts val="400"/>
              </a:spcAft>
              <a:buSzPct val="75000"/>
              <a:buFont typeface="Wingdings" panose="05000000000000000000" pitchFamily="2" charset="2"/>
              <a:buChar char="§"/>
              <a:defRPr kern="1200">
                <a:solidFill>
                  <a:schemeClr val="tx1"/>
                </a:solidFill>
                <a:latin typeface="Tahoma"/>
                <a:ea typeface="MS PGothic" panose="020B0600070205080204" pitchFamily="34" charset="-128"/>
                <a:cs typeface="Tahoma"/>
              </a:defRPr>
            </a:lvl3pPr>
            <a:lvl4pPr marL="1142944" indent="-136519" algn="l" defTabSz="457178" rtl="0" eaLnBrk="1" fontAlgn="base" hangingPunct="1">
              <a:spcBef>
                <a:spcPct val="0"/>
              </a:spcBef>
              <a:spcAft>
                <a:spcPts val="400"/>
              </a:spcAft>
              <a:buSzPct val="75000"/>
              <a:buFont typeface="Arial" panose="020B0604020202020204" pitchFamily="34" charset="0"/>
              <a:buChar char="•"/>
              <a:defRPr sz="1600" kern="1200">
                <a:solidFill>
                  <a:schemeClr val="tx1"/>
                </a:solidFill>
                <a:latin typeface="Tahoma"/>
                <a:ea typeface="MS PGothic" panose="020B0600070205080204" pitchFamily="34" charset="-128"/>
                <a:cs typeface="Tahoma"/>
              </a:defRPr>
            </a:lvl4pPr>
            <a:lvl5pPr marL="1508049" indent="-136519" algn="l" defTabSz="457178" rtl="0" eaLnBrk="1" fontAlgn="base" hangingPunct="1">
              <a:spcBef>
                <a:spcPct val="0"/>
              </a:spcBef>
              <a:spcAft>
                <a:spcPts val="400"/>
              </a:spcAft>
              <a:buSzPct val="75000"/>
              <a:buFont typeface="Wingdings" panose="05000000000000000000" pitchFamily="2" charset="2"/>
              <a:buChar char="§"/>
              <a:defRPr sz="1600" kern="1200">
                <a:solidFill>
                  <a:schemeClr val="tx1"/>
                </a:solidFill>
                <a:latin typeface="Tahoma"/>
                <a:ea typeface="MS PGothic" panose="020B0600070205080204" pitchFamily="34" charset="-128"/>
                <a:cs typeface="Tahoma"/>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146304" indent="-146304">
              <a:buFont typeface="Wingdings" charset="2"/>
              <a:buChar char="§"/>
            </a:pPr>
            <a:r>
              <a:rPr lang="en-US" sz="1800" dirty="0"/>
              <a:t>Well documented and re-usable test-benches</a:t>
            </a:r>
          </a:p>
          <a:p>
            <a:pPr marL="146304" indent="-146304">
              <a:buFont typeface="Wingdings" charset="2"/>
              <a:buChar char="§"/>
            </a:pPr>
            <a:r>
              <a:rPr lang="en-US" sz="1800" dirty="0"/>
              <a:t>In-house scripts to help with porting activities to different processes</a:t>
            </a:r>
          </a:p>
          <a:p>
            <a:pPr marL="146304" indent="-146304">
              <a:buFont typeface="Wingdings" charset="2"/>
              <a:buChar char="§"/>
            </a:pPr>
            <a:r>
              <a:rPr lang="en-US" sz="1800" dirty="0"/>
              <a:t>Network of very senior consultants to augment our team on demand</a:t>
            </a:r>
          </a:p>
        </p:txBody>
      </p:sp>
      <p:sp>
        <p:nvSpPr>
          <p:cNvPr id="12" name="TextBox 11"/>
          <p:cNvSpPr txBox="1"/>
          <p:nvPr/>
        </p:nvSpPr>
        <p:spPr>
          <a:xfrm>
            <a:off x="375920" y="2732729"/>
            <a:ext cx="8275320" cy="461665"/>
          </a:xfrm>
          <a:prstGeom prst="rect">
            <a:avLst/>
          </a:prstGeom>
          <a:solidFill>
            <a:schemeClr val="accent1"/>
          </a:solidFill>
          <a:ln w="38100" cmpd="sng">
            <a:solidFill>
              <a:schemeClr val="accent1"/>
            </a:solidFill>
          </a:ln>
        </p:spPr>
        <p:txBody>
          <a:bodyPr wrap="square" rtlCol="0">
            <a:spAutoFit/>
          </a:bodyPr>
          <a:lstStyle/>
          <a:p>
            <a:r>
              <a:rPr lang="en-US" sz="2400" dirty="0">
                <a:solidFill>
                  <a:schemeClr val="bg2"/>
                </a:solidFill>
              </a:rPr>
              <a:t>THE SOLUTIONS</a:t>
            </a:r>
          </a:p>
        </p:txBody>
      </p:sp>
      <p:sp>
        <p:nvSpPr>
          <p:cNvPr id="4" name="Slide Number Placeholder 3"/>
          <p:cNvSpPr>
            <a:spLocks noGrp="1"/>
          </p:cNvSpPr>
          <p:nvPr>
            <p:ph type="sldNum" sz="quarter" idx="11"/>
          </p:nvPr>
        </p:nvSpPr>
        <p:spPr/>
        <p:txBody>
          <a:bodyPr/>
          <a:lstStyle/>
          <a:p>
            <a:fld id="{147DDA95-37BE-424C-A76E-A13C2B8077C4}" type="slidenum">
              <a:rPr lang="en-US" altLang="en-US" smtClean="0"/>
              <a:pPr/>
              <a:t>23</a:t>
            </a:fld>
            <a:endParaRPr lang="en-US" altLang="en-US" dirty="0"/>
          </a:p>
        </p:txBody>
      </p:sp>
    </p:spTree>
    <p:extLst>
      <p:ext uri="{BB962C8B-B14F-4D97-AF65-F5344CB8AC3E}">
        <p14:creationId xmlns:p14="http://schemas.microsoft.com/office/powerpoint/2010/main" val="172917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ACCUREF™ Voltage Reference IP</a:t>
            </a:r>
          </a:p>
        </p:txBody>
      </p:sp>
      <p:sp>
        <p:nvSpPr>
          <p:cNvPr id="3" name="Content Placeholder 2"/>
          <p:cNvSpPr>
            <a:spLocks noGrp="1"/>
          </p:cNvSpPr>
          <p:nvPr>
            <p:ph sz="half" idx="1"/>
          </p:nvPr>
        </p:nvSpPr>
        <p:spPr>
          <a:xfrm>
            <a:off x="207268" y="578433"/>
            <a:ext cx="8936734" cy="431137"/>
          </a:xfrm>
        </p:spPr>
        <p:txBody>
          <a:bodyPr>
            <a:noAutofit/>
          </a:bodyPr>
          <a:lstStyle/>
          <a:p>
            <a:pPr marL="0" indent="0" algn="ctr">
              <a:buNone/>
            </a:pPr>
            <a:r>
              <a:rPr lang="en-US" sz="2200" dirty="0"/>
              <a:t>For generating a precise, adjustable reference voltage.</a:t>
            </a:r>
          </a:p>
        </p:txBody>
      </p:sp>
      <p:sp>
        <p:nvSpPr>
          <p:cNvPr id="4" name="Footer Placeholder 3"/>
          <p:cNvSpPr>
            <a:spLocks noGrp="1"/>
          </p:cNvSpPr>
          <p:nvPr>
            <p:ph type="ftr" sz="quarter" idx="10"/>
          </p:nvPr>
        </p:nvSpPr>
        <p:spPr/>
        <p:txBody>
          <a:bodyPr/>
          <a:lstStyle/>
          <a:p>
            <a:r>
              <a:rPr lang="en-US" altLang="en-US" dirty="0"/>
              <a:t>Copyright © 2019 | Vidatronic | Confidential</a:t>
            </a:r>
          </a:p>
        </p:txBody>
      </p:sp>
      <p:graphicFrame>
        <p:nvGraphicFramePr>
          <p:cNvPr id="18" name="Content Placeholder 7"/>
          <p:cNvGraphicFramePr>
            <a:graphicFrameLocks/>
          </p:cNvGraphicFramePr>
          <p:nvPr>
            <p:extLst/>
          </p:nvPr>
        </p:nvGraphicFramePr>
        <p:xfrm>
          <a:off x="207268" y="1052368"/>
          <a:ext cx="4292111" cy="1580982"/>
        </p:xfrm>
        <a:graphic>
          <a:graphicData uri="http://schemas.openxmlformats.org/drawingml/2006/table">
            <a:tbl>
              <a:tblPr firstRow="1" bandRow="1">
                <a:tableStyleId>{5C22544A-7EE6-4342-B048-85BDC9FD1C3A}</a:tableStyleId>
              </a:tblPr>
              <a:tblGrid>
                <a:gridCol w="3035529">
                  <a:extLst>
                    <a:ext uri="{9D8B030D-6E8A-4147-A177-3AD203B41FA5}">
                      <a16:colId xmlns:a16="http://schemas.microsoft.com/office/drawing/2014/main" val="20000"/>
                    </a:ext>
                  </a:extLst>
                </a:gridCol>
                <a:gridCol w="1256582">
                  <a:extLst>
                    <a:ext uri="{9D8B030D-6E8A-4147-A177-3AD203B41FA5}">
                      <a16:colId xmlns:a16="http://schemas.microsoft.com/office/drawing/2014/main" val="20001"/>
                    </a:ext>
                  </a:extLst>
                </a:gridCol>
              </a:tblGrid>
              <a:tr h="243840">
                <a:tc>
                  <a:txBody>
                    <a:bodyPr/>
                    <a:lstStyle/>
                    <a:p>
                      <a:r>
                        <a:rPr lang="en-US" sz="1000" dirty="0"/>
                        <a:t>Parameters</a:t>
                      </a:r>
                    </a:p>
                  </a:txBody>
                  <a:tcPr anchor="ctr"/>
                </a:tc>
                <a:tc>
                  <a:txBody>
                    <a:bodyPr/>
                    <a:lstStyle/>
                    <a:p>
                      <a:r>
                        <a:rPr lang="en-US" sz="1000" dirty="0"/>
                        <a:t>Specifications</a:t>
                      </a:r>
                    </a:p>
                  </a:txBody>
                  <a:tcPr anchor="ctr"/>
                </a:tc>
                <a:extLst>
                  <a:ext uri="{0D108BD9-81ED-4DB2-BD59-A6C34878D82A}">
                    <a16:rowId xmlns:a16="http://schemas.microsoft.com/office/drawing/2014/main" val="10000"/>
                  </a:ext>
                </a:extLst>
              </a:tr>
              <a:tr h="243840">
                <a:tc>
                  <a:txBody>
                    <a:bodyPr/>
                    <a:lstStyle/>
                    <a:p>
                      <a:r>
                        <a:rPr lang="en-US" sz="1000" baseline="0" dirty="0"/>
                        <a:t>Input Power Supply</a:t>
                      </a:r>
                    </a:p>
                  </a:txBody>
                  <a:tcPr anchor="ctr"/>
                </a:tc>
                <a:tc>
                  <a:txBody>
                    <a:bodyPr/>
                    <a:lstStyle/>
                    <a:p>
                      <a:pPr algn="ctr">
                        <a:lnSpc>
                          <a:spcPct val="80000"/>
                        </a:lnSpc>
                      </a:pPr>
                      <a:r>
                        <a:rPr lang="en-US" altLang="en-US" sz="1000" dirty="0">
                          <a:latin typeface="Tahoma" panose="020B0604030504040204" pitchFamily="34" charset="0"/>
                        </a:rPr>
                        <a:t>2.5 to 5.0 V</a:t>
                      </a:r>
                    </a:p>
                  </a:txBody>
                  <a:tcPr anchor="ctr"/>
                </a:tc>
                <a:extLst>
                  <a:ext uri="{0D108BD9-81ED-4DB2-BD59-A6C34878D82A}">
                    <a16:rowId xmlns:a16="http://schemas.microsoft.com/office/drawing/2014/main" val="10001"/>
                  </a:ext>
                </a:extLst>
              </a:tr>
              <a:tr h="152400">
                <a:tc>
                  <a:txBody>
                    <a:bodyPr/>
                    <a:lstStyle/>
                    <a:p>
                      <a:pPr marL="0" marR="0" algn="l">
                        <a:spcBef>
                          <a:spcPts val="0"/>
                        </a:spcBef>
                        <a:spcAft>
                          <a:spcPts val="0"/>
                        </a:spcAft>
                      </a:pPr>
                      <a:r>
                        <a:rPr lang="en-US" sz="1000" dirty="0">
                          <a:effectLst/>
                          <a:latin typeface="Tahoma"/>
                          <a:ea typeface="MS Mincho"/>
                          <a:cs typeface="Times New Roman"/>
                        </a:rPr>
                        <a:t>Reference Accuracy (HP Mode)</a:t>
                      </a:r>
                    </a:p>
                  </a:txBody>
                  <a:tcPr marL="68580" marR="68580" marT="0" marB="0" anchor="ctr"/>
                </a:tc>
                <a:tc>
                  <a:txBody>
                    <a:bodyPr/>
                    <a:lstStyle/>
                    <a:p>
                      <a:pPr marL="0" marR="0" algn="ctr">
                        <a:spcBef>
                          <a:spcPts val="0"/>
                        </a:spcBef>
                        <a:spcAft>
                          <a:spcPts val="0"/>
                        </a:spcAft>
                      </a:pPr>
                      <a:r>
                        <a:rPr lang="en-US" sz="1000" dirty="0">
                          <a:effectLst/>
                          <a:latin typeface="Tahoma"/>
                          <a:ea typeface="MS Mincho"/>
                          <a:cs typeface="Tahoma"/>
                        </a:rPr>
                        <a:t>±</a:t>
                      </a:r>
                      <a:r>
                        <a:rPr lang="en-US" sz="1000" dirty="0">
                          <a:effectLst/>
                          <a:latin typeface="Tahoma"/>
                          <a:ea typeface="MS Mincho"/>
                          <a:cs typeface="Times New Roman"/>
                        </a:rPr>
                        <a:t> 0.3%</a:t>
                      </a:r>
                    </a:p>
                  </a:txBody>
                  <a:tcPr marL="68580" marR="68580" marT="0" marB="0" anchor="ctr"/>
                </a:tc>
                <a:extLst>
                  <a:ext uri="{0D108BD9-81ED-4DB2-BD59-A6C34878D82A}">
                    <a16:rowId xmlns:a16="http://schemas.microsoft.com/office/drawing/2014/main" val="10002"/>
                  </a:ext>
                </a:extLst>
              </a:tr>
              <a:tr h="199797">
                <a:tc>
                  <a:txBody>
                    <a:bodyPr/>
                    <a:lstStyle/>
                    <a:p>
                      <a:pPr marL="0" marR="0" algn="l">
                        <a:spcBef>
                          <a:spcPts val="0"/>
                        </a:spcBef>
                        <a:spcAft>
                          <a:spcPts val="0"/>
                        </a:spcAft>
                      </a:pPr>
                      <a:r>
                        <a:rPr lang="en-US" sz="1000" dirty="0">
                          <a:effectLst/>
                          <a:latin typeface="Tahoma"/>
                          <a:ea typeface="MS Mincho"/>
                          <a:cs typeface="Times New Roman"/>
                        </a:rPr>
                        <a:t>Reference Accuracy (LP Mode)</a:t>
                      </a:r>
                    </a:p>
                  </a:txBody>
                  <a:tcPr marL="68580" marR="68580" marT="0" marB="0" anchor="ctr"/>
                </a:tc>
                <a:tc>
                  <a:txBody>
                    <a:bodyPr/>
                    <a:lstStyle/>
                    <a:p>
                      <a:pPr marL="0" marR="0" algn="ctr">
                        <a:spcBef>
                          <a:spcPts val="0"/>
                        </a:spcBef>
                        <a:spcAft>
                          <a:spcPts val="0"/>
                        </a:spcAft>
                      </a:pPr>
                      <a:r>
                        <a:rPr lang="en-US" sz="1000" dirty="0">
                          <a:effectLst/>
                          <a:latin typeface="Tahoma"/>
                          <a:ea typeface="MS Mincho"/>
                          <a:cs typeface="Tahoma"/>
                        </a:rPr>
                        <a:t>±</a:t>
                      </a:r>
                      <a:r>
                        <a:rPr lang="en-US" sz="1000" dirty="0">
                          <a:effectLst/>
                          <a:latin typeface="Tahoma"/>
                          <a:ea typeface="MS Mincho"/>
                          <a:cs typeface="Times New Roman"/>
                        </a:rPr>
                        <a:t> 1.0%</a:t>
                      </a:r>
                    </a:p>
                  </a:txBody>
                  <a:tcPr marL="68580" marR="68580" marT="0" marB="0" anchor="ctr"/>
                </a:tc>
                <a:extLst>
                  <a:ext uri="{0D108BD9-81ED-4DB2-BD59-A6C34878D82A}">
                    <a16:rowId xmlns:a16="http://schemas.microsoft.com/office/drawing/2014/main" val="10003"/>
                  </a:ext>
                </a:extLst>
              </a:tr>
              <a:tr h="185276">
                <a:tc>
                  <a:txBody>
                    <a:bodyPr/>
                    <a:lstStyle/>
                    <a:p>
                      <a:pPr marL="0" marR="0" algn="l">
                        <a:spcBef>
                          <a:spcPts val="0"/>
                        </a:spcBef>
                        <a:spcAft>
                          <a:spcPts val="0"/>
                        </a:spcAft>
                      </a:pPr>
                      <a:r>
                        <a:rPr lang="en-US" sz="1000" dirty="0">
                          <a:effectLst/>
                          <a:latin typeface="Tahoma"/>
                          <a:ea typeface="MS Mincho"/>
                          <a:cs typeface="Times New Roman"/>
                        </a:rPr>
                        <a:t>Quiescent Current (HP Mode)</a:t>
                      </a:r>
                    </a:p>
                  </a:txBody>
                  <a:tcPr marL="68580" marR="68580" marT="0" marB="0" anchor="ctr"/>
                </a:tc>
                <a:tc>
                  <a:txBody>
                    <a:bodyPr/>
                    <a:lstStyle/>
                    <a:p>
                      <a:pPr marL="0" marR="0" algn="ctr">
                        <a:spcBef>
                          <a:spcPts val="0"/>
                        </a:spcBef>
                        <a:spcAft>
                          <a:spcPts val="0"/>
                        </a:spcAft>
                      </a:pPr>
                      <a:r>
                        <a:rPr lang="en-US" sz="1000" dirty="0">
                          <a:effectLst/>
                          <a:latin typeface="Tahoma"/>
                          <a:ea typeface="MS Mincho"/>
                          <a:cs typeface="Times New Roman"/>
                        </a:rPr>
                        <a:t>&lt; 20 </a:t>
                      </a:r>
                      <a:r>
                        <a:rPr lang="en-US" sz="1000" dirty="0">
                          <a:effectLst/>
                          <a:latin typeface="Tahoma"/>
                          <a:ea typeface="MS Mincho"/>
                          <a:cs typeface="Tahoma"/>
                        </a:rPr>
                        <a:t>μ</a:t>
                      </a:r>
                      <a:r>
                        <a:rPr lang="en-US" sz="1000" dirty="0">
                          <a:effectLst/>
                          <a:latin typeface="Tahoma"/>
                          <a:ea typeface="MS Mincho"/>
                          <a:cs typeface="Times New Roman"/>
                        </a:rPr>
                        <a:t>A</a:t>
                      </a:r>
                    </a:p>
                  </a:txBody>
                  <a:tcPr marL="68580" marR="68580" marT="0" marB="0" anchor="ctr"/>
                </a:tc>
                <a:extLst>
                  <a:ext uri="{0D108BD9-81ED-4DB2-BD59-A6C34878D82A}">
                    <a16:rowId xmlns:a16="http://schemas.microsoft.com/office/drawing/2014/main" val="10005"/>
                  </a:ext>
                </a:extLst>
              </a:tr>
              <a:tr h="213781">
                <a:tc>
                  <a:txBody>
                    <a:bodyPr/>
                    <a:lstStyle/>
                    <a:p>
                      <a:pPr marL="0" marR="0" algn="l">
                        <a:spcBef>
                          <a:spcPts val="0"/>
                        </a:spcBef>
                        <a:spcAft>
                          <a:spcPts val="0"/>
                        </a:spcAft>
                      </a:pPr>
                      <a:r>
                        <a:rPr lang="en-US" sz="1000" dirty="0">
                          <a:effectLst/>
                          <a:latin typeface="Tahoma"/>
                          <a:ea typeface="MS Mincho"/>
                          <a:cs typeface="Times New Roman"/>
                        </a:rPr>
                        <a:t>Quiescent Current (LP Mode)</a:t>
                      </a:r>
                    </a:p>
                  </a:txBody>
                  <a:tcPr marL="68580" marR="68580" marT="0" marB="0" anchor="ctr"/>
                </a:tc>
                <a:tc>
                  <a:txBody>
                    <a:bodyPr/>
                    <a:lstStyle/>
                    <a:p>
                      <a:pPr marL="0" marR="0" algn="ctr">
                        <a:spcBef>
                          <a:spcPts val="0"/>
                        </a:spcBef>
                        <a:spcAft>
                          <a:spcPts val="0"/>
                        </a:spcAft>
                      </a:pPr>
                      <a:r>
                        <a:rPr lang="en-US" sz="1000" dirty="0">
                          <a:effectLst/>
                          <a:latin typeface="Tahoma"/>
                          <a:ea typeface="MS Mincho"/>
                          <a:cs typeface="Times New Roman"/>
                        </a:rPr>
                        <a:t>&lt;</a:t>
                      </a:r>
                      <a:r>
                        <a:rPr lang="en-US" sz="1000" baseline="0" dirty="0">
                          <a:effectLst/>
                          <a:latin typeface="Tahoma"/>
                          <a:ea typeface="MS Mincho"/>
                          <a:cs typeface="Times New Roman"/>
                        </a:rPr>
                        <a:t> 12</a:t>
                      </a:r>
                      <a:r>
                        <a:rPr lang="en-US" sz="1000" dirty="0">
                          <a:effectLst/>
                          <a:latin typeface="Tahoma"/>
                          <a:ea typeface="MS Mincho"/>
                          <a:cs typeface="Times New Roman"/>
                        </a:rPr>
                        <a:t> </a:t>
                      </a:r>
                      <a:r>
                        <a:rPr lang="en-US" sz="1000" dirty="0">
                          <a:effectLst/>
                          <a:latin typeface="Tahoma"/>
                          <a:ea typeface="MS Mincho"/>
                          <a:cs typeface="Tahoma"/>
                        </a:rPr>
                        <a:t>μ</a:t>
                      </a:r>
                      <a:r>
                        <a:rPr lang="en-US" sz="1000" dirty="0">
                          <a:effectLst/>
                          <a:latin typeface="Tahoma"/>
                          <a:ea typeface="MS Mincho"/>
                          <a:cs typeface="Times New Roman"/>
                        </a:rPr>
                        <a:t>A</a:t>
                      </a:r>
                    </a:p>
                  </a:txBody>
                  <a:tcPr marL="68580" marR="68580" marT="0" marB="0" anchor="ctr"/>
                </a:tc>
                <a:extLst>
                  <a:ext uri="{0D108BD9-81ED-4DB2-BD59-A6C34878D82A}">
                    <a16:rowId xmlns:a16="http://schemas.microsoft.com/office/drawing/2014/main" val="10006"/>
                  </a:ext>
                </a:extLst>
              </a:tr>
              <a:tr h="171024">
                <a:tc>
                  <a:txBody>
                    <a:bodyPr/>
                    <a:lstStyle/>
                    <a:p>
                      <a:pPr marL="0" marR="0" algn="l">
                        <a:spcBef>
                          <a:spcPts val="0"/>
                        </a:spcBef>
                        <a:spcAft>
                          <a:spcPts val="0"/>
                        </a:spcAft>
                      </a:pPr>
                      <a:r>
                        <a:rPr lang="en-US" sz="1000" dirty="0">
                          <a:effectLst/>
                          <a:latin typeface="Tahoma"/>
                          <a:ea typeface="MS Mincho"/>
                          <a:cs typeface="Times New Roman"/>
                        </a:rPr>
                        <a:t>Power Supply Rejection Ratio (at 100 KHz)</a:t>
                      </a:r>
                    </a:p>
                  </a:txBody>
                  <a:tcPr marL="68580" marR="68580" marT="0" marB="0" anchor="ctr"/>
                </a:tc>
                <a:tc>
                  <a:txBody>
                    <a:bodyPr/>
                    <a:lstStyle/>
                    <a:p>
                      <a:pPr marL="0" marR="0" algn="ctr">
                        <a:spcBef>
                          <a:spcPts val="0"/>
                        </a:spcBef>
                        <a:spcAft>
                          <a:spcPts val="0"/>
                        </a:spcAft>
                      </a:pPr>
                      <a:r>
                        <a:rPr lang="en-US" sz="1000" dirty="0">
                          <a:effectLst/>
                          <a:latin typeface="Tahoma"/>
                          <a:ea typeface="MS Mincho"/>
                          <a:cs typeface="Times New Roman"/>
                        </a:rPr>
                        <a:t>&gt; 90 </a:t>
                      </a:r>
                      <a:r>
                        <a:rPr lang="en-US" sz="1000" dirty="0">
                          <a:effectLst/>
                          <a:latin typeface="Tahoma"/>
                          <a:ea typeface="MS Mincho"/>
                          <a:cs typeface="Tahoma"/>
                        </a:rPr>
                        <a:t>dB</a:t>
                      </a:r>
                      <a:endParaRPr lang="en-US" sz="1000" dirty="0">
                        <a:effectLst/>
                        <a:latin typeface="Tahoma"/>
                        <a:ea typeface="MS Mincho"/>
                        <a:cs typeface="Times New Roman"/>
                      </a:endParaRPr>
                    </a:p>
                  </a:txBody>
                  <a:tcPr marL="68580" marR="68580" marT="0" marB="0" anchor="ctr"/>
                </a:tc>
                <a:extLst>
                  <a:ext uri="{0D108BD9-81ED-4DB2-BD59-A6C34878D82A}">
                    <a16:rowId xmlns:a16="http://schemas.microsoft.com/office/drawing/2014/main" val="10007"/>
                  </a:ext>
                </a:extLst>
              </a:tr>
              <a:tr h="171024">
                <a:tc>
                  <a:txBody>
                    <a:bodyPr/>
                    <a:lstStyle/>
                    <a:p>
                      <a:pPr marL="0" marR="0" algn="l">
                        <a:spcBef>
                          <a:spcPts val="0"/>
                        </a:spcBef>
                        <a:spcAft>
                          <a:spcPts val="0"/>
                        </a:spcAft>
                      </a:pPr>
                      <a:r>
                        <a:rPr lang="en-US" sz="1000" dirty="0">
                          <a:effectLst/>
                          <a:latin typeface="Tahoma"/>
                          <a:ea typeface="MS Mincho"/>
                          <a:cs typeface="Times New Roman"/>
                        </a:rPr>
                        <a:t>Temperature</a:t>
                      </a:r>
                      <a:r>
                        <a:rPr lang="en-US" sz="1000" baseline="0" dirty="0">
                          <a:effectLst/>
                          <a:latin typeface="Tahoma"/>
                          <a:ea typeface="MS Mincho"/>
                          <a:cs typeface="Times New Roman"/>
                        </a:rPr>
                        <a:t> Range</a:t>
                      </a:r>
                      <a:endParaRPr lang="en-US" sz="1000" dirty="0">
                        <a:effectLst/>
                        <a:latin typeface="Tahoma"/>
                        <a:ea typeface="MS Mincho"/>
                        <a:cs typeface="Times New Roman"/>
                      </a:endParaRPr>
                    </a:p>
                  </a:txBody>
                  <a:tcPr marL="68580" marR="68580" marT="0" marB="0" anchor="ctr"/>
                </a:tc>
                <a:tc>
                  <a:txBody>
                    <a:bodyPr/>
                    <a:lstStyle/>
                    <a:p>
                      <a:pPr marL="0" marR="0" algn="ctr">
                        <a:spcBef>
                          <a:spcPts val="0"/>
                        </a:spcBef>
                        <a:spcAft>
                          <a:spcPts val="0"/>
                        </a:spcAft>
                      </a:pPr>
                      <a:r>
                        <a:rPr lang="en-US" sz="1000" dirty="0">
                          <a:effectLst/>
                          <a:latin typeface="Tahoma"/>
                          <a:ea typeface="MS Mincho"/>
                          <a:cs typeface="Times New Roman"/>
                        </a:rPr>
                        <a:t>-30 to 125ºC</a:t>
                      </a:r>
                    </a:p>
                  </a:txBody>
                  <a:tcPr marL="68580" marR="68580" marT="0" marB="0" anchor="ctr"/>
                </a:tc>
                <a:extLst>
                  <a:ext uri="{0D108BD9-81ED-4DB2-BD59-A6C34878D82A}">
                    <a16:rowId xmlns:a16="http://schemas.microsoft.com/office/drawing/2014/main" val="10008"/>
                  </a:ext>
                </a:extLst>
              </a:tr>
            </a:tbl>
          </a:graphicData>
        </a:graphic>
      </p:graphicFrame>
      <p:sp>
        <p:nvSpPr>
          <p:cNvPr id="28" name="Content Placeholder 2"/>
          <p:cNvSpPr txBox="1">
            <a:spLocks/>
          </p:cNvSpPr>
          <p:nvPr/>
        </p:nvSpPr>
        <p:spPr bwMode="auto">
          <a:xfrm>
            <a:off x="4572000" y="1052368"/>
            <a:ext cx="4484594" cy="3823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noAutofit/>
          </a:bodyPr>
          <a:lstStyle>
            <a:lvl1pPr marL="163505" indent="-163505" algn="l" defTabSz="457178" rtl="0" fontAlgn="base">
              <a:spcBef>
                <a:spcPts val="600"/>
              </a:spcBef>
              <a:spcAft>
                <a:spcPts val="400"/>
              </a:spcAft>
              <a:buSzPct val="75000"/>
              <a:buFont typeface="Wingdings" panose="05000000000000000000" pitchFamily="2" charset="2"/>
              <a:buChar char="§"/>
              <a:defRPr sz="2800" kern="1200">
                <a:solidFill>
                  <a:schemeClr val="tx1"/>
                </a:solidFill>
                <a:latin typeface="Tahoma"/>
                <a:ea typeface="MS PGothic" panose="020B0600070205080204" pitchFamily="34" charset="-128"/>
                <a:cs typeface="Tahoma"/>
              </a:defRPr>
            </a:lvl1pPr>
            <a:lvl2pPr marL="465114" indent="-190491" algn="l" defTabSz="457178" rtl="0" fontAlgn="base">
              <a:spcBef>
                <a:spcPts val="75"/>
              </a:spcBef>
              <a:spcAft>
                <a:spcPts val="400"/>
              </a:spcAft>
              <a:buSzPct val="75000"/>
              <a:buFont typeface="Arial" panose="020B0604020202020204" pitchFamily="34" charset="0"/>
              <a:buChar char="•"/>
              <a:defRPr sz="2400" kern="1200">
                <a:solidFill>
                  <a:schemeClr val="tx1"/>
                </a:solidFill>
                <a:latin typeface="Tahoma"/>
                <a:ea typeface="MS PGothic" panose="020B0600070205080204" pitchFamily="34" charset="-128"/>
                <a:cs typeface="Tahoma"/>
              </a:defRPr>
            </a:lvl2pPr>
            <a:lvl3pPr marL="776249" indent="-136519" algn="l" defTabSz="457178" rtl="0" fontAlgn="base">
              <a:spcBef>
                <a:spcPct val="0"/>
              </a:spcBef>
              <a:spcAft>
                <a:spcPts val="400"/>
              </a:spcAft>
              <a:buSzPct val="75000"/>
              <a:buFont typeface="Wingdings" panose="05000000000000000000" pitchFamily="2" charset="2"/>
              <a:buChar char="§"/>
              <a:defRPr sz="2000" kern="1200">
                <a:solidFill>
                  <a:schemeClr val="tx1"/>
                </a:solidFill>
                <a:latin typeface="Tahoma"/>
                <a:ea typeface="MS PGothic" panose="020B0600070205080204" pitchFamily="34" charset="-128"/>
                <a:cs typeface="Tahoma"/>
              </a:defRPr>
            </a:lvl3pPr>
            <a:lvl4pPr marL="1142944" indent="-136519" algn="l" defTabSz="457178" rtl="0" fontAlgn="base">
              <a:spcBef>
                <a:spcPct val="0"/>
              </a:spcBef>
              <a:spcAft>
                <a:spcPts val="400"/>
              </a:spcAft>
              <a:buSzPct val="75000"/>
              <a:buFont typeface="Arial" panose="020B0604020202020204" pitchFamily="34" charset="0"/>
              <a:buChar char="•"/>
              <a:defRPr sz="1800" kern="1200">
                <a:solidFill>
                  <a:schemeClr val="tx1"/>
                </a:solidFill>
                <a:latin typeface="Tahoma"/>
                <a:ea typeface="MS PGothic" panose="020B0600070205080204" pitchFamily="34" charset="-128"/>
                <a:cs typeface="Tahoma"/>
              </a:defRPr>
            </a:lvl4pPr>
            <a:lvl5pPr marL="1508049" indent="-136519" algn="l" defTabSz="457178" rtl="0" fontAlgn="base">
              <a:spcBef>
                <a:spcPct val="0"/>
              </a:spcBef>
              <a:spcAft>
                <a:spcPts val="400"/>
              </a:spcAft>
              <a:buSzPct val="75000"/>
              <a:buFont typeface="Wingdings" panose="05000000000000000000" pitchFamily="2" charset="2"/>
              <a:buChar char="§"/>
              <a:defRPr sz="1800" kern="1200">
                <a:solidFill>
                  <a:schemeClr val="tx1"/>
                </a:solidFill>
                <a:latin typeface="Tahoma"/>
                <a:ea typeface="MS PGothic" panose="020B0600070205080204" pitchFamily="34" charset="-128"/>
                <a:cs typeface="Tahoma"/>
              </a:defRPr>
            </a:lvl5pPr>
            <a:lvl6pPr marL="2514474" indent="-228588" algn="l" defTabSz="457178" rtl="0" eaLnBrk="1" latinLnBrk="0" hangingPunct="1">
              <a:spcBef>
                <a:spcPct val="20000"/>
              </a:spcBef>
              <a:buFont typeface="Arial"/>
              <a:buChar char="•"/>
              <a:defRPr sz="18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18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18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1800" kern="1200">
                <a:solidFill>
                  <a:schemeClr val="tx1"/>
                </a:solidFill>
                <a:latin typeface="+mn-lt"/>
                <a:ea typeface="+mn-ea"/>
                <a:cs typeface="+mn-cs"/>
              </a:defRPr>
            </a:lvl9pPr>
          </a:lstStyle>
          <a:p>
            <a:pPr marL="163183" indent="-163183"/>
            <a:r>
              <a:rPr lang="en-US" sz="2000" dirty="0"/>
              <a:t>Silicon-proven in 130 nm BCD</a:t>
            </a:r>
          </a:p>
          <a:p>
            <a:pPr marL="163183" indent="-163183"/>
            <a:r>
              <a:rPr lang="en-US" sz="2000" dirty="0"/>
              <a:t>Ultra-low levels of power consumption without sacrificing accuracy or noise performance </a:t>
            </a:r>
            <a:endParaRPr lang="en-US" sz="2000" dirty="0">
              <a:ea typeface="Tahoma"/>
            </a:endParaRPr>
          </a:p>
          <a:p>
            <a:pPr marL="163183" indent="-163183"/>
            <a:r>
              <a:rPr lang="en-US" sz="2000" b="1" dirty="0">
                <a:solidFill>
                  <a:schemeClr val="accent1"/>
                </a:solidFill>
              </a:rPr>
              <a:t>Fully integrated </a:t>
            </a:r>
            <a:r>
              <a:rPr lang="mr-IN" sz="2000" b="1" dirty="0">
                <a:solidFill>
                  <a:schemeClr val="accent1"/>
                </a:solidFill>
              </a:rPr>
              <a:t>–</a:t>
            </a:r>
            <a:r>
              <a:rPr lang="en-US" sz="2000" b="1" dirty="0">
                <a:solidFill>
                  <a:schemeClr val="accent1"/>
                </a:solidFill>
              </a:rPr>
              <a:t> no external components required</a:t>
            </a:r>
            <a:endParaRPr lang="en-US" sz="2000" b="1" dirty="0">
              <a:solidFill>
                <a:schemeClr val="accent1"/>
              </a:solidFill>
              <a:ea typeface="Tahoma"/>
            </a:endParaRPr>
          </a:p>
          <a:p>
            <a:pPr marL="163183" indent="-163183"/>
            <a:r>
              <a:rPr lang="en-US" sz="2000" dirty="0"/>
              <a:t>Two modes of operation: High Performance (HP) &amp; Low Power</a:t>
            </a:r>
            <a:r>
              <a:rPr lang="en-US" sz="2000" dirty="0">
                <a:ea typeface="Tahoma"/>
              </a:rPr>
              <a:t> (LP)</a:t>
            </a:r>
          </a:p>
          <a:p>
            <a:pPr marL="163183" indent="-163183"/>
            <a:r>
              <a:rPr lang="en-US" sz="2000" dirty="0"/>
              <a:t>Integrated temperature sensor</a:t>
            </a:r>
            <a:endParaRPr lang="en-US" sz="1800" dirty="0">
              <a:ea typeface="Tahoma"/>
            </a:endParaRPr>
          </a:p>
        </p:txBody>
      </p:sp>
      <p:pic>
        <p:nvPicPr>
          <p:cNvPr id="5" name="Picture 4" descr="ACCUREF-Blo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892" y="2749855"/>
            <a:ext cx="3203221" cy="2125537"/>
          </a:xfrm>
          <a:prstGeom prst="rect">
            <a:avLst/>
          </a:prstGeom>
        </p:spPr>
      </p:pic>
      <p:sp>
        <p:nvSpPr>
          <p:cNvPr id="6" name="Slide Number Placeholder 5"/>
          <p:cNvSpPr>
            <a:spLocks noGrp="1"/>
          </p:cNvSpPr>
          <p:nvPr>
            <p:ph type="sldNum" sz="quarter" idx="11"/>
          </p:nvPr>
        </p:nvSpPr>
        <p:spPr/>
        <p:txBody>
          <a:bodyPr/>
          <a:lstStyle/>
          <a:p>
            <a:fld id="{8374CD61-B77C-419C-9267-3FEE4C93040D}" type="slidenum">
              <a:rPr lang="en-US" altLang="en-US" smtClean="0"/>
              <a:pPr/>
              <a:t>24</a:t>
            </a:fld>
            <a:endParaRPr lang="en-US" altLang="en-US" dirty="0"/>
          </a:p>
        </p:txBody>
      </p:sp>
    </p:spTree>
    <p:extLst>
      <p:ext uri="{BB962C8B-B14F-4D97-AF65-F5344CB8AC3E}">
        <p14:creationId xmlns:p14="http://schemas.microsoft.com/office/powerpoint/2010/main" val="2010573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altLang="en-US" sz="2800" dirty="0">
                <a:latin typeface="Tahoma" panose="020B0604030504040204" pitchFamily="34" charset="0"/>
              </a:rPr>
              <a:t>Power Quencher</a:t>
            </a:r>
            <a:r>
              <a:rPr lang="en-US" altLang="en-US" sz="2800" baseline="30000" dirty="0">
                <a:latin typeface="Tahoma" panose="020B0604030504040204" pitchFamily="34" charset="0"/>
              </a:rPr>
              <a:t>®</a:t>
            </a:r>
            <a:r>
              <a:rPr lang="en-US" altLang="en-US" sz="2800" dirty="0">
                <a:latin typeface="Tahoma" panose="020B0604030504040204" pitchFamily="34" charset="0"/>
              </a:rPr>
              <a:t> LDO</a:t>
            </a:r>
            <a:endParaRPr lang="en-US" sz="2800" dirty="0">
              <a:ea typeface="+mj-ea"/>
            </a:endParaRPr>
          </a:p>
        </p:txBody>
      </p:sp>
      <p:sp>
        <p:nvSpPr>
          <p:cNvPr id="3" name="Footer Placeholder 2"/>
          <p:cNvSpPr>
            <a:spLocks noGrp="1"/>
          </p:cNvSpPr>
          <p:nvPr>
            <p:ph type="ftr" sz="quarter" idx="10"/>
          </p:nvPr>
        </p:nvSpPr>
        <p:spPr/>
        <p:txBody>
          <a:bodyPr/>
          <a:lstStyle>
            <a:lvl1pPr>
              <a:defRPr>
                <a:solidFill>
                  <a:schemeClr val="tx1"/>
                </a:solidFill>
                <a:latin typeface="Tahoma" panose="020B0604030504040204" pitchFamily="34" charset="0"/>
                <a:ea typeface="MS PGothic" panose="020B0600070205080204" pitchFamily="34" charset="-128"/>
              </a:defRPr>
            </a:lvl1pPr>
            <a:lvl2pPr marL="742859" indent="-285715">
              <a:defRPr>
                <a:solidFill>
                  <a:schemeClr val="tx1"/>
                </a:solidFill>
                <a:latin typeface="Tahoma" panose="020B0604030504040204" pitchFamily="34" charset="0"/>
                <a:ea typeface="MS PGothic" panose="020B0600070205080204" pitchFamily="34" charset="-128"/>
              </a:defRPr>
            </a:lvl2pPr>
            <a:lvl3pPr marL="1142858" indent="-228570">
              <a:defRPr>
                <a:solidFill>
                  <a:schemeClr val="tx1"/>
                </a:solidFill>
                <a:latin typeface="Tahoma" panose="020B0604030504040204" pitchFamily="34" charset="0"/>
                <a:ea typeface="MS PGothic" panose="020B0600070205080204" pitchFamily="34" charset="-128"/>
              </a:defRPr>
            </a:lvl3pPr>
            <a:lvl4pPr marL="1600000" indent="-228570">
              <a:defRPr>
                <a:solidFill>
                  <a:schemeClr val="tx1"/>
                </a:solidFill>
                <a:latin typeface="Tahoma" panose="020B0604030504040204" pitchFamily="34" charset="0"/>
                <a:ea typeface="MS PGothic" panose="020B0600070205080204" pitchFamily="34" charset="-128"/>
              </a:defRPr>
            </a:lvl4pPr>
            <a:lvl5pPr marL="2057144" indent="-228570">
              <a:defRPr>
                <a:solidFill>
                  <a:schemeClr val="tx1"/>
                </a:solidFill>
                <a:latin typeface="Tahoma" panose="020B0604030504040204" pitchFamily="34" charset="0"/>
                <a:ea typeface="MS PGothic" panose="020B0600070205080204" pitchFamily="34" charset="-128"/>
              </a:defRPr>
            </a:lvl5pPr>
            <a:lvl6pPr marL="2514285" indent="-228570" defTabSz="457142" fontAlgn="base">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430" indent="-228570" defTabSz="457142" fontAlgn="base">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8573" indent="-228570" defTabSz="457142" fontAlgn="base">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5715" indent="-228570" defTabSz="457142" fontAlgn="base">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r>
              <a:rPr lang="en-US" altLang="en-US" dirty="0">
                <a:solidFill>
                  <a:srgbClr val="898989"/>
                </a:solidFill>
              </a:rPr>
              <a:t>Copyright © 2019 | Vidatronic | Confidential</a:t>
            </a:r>
          </a:p>
        </p:txBody>
      </p:sp>
      <p:sp>
        <p:nvSpPr>
          <p:cNvPr id="22532" name="Content Placeholder 2"/>
          <p:cNvSpPr txBox="1">
            <a:spLocks/>
          </p:cNvSpPr>
          <p:nvPr/>
        </p:nvSpPr>
        <p:spPr bwMode="auto">
          <a:xfrm>
            <a:off x="147639" y="1053348"/>
            <a:ext cx="4912234" cy="3816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lstStyle>
            <a:lvl1pPr>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a:spcBef>
                <a:spcPts val="600"/>
              </a:spcBef>
              <a:spcAft>
                <a:spcPts val="400"/>
              </a:spcAft>
              <a:buSzPct val="75000"/>
            </a:pPr>
            <a:r>
              <a:rPr lang="en-US" altLang="en-US" sz="2000" dirty="0">
                <a:cs typeface="Tahoma" panose="020B0604030504040204" pitchFamily="34" charset="0"/>
              </a:rPr>
              <a:t>Typical application requiring multiple external LDOs and capacitors.</a:t>
            </a:r>
          </a:p>
          <a:p>
            <a:pPr>
              <a:spcBef>
                <a:spcPts val="600"/>
              </a:spcBef>
              <a:spcAft>
                <a:spcPts val="400"/>
              </a:spcAft>
              <a:buSzPct val="75000"/>
            </a:pPr>
            <a:endParaRPr lang="en-US" altLang="en-US" sz="2000" dirty="0">
              <a:cs typeface="Tahoma" panose="020B0604030504040204" pitchFamily="34" charset="0"/>
            </a:endParaRPr>
          </a:p>
          <a:p>
            <a:pPr>
              <a:spcBef>
                <a:spcPts val="600"/>
              </a:spcBef>
              <a:spcAft>
                <a:spcPts val="400"/>
              </a:spcAft>
              <a:buSzPct val="75000"/>
            </a:pPr>
            <a:endParaRPr lang="en-US" altLang="en-US" sz="2000" dirty="0">
              <a:cs typeface="Tahoma" panose="020B0604030504040204" pitchFamily="34" charset="0"/>
            </a:endParaRPr>
          </a:p>
          <a:p>
            <a:pPr>
              <a:spcBef>
                <a:spcPts val="600"/>
              </a:spcBef>
              <a:spcAft>
                <a:spcPts val="400"/>
              </a:spcAft>
              <a:buSzPct val="75000"/>
            </a:pPr>
            <a:endParaRPr lang="en-US" altLang="en-US" sz="2000" dirty="0">
              <a:cs typeface="Tahoma" panose="020B0604030504040204" pitchFamily="34" charset="0"/>
            </a:endParaRPr>
          </a:p>
          <a:p>
            <a:pPr>
              <a:spcBef>
                <a:spcPts val="600"/>
              </a:spcBef>
              <a:spcAft>
                <a:spcPts val="400"/>
              </a:spcAft>
              <a:buSzPct val="75000"/>
            </a:pPr>
            <a:r>
              <a:rPr lang="en-US" altLang="en-US" sz="2000" dirty="0">
                <a:cs typeface="Tahoma" panose="020B0604030504040204" pitchFamily="34" charset="0"/>
              </a:rPr>
              <a:t>Vidatronic integrated power management unit (PMU) - inside customer’s microchip</a:t>
            </a:r>
          </a:p>
          <a:p>
            <a:pPr>
              <a:spcBef>
                <a:spcPts val="600"/>
              </a:spcBef>
              <a:spcAft>
                <a:spcPts val="400"/>
              </a:spcAft>
              <a:buSzPct val="75000"/>
            </a:pPr>
            <a:r>
              <a:rPr lang="en-US" altLang="en-US" sz="2000" dirty="0">
                <a:cs typeface="Tahoma" panose="020B0604030504040204" pitchFamily="34" charset="0"/>
              </a:rPr>
              <a:t>No external LDOs.</a:t>
            </a:r>
          </a:p>
          <a:p>
            <a:pPr>
              <a:spcBef>
                <a:spcPts val="600"/>
              </a:spcBef>
              <a:spcAft>
                <a:spcPts val="400"/>
              </a:spcAft>
              <a:buSzPct val="75000"/>
            </a:pPr>
            <a:r>
              <a:rPr lang="en-US" altLang="en-US" sz="2000" dirty="0">
                <a:cs typeface="Tahoma" panose="020B0604030504040204" pitchFamily="34" charset="0"/>
              </a:rPr>
              <a:t>No external capacitors required.</a:t>
            </a:r>
            <a:endParaRPr lang="en-US" altLang="en-US" sz="2400" dirty="0">
              <a:cs typeface="Tahoma" panose="020B0604030504040204" pitchFamily="34" charset="0"/>
            </a:endParaRPr>
          </a:p>
        </p:txBody>
      </p:sp>
      <p:cxnSp>
        <p:nvCxnSpPr>
          <p:cNvPr id="13" name="Straight Connector 12"/>
          <p:cNvCxnSpPr/>
          <p:nvPr/>
        </p:nvCxnSpPr>
        <p:spPr>
          <a:xfrm>
            <a:off x="0" y="2806700"/>
            <a:ext cx="9144000" cy="0"/>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pic>
        <p:nvPicPr>
          <p:cNvPr id="15" name="Picture 14" descr="2019-standardLDO-diagr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463" y="690857"/>
            <a:ext cx="4044148" cy="1901007"/>
          </a:xfrm>
          <a:prstGeom prst="rect">
            <a:avLst/>
          </a:prstGeom>
        </p:spPr>
      </p:pic>
      <p:pic>
        <p:nvPicPr>
          <p:cNvPr id="5" name="Picture 4" descr="2019-integratedPMU-diagr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3189" y="2953297"/>
            <a:ext cx="3263151" cy="1901951"/>
          </a:xfrm>
          <a:prstGeom prst="rect">
            <a:avLst/>
          </a:prstGeom>
        </p:spPr>
      </p:pic>
      <p:sp>
        <p:nvSpPr>
          <p:cNvPr id="4" name="Slide Number Placeholder 3"/>
          <p:cNvSpPr>
            <a:spLocks noGrp="1"/>
          </p:cNvSpPr>
          <p:nvPr>
            <p:ph type="sldNum" sz="quarter" idx="11"/>
          </p:nvPr>
        </p:nvSpPr>
        <p:spPr/>
        <p:txBody>
          <a:bodyPr/>
          <a:lstStyle/>
          <a:p>
            <a:fld id="{147DDA95-37BE-424C-A76E-A13C2B8077C4}" type="slidenum">
              <a:rPr lang="en-US" altLang="en-US" smtClean="0"/>
              <a:pPr/>
              <a:t>25</a:t>
            </a:fld>
            <a:endParaRPr lang="en-US" altLang="en-US" dirty="0"/>
          </a:p>
        </p:txBody>
      </p:sp>
    </p:spTree>
    <p:extLst>
      <p:ext uri="{BB962C8B-B14F-4D97-AF65-F5344CB8AC3E}">
        <p14:creationId xmlns:p14="http://schemas.microsoft.com/office/powerpoint/2010/main" val="2448706078"/>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Flexsupply™ IP Cores</a:t>
            </a:r>
          </a:p>
        </p:txBody>
      </p:sp>
      <p:cxnSp>
        <p:nvCxnSpPr>
          <p:cNvPr id="26" name="Straight Connector 25"/>
          <p:cNvCxnSpPr/>
          <p:nvPr/>
        </p:nvCxnSpPr>
        <p:spPr>
          <a:xfrm>
            <a:off x="0" y="2681311"/>
            <a:ext cx="9144000" cy="0"/>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99415" y="874248"/>
            <a:ext cx="4734656" cy="1323439"/>
          </a:xfrm>
          <a:prstGeom prst="rect">
            <a:avLst/>
          </a:prstGeom>
          <a:noFill/>
        </p:spPr>
        <p:txBody>
          <a:bodyPr wrap="square" lIns="91434" tIns="45717" rIns="91434" bIns="45717" rtlCol="0">
            <a:spAutoFit/>
          </a:bodyPr>
          <a:lstStyle/>
          <a:p>
            <a:r>
              <a:rPr lang="en-US" sz="1600" dirty="0"/>
              <a:t>Current products designed around a 2.5 V supply function properly when the battery level is high.</a:t>
            </a:r>
          </a:p>
          <a:p>
            <a:endParaRPr lang="en-US" sz="1600" dirty="0"/>
          </a:p>
          <a:p>
            <a:r>
              <a:rPr lang="en-US" sz="1600" dirty="0"/>
              <a:t>When the battery level is low, however, the product stops working entirely.</a:t>
            </a:r>
          </a:p>
        </p:txBody>
      </p:sp>
      <p:sp>
        <p:nvSpPr>
          <p:cNvPr id="3" name="Footer Placeholder 2"/>
          <p:cNvSpPr>
            <a:spLocks noGrp="1"/>
          </p:cNvSpPr>
          <p:nvPr>
            <p:ph type="ftr" sz="quarter" idx="10"/>
          </p:nvPr>
        </p:nvSpPr>
        <p:spPr/>
        <p:txBody>
          <a:bodyPr/>
          <a:lstStyle/>
          <a:p>
            <a:r>
              <a:rPr lang="en-US" altLang="en-US" dirty="0"/>
              <a:t>Copyright © 2019 | Vidatronic | Confidential</a:t>
            </a:r>
          </a:p>
        </p:txBody>
      </p:sp>
      <p:sp>
        <p:nvSpPr>
          <p:cNvPr id="35" name="TextBox 34"/>
          <p:cNvSpPr txBox="1"/>
          <p:nvPr/>
        </p:nvSpPr>
        <p:spPr>
          <a:xfrm>
            <a:off x="181009" y="2890319"/>
            <a:ext cx="4316936" cy="1846656"/>
          </a:xfrm>
          <a:prstGeom prst="rect">
            <a:avLst/>
          </a:prstGeom>
          <a:noFill/>
        </p:spPr>
        <p:txBody>
          <a:bodyPr wrap="square" lIns="91434" tIns="45717" rIns="91434" bIns="45717" rtlCol="0">
            <a:spAutoFit/>
          </a:bodyPr>
          <a:lstStyle/>
          <a:p>
            <a:r>
              <a:rPr lang="en-US" sz="1400" dirty="0"/>
              <a:t>The Flexsupply™ family of switched-capacitor regulated voltage-doubler IP cores are designed to improve current products so that they can function properly at extremely low battery levels.</a:t>
            </a:r>
          </a:p>
          <a:p>
            <a:endParaRPr lang="en-US" sz="1400" dirty="0"/>
          </a:p>
          <a:p>
            <a:r>
              <a:rPr lang="en-US" sz="1400" dirty="0"/>
              <a:t>After integration into the SoC, the Flexsupply™ IP core provides the correct supply voltage to the SoC, even with low battery levels.</a:t>
            </a:r>
          </a:p>
        </p:txBody>
      </p:sp>
      <p:grpSp>
        <p:nvGrpSpPr>
          <p:cNvPr id="36" name="Group 35"/>
          <p:cNvGrpSpPr/>
          <p:nvPr/>
        </p:nvGrpSpPr>
        <p:grpSpPr>
          <a:xfrm>
            <a:off x="4570222" y="2923932"/>
            <a:ext cx="4399607" cy="1592512"/>
            <a:chOff x="4456644" y="2932751"/>
            <a:chExt cx="4325101" cy="1592512"/>
          </a:xfrm>
        </p:grpSpPr>
        <p:grpSp>
          <p:nvGrpSpPr>
            <p:cNvPr id="38" name="Group 37"/>
            <p:cNvGrpSpPr/>
            <p:nvPr/>
          </p:nvGrpSpPr>
          <p:grpSpPr>
            <a:xfrm>
              <a:off x="4456644" y="2932751"/>
              <a:ext cx="4325101" cy="1592512"/>
              <a:chOff x="4670969" y="2932751"/>
              <a:chExt cx="4325101" cy="1592512"/>
            </a:xfrm>
          </p:grpSpPr>
          <p:grpSp>
            <p:nvGrpSpPr>
              <p:cNvPr id="41" name="Group 40"/>
              <p:cNvGrpSpPr/>
              <p:nvPr/>
            </p:nvGrpSpPr>
            <p:grpSpPr>
              <a:xfrm>
                <a:off x="8100996" y="3498175"/>
                <a:ext cx="895074" cy="461665"/>
                <a:chOff x="8100996" y="3464478"/>
                <a:chExt cx="895074" cy="461665"/>
              </a:xfrm>
            </p:grpSpPr>
            <p:sp>
              <p:nvSpPr>
                <p:cNvPr id="54" name="Right Arrow 53"/>
                <p:cNvSpPr/>
                <p:nvPr/>
              </p:nvSpPr>
              <p:spPr>
                <a:xfrm>
                  <a:off x="8100996" y="3464478"/>
                  <a:ext cx="895074" cy="461665"/>
                </a:xfrm>
                <a:prstGeom prst="rightArrow">
                  <a:avLst/>
                </a:prstGeom>
                <a:solidFill>
                  <a:schemeClr val="accent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55" name="TextBox 54"/>
                <p:cNvSpPr txBox="1"/>
                <p:nvPr/>
              </p:nvSpPr>
              <p:spPr>
                <a:xfrm>
                  <a:off x="8110474" y="3564505"/>
                  <a:ext cx="704162" cy="261610"/>
                </a:xfrm>
                <a:prstGeom prst="rect">
                  <a:avLst/>
                </a:prstGeom>
                <a:noFill/>
              </p:spPr>
              <p:txBody>
                <a:bodyPr wrap="square" rtlCol="0">
                  <a:spAutoFit/>
                </a:bodyPr>
                <a:lstStyle/>
                <a:p>
                  <a:r>
                    <a:rPr lang="en-US" sz="1100" dirty="0">
                      <a:solidFill>
                        <a:srgbClr val="FFFFFF"/>
                      </a:solidFill>
                    </a:rPr>
                    <a:t>OUTPUT</a:t>
                  </a:r>
                  <a:endParaRPr lang="en-US" sz="1200" dirty="0">
                    <a:solidFill>
                      <a:srgbClr val="FFFFFF"/>
                    </a:solidFill>
                  </a:endParaRPr>
                </a:p>
              </p:txBody>
            </p:sp>
          </p:grpSp>
          <p:grpSp>
            <p:nvGrpSpPr>
              <p:cNvPr id="42" name="Group 41"/>
              <p:cNvGrpSpPr/>
              <p:nvPr/>
            </p:nvGrpSpPr>
            <p:grpSpPr>
              <a:xfrm>
                <a:off x="4670969" y="2932751"/>
                <a:ext cx="3430027" cy="1592512"/>
                <a:chOff x="4670969" y="2932751"/>
                <a:chExt cx="3430027" cy="1592512"/>
              </a:xfrm>
            </p:grpSpPr>
            <p:grpSp>
              <p:nvGrpSpPr>
                <p:cNvPr id="43" name="Group 42"/>
                <p:cNvGrpSpPr/>
                <p:nvPr/>
              </p:nvGrpSpPr>
              <p:grpSpPr>
                <a:xfrm>
                  <a:off x="4670969" y="2932751"/>
                  <a:ext cx="3430027" cy="1592512"/>
                  <a:chOff x="-245317" y="2735615"/>
                  <a:chExt cx="3430027" cy="1592512"/>
                </a:xfrm>
              </p:grpSpPr>
              <p:pic>
                <p:nvPicPr>
                  <p:cNvPr id="47" name="Picture 46" descr="135.png"/>
                  <p:cNvPicPr>
                    <a:picLocks noChangeAspect="1"/>
                  </p:cNvPicPr>
                  <p:nvPr/>
                </p:nvPicPr>
                <p:blipFill>
                  <a:blip r:embed="rId2">
                    <a:extLst>
                      <a:ext uri="{28A0092B-C50C-407E-A947-70E740481C1C}">
                        <a14:useLocalDpi xmlns:a14="http://schemas.microsoft.com/office/drawing/2010/main"/>
                      </a:ext>
                    </a:extLst>
                  </a:blip>
                  <a:stretch>
                    <a:fillRect/>
                  </a:stretch>
                </p:blipFill>
                <p:spPr>
                  <a:xfrm rot="16200000">
                    <a:off x="368299" y="2956527"/>
                    <a:ext cx="1371600" cy="1371600"/>
                  </a:xfrm>
                  <a:prstGeom prst="rect">
                    <a:avLst/>
                  </a:prstGeom>
                </p:spPr>
              </p:pic>
              <p:grpSp>
                <p:nvGrpSpPr>
                  <p:cNvPr id="48" name="Group 47"/>
                  <p:cNvGrpSpPr/>
                  <p:nvPr/>
                </p:nvGrpSpPr>
                <p:grpSpPr>
                  <a:xfrm>
                    <a:off x="1043574" y="2735615"/>
                    <a:ext cx="2141136" cy="1591349"/>
                    <a:chOff x="1953618" y="732750"/>
                    <a:chExt cx="2141136" cy="1591349"/>
                  </a:xfrm>
                </p:grpSpPr>
                <p:cxnSp>
                  <p:nvCxnSpPr>
                    <p:cNvPr id="50" name="Straight Connector 49"/>
                    <p:cNvCxnSpPr>
                      <a:cxnSpLocks/>
                    </p:cNvCxnSpPr>
                    <p:nvPr/>
                  </p:nvCxnSpPr>
                  <p:spPr>
                    <a:xfrm flipV="1">
                      <a:off x="1953618" y="828394"/>
                      <a:ext cx="3676" cy="182880"/>
                    </a:xfrm>
                    <a:prstGeom prst="line">
                      <a:avLst/>
                    </a:prstGeom>
                    <a:ln w="12700" cmpd="sng">
                      <a:solidFill>
                        <a:srgbClr val="0088AA"/>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a:cxnSpLocks/>
                    </p:cNvCxnSpPr>
                    <p:nvPr/>
                  </p:nvCxnSpPr>
                  <p:spPr>
                    <a:xfrm flipV="1">
                      <a:off x="1957294" y="828394"/>
                      <a:ext cx="1162794" cy="3837"/>
                    </a:xfrm>
                    <a:prstGeom prst="line">
                      <a:avLst/>
                    </a:prstGeom>
                    <a:ln w="12700" cmpd="sng">
                      <a:solidFill>
                        <a:srgbClr val="0088AA"/>
                      </a:solidFill>
                    </a:ln>
                    <a:effectLst/>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3120088" y="732750"/>
                      <a:ext cx="974666" cy="159134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3" name="TextBox 52"/>
                    <p:cNvSpPr txBox="1"/>
                    <p:nvPr/>
                  </p:nvSpPr>
                  <p:spPr>
                    <a:xfrm>
                      <a:off x="3200388" y="1419429"/>
                      <a:ext cx="814067" cy="646331"/>
                    </a:xfrm>
                    <a:prstGeom prst="rect">
                      <a:avLst/>
                    </a:prstGeom>
                    <a:noFill/>
                  </p:spPr>
                  <p:txBody>
                    <a:bodyPr wrap="square" rtlCol="0">
                      <a:spAutoFit/>
                    </a:bodyPr>
                    <a:lstStyle/>
                    <a:p>
                      <a:pPr algn="ctr"/>
                      <a:r>
                        <a:rPr lang="en-US" sz="1200" dirty="0">
                          <a:solidFill>
                            <a:srgbClr val="FFFFFF"/>
                          </a:solidFill>
                        </a:rPr>
                        <a:t>ASIC</a:t>
                      </a:r>
                    </a:p>
                    <a:p>
                      <a:pPr algn="ctr"/>
                      <a:r>
                        <a:rPr lang="en-US" sz="1200" dirty="0">
                          <a:solidFill>
                            <a:srgbClr val="FFFFFF"/>
                          </a:solidFill>
                        </a:rPr>
                        <a:t>or</a:t>
                      </a:r>
                    </a:p>
                    <a:p>
                      <a:pPr algn="ctr"/>
                      <a:r>
                        <a:rPr lang="en-US" sz="1200" dirty="0">
                          <a:solidFill>
                            <a:srgbClr val="FFFFFF"/>
                          </a:solidFill>
                        </a:rPr>
                        <a:t>SoC</a:t>
                      </a:r>
                    </a:p>
                  </p:txBody>
                </p:sp>
              </p:grpSp>
              <p:sp>
                <p:nvSpPr>
                  <p:cNvPr id="49" name="TextBox 48"/>
                  <p:cNvSpPr txBox="1"/>
                  <p:nvPr/>
                </p:nvSpPr>
                <p:spPr>
                  <a:xfrm>
                    <a:off x="-245317" y="3729007"/>
                    <a:ext cx="895473" cy="369332"/>
                  </a:xfrm>
                  <a:prstGeom prst="rect">
                    <a:avLst/>
                  </a:prstGeom>
                  <a:noFill/>
                </p:spPr>
                <p:txBody>
                  <a:bodyPr wrap="square" rtlCol="0">
                    <a:spAutoFit/>
                  </a:bodyPr>
                  <a:lstStyle/>
                  <a:p>
                    <a:pPr algn="ctr"/>
                    <a:r>
                      <a:rPr lang="en-US" sz="900" dirty="0"/>
                      <a:t>Battery Level: 1.6 V</a:t>
                    </a:r>
                  </a:p>
                </p:txBody>
              </p:sp>
            </p:grpSp>
            <p:grpSp>
              <p:nvGrpSpPr>
                <p:cNvPr id="44" name="Group 43"/>
                <p:cNvGrpSpPr/>
                <p:nvPr/>
              </p:nvGrpSpPr>
              <p:grpSpPr>
                <a:xfrm>
                  <a:off x="7214101" y="3021837"/>
                  <a:ext cx="814067" cy="393775"/>
                  <a:chOff x="7206630" y="2977011"/>
                  <a:chExt cx="814067" cy="393775"/>
                </a:xfrm>
              </p:grpSpPr>
              <p:sp>
                <p:nvSpPr>
                  <p:cNvPr id="45" name="Rectangle 44"/>
                  <p:cNvSpPr/>
                  <p:nvPr/>
                </p:nvSpPr>
                <p:spPr>
                  <a:xfrm>
                    <a:off x="7206630" y="2977011"/>
                    <a:ext cx="814067" cy="393775"/>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TextBox 45"/>
                  <p:cNvSpPr txBox="1"/>
                  <p:nvPr/>
                </p:nvSpPr>
                <p:spPr>
                  <a:xfrm>
                    <a:off x="7206630" y="3004621"/>
                    <a:ext cx="814067" cy="338554"/>
                  </a:xfrm>
                  <a:prstGeom prst="rect">
                    <a:avLst/>
                  </a:prstGeom>
                  <a:noFill/>
                </p:spPr>
                <p:txBody>
                  <a:bodyPr wrap="square" rtlCol="0">
                    <a:spAutoFit/>
                  </a:bodyPr>
                  <a:lstStyle/>
                  <a:p>
                    <a:pPr algn="ctr"/>
                    <a:r>
                      <a:rPr lang="en-US" sz="800" dirty="0"/>
                      <a:t>Flexsupply™</a:t>
                    </a:r>
                  </a:p>
                  <a:p>
                    <a:pPr algn="ctr"/>
                    <a:r>
                      <a:rPr lang="en-US" sz="800" dirty="0"/>
                      <a:t>IP Core*</a:t>
                    </a:r>
                  </a:p>
                </p:txBody>
              </p:sp>
            </p:grpSp>
          </p:grpSp>
        </p:grpSp>
        <p:sp>
          <p:nvSpPr>
            <p:cNvPr id="39" name="Right Arrow 38"/>
            <p:cNvSpPr>
              <a:spLocks noChangeAspect="1"/>
            </p:cNvSpPr>
            <p:nvPr/>
          </p:nvSpPr>
          <p:spPr>
            <a:xfrm rot="16200000">
              <a:off x="4638455" y="3556755"/>
              <a:ext cx="531850" cy="274320"/>
            </a:xfrm>
            <a:prstGeom prst="rightArrow">
              <a:avLst/>
            </a:prstGeom>
            <a:solidFill>
              <a:schemeClr val="accent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40" name="TextBox 39"/>
            <p:cNvSpPr txBox="1"/>
            <p:nvPr/>
          </p:nvSpPr>
          <p:spPr>
            <a:xfrm>
              <a:off x="4456644" y="3190954"/>
              <a:ext cx="895473" cy="230832"/>
            </a:xfrm>
            <a:prstGeom prst="rect">
              <a:avLst/>
            </a:prstGeom>
            <a:noFill/>
          </p:spPr>
          <p:txBody>
            <a:bodyPr wrap="square" rtlCol="0">
              <a:spAutoFit/>
            </a:bodyPr>
            <a:lstStyle/>
            <a:p>
              <a:pPr algn="ctr"/>
              <a:r>
                <a:rPr lang="en-US" sz="900" dirty="0"/>
                <a:t>2.5 V</a:t>
              </a:r>
            </a:p>
          </p:txBody>
        </p:sp>
      </p:grpSp>
      <p:grpSp>
        <p:nvGrpSpPr>
          <p:cNvPr id="56" name="Group 55"/>
          <p:cNvGrpSpPr/>
          <p:nvPr/>
        </p:nvGrpSpPr>
        <p:grpSpPr>
          <a:xfrm>
            <a:off x="4510331" y="862114"/>
            <a:ext cx="4459498" cy="1591349"/>
            <a:chOff x="4608651" y="763786"/>
            <a:chExt cx="4387419" cy="1591349"/>
          </a:xfrm>
        </p:grpSpPr>
        <p:grpSp>
          <p:nvGrpSpPr>
            <p:cNvPr id="57" name="Group 56"/>
            <p:cNvGrpSpPr/>
            <p:nvPr/>
          </p:nvGrpSpPr>
          <p:grpSpPr>
            <a:xfrm>
              <a:off x="4608651" y="763786"/>
              <a:ext cx="3492345" cy="1591349"/>
              <a:chOff x="602409" y="732750"/>
              <a:chExt cx="3492345" cy="1591349"/>
            </a:xfrm>
          </p:grpSpPr>
          <p:grpSp>
            <p:nvGrpSpPr>
              <p:cNvPr id="61" name="Group 60"/>
              <p:cNvGrpSpPr/>
              <p:nvPr/>
            </p:nvGrpSpPr>
            <p:grpSpPr>
              <a:xfrm>
                <a:off x="1267818" y="732750"/>
                <a:ext cx="2826936" cy="1591349"/>
                <a:chOff x="1267818" y="732750"/>
                <a:chExt cx="2826936" cy="1591349"/>
              </a:xfrm>
            </p:grpSpPr>
            <p:pic>
              <p:nvPicPr>
                <p:cNvPr id="63" name="Picture 62" descr="137.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16200000">
                  <a:off x="1267818" y="952499"/>
                  <a:ext cx="1371600" cy="1371600"/>
                </a:xfrm>
                <a:prstGeom prst="rect">
                  <a:avLst/>
                </a:prstGeom>
              </p:spPr>
            </p:pic>
            <p:grpSp>
              <p:nvGrpSpPr>
                <p:cNvPr id="64" name="Group 63"/>
                <p:cNvGrpSpPr/>
                <p:nvPr/>
              </p:nvGrpSpPr>
              <p:grpSpPr>
                <a:xfrm>
                  <a:off x="1953618" y="732750"/>
                  <a:ext cx="2141136" cy="1591349"/>
                  <a:chOff x="1953618" y="732750"/>
                  <a:chExt cx="2141136" cy="1591349"/>
                </a:xfrm>
              </p:grpSpPr>
              <p:cxnSp>
                <p:nvCxnSpPr>
                  <p:cNvPr id="65" name="Straight Connector 64"/>
                  <p:cNvCxnSpPr>
                    <a:cxnSpLocks/>
                  </p:cNvCxnSpPr>
                  <p:nvPr/>
                </p:nvCxnSpPr>
                <p:spPr>
                  <a:xfrm flipV="1">
                    <a:off x="1953618" y="828394"/>
                    <a:ext cx="3676" cy="182880"/>
                  </a:xfrm>
                  <a:prstGeom prst="line">
                    <a:avLst/>
                  </a:prstGeom>
                  <a:ln w="12700" cmpd="sng">
                    <a:solidFill>
                      <a:srgbClr val="0088AA"/>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a:cxnSpLocks/>
                  </p:cNvCxnSpPr>
                  <p:nvPr/>
                </p:nvCxnSpPr>
                <p:spPr>
                  <a:xfrm flipV="1">
                    <a:off x="1957294" y="828394"/>
                    <a:ext cx="1162794" cy="3837"/>
                  </a:xfrm>
                  <a:prstGeom prst="line">
                    <a:avLst/>
                  </a:prstGeom>
                  <a:ln w="12700" cmpd="sng">
                    <a:solidFill>
                      <a:srgbClr val="0088AA"/>
                    </a:solidFill>
                  </a:ln>
                  <a:effectLst/>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a:off x="3120088" y="732750"/>
                    <a:ext cx="974666" cy="159134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68" name="TextBox 67"/>
                  <p:cNvSpPr txBox="1"/>
                  <p:nvPr/>
                </p:nvSpPr>
                <p:spPr>
                  <a:xfrm>
                    <a:off x="3200388" y="1205259"/>
                    <a:ext cx="814067" cy="646331"/>
                  </a:xfrm>
                  <a:prstGeom prst="rect">
                    <a:avLst/>
                  </a:prstGeom>
                  <a:noFill/>
                </p:spPr>
                <p:txBody>
                  <a:bodyPr wrap="square" rtlCol="0">
                    <a:spAutoFit/>
                  </a:bodyPr>
                  <a:lstStyle/>
                  <a:p>
                    <a:pPr algn="ctr"/>
                    <a:r>
                      <a:rPr lang="en-US" sz="1200" dirty="0">
                        <a:solidFill>
                          <a:srgbClr val="FFFFFF"/>
                        </a:solidFill>
                      </a:rPr>
                      <a:t>ASIC</a:t>
                    </a:r>
                  </a:p>
                  <a:p>
                    <a:pPr algn="ctr"/>
                    <a:r>
                      <a:rPr lang="en-US" sz="1200" dirty="0">
                        <a:solidFill>
                          <a:srgbClr val="FFFFFF"/>
                        </a:solidFill>
                      </a:rPr>
                      <a:t>or</a:t>
                    </a:r>
                  </a:p>
                  <a:p>
                    <a:pPr algn="ctr"/>
                    <a:r>
                      <a:rPr lang="en-US" sz="1200" dirty="0">
                        <a:solidFill>
                          <a:srgbClr val="FFFFFF"/>
                        </a:solidFill>
                      </a:rPr>
                      <a:t>SoC</a:t>
                    </a:r>
                  </a:p>
                </p:txBody>
              </p:sp>
            </p:grpSp>
          </p:grpSp>
          <p:sp>
            <p:nvSpPr>
              <p:cNvPr id="62" name="TextBox 61"/>
              <p:cNvSpPr txBox="1"/>
              <p:nvPr/>
            </p:nvSpPr>
            <p:spPr>
              <a:xfrm>
                <a:off x="602409" y="1020593"/>
                <a:ext cx="895473" cy="369332"/>
              </a:xfrm>
              <a:prstGeom prst="rect">
                <a:avLst/>
              </a:prstGeom>
              <a:noFill/>
            </p:spPr>
            <p:txBody>
              <a:bodyPr wrap="square" rtlCol="0">
                <a:spAutoFit/>
              </a:bodyPr>
              <a:lstStyle/>
              <a:p>
                <a:pPr algn="ctr"/>
                <a:r>
                  <a:rPr lang="en-US" sz="900" dirty="0"/>
                  <a:t>Battery Level: 2.5 V</a:t>
                </a:r>
              </a:p>
            </p:txBody>
          </p:sp>
        </p:grpSp>
        <p:grpSp>
          <p:nvGrpSpPr>
            <p:cNvPr id="58" name="Group 57"/>
            <p:cNvGrpSpPr/>
            <p:nvPr/>
          </p:nvGrpSpPr>
          <p:grpSpPr>
            <a:xfrm>
              <a:off x="8100996" y="1328628"/>
              <a:ext cx="895074" cy="461665"/>
              <a:chOff x="8100996" y="1328628"/>
              <a:chExt cx="895074" cy="461665"/>
            </a:xfrm>
          </p:grpSpPr>
          <p:sp>
            <p:nvSpPr>
              <p:cNvPr id="59" name="Right Arrow 58"/>
              <p:cNvSpPr/>
              <p:nvPr/>
            </p:nvSpPr>
            <p:spPr>
              <a:xfrm>
                <a:off x="8100996" y="1328628"/>
                <a:ext cx="895074" cy="461665"/>
              </a:xfrm>
              <a:prstGeom prst="rightArrow">
                <a:avLst/>
              </a:prstGeom>
              <a:solidFill>
                <a:schemeClr val="accent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60" name="TextBox 59"/>
              <p:cNvSpPr txBox="1"/>
              <p:nvPr/>
            </p:nvSpPr>
            <p:spPr>
              <a:xfrm>
                <a:off x="8110474" y="1428655"/>
                <a:ext cx="704162" cy="261610"/>
              </a:xfrm>
              <a:prstGeom prst="rect">
                <a:avLst/>
              </a:prstGeom>
              <a:noFill/>
            </p:spPr>
            <p:txBody>
              <a:bodyPr wrap="square" rtlCol="0">
                <a:spAutoFit/>
              </a:bodyPr>
              <a:lstStyle/>
              <a:p>
                <a:r>
                  <a:rPr lang="en-US" sz="1100" dirty="0">
                    <a:solidFill>
                      <a:srgbClr val="FFFFFF"/>
                    </a:solidFill>
                  </a:rPr>
                  <a:t>OUTPUT</a:t>
                </a:r>
                <a:endParaRPr lang="en-US" sz="1200" dirty="0">
                  <a:solidFill>
                    <a:srgbClr val="FFFFFF"/>
                  </a:solidFill>
                </a:endParaRPr>
              </a:p>
            </p:txBody>
          </p:sp>
        </p:grpSp>
      </p:grpSp>
      <p:sp>
        <p:nvSpPr>
          <p:cNvPr id="4" name="Slide Number Placeholder 3"/>
          <p:cNvSpPr>
            <a:spLocks noGrp="1"/>
          </p:cNvSpPr>
          <p:nvPr>
            <p:ph type="sldNum" sz="quarter" idx="11"/>
          </p:nvPr>
        </p:nvSpPr>
        <p:spPr/>
        <p:txBody>
          <a:bodyPr/>
          <a:lstStyle/>
          <a:p>
            <a:fld id="{B984C335-922F-48F5-B449-48F2E89B5432}" type="slidenum">
              <a:rPr lang="en-US" altLang="en-US" smtClean="0"/>
              <a:pPr/>
              <a:t>26</a:t>
            </a:fld>
            <a:endParaRPr lang="en-US" altLang="en-US" dirty="0"/>
          </a:p>
        </p:txBody>
      </p:sp>
    </p:spTree>
    <p:extLst>
      <p:ext uri="{BB962C8B-B14F-4D97-AF65-F5344CB8AC3E}">
        <p14:creationId xmlns:p14="http://schemas.microsoft.com/office/powerpoint/2010/main" val="4205648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Semiconductor IP Challenge #6</a:t>
            </a:r>
          </a:p>
        </p:txBody>
      </p:sp>
      <p:sp>
        <p:nvSpPr>
          <p:cNvPr id="3" name="Footer Placeholder 2"/>
          <p:cNvSpPr>
            <a:spLocks noGrp="1"/>
          </p:cNvSpPr>
          <p:nvPr>
            <p:ph type="ftr" sz="quarter" idx="10"/>
          </p:nvPr>
        </p:nvSpPr>
        <p:spPr/>
        <p:txBody>
          <a:bodyPr/>
          <a:lstStyle/>
          <a:p>
            <a:r>
              <a:rPr lang="en-US" altLang="en-US" dirty="0"/>
              <a:t>Copyright © 2019 | Vidatronic | Confidential</a:t>
            </a:r>
          </a:p>
        </p:txBody>
      </p:sp>
      <p:sp>
        <p:nvSpPr>
          <p:cNvPr id="8" name="TextBox 7"/>
          <p:cNvSpPr txBox="1"/>
          <p:nvPr/>
        </p:nvSpPr>
        <p:spPr>
          <a:xfrm>
            <a:off x="375920" y="664261"/>
            <a:ext cx="8275320" cy="461665"/>
          </a:xfrm>
          <a:prstGeom prst="rect">
            <a:avLst/>
          </a:prstGeom>
          <a:solidFill>
            <a:schemeClr val="accent6"/>
          </a:solidFill>
          <a:ln w="38100" cmpd="sng">
            <a:noFill/>
          </a:ln>
        </p:spPr>
        <p:txBody>
          <a:bodyPr wrap="square" rtlCol="0">
            <a:spAutoFit/>
          </a:bodyPr>
          <a:lstStyle/>
          <a:p>
            <a:r>
              <a:rPr lang="en-US" sz="2400" dirty="0">
                <a:solidFill>
                  <a:schemeClr val="bg2"/>
                </a:solidFill>
              </a:rPr>
              <a:t>THE CHALLENGE</a:t>
            </a:r>
          </a:p>
        </p:txBody>
      </p:sp>
      <p:sp>
        <p:nvSpPr>
          <p:cNvPr id="10" name="Content Placeholder 3"/>
          <p:cNvSpPr txBox="1">
            <a:spLocks/>
          </p:cNvSpPr>
          <p:nvPr/>
        </p:nvSpPr>
        <p:spPr>
          <a:xfrm>
            <a:off x="375920" y="1184012"/>
            <a:ext cx="7265381" cy="495059"/>
          </a:xfrm>
          <a:prstGeom prst="rect">
            <a:avLst/>
          </a:prstGeom>
          <a:noFill/>
          <a:ln w="38100" cmpd="sng">
            <a:noFill/>
          </a:ln>
        </p:spPr>
        <p:txBody>
          <a:bodyPr/>
          <a:lstStyle>
            <a:lvl1pPr marL="163505" indent="-163505" algn="l" defTabSz="457178" rtl="0" eaLnBrk="1" fontAlgn="base" hangingPunct="1">
              <a:spcBef>
                <a:spcPts val="600"/>
              </a:spcBef>
              <a:spcAft>
                <a:spcPts val="400"/>
              </a:spcAft>
              <a:buSzPct val="75000"/>
              <a:buFont typeface="Wingdings" panose="05000000000000000000" pitchFamily="2" charset="2"/>
              <a:buChar char="§"/>
              <a:defRPr sz="2400" kern="1200">
                <a:solidFill>
                  <a:schemeClr val="tx1"/>
                </a:solidFill>
                <a:latin typeface="Tahoma"/>
                <a:ea typeface="MS PGothic" panose="020B0600070205080204" pitchFamily="34" charset="-128"/>
                <a:cs typeface="Tahoma"/>
              </a:defRPr>
            </a:lvl1pPr>
            <a:lvl2pPr marL="465114" indent="-190491" algn="l" defTabSz="457178" rtl="0" eaLnBrk="1" fontAlgn="base" hangingPunct="1">
              <a:spcBef>
                <a:spcPts val="75"/>
              </a:spcBef>
              <a:spcAft>
                <a:spcPts val="400"/>
              </a:spcAft>
              <a:buSzPct val="75000"/>
              <a:buFont typeface="Arial" panose="020B0604020202020204" pitchFamily="34" charset="0"/>
              <a:buChar char="•"/>
              <a:defRPr sz="2000" kern="1200">
                <a:solidFill>
                  <a:schemeClr val="tx1"/>
                </a:solidFill>
                <a:latin typeface="Tahoma"/>
                <a:ea typeface="MS PGothic" panose="020B0600070205080204" pitchFamily="34" charset="-128"/>
                <a:cs typeface="Tahoma"/>
              </a:defRPr>
            </a:lvl2pPr>
            <a:lvl3pPr marL="776249" indent="-136519" algn="l" defTabSz="457178" rtl="0" eaLnBrk="1" fontAlgn="base" hangingPunct="1">
              <a:spcBef>
                <a:spcPct val="0"/>
              </a:spcBef>
              <a:spcAft>
                <a:spcPts val="400"/>
              </a:spcAft>
              <a:buSzPct val="75000"/>
              <a:buFont typeface="Wingdings" panose="05000000000000000000" pitchFamily="2" charset="2"/>
              <a:buChar char="§"/>
              <a:defRPr kern="1200">
                <a:solidFill>
                  <a:schemeClr val="tx1"/>
                </a:solidFill>
                <a:latin typeface="Tahoma"/>
                <a:ea typeface="MS PGothic" panose="020B0600070205080204" pitchFamily="34" charset="-128"/>
                <a:cs typeface="Tahoma"/>
              </a:defRPr>
            </a:lvl3pPr>
            <a:lvl4pPr marL="1142944" indent="-136519" algn="l" defTabSz="457178" rtl="0" eaLnBrk="1" fontAlgn="base" hangingPunct="1">
              <a:spcBef>
                <a:spcPct val="0"/>
              </a:spcBef>
              <a:spcAft>
                <a:spcPts val="400"/>
              </a:spcAft>
              <a:buSzPct val="75000"/>
              <a:buFont typeface="Arial" panose="020B0604020202020204" pitchFamily="34" charset="0"/>
              <a:buChar char="•"/>
              <a:defRPr sz="1600" kern="1200">
                <a:solidFill>
                  <a:schemeClr val="tx1"/>
                </a:solidFill>
                <a:latin typeface="Tahoma"/>
                <a:ea typeface="MS PGothic" panose="020B0600070205080204" pitchFamily="34" charset="-128"/>
                <a:cs typeface="Tahoma"/>
              </a:defRPr>
            </a:lvl4pPr>
            <a:lvl5pPr marL="1508049" indent="-136519" algn="l" defTabSz="457178" rtl="0" eaLnBrk="1" fontAlgn="base" hangingPunct="1">
              <a:spcBef>
                <a:spcPct val="0"/>
              </a:spcBef>
              <a:spcAft>
                <a:spcPts val="400"/>
              </a:spcAft>
              <a:buSzPct val="75000"/>
              <a:buFont typeface="Wingdings" panose="05000000000000000000" pitchFamily="2" charset="2"/>
              <a:buChar char="§"/>
              <a:defRPr sz="1600" kern="1200">
                <a:solidFill>
                  <a:schemeClr val="tx1"/>
                </a:solidFill>
                <a:latin typeface="Tahoma"/>
                <a:ea typeface="MS PGothic" panose="020B0600070205080204" pitchFamily="34" charset="-128"/>
                <a:cs typeface="Tahoma"/>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26986">
              <a:buNone/>
            </a:pPr>
            <a:r>
              <a:rPr lang="en-US" sz="2000" dirty="0"/>
              <a:t>Funding.</a:t>
            </a:r>
            <a:endParaRPr lang="en-US" sz="1600" dirty="0"/>
          </a:p>
        </p:txBody>
      </p:sp>
      <p:sp>
        <p:nvSpPr>
          <p:cNvPr id="11" name="Content Placeholder 3"/>
          <p:cNvSpPr txBox="1">
            <a:spLocks/>
          </p:cNvSpPr>
          <p:nvPr/>
        </p:nvSpPr>
        <p:spPr>
          <a:xfrm>
            <a:off x="375918" y="2129938"/>
            <a:ext cx="8336281" cy="2780202"/>
          </a:xfrm>
          <a:prstGeom prst="rect">
            <a:avLst/>
          </a:prstGeom>
          <a:noFill/>
          <a:ln w="38100" cmpd="sng">
            <a:noFill/>
          </a:ln>
        </p:spPr>
        <p:txBody>
          <a:bodyPr/>
          <a:lstStyle>
            <a:lvl1pPr marL="163505" indent="-163505" algn="l" defTabSz="457178" rtl="0" eaLnBrk="1" fontAlgn="base" hangingPunct="1">
              <a:spcBef>
                <a:spcPts val="600"/>
              </a:spcBef>
              <a:spcAft>
                <a:spcPts val="400"/>
              </a:spcAft>
              <a:buSzPct val="75000"/>
              <a:buFont typeface="Wingdings" panose="05000000000000000000" pitchFamily="2" charset="2"/>
              <a:buChar char="§"/>
              <a:defRPr sz="2400" kern="1200">
                <a:solidFill>
                  <a:schemeClr val="tx1"/>
                </a:solidFill>
                <a:latin typeface="Tahoma"/>
                <a:ea typeface="MS PGothic" panose="020B0600070205080204" pitchFamily="34" charset="-128"/>
                <a:cs typeface="Tahoma"/>
              </a:defRPr>
            </a:lvl1pPr>
            <a:lvl2pPr marL="465114" indent="-190491" algn="l" defTabSz="457178" rtl="0" eaLnBrk="1" fontAlgn="base" hangingPunct="1">
              <a:spcBef>
                <a:spcPts val="75"/>
              </a:spcBef>
              <a:spcAft>
                <a:spcPts val="400"/>
              </a:spcAft>
              <a:buSzPct val="75000"/>
              <a:buFont typeface="Arial" panose="020B0604020202020204" pitchFamily="34" charset="0"/>
              <a:buChar char="•"/>
              <a:defRPr sz="2000" kern="1200">
                <a:solidFill>
                  <a:schemeClr val="tx1"/>
                </a:solidFill>
                <a:latin typeface="Tahoma"/>
                <a:ea typeface="MS PGothic" panose="020B0600070205080204" pitchFamily="34" charset="-128"/>
                <a:cs typeface="Tahoma"/>
              </a:defRPr>
            </a:lvl2pPr>
            <a:lvl3pPr marL="776249" indent="-136519" algn="l" defTabSz="457178" rtl="0" eaLnBrk="1" fontAlgn="base" hangingPunct="1">
              <a:spcBef>
                <a:spcPct val="0"/>
              </a:spcBef>
              <a:spcAft>
                <a:spcPts val="400"/>
              </a:spcAft>
              <a:buSzPct val="75000"/>
              <a:buFont typeface="Wingdings" panose="05000000000000000000" pitchFamily="2" charset="2"/>
              <a:buChar char="§"/>
              <a:defRPr kern="1200">
                <a:solidFill>
                  <a:schemeClr val="tx1"/>
                </a:solidFill>
                <a:latin typeface="Tahoma"/>
                <a:ea typeface="MS PGothic" panose="020B0600070205080204" pitchFamily="34" charset="-128"/>
                <a:cs typeface="Tahoma"/>
              </a:defRPr>
            </a:lvl3pPr>
            <a:lvl4pPr marL="1142944" indent="-136519" algn="l" defTabSz="457178" rtl="0" eaLnBrk="1" fontAlgn="base" hangingPunct="1">
              <a:spcBef>
                <a:spcPct val="0"/>
              </a:spcBef>
              <a:spcAft>
                <a:spcPts val="400"/>
              </a:spcAft>
              <a:buSzPct val="75000"/>
              <a:buFont typeface="Arial" panose="020B0604020202020204" pitchFamily="34" charset="0"/>
              <a:buChar char="•"/>
              <a:defRPr sz="1600" kern="1200">
                <a:solidFill>
                  <a:schemeClr val="tx1"/>
                </a:solidFill>
                <a:latin typeface="Tahoma"/>
                <a:ea typeface="MS PGothic" panose="020B0600070205080204" pitchFamily="34" charset="-128"/>
                <a:cs typeface="Tahoma"/>
              </a:defRPr>
            </a:lvl4pPr>
            <a:lvl5pPr marL="1508049" indent="-136519" algn="l" defTabSz="457178" rtl="0" eaLnBrk="1" fontAlgn="base" hangingPunct="1">
              <a:spcBef>
                <a:spcPct val="0"/>
              </a:spcBef>
              <a:spcAft>
                <a:spcPts val="400"/>
              </a:spcAft>
              <a:buSzPct val="75000"/>
              <a:buFont typeface="Wingdings" panose="05000000000000000000" pitchFamily="2" charset="2"/>
              <a:buChar char="§"/>
              <a:defRPr sz="1600" kern="1200">
                <a:solidFill>
                  <a:schemeClr val="tx1"/>
                </a:solidFill>
                <a:latin typeface="Tahoma"/>
                <a:ea typeface="MS PGothic" panose="020B0600070205080204" pitchFamily="34" charset="-128"/>
                <a:cs typeface="Tahoma"/>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Diversify revenue and funding sources:</a:t>
            </a:r>
          </a:p>
          <a:p>
            <a:pPr marL="146304" indent="-146304">
              <a:spcBef>
                <a:spcPts val="0"/>
              </a:spcBef>
              <a:spcAft>
                <a:spcPts val="0"/>
              </a:spcAft>
              <a:buFont typeface="Wingdings" charset="2"/>
              <a:buChar char="§"/>
            </a:pPr>
            <a:r>
              <a:rPr lang="en-US" sz="1800" dirty="0"/>
              <a:t>Investors</a:t>
            </a:r>
          </a:p>
          <a:p>
            <a:pPr marL="146304" indent="-146304">
              <a:spcBef>
                <a:spcPts val="0"/>
              </a:spcBef>
              <a:spcAft>
                <a:spcPts val="0"/>
              </a:spcAft>
              <a:buFont typeface="Wingdings" charset="2"/>
              <a:buChar char="§"/>
            </a:pPr>
            <a:r>
              <a:rPr lang="en-US" sz="1800" dirty="0"/>
              <a:t>Services</a:t>
            </a:r>
          </a:p>
          <a:p>
            <a:pPr marL="146304" indent="-146304">
              <a:spcBef>
                <a:spcPts val="0"/>
              </a:spcBef>
              <a:spcAft>
                <a:spcPts val="0"/>
              </a:spcAft>
              <a:buFont typeface="Wingdings" charset="2"/>
              <a:buChar char="§"/>
            </a:pPr>
            <a:r>
              <a:rPr lang="en-US" sz="1800" dirty="0"/>
              <a:t>IP Licensing</a:t>
            </a:r>
          </a:p>
          <a:p>
            <a:pPr marL="146304" indent="-146304">
              <a:spcBef>
                <a:spcPts val="0"/>
              </a:spcBef>
              <a:spcAft>
                <a:spcPts val="0"/>
              </a:spcAft>
              <a:buFont typeface="Wingdings" charset="2"/>
              <a:buChar char="§"/>
            </a:pPr>
            <a:r>
              <a:rPr lang="en-US" sz="1800" dirty="0"/>
              <a:t>IP Royalties</a:t>
            </a:r>
          </a:p>
          <a:p>
            <a:pPr marL="146304" indent="-146304">
              <a:spcBef>
                <a:spcPts val="0"/>
              </a:spcBef>
              <a:spcAft>
                <a:spcPts val="0"/>
              </a:spcAft>
              <a:buFont typeface="Wingdings" charset="2"/>
              <a:buChar char="§"/>
            </a:pPr>
            <a:r>
              <a:rPr lang="en-US" sz="1800" dirty="0"/>
              <a:t>Government Grants</a:t>
            </a:r>
          </a:p>
          <a:p>
            <a:pPr marL="447913" lvl="1" indent="-146304">
              <a:spcBef>
                <a:spcPts val="0"/>
              </a:spcBef>
              <a:spcAft>
                <a:spcPts val="0"/>
              </a:spcAft>
              <a:buFont typeface="Wingdings" charset="2"/>
              <a:buChar char="§"/>
            </a:pPr>
            <a:r>
              <a:rPr lang="en-US" sz="1600" dirty="0"/>
              <a:t>We apply for grants to fund technologies with potential for high future rewards. Examples include:</a:t>
            </a:r>
          </a:p>
          <a:p>
            <a:pPr lvl="2"/>
            <a:r>
              <a:rPr lang="en-US" sz="1600" dirty="0"/>
              <a:t>FlexPA™ CMOS Power Amplifiers</a:t>
            </a:r>
          </a:p>
          <a:p>
            <a:pPr lvl="2"/>
            <a:r>
              <a:rPr lang="en-US" sz="1600" dirty="0"/>
              <a:t>InfinityLED Driver</a:t>
            </a:r>
          </a:p>
        </p:txBody>
      </p:sp>
      <p:sp>
        <p:nvSpPr>
          <p:cNvPr id="12" name="TextBox 11"/>
          <p:cNvSpPr txBox="1"/>
          <p:nvPr/>
        </p:nvSpPr>
        <p:spPr>
          <a:xfrm>
            <a:off x="375920" y="1634879"/>
            <a:ext cx="8275320" cy="461665"/>
          </a:xfrm>
          <a:prstGeom prst="rect">
            <a:avLst/>
          </a:prstGeom>
          <a:solidFill>
            <a:schemeClr val="accent1"/>
          </a:solidFill>
          <a:ln w="38100" cmpd="sng">
            <a:solidFill>
              <a:schemeClr val="accent1"/>
            </a:solidFill>
          </a:ln>
        </p:spPr>
        <p:txBody>
          <a:bodyPr wrap="square" rtlCol="0">
            <a:spAutoFit/>
          </a:bodyPr>
          <a:lstStyle/>
          <a:p>
            <a:r>
              <a:rPr lang="en-US" sz="2400" dirty="0">
                <a:solidFill>
                  <a:schemeClr val="bg2"/>
                </a:solidFill>
              </a:rPr>
              <a:t>THE SOLUTIONS</a:t>
            </a:r>
          </a:p>
        </p:txBody>
      </p:sp>
      <p:sp>
        <p:nvSpPr>
          <p:cNvPr id="4" name="Slide Number Placeholder 3"/>
          <p:cNvSpPr>
            <a:spLocks noGrp="1"/>
          </p:cNvSpPr>
          <p:nvPr>
            <p:ph type="sldNum" sz="quarter" idx="11"/>
          </p:nvPr>
        </p:nvSpPr>
        <p:spPr/>
        <p:txBody>
          <a:bodyPr/>
          <a:lstStyle/>
          <a:p>
            <a:fld id="{147DDA95-37BE-424C-A76E-A13C2B8077C4}" type="slidenum">
              <a:rPr lang="en-US" altLang="en-US" smtClean="0"/>
              <a:pPr/>
              <a:t>27</a:t>
            </a:fld>
            <a:endParaRPr lang="en-US" altLang="en-US" dirty="0"/>
          </a:p>
        </p:txBody>
      </p:sp>
    </p:spTree>
    <p:extLst>
      <p:ext uri="{BB962C8B-B14F-4D97-AF65-F5344CB8AC3E}">
        <p14:creationId xmlns:p14="http://schemas.microsoft.com/office/powerpoint/2010/main" val="3753905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1398991"/>
            <a:ext cx="8802914" cy="1239530"/>
          </a:xfrm>
        </p:spPr>
        <p:txBody>
          <a:bodyPr>
            <a:normAutofit fontScale="90000"/>
          </a:bodyPr>
          <a:lstStyle/>
          <a:p>
            <a:pPr algn="ctr"/>
            <a:r>
              <a:rPr lang="en-US" sz="3200" dirty="0"/>
              <a:t>FlexPA™ CMOS POWER AMPLIFIERS (PA)</a:t>
            </a:r>
            <a:br>
              <a:rPr lang="en-US" sz="3200" dirty="0"/>
            </a:br>
            <a:br>
              <a:rPr lang="en-US" sz="3200" dirty="0"/>
            </a:br>
            <a:r>
              <a:rPr lang="en-US" sz="3200" dirty="0"/>
              <a:t>Started with Grant from United States National Science Foundation (NSF)</a:t>
            </a:r>
          </a:p>
        </p:txBody>
      </p:sp>
      <p:sp>
        <p:nvSpPr>
          <p:cNvPr id="4" name="Footer Placeholder 3"/>
          <p:cNvSpPr>
            <a:spLocks noGrp="1"/>
          </p:cNvSpPr>
          <p:nvPr>
            <p:ph type="ftr" sz="quarter" idx="10"/>
          </p:nvPr>
        </p:nvSpPr>
        <p:spPr/>
        <p:txBody>
          <a:bodyPr/>
          <a:lstStyle/>
          <a:p>
            <a:r>
              <a:rPr lang="en-US" altLang="en-US" dirty="0"/>
              <a:t>Copyright © 2019 | Vidatronic | Confidential</a:t>
            </a:r>
          </a:p>
        </p:txBody>
      </p:sp>
      <p:sp>
        <p:nvSpPr>
          <p:cNvPr id="3" name="Slide Number Placeholder 2"/>
          <p:cNvSpPr>
            <a:spLocks noGrp="1"/>
          </p:cNvSpPr>
          <p:nvPr>
            <p:ph type="sldNum" sz="quarter" idx="11"/>
          </p:nvPr>
        </p:nvSpPr>
        <p:spPr/>
        <p:txBody>
          <a:bodyPr/>
          <a:lstStyle/>
          <a:p>
            <a:fld id="{C107DF00-15AC-444C-B3CD-995E9169D5A6}" type="slidenum">
              <a:rPr lang="en-US" altLang="en-US" smtClean="0"/>
              <a:pPr/>
              <a:t>28</a:t>
            </a:fld>
            <a:endParaRPr lang="en-US" altLang="en-US" dirty="0"/>
          </a:p>
        </p:txBody>
      </p:sp>
    </p:spTree>
    <p:extLst>
      <p:ext uri="{BB962C8B-B14F-4D97-AF65-F5344CB8AC3E}">
        <p14:creationId xmlns:p14="http://schemas.microsoft.com/office/powerpoint/2010/main" val="2967163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RF Transceiver – Transmit Power Amplifier</a:t>
            </a:r>
          </a:p>
        </p:txBody>
      </p:sp>
      <p:sp>
        <p:nvSpPr>
          <p:cNvPr id="8" name="Content Placeholder 6">
            <a:extLst>
              <a:ext uri="{FF2B5EF4-FFF2-40B4-BE49-F238E27FC236}">
                <a16:creationId xmlns:a16="http://schemas.microsoft.com/office/drawing/2014/main" id="{F9B77376-88F0-4C5B-854B-158FCA26FED9}"/>
              </a:ext>
            </a:extLst>
          </p:cNvPr>
          <p:cNvSpPr>
            <a:spLocks noGrp="1"/>
          </p:cNvSpPr>
          <p:nvPr>
            <p:ph idx="1"/>
          </p:nvPr>
        </p:nvSpPr>
        <p:spPr>
          <a:xfrm>
            <a:off x="139709" y="586666"/>
            <a:ext cx="8856363" cy="2285999"/>
          </a:xfrm>
        </p:spPr>
        <p:txBody>
          <a:bodyPr>
            <a:normAutofit/>
          </a:bodyPr>
          <a:lstStyle/>
          <a:p>
            <a:r>
              <a:rPr lang="en-US" sz="1300" dirty="0"/>
              <a:t>In the simplified RF transceiver signal-chain block diagram below, most of the semiconductor components are usually fabricated using standard CMOS process technology</a:t>
            </a:r>
          </a:p>
          <a:p>
            <a:r>
              <a:rPr lang="en-US" sz="1300" dirty="0"/>
              <a:t>The transmitter RF Power Amplifier (PA), however, is usually realized using non-CMOS, III-V technologies (e.g. GaAs, GaN) and high power-supply voltage levels</a:t>
            </a:r>
          </a:p>
          <a:p>
            <a:pPr lvl="1"/>
            <a:r>
              <a:rPr lang="en-US" sz="1300" dirty="0"/>
              <a:t>Challenge of implementing an RF PA in CMOS: Small power-supply voltage range limits the output voltage swing</a:t>
            </a:r>
          </a:p>
          <a:p>
            <a:pPr lvl="1"/>
            <a:r>
              <a:rPr lang="en-US" sz="1300" dirty="0"/>
              <a:t>Benefits of CMOS technologies: Cheaper, high density of CMOS technology allows integrated digital processing</a:t>
            </a:r>
          </a:p>
          <a:p>
            <a:r>
              <a:rPr lang="en-US" sz="1300" dirty="0"/>
              <a:t>Vidatronic has designed an innovative, patented* solution that implements the RF PA using standard CMOS technology</a:t>
            </a:r>
          </a:p>
        </p:txBody>
      </p:sp>
      <p:sp>
        <p:nvSpPr>
          <p:cNvPr id="5" name="Footer Placeholder 4"/>
          <p:cNvSpPr>
            <a:spLocks noGrp="1"/>
          </p:cNvSpPr>
          <p:nvPr>
            <p:ph type="ftr" sz="quarter" idx="10"/>
          </p:nvPr>
        </p:nvSpPr>
        <p:spPr/>
        <p:txBody>
          <a:bodyPr/>
          <a:lstStyle/>
          <a:p>
            <a:pPr defTabSz="457166" fontAlgn="auto">
              <a:spcBef>
                <a:spcPts val="0"/>
              </a:spcBef>
              <a:spcAft>
                <a:spcPts val="0"/>
              </a:spcAft>
              <a:defRPr/>
            </a:pPr>
            <a:r>
              <a:rPr lang="en-US" dirty="0">
                <a:solidFill>
                  <a:srgbClr val="000000">
                    <a:tint val="75000"/>
                  </a:srgbClr>
                </a:solidFill>
                <a:latin typeface="Tahoma"/>
                <a:ea typeface="+mn-ea"/>
              </a:rPr>
              <a:t>Copyright © 2019 | Vidatronic | Confidential</a:t>
            </a:r>
          </a:p>
        </p:txBody>
      </p:sp>
      <p:pic>
        <p:nvPicPr>
          <p:cNvPr id="9" name="Picture 8">
            <a:extLst>
              <a:ext uri="{FF2B5EF4-FFF2-40B4-BE49-F238E27FC236}">
                <a16:creationId xmlns:a16="http://schemas.microsoft.com/office/drawing/2014/main" id="{DDC850CE-BA0D-418B-9B97-A94E9697AB9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34911" y="2580246"/>
            <a:ext cx="4874178" cy="2139636"/>
          </a:xfrm>
          <a:prstGeom prst="rect">
            <a:avLst/>
          </a:prstGeom>
        </p:spPr>
      </p:pic>
      <p:sp>
        <p:nvSpPr>
          <p:cNvPr id="10" name="TextBox 9">
            <a:extLst>
              <a:ext uri="{FF2B5EF4-FFF2-40B4-BE49-F238E27FC236}">
                <a16:creationId xmlns:a16="http://schemas.microsoft.com/office/drawing/2014/main" id="{378D98EE-47A4-4ADE-B29F-8D568D935311}"/>
              </a:ext>
            </a:extLst>
          </p:cNvPr>
          <p:cNvSpPr txBox="1"/>
          <p:nvPr/>
        </p:nvSpPr>
        <p:spPr>
          <a:xfrm>
            <a:off x="147931" y="4695570"/>
            <a:ext cx="2117887" cy="246221"/>
          </a:xfrm>
          <a:prstGeom prst="rect">
            <a:avLst/>
          </a:prstGeom>
          <a:noFill/>
        </p:spPr>
        <p:txBody>
          <a:bodyPr wrap="none" lIns="91434" tIns="45717" rIns="91434" bIns="45717" rtlCol="0">
            <a:spAutoFit/>
          </a:bodyPr>
          <a:lstStyle/>
          <a:p>
            <a:r>
              <a:rPr lang="en-US" sz="1000" dirty="0"/>
              <a:t>* Multiple patent applications filed</a:t>
            </a:r>
          </a:p>
        </p:txBody>
      </p:sp>
      <p:sp>
        <p:nvSpPr>
          <p:cNvPr id="3" name="Slide Number Placeholder 2"/>
          <p:cNvSpPr>
            <a:spLocks noGrp="1"/>
          </p:cNvSpPr>
          <p:nvPr>
            <p:ph type="sldNum" sz="quarter" idx="11"/>
          </p:nvPr>
        </p:nvSpPr>
        <p:spPr/>
        <p:txBody>
          <a:bodyPr/>
          <a:lstStyle/>
          <a:p>
            <a:fld id="{B984C335-922F-48F5-B449-48F2E89B5432}" type="slidenum">
              <a:rPr lang="en-US" altLang="en-US" smtClean="0"/>
              <a:pPr/>
              <a:t>29</a:t>
            </a:fld>
            <a:endParaRPr lang="en-US" altLang="en-US" dirty="0"/>
          </a:p>
        </p:txBody>
      </p:sp>
    </p:spTree>
    <p:extLst>
      <p:ext uri="{BB962C8B-B14F-4D97-AF65-F5344CB8AC3E}">
        <p14:creationId xmlns:p14="http://schemas.microsoft.com/office/powerpoint/2010/main" val="203183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F745B-DECD-4DAB-82EE-6D68F8BBCD3B}"/>
              </a:ext>
            </a:extLst>
          </p:cNvPr>
          <p:cNvSpPr>
            <a:spLocks noGrp="1"/>
          </p:cNvSpPr>
          <p:nvPr>
            <p:ph type="title"/>
          </p:nvPr>
        </p:nvSpPr>
        <p:spPr/>
        <p:txBody>
          <a:bodyPr>
            <a:normAutofit fontScale="90000"/>
          </a:bodyPr>
          <a:lstStyle/>
          <a:p>
            <a:r>
              <a:rPr lang="en-US" dirty="0"/>
              <a:t>Outline	</a:t>
            </a:r>
          </a:p>
        </p:txBody>
      </p:sp>
      <p:sp>
        <p:nvSpPr>
          <p:cNvPr id="3" name="Content Placeholder 2">
            <a:extLst>
              <a:ext uri="{FF2B5EF4-FFF2-40B4-BE49-F238E27FC236}">
                <a16:creationId xmlns:a16="http://schemas.microsoft.com/office/drawing/2014/main" id="{1890E1DB-1819-4A42-A834-EF6E15A46C32}"/>
              </a:ext>
            </a:extLst>
          </p:cNvPr>
          <p:cNvSpPr>
            <a:spLocks noGrp="1"/>
          </p:cNvSpPr>
          <p:nvPr>
            <p:ph idx="1"/>
          </p:nvPr>
        </p:nvSpPr>
        <p:spPr/>
        <p:txBody>
          <a:bodyPr/>
          <a:lstStyle/>
          <a:p>
            <a:r>
              <a:rPr lang="en-US" dirty="0"/>
              <a:t>Semiconductor IP Industry</a:t>
            </a:r>
          </a:p>
          <a:p>
            <a:r>
              <a:rPr lang="en-US" dirty="0"/>
              <a:t>Vidatronic: Global Analog Semiconductor IP Company</a:t>
            </a:r>
          </a:p>
          <a:p>
            <a:r>
              <a:rPr lang="en-US" dirty="0"/>
              <a:t>Semiconductor IP Challenges and Solutions</a:t>
            </a:r>
          </a:p>
        </p:txBody>
      </p:sp>
      <p:sp>
        <p:nvSpPr>
          <p:cNvPr id="4" name="Footer Placeholder 3">
            <a:extLst>
              <a:ext uri="{FF2B5EF4-FFF2-40B4-BE49-F238E27FC236}">
                <a16:creationId xmlns:a16="http://schemas.microsoft.com/office/drawing/2014/main" id="{DB8CF930-D762-4490-9476-D1454E4DC715}"/>
              </a:ext>
            </a:extLst>
          </p:cNvPr>
          <p:cNvSpPr>
            <a:spLocks noGrp="1"/>
          </p:cNvSpPr>
          <p:nvPr>
            <p:ph type="ftr" sz="quarter" idx="10"/>
          </p:nvPr>
        </p:nvSpPr>
        <p:spPr/>
        <p:txBody>
          <a:bodyPr/>
          <a:lstStyle/>
          <a:p>
            <a:r>
              <a:rPr lang="en-US" altLang="en-US" dirty="0"/>
              <a:t>Copyright © 2019 | Vidatronic | Confidential</a:t>
            </a:r>
          </a:p>
        </p:txBody>
      </p:sp>
      <p:sp>
        <p:nvSpPr>
          <p:cNvPr id="5" name="Slide Number Placeholder 4">
            <a:extLst>
              <a:ext uri="{FF2B5EF4-FFF2-40B4-BE49-F238E27FC236}">
                <a16:creationId xmlns:a16="http://schemas.microsoft.com/office/drawing/2014/main" id="{CB0D0610-F7C0-420A-868A-198E4BFDAA75}"/>
              </a:ext>
            </a:extLst>
          </p:cNvPr>
          <p:cNvSpPr>
            <a:spLocks noGrp="1"/>
          </p:cNvSpPr>
          <p:nvPr>
            <p:ph type="sldNum" sz="quarter" idx="11"/>
          </p:nvPr>
        </p:nvSpPr>
        <p:spPr/>
        <p:txBody>
          <a:bodyPr/>
          <a:lstStyle/>
          <a:p>
            <a:fld id="{B984C335-922F-48F5-B449-48F2E89B5432}" type="slidenum">
              <a:rPr lang="en-US" altLang="en-US" smtClean="0"/>
              <a:pPr/>
              <a:t>3</a:t>
            </a:fld>
            <a:endParaRPr lang="en-US" altLang="en-US" dirty="0"/>
          </a:p>
        </p:txBody>
      </p:sp>
    </p:spTree>
    <p:extLst>
      <p:ext uri="{BB962C8B-B14F-4D97-AF65-F5344CB8AC3E}">
        <p14:creationId xmlns:p14="http://schemas.microsoft.com/office/powerpoint/2010/main" val="1977660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r>
              <a:rPr lang="en-US" sz="2000" dirty="0"/>
              <a:t>FlexPA™-I CMOS RF Power Amplifier (PA) System Solution</a:t>
            </a:r>
            <a:endParaRPr lang="en-US" sz="2000" dirty="0">
              <a:solidFill>
                <a:schemeClr val="tx2"/>
              </a:solidFill>
              <a:latin typeface="Tahoma"/>
              <a:cs typeface="Tahoma"/>
            </a:endParaRPr>
          </a:p>
        </p:txBody>
      </p:sp>
      <p:sp>
        <p:nvSpPr>
          <p:cNvPr id="4" name="Footer Placeholder 3"/>
          <p:cNvSpPr>
            <a:spLocks noGrp="1"/>
          </p:cNvSpPr>
          <p:nvPr>
            <p:ph type="ftr" sz="quarter" idx="10"/>
          </p:nvPr>
        </p:nvSpPr>
        <p:spPr/>
        <p:txBody>
          <a:bodyPr/>
          <a:lstStyle/>
          <a:p>
            <a:r>
              <a:rPr lang="en-US" altLang="en-US" dirty="0"/>
              <a:t>Copyright © 2019 | Vidatronic | Confidential</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0134" y="746368"/>
            <a:ext cx="9093866" cy="3650763"/>
          </a:xfrm>
          <a:prstGeom prst="rect">
            <a:avLst/>
          </a:prstGeom>
        </p:spPr>
      </p:pic>
      <p:sp>
        <p:nvSpPr>
          <p:cNvPr id="3" name="Slide Number Placeholder 2"/>
          <p:cNvSpPr>
            <a:spLocks noGrp="1"/>
          </p:cNvSpPr>
          <p:nvPr>
            <p:ph type="sldNum" sz="quarter" idx="11"/>
          </p:nvPr>
        </p:nvSpPr>
        <p:spPr/>
        <p:txBody>
          <a:bodyPr/>
          <a:lstStyle/>
          <a:p>
            <a:fld id="{147DDA95-37BE-424C-A76E-A13C2B8077C4}" type="slidenum">
              <a:rPr lang="en-US" altLang="en-US" smtClean="0"/>
              <a:pPr/>
              <a:t>30</a:t>
            </a:fld>
            <a:endParaRPr lang="en-US" altLang="en-US" dirty="0"/>
          </a:p>
        </p:txBody>
      </p:sp>
    </p:spTree>
    <p:extLst>
      <p:ext uri="{BB962C8B-B14F-4D97-AF65-F5344CB8AC3E}">
        <p14:creationId xmlns:p14="http://schemas.microsoft.com/office/powerpoint/2010/main" val="1253992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FlexPA™ </a:t>
            </a:r>
            <a:r>
              <a:rPr lang="mr-IN" sz="2400" dirty="0"/>
              <a:t>–</a:t>
            </a:r>
            <a:r>
              <a:rPr lang="en-US" sz="2400" dirty="0"/>
              <a:t> Standards and Applications</a:t>
            </a:r>
          </a:p>
        </p:txBody>
      </p:sp>
      <p:sp>
        <p:nvSpPr>
          <p:cNvPr id="4" name="Footer Placeholder 3"/>
          <p:cNvSpPr>
            <a:spLocks noGrp="1"/>
          </p:cNvSpPr>
          <p:nvPr>
            <p:ph type="ftr" sz="quarter" idx="10"/>
          </p:nvPr>
        </p:nvSpPr>
        <p:spPr/>
        <p:txBody>
          <a:bodyPr/>
          <a:lstStyle/>
          <a:p>
            <a:r>
              <a:rPr lang="en-US" altLang="en-US" dirty="0"/>
              <a:t>Copyright © 2019 | Vidatronic | Confidential</a:t>
            </a:r>
          </a:p>
        </p:txBody>
      </p:sp>
      <p:graphicFrame>
        <p:nvGraphicFramePr>
          <p:cNvPr id="6" name="Diagram 5"/>
          <p:cNvGraphicFramePr/>
          <p:nvPr>
            <p:extLst/>
          </p:nvPr>
        </p:nvGraphicFramePr>
        <p:xfrm>
          <a:off x="1524000" y="6465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1"/>
          </p:nvPr>
        </p:nvSpPr>
        <p:spPr/>
        <p:txBody>
          <a:bodyPr/>
          <a:lstStyle/>
          <a:p>
            <a:fld id="{B984C335-922F-48F5-B449-48F2E89B5432}" type="slidenum">
              <a:rPr lang="en-US" altLang="en-US" smtClean="0"/>
              <a:pPr/>
              <a:t>31</a:t>
            </a:fld>
            <a:endParaRPr lang="en-US" altLang="en-US" dirty="0"/>
          </a:p>
        </p:txBody>
      </p:sp>
    </p:spTree>
    <p:extLst>
      <p:ext uri="{BB962C8B-B14F-4D97-AF65-F5344CB8AC3E}">
        <p14:creationId xmlns:p14="http://schemas.microsoft.com/office/powerpoint/2010/main" val="1411890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8991"/>
            <a:ext cx="8229600" cy="2210092"/>
          </a:xfrm>
        </p:spPr>
        <p:txBody>
          <a:bodyPr>
            <a:normAutofit fontScale="90000"/>
          </a:bodyPr>
          <a:lstStyle/>
          <a:p>
            <a:pPr algn="ctr"/>
            <a:r>
              <a:rPr lang="en-US" dirty="0"/>
              <a:t>Infinity LED Driver</a:t>
            </a:r>
            <a:br>
              <a:rPr lang="en-US" dirty="0"/>
            </a:br>
            <a:br>
              <a:rPr lang="en-US" dirty="0"/>
            </a:br>
            <a:r>
              <a:rPr lang="en-US" dirty="0"/>
              <a:t>Started with GRANT from Egyptian Government</a:t>
            </a:r>
          </a:p>
        </p:txBody>
      </p:sp>
      <p:sp>
        <p:nvSpPr>
          <p:cNvPr id="4" name="Footer Placeholder 3"/>
          <p:cNvSpPr>
            <a:spLocks noGrp="1"/>
          </p:cNvSpPr>
          <p:nvPr>
            <p:ph type="ftr" sz="quarter" idx="10"/>
          </p:nvPr>
        </p:nvSpPr>
        <p:spPr/>
        <p:txBody>
          <a:bodyPr/>
          <a:lstStyle/>
          <a:p>
            <a:r>
              <a:rPr lang="en-US" altLang="en-US" dirty="0"/>
              <a:t>Copyright © 2019 | Vidatronic | Confidential</a:t>
            </a:r>
          </a:p>
        </p:txBody>
      </p:sp>
      <p:sp>
        <p:nvSpPr>
          <p:cNvPr id="3" name="Slide Number Placeholder 2"/>
          <p:cNvSpPr>
            <a:spLocks noGrp="1"/>
          </p:cNvSpPr>
          <p:nvPr>
            <p:ph type="sldNum" sz="quarter" idx="11"/>
          </p:nvPr>
        </p:nvSpPr>
        <p:spPr/>
        <p:txBody>
          <a:bodyPr/>
          <a:lstStyle/>
          <a:p>
            <a:fld id="{C107DF00-15AC-444C-B3CD-995E9169D5A6}" type="slidenum">
              <a:rPr lang="en-US" altLang="en-US" smtClean="0"/>
              <a:pPr/>
              <a:t>32</a:t>
            </a:fld>
            <a:endParaRPr lang="en-US" altLang="en-US" dirty="0"/>
          </a:p>
        </p:txBody>
      </p:sp>
    </p:spTree>
    <p:extLst>
      <p:ext uri="{BB962C8B-B14F-4D97-AF65-F5344CB8AC3E}">
        <p14:creationId xmlns:p14="http://schemas.microsoft.com/office/powerpoint/2010/main" val="2869842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LED Driver Design Challenges</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981151901"/>
              </p:ext>
            </p:extLst>
          </p:nvPr>
        </p:nvGraphicFramePr>
        <p:xfrm>
          <a:off x="5587233" y="656046"/>
          <a:ext cx="3324538" cy="2057398"/>
        </p:xfrm>
        <a:graphic>
          <a:graphicData uri="http://schemas.openxmlformats.org/drawingml/2006/table">
            <a:tbl>
              <a:tblPr firstRow="1" bandRow="1">
                <a:tableStyleId>{17292A2E-F333-43FB-9621-5CBBE7FDCDCB}</a:tableStyleId>
              </a:tblPr>
              <a:tblGrid>
                <a:gridCol w="1876480">
                  <a:extLst>
                    <a:ext uri="{9D8B030D-6E8A-4147-A177-3AD203B41FA5}">
                      <a16:colId xmlns:a16="http://schemas.microsoft.com/office/drawing/2014/main" val="20000"/>
                    </a:ext>
                  </a:extLst>
                </a:gridCol>
                <a:gridCol w="1448058">
                  <a:extLst>
                    <a:ext uri="{9D8B030D-6E8A-4147-A177-3AD203B41FA5}">
                      <a16:colId xmlns:a16="http://schemas.microsoft.com/office/drawing/2014/main" val="20001"/>
                    </a:ext>
                  </a:extLst>
                </a:gridCol>
              </a:tblGrid>
              <a:tr h="293914">
                <a:tc>
                  <a:txBody>
                    <a:bodyPr/>
                    <a:lstStyle/>
                    <a:p>
                      <a:endParaRPr lang="en-US" sz="1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t>Lifetime</a:t>
                      </a:r>
                      <a:r>
                        <a:rPr lang="en-US" sz="1000" baseline="0" dirty="0"/>
                        <a:t> (hours)</a:t>
                      </a:r>
                      <a:endParaRPr lang="en-US" sz="1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293914">
                <a:tc>
                  <a:txBody>
                    <a:bodyPr/>
                    <a:lstStyle/>
                    <a:p>
                      <a:r>
                        <a:rPr lang="en-US" sz="1000" dirty="0"/>
                        <a:t>Lamp Fixture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t>No</a:t>
                      </a:r>
                      <a:r>
                        <a:rPr lang="en-US" sz="1000" baseline="0" dirty="0"/>
                        <a:t> limit</a:t>
                      </a:r>
                      <a:endParaRPr lang="en-US" sz="1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293914">
                <a:tc>
                  <a:txBody>
                    <a:bodyPr/>
                    <a:lstStyle/>
                    <a:p>
                      <a:r>
                        <a:rPr lang="en-US" sz="1000" dirty="0"/>
                        <a:t>LED Chip</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t>100,000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293914">
                <a:tc>
                  <a:txBody>
                    <a:bodyPr/>
                    <a:lstStyle/>
                    <a:p>
                      <a:r>
                        <a:rPr lang="en-US" sz="1000" dirty="0">
                          <a:solidFill>
                            <a:srgbClr val="FF0000"/>
                          </a:solidFill>
                        </a:rPr>
                        <a:t>LED Driver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solidFill>
                            <a:srgbClr val="FF0000"/>
                          </a:solidFill>
                        </a:rPr>
                        <a:t>5,000 to 10,000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293914">
                <a:tc>
                  <a:txBody>
                    <a:bodyPr/>
                    <a:lstStyle/>
                    <a:p>
                      <a:pPr marL="233363" indent="0"/>
                      <a:r>
                        <a:rPr lang="en-US" sz="1000" dirty="0">
                          <a:solidFill>
                            <a:srgbClr val="FF0000"/>
                          </a:solidFill>
                        </a:rPr>
                        <a:t>Electrolytic Capacitor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solidFill>
                            <a:srgbClr val="FF0000"/>
                          </a:solidFill>
                        </a:rPr>
                        <a:t>&lt; 10,000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293914">
                <a:tc>
                  <a:txBody>
                    <a:bodyPr/>
                    <a:lstStyle/>
                    <a:p>
                      <a:pPr marL="233363" indent="0"/>
                      <a:r>
                        <a:rPr lang="en-US" sz="1000" dirty="0"/>
                        <a:t>Film</a:t>
                      </a:r>
                      <a:r>
                        <a:rPr lang="en-US" sz="1000" baseline="0" dirty="0"/>
                        <a:t> </a:t>
                      </a:r>
                      <a:r>
                        <a:rPr lang="en-US" sz="1000" dirty="0"/>
                        <a:t>Capacitor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t>&gt; 100,000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293914">
                <a:tc>
                  <a:txBody>
                    <a:bodyPr/>
                    <a:lstStyle/>
                    <a:p>
                      <a:pPr marL="233363" indent="0"/>
                      <a:r>
                        <a:rPr lang="en-US" sz="1000" dirty="0"/>
                        <a:t>Ceramic</a:t>
                      </a:r>
                      <a:r>
                        <a:rPr lang="en-US" sz="1000" baseline="0" dirty="0"/>
                        <a:t> </a:t>
                      </a:r>
                      <a:r>
                        <a:rPr lang="en-US" sz="1000" dirty="0"/>
                        <a:t>Capacitor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t>&gt;</a:t>
                      </a:r>
                      <a:r>
                        <a:rPr lang="en-US" sz="1000" baseline="0" dirty="0"/>
                        <a:t> 100,000</a:t>
                      </a:r>
                      <a:endParaRPr lang="en-US" sz="1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Footer Placeholder 3"/>
          <p:cNvSpPr>
            <a:spLocks noGrp="1"/>
          </p:cNvSpPr>
          <p:nvPr>
            <p:ph type="ftr" sz="quarter" idx="10"/>
          </p:nvPr>
        </p:nvSpPr>
        <p:spPr/>
        <p:txBody>
          <a:bodyPr/>
          <a:lstStyle/>
          <a:p>
            <a:r>
              <a:rPr lang="en-US" altLang="en-US" dirty="0"/>
              <a:t>Copyright © 2019 | Vidatronic | Confidential</a:t>
            </a:r>
          </a:p>
        </p:txBody>
      </p:sp>
      <p:pic>
        <p:nvPicPr>
          <p:cNvPr id="9" name="Picture 8">
            <a:extLst>
              <a:ext uri="{FF2B5EF4-FFF2-40B4-BE49-F238E27FC236}">
                <a16:creationId xmlns:a16="http://schemas.microsoft.com/office/drawing/2014/main" id="{EECBC218-52CF-4EA8-9E05-B0A4E7B0AA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9550" y="2810995"/>
            <a:ext cx="2184849" cy="2272242"/>
          </a:xfrm>
          <a:prstGeom prst="rect">
            <a:avLst/>
          </a:prstGeom>
        </p:spPr>
      </p:pic>
      <p:sp>
        <p:nvSpPr>
          <p:cNvPr id="10" name="Content Placeholder 5"/>
          <p:cNvSpPr txBox="1">
            <a:spLocks/>
          </p:cNvSpPr>
          <p:nvPr/>
        </p:nvSpPr>
        <p:spPr bwMode="auto">
          <a:xfrm>
            <a:off x="146709" y="595086"/>
            <a:ext cx="5267119" cy="4315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normAutofit/>
          </a:bodyPr>
          <a:lstStyle>
            <a:lvl1pPr marL="163493" indent="-163493" algn="l" defTabSz="457142" rtl="0" fontAlgn="base">
              <a:spcBef>
                <a:spcPts val="600"/>
              </a:spcBef>
              <a:spcAft>
                <a:spcPts val="400"/>
              </a:spcAft>
              <a:buSzPct val="75000"/>
              <a:buFont typeface="Wingdings" panose="05000000000000000000" pitchFamily="2" charset="2"/>
              <a:buChar char="§"/>
              <a:defRPr sz="2800" kern="1200">
                <a:solidFill>
                  <a:schemeClr val="tx1"/>
                </a:solidFill>
                <a:latin typeface="Tahoma"/>
                <a:ea typeface="MS PGothic" panose="020B0600070205080204" pitchFamily="34" charset="-128"/>
                <a:cs typeface="Tahoma"/>
              </a:defRPr>
            </a:lvl1pPr>
            <a:lvl2pPr marL="465078" indent="-190478" algn="l" defTabSz="457142" rtl="0" fontAlgn="base">
              <a:spcBef>
                <a:spcPts val="75"/>
              </a:spcBef>
              <a:spcAft>
                <a:spcPts val="400"/>
              </a:spcAft>
              <a:buSzPct val="75000"/>
              <a:buFont typeface="Arial" panose="020B0604020202020204" pitchFamily="34" charset="0"/>
              <a:buChar char="•"/>
              <a:defRPr sz="2400" kern="1200">
                <a:solidFill>
                  <a:schemeClr val="tx1"/>
                </a:solidFill>
                <a:latin typeface="Tahoma"/>
                <a:ea typeface="MS PGothic" panose="020B0600070205080204" pitchFamily="34" charset="-128"/>
                <a:cs typeface="Tahoma"/>
              </a:defRPr>
            </a:lvl2pPr>
            <a:lvl3pPr marL="776191" indent="-136510" algn="l" defTabSz="457142" rtl="0" fontAlgn="base">
              <a:spcBef>
                <a:spcPct val="0"/>
              </a:spcBef>
              <a:spcAft>
                <a:spcPts val="400"/>
              </a:spcAft>
              <a:buSzPct val="75000"/>
              <a:buFont typeface="Wingdings" panose="05000000000000000000" pitchFamily="2" charset="2"/>
              <a:buChar char="§"/>
              <a:defRPr sz="2000" kern="1200">
                <a:solidFill>
                  <a:schemeClr val="tx1"/>
                </a:solidFill>
                <a:latin typeface="Tahoma"/>
                <a:ea typeface="MS PGothic" panose="020B0600070205080204" pitchFamily="34" charset="-128"/>
                <a:cs typeface="Tahoma"/>
              </a:defRPr>
            </a:lvl3pPr>
            <a:lvl4pPr marL="1142858" indent="-136510" algn="l" defTabSz="457142" rtl="0" fontAlgn="base">
              <a:spcBef>
                <a:spcPct val="0"/>
              </a:spcBef>
              <a:spcAft>
                <a:spcPts val="400"/>
              </a:spcAft>
              <a:buSzPct val="75000"/>
              <a:buFont typeface="Arial" panose="020B0604020202020204" pitchFamily="34" charset="0"/>
              <a:buChar char="•"/>
              <a:defRPr sz="1800" kern="1200">
                <a:solidFill>
                  <a:schemeClr val="tx1"/>
                </a:solidFill>
                <a:latin typeface="Tahoma"/>
                <a:ea typeface="MS PGothic" panose="020B0600070205080204" pitchFamily="34" charset="-128"/>
                <a:cs typeface="Tahoma"/>
              </a:defRPr>
            </a:lvl4pPr>
            <a:lvl5pPr marL="1507937" indent="-136510" algn="l" defTabSz="457142" rtl="0" fontAlgn="base">
              <a:spcBef>
                <a:spcPct val="0"/>
              </a:spcBef>
              <a:spcAft>
                <a:spcPts val="400"/>
              </a:spcAft>
              <a:buSzPct val="75000"/>
              <a:buFont typeface="Wingdings" panose="05000000000000000000" pitchFamily="2" charset="2"/>
              <a:buChar char="§"/>
              <a:defRPr sz="1800" kern="1200">
                <a:solidFill>
                  <a:schemeClr val="tx1"/>
                </a:solidFill>
                <a:latin typeface="Tahoma"/>
                <a:ea typeface="MS PGothic" panose="020B0600070205080204" pitchFamily="34" charset="-128"/>
                <a:cs typeface="Tahoma"/>
              </a:defRPr>
            </a:lvl5pPr>
            <a:lvl6pPr marL="2514285" indent="-228570" algn="l" defTabSz="457142" rtl="0" eaLnBrk="1" latinLnBrk="0" hangingPunct="1">
              <a:spcBef>
                <a:spcPct val="20000"/>
              </a:spcBef>
              <a:buFont typeface="Arial"/>
              <a:buChar char="•"/>
              <a:defRPr sz="1800" kern="1200">
                <a:solidFill>
                  <a:schemeClr val="tx1"/>
                </a:solidFill>
                <a:latin typeface="+mn-lt"/>
                <a:ea typeface="+mn-ea"/>
                <a:cs typeface="+mn-cs"/>
              </a:defRPr>
            </a:lvl6pPr>
            <a:lvl7pPr marL="2971430" indent="-228570" algn="l" defTabSz="457142" rtl="0" eaLnBrk="1" latinLnBrk="0" hangingPunct="1">
              <a:spcBef>
                <a:spcPct val="20000"/>
              </a:spcBef>
              <a:buFont typeface="Arial"/>
              <a:buChar char="•"/>
              <a:defRPr sz="1800" kern="1200">
                <a:solidFill>
                  <a:schemeClr val="tx1"/>
                </a:solidFill>
                <a:latin typeface="+mn-lt"/>
                <a:ea typeface="+mn-ea"/>
                <a:cs typeface="+mn-cs"/>
              </a:defRPr>
            </a:lvl7pPr>
            <a:lvl8pPr marL="3428573" indent="-228570" algn="l" defTabSz="457142" rtl="0" eaLnBrk="1" latinLnBrk="0" hangingPunct="1">
              <a:spcBef>
                <a:spcPct val="20000"/>
              </a:spcBef>
              <a:buFont typeface="Arial"/>
              <a:buChar char="•"/>
              <a:defRPr sz="1800" kern="1200">
                <a:solidFill>
                  <a:schemeClr val="tx1"/>
                </a:solidFill>
                <a:latin typeface="+mn-lt"/>
                <a:ea typeface="+mn-ea"/>
                <a:cs typeface="+mn-cs"/>
              </a:defRPr>
            </a:lvl8pPr>
            <a:lvl9pPr marL="3885715" indent="-228570" algn="l" defTabSz="457142" rtl="0" eaLnBrk="1" latinLnBrk="0" hangingPunct="1">
              <a:spcBef>
                <a:spcPct val="20000"/>
              </a:spcBef>
              <a:buFont typeface="Arial"/>
              <a:buChar char="•"/>
              <a:defRPr sz="1800" kern="1200">
                <a:solidFill>
                  <a:schemeClr val="tx1"/>
                </a:solidFill>
                <a:latin typeface="+mn-lt"/>
                <a:ea typeface="+mn-ea"/>
                <a:cs typeface="+mn-cs"/>
              </a:defRPr>
            </a:lvl9pPr>
          </a:lstStyle>
          <a:p>
            <a:r>
              <a:rPr lang="en-US" sz="1600" dirty="0"/>
              <a:t>LED drivers typically require an electrolytic capacitor (E-Cap) for stable performance.</a:t>
            </a:r>
          </a:p>
          <a:p>
            <a:r>
              <a:rPr lang="en-US" sz="1600" dirty="0"/>
              <a:t>This E-Cap severely limits the total lifetime of the LED driver, thus limiting the lifetime of the full solution.</a:t>
            </a:r>
          </a:p>
          <a:p>
            <a:r>
              <a:rPr lang="en-US" sz="1600" dirty="0"/>
              <a:t>Driver failure due to the low lifetime of the E-Cap decreases the reliability and increases the costs of LEDs, preventing higher market adoption of LED lights.</a:t>
            </a:r>
          </a:p>
          <a:p>
            <a:r>
              <a:rPr lang="en-US" sz="1600" dirty="0"/>
              <a:t>Competitor solutions that attempt to replace the E-Cap with a film or ceramic capacitor suffer from:</a:t>
            </a:r>
          </a:p>
          <a:p>
            <a:pPr lvl="1"/>
            <a:r>
              <a:rPr lang="en-US" sz="1600" dirty="0"/>
              <a:t>Degraded Performance</a:t>
            </a:r>
          </a:p>
          <a:p>
            <a:pPr lvl="1"/>
            <a:r>
              <a:rPr lang="en-US" sz="1600" dirty="0"/>
              <a:t>Flicker (variations of luminance </a:t>
            </a:r>
            <a:r>
              <a:rPr lang="en-US" sz="1600"/>
              <a:t>over time) Issues</a:t>
            </a:r>
            <a:endParaRPr lang="en-US" sz="1600" dirty="0"/>
          </a:p>
          <a:p>
            <a:pPr lvl="1"/>
            <a:r>
              <a:rPr lang="en-US" sz="1600" dirty="0"/>
              <a:t>Increased Total Cost</a:t>
            </a:r>
          </a:p>
          <a:p>
            <a:pPr lvl="1"/>
            <a:r>
              <a:rPr lang="en-US" sz="1600" dirty="0"/>
              <a:t>Increased Total Area</a:t>
            </a:r>
          </a:p>
        </p:txBody>
      </p:sp>
      <p:sp>
        <p:nvSpPr>
          <p:cNvPr id="3" name="Slide Number Placeholder 2"/>
          <p:cNvSpPr>
            <a:spLocks noGrp="1"/>
          </p:cNvSpPr>
          <p:nvPr>
            <p:ph type="sldNum" sz="quarter" idx="11"/>
          </p:nvPr>
        </p:nvSpPr>
        <p:spPr/>
        <p:txBody>
          <a:bodyPr/>
          <a:lstStyle/>
          <a:p>
            <a:fld id="{8374CD61-B77C-419C-9267-3FEE4C93040D}" type="slidenum">
              <a:rPr lang="en-US" altLang="en-US" smtClean="0"/>
              <a:pPr/>
              <a:t>33</a:t>
            </a:fld>
            <a:endParaRPr lang="en-US" altLang="en-US" dirty="0"/>
          </a:p>
        </p:txBody>
      </p:sp>
    </p:spTree>
    <p:extLst>
      <p:ext uri="{BB962C8B-B14F-4D97-AF65-F5344CB8AC3E}">
        <p14:creationId xmlns:p14="http://schemas.microsoft.com/office/powerpoint/2010/main" val="2333530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Infinity LED Driver Solution</a:t>
            </a:r>
          </a:p>
        </p:txBody>
      </p:sp>
      <p:sp>
        <p:nvSpPr>
          <p:cNvPr id="3" name="Footer Placeholder 2"/>
          <p:cNvSpPr>
            <a:spLocks noGrp="1"/>
          </p:cNvSpPr>
          <p:nvPr>
            <p:ph type="ftr" sz="quarter" idx="10"/>
          </p:nvPr>
        </p:nvSpPr>
        <p:spPr/>
        <p:txBody>
          <a:bodyPr/>
          <a:lstStyle/>
          <a:p>
            <a:r>
              <a:rPr lang="en-US" altLang="en-US" dirty="0"/>
              <a:t>Copyright © 2019 | Vidatronic | Confidential</a:t>
            </a:r>
          </a:p>
        </p:txBody>
      </p:sp>
      <p:sp>
        <p:nvSpPr>
          <p:cNvPr id="5" name="Content Placeholder 3"/>
          <p:cNvSpPr txBox="1">
            <a:spLocks/>
          </p:cNvSpPr>
          <p:nvPr/>
        </p:nvSpPr>
        <p:spPr>
          <a:xfrm>
            <a:off x="203201" y="1300480"/>
            <a:ext cx="4287520" cy="3342640"/>
          </a:xfrm>
          <a:prstGeom prst="rect">
            <a:avLst/>
          </a:prstGeom>
        </p:spPr>
        <p:txBody>
          <a:bodyPr numCol="1">
            <a:noAutofit/>
          </a:bodyPr>
          <a:lstStyle>
            <a:lvl1pPr marL="163493" indent="-163493" algn="l" defTabSz="457142" rtl="0" fontAlgn="base">
              <a:spcBef>
                <a:spcPts val="600"/>
              </a:spcBef>
              <a:spcAft>
                <a:spcPts val="400"/>
              </a:spcAft>
              <a:buSzPct val="75000"/>
              <a:buFont typeface="Wingdings" panose="05000000000000000000" pitchFamily="2" charset="2"/>
              <a:buChar char="§"/>
              <a:defRPr sz="2400" kern="1200">
                <a:solidFill>
                  <a:schemeClr val="tx1"/>
                </a:solidFill>
                <a:latin typeface="Tahoma"/>
                <a:ea typeface="MS PGothic" panose="020B0600070205080204" pitchFamily="34" charset="-128"/>
                <a:cs typeface="Tahoma"/>
              </a:defRPr>
            </a:lvl1pPr>
            <a:lvl2pPr marL="465078" indent="-190478" algn="l" defTabSz="457142" rtl="0" fontAlgn="base">
              <a:spcBef>
                <a:spcPts val="75"/>
              </a:spcBef>
              <a:spcAft>
                <a:spcPts val="400"/>
              </a:spcAft>
              <a:buSzPct val="75000"/>
              <a:buFont typeface="Arial" panose="020B0604020202020204" pitchFamily="34" charset="0"/>
              <a:buChar char="•"/>
              <a:defRPr sz="2000" kern="1200">
                <a:solidFill>
                  <a:schemeClr val="tx1"/>
                </a:solidFill>
                <a:latin typeface="Tahoma"/>
                <a:ea typeface="MS PGothic" panose="020B0600070205080204" pitchFamily="34" charset="-128"/>
                <a:cs typeface="Tahoma"/>
              </a:defRPr>
            </a:lvl2pPr>
            <a:lvl3pPr marL="776191" indent="-136510" algn="l" defTabSz="457142" rtl="0" fontAlgn="base">
              <a:spcBef>
                <a:spcPct val="0"/>
              </a:spcBef>
              <a:spcAft>
                <a:spcPts val="400"/>
              </a:spcAft>
              <a:buSzPct val="75000"/>
              <a:buFont typeface="Wingdings" panose="05000000000000000000" pitchFamily="2" charset="2"/>
              <a:buChar char="§"/>
              <a:defRPr kern="1200">
                <a:solidFill>
                  <a:schemeClr val="tx1"/>
                </a:solidFill>
                <a:latin typeface="Tahoma"/>
                <a:ea typeface="MS PGothic" panose="020B0600070205080204" pitchFamily="34" charset="-128"/>
                <a:cs typeface="Tahoma"/>
              </a:defRPr>
            </a:lvl3pPr>
            <a:lvl4pPr marL="1142858" indent="-136510" algn="l" defTabSz="457142" rtl="0" fontAlgn="base">
              <a:spcBef>
                <a:spcPct val="0"/>
              </a:spcBef>
              <a:spcAft>
                <a:spcPts val="400"/>
              </a:spcAft>
              <a:buSzPct val="75000"/>
              <a:buFont typeface="Arial" panose="020B0604020202020204" pitchFamily="34" charset="0"/>
              <a:buChar char="•"/>
              <a:defRPr sz="1600" kern="1200">
                <a:solidFill>
                  <a:schemeClr val="tx1"/>
                </a:solidFill>
                <a:latin typeface="Tahoma"/>
                <a:ea typeface="MS PGothic" panose="020B0600070205080204" pitchFamily="34" charset="-128"/>
                <a:cs typeface="Tahoma"/>
              </a:defRPr>
            </a:lvl4pPr>
            <a:lvl5pPr marL="1507937" indent="-136510" algn="l" defTabSz="457142" rtl="0" fontAlgn="base">
              <a:spcBef>
                <a:spcPct val="0"/>
              </a:spcBef>
              <a:spcAft>
                <a:spcPts val="400"/>
              </a:spcAft>
              <a:buSzPct val="75000"/>
              <a:buFont typeface="Wingdings" panose="05000000000000000000" pitchFamily="2" charset="2"/>
              <a:buChar char="§"/>
              <a:defRPr sz="1600" kern="1200">
                <a:solidFill>
                  <a:schemeClr val="tx1"/>
                </a:solidFill>
                <a:latin typeface="Tahoma"/>
                <a:ea typeface="MS PGothic" panose="020B0600070205080204" pitchFamily="34" charset="-128"/>
                <a:cs typeface="Tahoma"/>
              </a:defRPr>
            </a:lvl5pPr>
            <a:lvl6pPr marL="2514285" indent="-228570" algn="l" defTabSz="457142" rtl="0" eaLnBrk="1" latinLnBrk="0" hangingPunct="1">
              <a:spcBef>
                <a:spcPct val="20000"/>
              </a:spcBef>
              <a:buFont typeface="Arial"/>
              <a:buChar char="•"/>
              <a:defRPr sz="2000" kern="1200">
                <a:solidFill>
                  <a:schemeClr val="tx1"/>
                </a:solidFill>
                <a:latin typeface="+mn-lt"/>
                <a:ea typeface="+mn-ea"/>
                <a:cs typeface="+mn-cs"/>
              </a:defRPr>
            </a:lvl6pPr>
            <a:lvl7pPr marL="2971430" indent="-228570" algn="l" defTabSz="457142" rtl="0" eaLnBrk="1" latinLnBrk="0" hangingPunct="1">
              <a:spcBef>
                <a:spcPct val="20000"/>
              </a:spcBef>
              <a:buFont typeface="Arial"/>
              <a:buChar char="•"/>
              <a:defRPr sz="2000" kern="1200">
                <a:solidFill>
                  <a:schemeClr val="tx1"/>
                </a:solidFill>
                <a:latin typeface="+mn-lt"/>
                <a:ea typeface="+mn-ea"/>
                <a:cs typeface="+mn-cs"/>
              </a:defRPr>
            </a:lvl7pPr>
            <a:lvl8pPr marL="3428573" indent="-228570" algn="l" defTabSz="457142" rtl="0" eaLnBrk="1" latinLnBrk="0" hangingPunct="1">
              <a:spcBef>
                <a:spcPct val="20000"/>
              </a:spcBef>
              <a:buFont typeface="Arial"/>
              <a:buChar char="•"/>
              <a:defRPr sz="2000" kern="1200">
                <a:solidFill>
                  <a:schemeClr val="tx1"/>
                </a:solidFill>
                <a:latin typeface="+mn-lt"/>
                <a:ea typeface="+mn-ea"/>
                <a:cs typeface="+mn-cs"/>
              </a:defRPr>
            </a:lvl8pPr>
            <a:lvl9pPr marL="3885715" indent="-228570" algn="l" defTabSz="457142"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solidFill>
                  <a:schemeClr val="accent1"/>
                </a:solidFill>
              </a:rPr>
              <a:t>FEATURES AND BENEFITS</a:t>
            </a:r>
          </a:p>
          <a:p>
            <a:r>
              <a:rPr lang="en-US" sz="1300" dirty="0"/>
              <a:t>Fully-integrated solution</a:t>
            </a:r>
          </a:p>
          <a:p>
            <a:r>
              <a:rPr lang="en-US" sz="1300" dirty="0"/>
              <a:t>E-Capless design to increase life-time of the solution</a:t>
            </a:r>
          </a:p>
          <a:p>
            <a:r>
              <a:rPr lang="en-US" sz="1300" dirty="0"/>
              <a:t>Decreased complexity and cost</a:t>
            </a:r>
          </a:p>
          <a:p>
            <a:pPr lvl="1"/>
            <a:r>
              <a:rPr lang="en-US" sz="1300" dirty="0"/>
              <a:t>Single-stage design</a:t>
            </a:r>
          </a:p>
          <a:p>
            <a:pPr lvl="1"/>
            <a:r>
              <a:rPr lang="en-US" sz="1300" dirty="0"/>
              <a:t>Simple, single-loop control technique</a:t>
            </a:r>
          </a:p>
          <a:p>
            <a:r>
              <a:rPr lang="en-US" sz="1300" dirty="0"/>
              <a:t>ENERGY STAR compliant, high efficiency</a:t>
            </a:r>
          </a:p>
          <a:p>
            <a:r>
              <a:rPr lang="en-US" sz="1300" dirty="0"/>
              <a:t>High power factor</a:t>
            </a:r>
          </a:p>
          <a:p>
            <a:r>
              <a:rPr lang="en-US" sz="1300" dirty="0"/>
              <a:t>Smart feature functions</a:t>
            </a:r>
          </a:p>
          <a:p>
            <a:pPr lvl="1"/>
            <a:r>
              <a:rPr lang="en-US" sz="1300" dirty="0"/>
              <a:t>Dimming function</a:t>
            </a:r>
          </a:p>
          <a:p>
            <a:pPr lvl="1"/>
            <a:r>
              <a:rPr lang="en-US" sz="1300" dirty="0"/>
              <a:t>Luminance control</a:t>
            </a:r>
          </a:p>
        </p:txBody>
      </p:sp>
      <p:sp>
        <p:nvSpPr>
          <p:cNvPr id="13" name="Content Placeholder 3"/>
          <p:cNvSpPr txBox="1">
            <a:spLocks/>
          </p:cNvSpPr>
          <p:nvPr/>
        </p:nvSpPr>
        <p:spPr>
          <a:xfrm>
            <a:off x="203199" y="631920"/>
            <a:ext cx="8727441" cy="627920"/>
          </a:xfrm>
          <a:prstGeom prst="rect">
            <a:avLst/>
          </a:prstGeom>
        </p:spPr>
        <p:txBody>
          <a:bodyPr>
            <a:normAutofit lnSpcReduction="10000"/>
          </a:bodyPr>
          <a:lstStyle>
            <a:lvl1pPr marL="163493" indent="-163493" algn="l" defTabSz="457142" rtl="0" fontAlgn="base">
              <a:spcBef>
                <a:spcPts val="600"/>
              </a:spcBef>
              <a:spcAft>
                <a:spcPts val="400"/>
              </a:spcAft>
              <a:buSzPct val="75000"/>
              <a:buFont typeface="Wingdings" panose="05000000000000000000" pitchFamily="2" charset="2"/>
              <a:buChar char="§"/>
              <a:defRPr sz="2400" kern="1200">
                <a:solidFill>
                  <a:schemeClr val="tx1"/>
                </a:solidFill>
                <a:latin typeface="Tahoma"/>
                <a:ea typeface="MS PGothic" panose="020B0600070205080204" pitchFamily="34" charset="-128"/>
                <a:cs typeface="Tahoma"/>
              </a:defRPr>
            </a:lvl1pPr>
            <a:lvl2pPr marL="465078" indent="-190478" algn="l" defTabSz="457142" rtl="0" fontAlgn="base">
              <a:spcBef>
                <a:spcPts val="75"/>
              </a:spcBef>
              <a:spcAft>
                <a:spcPts val="400"/>
              </a:spcAft>
              <a:buSzPct val="75000"/>
              <a:buFont typeface="Arial" panose="020B0604020202020204" pitchFamily="34" charset="0"/>
              <a:buChar char="•"/>
              <a:defRPr sz="2000" kern="1200">
                <a:solidFill>
                  <a:schemeClr val="tx1"/>
                </a:solidFill>
                <a:latin typeface="Tahoma"/>
                <a:ea typeface="MS PGothic" panose="020B0600070205080204" pitchFamily="34" charset="-128"/>
                <a:cs typeface="Tahoma"/>
              </a:defRPr>
            </a:lvl2pPr>
            <a:lvl3pPr marL="776191" indent="-136510" algn="l" defTabSz="457142" rtl="0" fontAlgn="base">
              <a:spcBef>
                <a:spcPct val="0"/>
              </a:spcBef>
              <a:spcAft>
                <a:spcPts val="400"/>
              </a:spcAft>
              <a:buSzPct val="75000"/>
              <a:buFont typeface="Wingdings" panose="05000000000000000000" pitchFamily="2" charset="2"/>
              <a:buChar char="§"/>
              <a:defRPr kern="1200">
                <a:solidFill>
                  <a:schemeClr val="tx1"/>
                </a:solidFill>
                <a:latin typeface="Tahoma"/>
                <a:ea typeface="MS PGothic" panose="020B0600070205080204" pitchFamily="34" charset="-128"/>
                <a:cs typeface="Tahoma"/>
              </a:defRPr>
            </a:lvl3pPr>
            <a:lvl4pPr marL="1142858" indent="-136510" algn="l" defTabSz="457142" rtl="0" fontAlgn="base">
              <a:spcBef>
                <a:spcPct val="0"/>
              </a:spcBef>
              <a:spcAft>
                <a:spcPts val="400"/>
              </a:spcAft>
              <a:buSzPct val="75000"/>
              <a:buFont typeface="Arial" panose="020B0604020202020204" pitchFamily="34" charset="0"/>
              <a:buChar char="•"/>
              <a:defRPr sz="1600" kern="1200">
                <a:solidFill>
                  <a:schemeClr val="tx1"/>
                </a:solidFill>
                <a:latin typeface="Tahoma"/>
                <a:ea typeface="MS PGothic" panose="020B0600070205080204" pitchFamily="34" charset="-128"/>
                <a:cs typeface="Tahoma"/>
              </a:defRPr>
            </a:lvl4pPr>
            <a:lvl5pPr marL="1507937" indent="-136510" algn="l" defTabSz="457142" rtl="0" fontAlgn="base">
              <a:spcBef>
                <a:spcPct val="0"/>
              </a:spcBef>
              <a:spcAft>
                <a:spcPts val="400"/>
              </a:spcAft>
              <a:buSzPct val="75000"/>
              <a:buFont typeface="Wingdings" panose="05000000000000000000" pitchFamily="2" charset="2"/>
              <a:buChar char="§"/>
              <a:defRPr sz="1600" kern="1200">
                <a:solidFill>
                  <a:schemeClr val="tx1"/>
                </a:solidFill>
                <a:latin typeface="Tahoma"/>
                <a:ea typeface="MS PGothic" panose="020B0600070205080204" pitchFamily="34" charset="-128"/>
                <a:cs typeface="Tahoma"/>
              </a:defRPr>
            </a:lvl5pPr>
            <a:lvl6pPr marL="2514285" indent="-228570" algn="l" defTabSz="457142" rtl="0" eaLnBrk="1" latinLnBrk="0" hangingPunct="1">
              <a:spcBef>
                <a:spcPct val="20000"/>
              </a:spcBef>
              <a:buFont typeface="Arial"/>
              <a:buChar char="•"/>
              <a:defRPr sz="2000" kern="1200">
                <a:solidFill>
                  <a:schemeClr val="tx1"/>
                </a:solidFill>
                <a:latin typeface="+mn-lt"/>
                <a:ea typeface="+mn-ea"/>
                <a:cs typeface="+mn-cs"/>
              </a:defRPr>
            </a:lvl6pPr>
            <a:lvl7pPr marL="2971430" indent="-228570" algn="l" defTabSz="457142" rtl="0" eaLnBrk="1" latinLnBrk="0" hangingPunct="1">
              <a:spcBef>
                <a:spcPct val="20000"/>
              </a:spcBef>
              <a:buFont typeface="Arial"/>
              <a:buChar char="•"/>
              <a:defRPr sz="2000" kern="1200">
                <a:solidFill>
                  <a:schemeClr val="tx1"/>
                </a:solidFill>
                <a:latin typeface="+mn-lt"/>
                <a:ea typeface="+mn-ea"/>
                <a:cs typeface="+mn-cs"/>
              </a:defRPr>
            </a:lvl7pPr>
            <a:lvl8pPr marL="3428573" indent="-228570" algn="l" defTabSz="457142" rtl="0" eaLnBrk="1" latinLnBrk="0" hangingPunct="1">
              <a:spcBef>
                <a:spcPct val="20000"/>
              </a:spcBef>
              <a:buFont typeface="Arial"/>
              <a:buChar char="•"/>
              <a:defRPr sz="2000" kern="1200">
                <a:solidFill>
                  <a:schemeClr val="tx1"/>
                </a:solidFill>
                <a:latin typeface="+mn-lt"/>
                <a:ea typeface="+mn-ea"/>
                <a:cs typeface="+mn-cs"/>
              </a:defRPr>
            </a:lvl8pPr>
            <a:lvl9pPr marL="3885715" indent="-228570" algn="l" defTabSz="457142"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1800" dirty="0"/>
              <a:t>Fully-integrated AC-DC LED Driver with no electrolytic capacitor (E-Cap), high reliability, and reduced flicker.</a:t>
            </a:r>
          </a:p>
        </p:txBody>
      </p:sp>
      <p:sp>
        <p:nvSpPr>
          <p:cNvPr id="17" name="Content Placeholder 3"/>
          <p:cNvSpPr txBox="1">
            <a:spLocks/>
          </p:cNvSpPr>
          <p:nvPr/>
        </p:nvSpPr>
        <p:spPr>
          <a:xfrm>
            <a:off x="4490721" y="1197070"/>
            <a:ext cx="4287520" cy="335280"/>
          </a:xfrm>
          <a:prstGeom prst="rect">
            <a:avLst/>
          </a:prstGeom>
        </p:spPr>
        <p:txBody>
          <a:bodyPr numCol="1">
            <a:noAutofit/>
          </a:bodyPr>
          <a:lstStyle>
            <a:lvl1pPr marL="163493" indent="-163493" algn="l" defTabSz="457142" rtl="0" fontAlgn="base">
              <a:spcBef>
                <a:spcPts val="600"/>
              </a:spcBef>
              <a:spcAft>
                <a:spcPts val="400"/>
              </a:spcAft>
              <a:buSzPct val="75000"/>
              <a:buFont typeface="Wingdings" panose="05000000000000000000" pitchFamily="2" charset="2"/>
              <a:buChar char="§"/>
              <a:defRPr sz="2400" kern="1200">
                <a:solidFill>
                  <a:schemeClr val="tx1"/>
                </a:solidFill>
                <a:latin typeface="Tahoma"/>
                <a:ea typeface="MS PGothic" panose="020B0600070205080204" pitchFamily="34" charset="-128"/>
                <a:cs typeface="Tahoma"/>
              </a:defRPr>
            </a:lvl1pPr>
            <a:lvl2pPr marL="465078" indent="-190478" algn="l" defTabSz="457142" rtl="0" fontAlgn="base">
              <a:spcBef>
                <a:spcPts val="75"/>
              </a:spcBef>
              <a:spcAft>
                <a:spcPts val="400"/>
              </a:spcAft>
              <a:buSzPct val="75000"/>
              <a:buFont typeface="Arial" panose="020B0604020202020204" pitchFamily="34" charset="0"/>
              <a:buChar char="•"/>
              <a:defRPr sz="2000" kern="1200">
                <a:solidFill>
                  <a:schemeClr val="tx1"/>
                </a:solidFill>
                <a:latin typeface="Tahoma"/>
                <a:ea typeface="MS PGothic" panose="020B0600070205080204" pitchFamily="34" charset="-128"/>
                <a:cs typeface="Tahoma"/>
              </a:defRPr>
            </a:lvl2pPr>
            <a:lvl3pPr marL="776191" indent="-136510" algn="l" defTabSz="457142" rtl="0" fontAlgn="base">
              <a:spcBef>
                <a:spcPct val="0"/>
              </a:spcBef>
              <a:spcAft>
                <a:spcPts val="400"/>
              </a:spcAft>
              <a:buSzPct val="75000"/>
              <a:buFont typeface="Wingdings" panose="05000000000000000000" pitchFamily="2" charset="2"/>
              <a:buChar char="§"/>
              <a:defRPr kern="1200">
                <a:solidFill>
                  <a:schemeClr val="tx1"/>
                </a:solidFill>
                <a:latin typeface="Tahoma"/>
                <a:ea typeface="MS PGothic" panose="020B0600070205080204" pitchFamily="34" charset="-128"/>
                <a:cs typeface="Tahoma"/>
              </a:defRPr>
            </a:lvl3pPr>
            <a:lvl4pPr marL="1142858" indent="-136510" algn="l" defTabSz="457142" rtl="0" fontAlgn="base">
              <a:spcBef>
                <a:spcPct val="0"/>
              </a:spcBef>
              <a:spcAft>
                <a:spcPts val="400"/>
              </a:spcAft>
              <a:buSzPct val="75000"/>
              <a:buFont typeface="Arial" panose="020B0604020202020204" pitchFamily="34" charset="0"/>
              <a:buChar char="•"/>
              <a:defRPr sz="1600" kern="1200">
                <a:solidFill>
                  <a:schemeClr val="tx1"/>
                </a:solidFill>
                <a:latin typeface="Tahoma"/>
                <a:ea typeface="MS PGothic" panose="020B0600070205080204" pitchFamily="34" charset="-128"/>
                <a:cs typeface="Tahoma"/>
              </a:defRPr>
            </a:lvl4pPr>
            <a:lvl5pPr marL="1507937" indent="-136510" algn="l" defTabSz="457142" rtl="0" fontAlgn="base">
              <a:spcBef>
                <a:spcPct val="0"/>
              </a:spcBef>
              <a:spcAft>
                <a:spcPts val="400"/>
              </a:spcAft>
              <a:buSzPct val="75000"/>
              <a:buFont typeface="Wingdings" panose="05000000000000000000" pitchFamily="2" charset="2"/>
              <a:buChar char="§"/>
              <a:defRPr sz="1600" kern="1200">
                <a:solidFill>
                  <a:schemeClr val="tx1"/>
                </a:solidFill>
                <a:latin typeface="Tahoma"/>
                <a:ea typeface="MS PGothic" panose="020B0600070205080204" pitchFamily="34" charset="-128"/>
                <a:cs typeface="Tahoma"/>
              </a:defRPr>
            </a:lvl5pPr>
            <a:lvl6pPr marL="2514285" indent="-228570" algn="l" defTabSz="457142" rtl="0" eaLnBrk="1" latinLnBrk="0" hangingPunct="1">
              <a:spcBef>
                <a:spcPct val="20000"/>
              </a:spcBef>
              <a:buFont typeface="Arial"/>
              <a:buChar char="•"/>
              <a:defRPr sz="2000" kern="1200">
                <a:solidFill>
                  <a:schemeClr val="tx1"/>
                </a:solidFill>
                <a:latin typeface="+mn-lt"/>
                <a:ea typeface="+mn-ea"/>
                <a:cs typeface="+mn-cs"/>
              </a:defRPr>
            </a:lvl6pPr>
            <a:lvl7pPr marL="2971430" indent="-228570" algn="l" defTabSz="457142" rtl="0" eaLnBrk="1" latinLnBrk="0" hangingPunct="1">
              <a:spcBef>
                <a:spcPct val="20000"/>
              </a:spcBef>
              <a:buFont typeface="Arial"/>
              <a:buChar char="•"/>
              <a:defRPr sz="2000" kern="1200">
                <a:solidFill>
                  <a:schemeClr val="tx1"/>
                </a:solidFill>
                <a:latin typeface="+mn-lt"/>
                <a:ea typeface="+mn-ea"/>
                <a:cs typeface="+mn-cs"/>
              </a:defRPr>
            </a:lvl7pPr>
            <a:lvl8pPr marL="3428573" indent="-228570" algn="l" defTabSz="457142" rtl="0" eaLnBrk="1" latinLnBrk="0" hangingPunct="1">
              <a:spcBef>
                <a:spcPct val="20000"/>
              </a:spcBef>
              <a:buFont typeface="Arial"/>
              <a:buChar char="•"/>
              <a:defRPr sz="2000" kern="1200">
                <a:solidFill>
                  <a:schemeClr val="tx1"/>
                </a:solidFill>
                <a:latin typeface="+mn-lt"/>
                <a:ea typeface="+mn-ea"/>
                <a:cs typeface="+mn-cs"/>
              </a:defRPr>
            </a:lvl8pPr>
            <a:lvl9pPr marL="3885715" indent="-228570" algn="l" defTabSz="457142"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solidFill>
                  <a:schemeClr val="accent1"/>
                </a:solidFill>
              </a:rPr>
              <a:t>ROADMAP</a:t>
            </a:r>
          </a:p>
        </p:txBody>
      </p:sp>
      <p:sp>
        <p:nvSpPr>
          <p:cNvPr id="8" name="Freeform: Shape 7">
            <a:extLst>
              <a:ext uri="{FF2B5EF4-FFF2-40B4-BE49-F238E27FC236}">
                <a16:creationId xmlns:a16="http://schemas.microsoft.com/office/drawing/2014/main" id="{6F1929A0-78C7-41C7-9F91-20888630174F}"/>
              </a:ext>
            </a:extLst>
          </p:cNvPr>
          <p:cNvSpPr/>
          <p:nvPr/>
        </p:nvSpPr>
        <p:spPr>
          <a:xfrm>
            <a:off x="7352938" y="1676401"/>
            <a:ext cx="1743082" cy="596187"/>
          </a:xfrm>
          <a:custGeom>
            <a:avLst/>
            <a:gdLst>
              <a:gd name="connsiteX0" fmla="*/ 0 w 1490469"/>
              <a:gd name="connsiteY0" fmla="*/ 0 h 596187"/>
              <a:gd name="connsiteX1" fmla="*/ 1192376 w 1490469"/>
              <a:gd name="connsiteY1" fmla="*/ 0 h 596187"/>
              <a:gd name="connsiteX2" fmla="*/ 1490469 w 1490469"/>
              <a:gd name="connsiteY2" fmla="*/ 298094 h 596187"/>
              <a:gd name="connsiteX3" fmla="*/ 1192376 w 1490469"/>
              <a:gd name="connsiteY3" fmla="*/ 596187 h 596187"/>
              <a:gd name="connsiteX4" fmla="*/ 0 w 1490469"/>
              <a:gd name="connsiteY4" fmla="*/ 596187 h 596187"/>
              <a:gd name="connsiteX5" fmla="*/ 298094 w 1490469"/>
              <a:gd name="connsiteY5" fmla="*/ 298094 h 596187"/>
              <a:gd name="connsiteX6" fmla="*/ 0 w 1490469"/>
              <a:gd name="connsiteY6" fmla="*/ 0 h 59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0469" h="596187">
                <a:moveTo>
                  <a:pt x="0" y="0"/>
                </a:moveTo>
                <a:lnTo>
                  <a:pt x="1192376" y="0"/>
                </a:lnTo>
                <a:lnTo>
                  <a:pt x="1490469" y="298094"/>
                </a:lnTo>
                <a:lnTo>
                  <a:pt x="1192376" y="596187"/>
                </a:lnTo>
                <a:lnTo>
                  <a:pt x="0" y="596187"/>
                </a:lnTo>
                <a:lnTo>
                  <a:pt x="298094" y="298094"/>
                </a:lnTo>
                <a:lnTo>
                  <a:pt x="0" y="0"/>
                </a:lnTo>
                <a:close/>
              </a:path>
            </a:pathLst>
          </a:custGeom>
          <a:solidFill>
            <a:schemeClr val="accent4"/>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346100" tIns="16002" rIns="314095" bIns="16002" numCol="1" spcCol="1270" anchor="ctr" anchorCtr="0">
            <a:noAutofit/>
          </a:bodyPr>
          <a:lstStyle/>
          <a:p>
            <a:pPr marL="0" lvl="0" indent="0" algn="ctr" defTabSz="533400">
              <a:lnSpc>
                <a:spcPct val="90000"/>
              </a:lnSpc>
              <a:spcBef>
                <a:spcPct val="0"/>
              </a:spcBef>
              <a:spcAft>
                <a:spcPct val="35000"/>
              </a:spcAft>
              <a:buNone/>
            </a:pPr>
            <a:r>
              <a:rPr lang="en-US" sz="1200" kern="1200" dirty="0"/>
              <a:t>PHASE 3</a:t>
            </a:r>
          </a:p>
        </p:txBody>
      </p:sp>
      <p:sp>
        <p:nvSpPr>
          <p:cNvPr id="19" name="Content Placeholder 2">
            <a:extLst>
              <a:ext uri="{FF2B5EF4-FFF2-40B4-BE49-F238E27FC236}">
                <a16:creationId xmlns:a16="http://schemas.microsoft.com/office/drawing/2014/main" id="{7F8E5794-4417-420D-B5D2-784F86EC0B29}"/>
              </a:ext>
            </a:extLst>
          </p:cNvPr>
          <p:cNvSpPr txBox="1">
            <a:spLocks/>
          </p:cNvSpPr>
          <p:nvPr/>
        </p:nvSpPr>
        <p:spPr>
          <a:xfrm>
            <a:off x="4434792" y="2272588"/>
            <a:ext cx="1341120" cy="1733562"/>
          </a:xfrm>
          <a:prstGeom prst="rect">
            <a:avLst/>
          </a:prstGeom>
          <a:ln w="28575">
            <a:solidFill>
              <a:schemeClr val="accent4"/>
            </a:solidFill>
          </a:ln>
        </p:spPr>
        <p:txBody>
          <a:bodyPr lIns="91434" tIns="45717" rIns="91434" bIns="45717" anchor="t">
            <a:normAutofit/>
          </a:bodyPr>
          <a:lstStyle>
            <a:lvl1pPr marL="163505" indent="-163505" algn="l" defTabSz="457178" rtl="0" fontAlgn="base">
              <a:spcBef>
                <a:spcPts val="600"/>
              </a:spcBef>
              <a:spcAft>
                <a:spcPts val="400"/>
              </a:spcAft>
              <a:buSzPct val="75000"/>
              <a:buFont typeface="Wingdings" panose="05000000000000000000" pitchFamily="2" charset="2"/>
              <a:buChar char="§"/>
              <a:defRPr sz="2400" kern="1200">
                <a:solidFill>
                  <a:schemeClr val="tx1"/>
                </a:solidFill>
                <a:latin typeface="Tahoma"/>
                <a:ea typeface="MS PGothic" panose="020B0600070205080204" pitchFamily="34" charset="-128"/>
                <a:cs typeface="Tahoma"/>
              </a:defRPr>
            </a:lvl1pPr>
            <a:lvl2pPr marL="465114" indent="-190491" algn="l" defTabSz="457178" rtl="0" fontAlgn="base">
              <a:spcBef>
                <a:spcPts val="75"/>
              </a:spcBef>
              <a:spcAft>
                <a:spcPts val="400"/>
              </a:spcAft>
              <a:buSzPct val="75000"/>
              <a:buFont typeface="Arial" panose="020B0604020202020204" pitchFamily="34" charset="0"/>
              <a:buChar char="•"/>
              <a:defRPr sz="2000" kern="1200">
                <a:solidFill>
                  <a:schemeClr val="tx1"/>
                </a:solidFill>
                <a:latin typeface="Tahoma"/>
                <a:ea typeface="MS PGothic" panose="020B0600070205080204" pitchFamily="34" charset="-128"/>
                <a:cs typeface="Tahoma"/>
              </a:defRPr>
            </a:lvl2pPr>
            <a:lvl3pPr marL="776249" indent="-136519" algn="l" defTabSz="457178" rtl="0" fontAlgn="base">
              <a:spcBef>
                <a:spcPct val="0"/>
              </a:spcBef>
              <a:spcAft>
                <a:spcPts val="400"/>
              </a:spcAft>
              <a:buSzPct val="75000"/>
              <a:buFont typeface="Wingdings" panose="05000000000000000000" pitchFamily="2" charset="2"/>
              <a:buChar char="§"/>
              <a:defRPr kern="1200">
                <a:solidFill>
                  <a:schemeClr val="tx1"/>
                </a:solidFill>
                <a:latin typeface="Tahoma"/>
                <a:ea typeface="MS PGothic" panose="020B0600070205080204" pitchFamily="34" charset="-128"/>
                <a:cs typeface="Tahoma"/>
              </a:defRPr>
            </a:lvl3pPr>
            <a:lvl4pPr marL="1142944" indent="-136519" algn="l" defTabSz="457178" rtl="0" fontAlgn="base">
              <a:spcBef>
                <a:spcPct val="0"/>
              </a:spcBef>
              <a:spcAft>
                <a:spcPts val="400"/>
              </a:spcAft>
              <a:buSzPct val="75000"/>
              <a:buFont typeface="Arial" panose="020B0604020202020204" pitchFamily="34" charset="0"/>
              <a:buChar char="•"/>
              <a:defRPr sz="1600" kern="1200">
                <a:solidFill>
                  <a:schemeClr val="tx1"/>
                </a:solidFill>
                <a:latin typeface="Tahoma"/>
                <a:ea typeface="MS PGothic" panose="020B0600070205080204" pitchFamily="34" charset="-128"/>
                <a:cs typeface="Tahoma"/>
              </a:defRPr>
            </a:lvl4pPr>
            <a:lvl5pPr marL="1508049" indent="-136519" algn="l" defTabSz="457178" rtl="0" fontAlgn="base">
              <a:spcBef>
                <a:spcPct val="0"/>
              </a:spcBef>
              <a:spcAft>
                <a:spcPts val="400"/>
              </a:spcAft>
              <a:buSzPct val="75000"/>
              <a:buFont typeface="Wingdings" panose="05000000000000000000" pitchFamily="2" charset="2"/>
              <a:buChar char="§"/>
              <a:defRPr sz="1600" kern="1200">
                <a:solidFill>
                  <a:schemeClr val="tx1"/>
                </a:solidFill>
                <a:latin typeface="Tahoma"/>
                <a:ea typeface="MS PGothic" panose="020B0600070205080204" pitchFamily="34" charset="-128"/>
                <a:cs typeface="Tahoma"/>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a:ea typeface="MS PGothic"/>
              </a:rPr>
              <a:t>COMPLETED</a:t>
            </a:r>
          </a:p>
          <a:p>
            <a:pPr marL="0" indent="0" algn="ctr">
              <a:buNone/>
            </a:pPr>
            <a:r>
              <a:rPr lang="en-US" sz="1200" dirty="0">
                <a:ea typeface="MS PGothic"/>
              </a:rPr>
              <a:t>Proven architecture to remove E-Cap.</a:t>
            </a:r>
          </a:p>
          <a:p>
            <a:pPr marL="0" indent="0" algn="ctr">
              <a:buNone/>
            </a:pPr>
            <a:r>
              <a:rPr lang="en-US" sz="1200" dirty="0">
                <a:ea typeface="MS PGothic"/>
              </a:rPr>
              <a:t>This is our prototype.</a:t>
            </a:r>
          </a:p>
        </p:txBody>
      </p:sp>
      <p:sp>
        <p:nvSpPr>
          <p:cNvPr id="20" name="Content Placeholder 2">
            <a:extLst>
              <a:ext uri="{FF2B5EF4-FFF2-40B4-BE49-F238E27FC236}">
                <a16:creationId xmlns:a16="http://schemas.microsoft.com/office/drawing/2014/main" id="{7F8E5794-4417-420D-B5D2-784F86EC0B29}"/>
              </a:ext>
            </a:extLst>
          </p:cNvPr>
          <p:cNvSpPr txBox="1">
            <a:spLocks/>
          </p:cNvSpPr>
          <p:nvPr/>
        </p:nvSpPr>
        <p:spPr>
          <a:xfrm>
            <a:off x="5909444" y="2272588"/>
            <a:ext cx="1378943" cy="1733562"/>
          </a:xfrm>
          <a:prstGeom prst="rect">
            <a:avLst/>
          </a:prstGeom>
          <a:ln w="28575">
            <a:solidFill>
              <a:schemeClr val="accent4"/>
            </a:solidFill>
          </a:ln>
        </p:spPr>
        <p:txBody>
          <a:bodyPr lIns="91434" tIns="45717" rIns="91434" bIns="45717" anchor="t">
            <a:normAutofit lnSpcReduction="10000"/>
          </a:bodyPr>
          <a:lstStyle>
            <a:lvl1pPr marL="163505" indent="-163505" algn="l" defTabSz="457178" rtl="0" fontAlgn="base">
              <a:spcBef>
                <a:spcPts val="600"/>
              </a:spcBef>
              <a:spcAft>
                <a:spcPts val="400"/>
              </a:spcAft>
              <a:buSzPct val="75000"/>
              <a:buFont typeface="Wingdings" panose="05000000000000000000" pitchFamily="2" charset="2"/>
              <a:buChar char="§"/>
              <a:defRPr sz="2400" kern="1200">
                <a:solidFill>
                  <a:schemeClr val="tx1"/>
                </a:solidFill>
                <a:latin typeface="Tahoma"/>
                <a:ea typeface="MS PGothic" panose="020B0600070205080204" pitchFamily="34" charset="-128"/>
                <a:cs typeface="Tahoma"/>
              </a:defRPr>
            </a:lvl1pPr>
            <a:lvl2pPr marL="465114" indent="-190491" algn="l" defTabSz="457178" rtl="0" fontAlgn="base">
              <a:spcBef>
                <a:spcPts val="75"/>
              </a:spcBef>
              <a:spcAft>
                <a:spcPts val="400"/>
              </a:spcAft>
              <a:buSzPct val="75000"/>
              <a:buFont typeface="Arial" panose="020B0604020202020204" pitchFamily="34" charset="0"/>
              <a:buChar char="•"/>
              <a:defRPr sz="2000" kern="1200">
                <a:solidFill>
                  <a:schemeClr val="tx1"/>
                </a:solidFill>
                <a:latin typeface="Tahoma"/>
                <a:ea typeface="MS PGothic" panose="020B0600070205080204" pitchFamily="34" charset="-128"/>
                <a:cs typeface="Tahoma"/>
              </a:defRPr>
            </a:lvl2pPr>
            <a:lvl3pPr marL="776249" indent="-136519" algn="l" defTabSz="457178" rtl="0" fontAlgn="base">
              <a:spcBef>
                <a:spcPct val="0"/>
              </a:spcBef>
              <a:spcAft>
                <a:spcPts val="400"/>
              </a:spcAft>
              <a:buSzPct val="75000"/>
              <a:buFont typeface="Wingdings" panose="05000000000000000000" pitchFamily="2" charset="2"/>
              <a:buChar char="§"/>
              <a:defRPr kern="1200">
                <a:solidFill>
                  <a:schemeClr val="tx1"/>
                </a:solidFill>
                <a:latin typeface="Tahoma"/>
                <a:ea typeface="MS PGothic" panose="020B0600070205080204" pitchFamily="34" charset="-128"/>
                <a:cs typeface="Tahoma"/>
              </a:defRPr>
            </a:lvl3pPr>
            <a:lvl4pPr marL="1142944" indent="-136519" algn="l" defTabSz="457178" rtl="0" fontAlgn="base">
              <a:spcBef>
                <a:spcPct val="0"/>
              </a:spcBef>
              <a:spcAft>
                <a:spcPts val="400"/>
              </a:spcAft>
              <a:buSzPct val="75000"/>
              <a:buFont typeface="Arial" panose="020B0604020202020204" pitchFamily="34" charset="0"/>
              <a:buChar char="•"/>
              <a:defRPr sz="1600" kern="1200">
                <a:solidFill>
                  <a:schemeClr val="tx1"/>
                </a:solidFill>
                <a:latin typeface="Tahoma"/>
                <a:ea typeface="MS PGothic" panose="020B0600070205080204" pitchFamily="34" charset="-128"/>
                <a:cs typeface="Tahoma"/>
              </a:defRPr>
            </a:lvl4pPr>
            <a:lvl5pPr marL="1508049" indent="-136519" algn="l" defTabSz="457178" rtl="0" fontAlgn="base">
              <a:spcBef>
                <a:spcPct val="0"/>
              </a:spcBef>
              <a:spcAft>
                <a:spcPts val="400"/>
              </a:spcAft>
              <a:buSzPct val="75000"/>
              <a:buFont typeface="Wingdings" panose="05000000000000000000" pitchFamily="2" charset="2"/>
              <a:buChar char="§"/>
              <a:defRPr sz="1600" kern="1200">
                <a:solidFill>
                  <a:schemeClr val="tx1"/>
                </a:solidFill>
                <a:latin typeface="Tahoma"/>
                <a:ea typeface="MS PGothic" panose="020B0600070205080204" pitchFamily="34" charset="-128"/>
                <a:cs typeface="Tahoma"/>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a:ea typeface="MS PGothic"/>
              </a:rPr>
              <a:t>IN PROGRESS</a:t>
            </a:r>
          </a:p>
          <a:p>
            <a:pPr marL="0" indent="0" algn="ctr">
              <a:buNone/>
            </a:pPr>
            <a:r>
              <a:rPr lang="en-US" sz="1200" dirty="0">
                <a:ea typeface="MS PGothic"/>
              </a:rPr>
              <a:t>Improving prototype to remove flicker and improve performance.</a:t>
            </a:r>
          </a:p>
          <a:p>
            <a:pPr marL="0" indent="0" algn="ctr">
              <a:buNone/>
            </a:pPr>
            <a:r>
              <a:rPr lang="en-US" sz="1200" dirty="0">
                <a:ea typeface="MS PGothic"/>
              </a:rPr>
              <a:t>Prototype </a:t>
            </a:r>
            <a:br>
              <a:rPr lang="en-US" sz="1200" dirty="0">
                <a:ea typeface="MS PGothic"/>
              </a:rPr>
            </a:br>
            <a:r>
              <a:rPr lang="en-US" sz="1200" dirty="0">
                <a:ea typeface="MS PGothic"/>
              </a:rPr>
              <a:t>Q1 2020.</a:t>
            </a:r>
          </a:p>
        </p:txBody>
      </p:sp>
      <p:sp>
        <p:nvSpPr>
          <p:cNvPr id="21" name="Content Placeholder 2">
            <a:extLst>
              <a:ext uri="{FF2B5EF4-FFF2-40B4-BE49-F238E27FC236}">
                <a16:creationId xmlns:a16="http://schemas.microsoft.com/office/drawing/2014/main" id="{7F8E5794-4417-420D-B5D2-784F86EC0B29}"/>
              </a:ext>
            </a:extLst>
          </p:cNvPr>
          <p:cNvSpPr txBox="1">
            <a:spLocks/>
          </p:cNvSpPr>
          <p:nvPr/>
        </p:nvSpPr>
        <p:spPr>
          <a:xfrm>
            <a:off x="7374549" y="2272588"/>
            <a:ext cx="1378943" cy="1733562"/>
          </a:xfrm>
          <a:prstGeom prst="rect">
            <a:avLst/>
          </a:prstGeom>
          <a:ln w="28575">
            <a:solidFill>
              <a:schemeClr val="accent4"/>
            </a:solidFill>
          </a:ln>
        </p:spPr>
        <p:txBody>
          <a:bodyPr lIns="91434" tIns="45717" rIns="91434" bIns="45717" anchor="t">
            <a:normAutofit lnSpcReduction="10000"/>
          </a:bodyPr>
          <a:lstStyle>
            <a:lvl1pPr marL="163505" indent="-163505" algn="l" defTabSz="457178" rtl="0" fontAlgn="base">
              <a:spcBef>
                <a:spcPts val="600"/>
              </a:spcBef>
              <a:spcAft>
                <a:spcPts val="400"/>
              </a:spcAft>
              <a:buSzPct val="75000"/>
              <a:buFont typeface="Wingdings" panose="05000000000000000000" pitchFamily="2" charset="2"/>
              <a:buChar char="§"/>
              <a:defRPr sz="2400" kern="1200">
                <a:solidFill>
                  <a:schemeClr val="tx1"/>
                </a:solidFill>
                <a:latin typeface="Tahoma"/>
                <a:ea typeface="MS PGothic" panose="020B0600070205080204" pitchFamily="34" charset="-128"/>
                <a:cs typeface="Tahoma"/>
              </a:defRPr>
            </a:lvl1pPr>
            <a:lvl2pPr marL="465114" indent="-190491" algn="l" defTabSz="457178" rtl="0" fontAlgn="base">
              <a:spcBef>
                <a:spcPts val="75"/>
              </a:spcBef>
              <a:spcAft>
                <a:spcPts val="400"/>
              </a:spcAft>
              <a:buSzPct val="75000"/>
              <a:buFont typeface="Arial" panose="020B0604020202020204" pitchFamily="34" charset="0"/>
              <a:buChar char="•"/>
              <a:defRPr sz="2000" kern="1200">
                <a:solidFill>
                  <a:schemeClr val="tx1"/>
                </a:solidFill>
                <a:latin typeface="Tahoma"/>
                <a:ea typeface="MS PGothic" panose="020B0600070205080204" pitchFamily="34" charset="-128"/>
                <a:cs typeface="Tahoma"/>
              </a:defRPr>
            </a:lvl2pPr>
            <a:lvl3pPr marL="776249" indent="-136519" algn="l" defTabSz="457178" rtl="0" fontAlgn="base">
              <a:spcBef>
                <a:spcPct val="0"/>
              </a:spcBef>
              <a:spcAft>
                <a:spcPts val="400"/>
              </a:spcAft>
              <a:buSzPct val="75000"/>
              <a:buFont typeface="Wingdings" panose="05000000000000000000" pitchFamily="2" charset="2"/>
              <a:buChar char="§"/>
              <a:defRPr kern="1200">
                <a:solidFill>
                  <a:schemeClr val="tx1"/>
                </a:solidFill>
                <a:latin typeface="Tahoma"/>
                <a:ea typeface="MS PGothic" panose="020B0600070205080204" pitchFamily="34" charset="-128"/>
                <a:cs typeface="Tahoma"/>
              </a:defRPr>
            </a:lvl3pPr>
            <a:lvl4pPr marL="1142944" indent="-136519" algn="l" defTabSz="457178" rtl="0" fontAlgn="base">
              <a:spcBef>
                <a:spcPct val="0"/>
              </a:spcBef>
              <a:spcAft>
                <a:spcPts val="400"/>
              </a:spcAft>
              <a:buSzPct val="75000"/>
              <a:buFont typeface="Arial" panose="020B0604020202020204" pitchFamily="34" charset="0"/>
              <a:buChar char="•"/>
              <a:defRPr sz="1600" kern="1200">
                <a:solidFill>
                  <a:schemeClr val="tx1"/>
                </a:solidFill>
                <a:latin typeface="Tahoma"/>
                <a:ea typeface="MS PGothic" panose="020B0600070205080204" pitchFamily="34" charset="-128"/>
                <a:cs typeface="Tahoma"/>
              </a:defRPr>
            </a:lvl4pPr>
            <a:lvl5pPr marL="1508049" indent="-136519" algn="l" defTabSz="457178" rtl="0" fontAlgn="base">
              <a:spcBef>
                <a:spcPct val="0"/>
              </a:spcBef>
              <a:spcAft>
                <a:spcPts val="400"/>
              </a:spcAft>
              <a:buSzPct val="75000"/>
              <a:buFont typeface="Wingdings" panose="05000000000000000000" pitchFamily="2" charset="2"/>
              <a:buChar char="§"/>
              <a:defRPr sz="1600" kern="1200">
                <a:solidFill>
                  <a:schemeClr val="tx1"/>
                </a:solidFill>
                <a:latin typeface="Tahoma"/>
                <a:ea typeface="MS PGothic" panose="020B0600070205080204" pitchFamily="34" charset="-128"/>
                <a:cs typeface="Tahoma"/>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a:ea typeface="MS PGothic"/>
              </a:rPr>
              <a:t>NEXT STEP</a:t>
            </a:r>
          </a:p>
          <a:p>
            <a:pPr marL="0" indent="0" algn="ctr">
              <a:buNone/>
            </a:pPr>
            <a:r>
              <a:rPr lang="en-US" sz="1200" dirty="0">
                <a:ea typeface="MS PGothic"/>
              </a:rPr>
              <a:t>Full integrated solution.</a:t>
            </a:r>
          </a:p>
          <a:p>
            <a:pPr marL="0" indent="0" algn="ctr">
              <a:buNone/>
            </a:pPr>
            <a:r>
              <a:rPr lang="en-US" sz="1200" dirty="0">
                <a:ea typeface="MS PGothic"/>
              </a:rPr>
              <a:t>Prototype timeline pending.</a:t>
            </a:r>
          </a:p>
          <a:p>
            <a:pPr marL="0" indent="0" algn="ctr">
              <a:buNone/>
            </a:pPr>
            <a:r>
              <a:rPr lang="en-US" sz="1200" dirty="0">
                <a:solidFill>
                  <a:srgbClr val="7FC41C"/>
                </a:solidFill>
                <a:ea typeface="MS PGothic"/>
              </a:rPr>
              <a:t>Currently seeking partners.</a:t>
            </a:r>
          </a:p>
        </p:txBody>
      </p:sp>
      <p:sp>
        <p:nvSpPr>
          <p:cNvPr id="15" name="Freeform: Shape 14">
            <a:extLst>
              <a:ext uri="{FF2B5EF4-FFF2-40B4-BE49-F238E27FC236}">
                <a16:creationId xmlns:a16="http://schemas.microsoft.com/office/drawing/2014/main" id="{2F0851CA-3200-456A-B333-B252652D1C68}"/>
              </a:ext>
            </a:extLst>
          </p:cNvPr>
          <p:cNvSpPr/>
          <p:nvPr/>
        </p:nvSpPr>
        <p:spPr>
          <a:xfrm>
            <a:off x="5878286" y="1676401"/>
            <a:ext cx="1743082" cy="596187"/>
          </a:xfrm>
          <a:custGeom>
            <a:avLst/>
            <a:gdLst>
              <a:gd name="connsiteX0" fmla="*/ 0 w 1490469"/>
              <a:gd name="connsiteY0" fmla="*/ 0 h 596187"/>
              <a:gd name="connsiteX1" fmla="*/ 1192376 w 1490469"/>
              <a:gd name="connsiteY1" fmla="*/ 0 h 596187"/>
              <a:gd name="connsiteX2" fmla="*/ 1490469 w 1490469"/>
              <a:gd name="connsiteY2" fmla="*/ 298094 h 596187"/>
              <a:gd name="connsiteX3" fmla="*/ 1192376 w 1490469"/>
              <a:gd name="connsiteY3" fmla="*/ 596187 h 596187"/>
              <a:gd name="connsiteX4" fmla="*/ 0 w 1490469"/>
              <a:gd name="connsiteY4" fmla="*/ 596187 h 596187"/>
              <a:gd name="connsiteX5" fmla="*/ 298094 w 1490469"/>
              <a:gd name="connsiteY5" fmla="*/ 298094 h 596187"/>
              <a:gd name="connsiteX6" fmla="*/ 0 w 1490469"/>
              <a:gd name="connsiteY6" fmla="*/ 0 h 59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0469" h="596187">
                <a:moveTo>
                  <a:pt x="0" y="0"/>
                </a:moveTo>
                <a:lnTo>
                  <a:pt x="1192376" y="0"/>
                </a:lnTo>
                <a:lnTo>
                  <a:pt x="1490469" y="298094"/>
                </a:lnTo>
                <a:lnTo>
                  <a:pt x="1192376" y="596187"/>
                </a:lnTo>
                <a:lnTo>
                  <a:pt x="0" y="596187"/>
                </a:lnTo>
                <a:lnTo>
                  <a:pt x="298094" y="298094"/>
                </a:lnTo>
                <a:lnTo>
                  <a:pt x="0" y="0"/>
                </a:lnTo>
                <a:close/>
              </a:path>
            </a:pathLst>
          </a:custGeom>
          <a:solidFill>
            <a:schemeClr val="accent4"/>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346100" tIns="16002" rIns="314095" bIns="16002" numCol="1" spcCol="1270" anchor="ctr" anchorCtr="0">
            <a:noAutofit/>
          </a:bodyPr>
          <a:lstStyle/>
          <a:p>
            <a:pPr marL="0" lvl="0" indent="0" algn="ctr" defTabSz="533400">
              <a:lnSpc>
                <a:spcPct val="90000"/>
              </a:lnSpc>
              <a:spcBef>
                <a:spcPct val="0"/>
              </a:spcBef>
              <a:spcAft>
                <a:spcPct val="35000"/>
              </a:spcAft>
              <a:buNone/>
            </a:pPr>
            <a:r>
              <a:rPr lang="en-US" sz="1200" kern="1200" dirty="0"/>
              <a:t>PHASE 2</a:t>
            </a:r>
          </a:p>
        </p:txBody>
      </p:sp>
      <p:sp>
        <p:nvSpPr>
          <p:cNvPr id="16" name="Freeform: Shape 15">
            <a:extLst>
              <a:ext uri="{FF2B5EF4-FFF2-40B4-BE49-F238E27FC236}">
                <a16:creationId xmlns:a16="http://schemas.microsoft.com/office/drawing/2014/main" id="{38CBFE97-5F4F-4652-B7E3-9DDDF4B23CCB}"/>
              </a:ext>
            </a:extLst>
          </p:cNvPr>
          <p:cNvSpPr/>
          <p:nvPr/>
        </p:nvSpPr>
        <p:spPr>
          <a:xfrm>
            <a:off x="4403634" y="1676400"/>
            <a:ext cx="1743082" cy="596187"/>
          </a:xfrm>
          <a:custGeom>
            <a:avLst/>
            <a:gdLst>
              <a:gd name="connsiteX0" fmla="*/ 0 w 1490469"/>
              <a:gd name="connsiteY0" fmla="*/ 0 h 596187"/>
              <a:gd name="connsiteX1" fmla="*/ 1192376 w 1490469"/>
              <a:gd name="connsiteY1" fmla="*/ 0 h 596187"/>
              <a:gd name="connsiteX2" fmla="*/ 1490469 w 1490469"/>
              <a:gd name="connsiteY2" fmla="*/ 298094 h 596187"/>
              <a:gd name="connsiteX3" fmla="*/ 1192376 w 1490469"/>
              <a:gd name="connsiteY3" fmla="*/ 596187 h 596187"/>
              <a:gd name="connsiteX4" fmla="*/ 0 w 1490469"/>
              <a:gd name="connsiteY4" fmla="*/ 596187 h 596187"/>
              <a:gd name="connsiteX5" fmla="*/ 298094 w 1490469"/>
              <a:gd name="connsiteY5" fmla="*/ 298094 h 596187"/>
              <a:gd name="connsiteX6" fmla="*/ 0 w 1490469"/>
              <a:gd name="connsiteY6" fmla="*/ 0 h 59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0469" h="596187">
                <a:moveTo>
                  <a:pt x="0" y="0"/>
                </a:moveTo>
                <a:lnTo>
                  <a:pt x="1192376" y="0"/>
                </a:lnTo>
                <a:lnTo>
                  <a:pt x="1490469" y="298094"/>
                </a:lnTo>
                <a:lnTo>
                  <a:pt x="1192376" y="596187"/>
                </a:lnTo>
                <a:lnTo>
                  <a:pt x="0" y="596187"/>
                </a:lnTo>
                <a:lnTo>
                  <a:pt x="298094" y="298094"/>
                </a:lnTo>
                <a:lnTo>
                  <a:pt x="0" y="0"/>
                </a:lnTo>
                <a:close/>
              </a:path>
            </a:pathLst>
          </a:custGeom>
          <a:solidFill>
            <a:schemeClr val="accent4"/>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346100" tIns="16002" rIns="314095" bIns="16002" numCol="1" spcCol="1270" anchor="ctr" anchorCtr="0">
            <a:noAutofit/>
          </a:bodyPr>
          <a:lstStyle/>
          <a:p>
            <a:pPr marL="0" lvl="0" indent="0" algn="ctr" defTabSz="533400">
              <a:lnSpc>
                <a:spcPct val="90000"/>
              </a:lnSpc>
              <a:spcBef>
                <a:spcPct val="0"/>
              </a:spcBef>
              <a:spcAft>
                <a:spcPct val="35000"/>
              </a:spcAft>
              <a:buNone/>
            </a:pPr>
            <a:r>
              <a:rPr lang="en-US" sz="1200" kern="1200" dirty="0"/>
              <a:t>PHASE 1</a:t>
            </a:r>
          </a:p>
        </p:txBody>
      </p:sp>
      <p:sp>
        <p:nvSpPr>
          <p:cNvPr id="4" name="Slide Number Placeholder 3"/>
          <p:cNvSpPr>
            <a:spLocks noGrp="1"/>
          </p:cNvSpPr>
          <p:nvPr>
            <p:ph type="sldNum" sz="quarter" idx="11"/>
          </p:nvPr>
        </p:nvSpPr>
        <p:spPr/>
        <p:txBody>
          <a:bodyPr/>
          <a:lstStyle/>
          <a:p>
            <a:fld id="{147DDA95-37BE-424C-A76E-A13C2B8077C4}" type="slidenum">
              <a:rPr lang="en-US" altLang="en-US" smtClean="0"/>
              <a:pPr/>
              <a:t>34</a:t>
            </a:fld>
            <a:endParaRPr lang="en-US" altLang="en-US" dirty="0"/>
          </a:p>
        </p:txBody>
      </p:sp>
    </p:spTree>
    <p:extLst>
      <p:ext uri="{BB962C8B-B14F-4D97-AF65-F5344CB8AC3E}">
        <p14:creationId xmlns:p14="http://schemas.microsoft.com/office/powerpoint/2010/main" val="29879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solidFill>
                  <a:schemeClr val="tx1"/>
                </a:solidFill>
                <a:latin typeface="Tahoma" panose="020B0604030504040204" pitchFamily="34" charset="0"/>
                <a:ea typeface="MS PGothic" panose="020B0600070205080204" pitchFamily="34" charset="-128"/>
              </a:defRPr>
            </a:lvl1pPr>
            <a:lvl2pPr marL="742913" indent="-285736">
              <a:defRPr>
                <a:solidFill>
                  <a:schemeClr val="tx1"/>
                </a:solidFill>
                <a:latin typeface="Tahoma" panose="020B0604030504040204" pitchFamily="34" charset="0"/>
                <a:ea typeface="MS PGothic" panose="020B0600070205080204" pitchFamily="34" charset="-128"/>
              </a:defRPr>
            </a:lvl2pPr>
            <a:lvl3pPr marL="1142944" indent="-228588">
              <a:defRPr>
                <a:solidFill>
                  <a:schemeClr val="tx1"/>
                </a:solidFill>
                <a:latin typeface="Tahoma" panose="020B0604030504040204" pitchFamily="34" charset="0"/>
                <a:ea typeface="MS PGothic" panose="020B0600070205080204" pitchFamily="34" charset="-128"/>
              </a:defRPr>
            </a:lvl3pPr>
            <a:lvl4pPr marL="1600120" indent="-228588">
              <a:defRPr>
                <a:solidFill>
                  <a:schemeClr val="tx1"/>
                </a:solidFill>
                <a:latin typeface="Tahoma" panose="020B0604030504040204" pitchFamily="34" charset="0"/>
                <a:ea typeface="MS PGothic" panose="020B0600070205080204" pitchFamily="34" charset="-128"/>
              </a:defRPr>
            </a:lvl4pPr>
            <a:lvl5pPr marL="2057297" indent="-228588">
              <a:defRPr>
                <a:solidFill>
                  <a:schemeClr val="tx1"/>
                </a:solidFill>
                <a:latin typeface="Tahoma" panose="020B0604030504040204" pitchFamily="34" charset="0"/>
                <a:ea typeface="MS PGothic" panose="020B0600070205080204" pitchFamily="34" charset="-128"/>
              </a:defRPr>
            </a:lvl5pPr>
            <a:lvl6pPr marL="2514474" indent="-228588" defTabSz="457178" fontAlgn="base">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652" indent="-228588" defTabSz="457178" fontAlgn="base">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8829" indent="-228588" defTabSz="457178" fontAlgn="base">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006" indent="-228588" defTabSz="457178" fontAlgn="base">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r>
              <a:rPr lang="en-US" altLang="en-US" dirty="0">
                <a:solidFill>
                  <a:srgbClr val="FFFFFF"/>
                </a:solidFill>
              </a:rPr>
              <a:t>Copyright © 2019 | Vidatronic | Confidential</a:t>
            </a:r>
          </a:p>
        </p:txBody>
      </p:sp>
      <p:sp>
        <p:nvSpPr>
          <p:cNvPr id="3" name="Slide Number Placeholder 2"/>
          <p:cNvSpPr>
            <a:spLocks noGrp="1"/>
          </p:cNvSpPr>
          <p:nvPr>
            <p:ph type="sldNum" sz="quarter" idx="11"/>
          </p:nvPr>
        </p:nvSpPr>
        <p:spPr/>
        <p:txBody>
          <a:bodyPr/>
          <a:lstStyle>
            <a:lvl1pPr>
              <a:defRPr>
                <a:solidFill>
                  <a:schemeClr val="tx1"/>
                </a:solidFill>
                <a:latin typeface="Tahoma" panose="020B0604030504040204" pitchFamily="34" charset="0"/>
                <a:ea typeface="MS PGothic" panose="020B0600070205080204" pitchFamily="34" charset="-128"/>
              </a:defRPr>
            </a:lvl1pPr>
            <a:lvl2pPr marL="742913" indent="-285736">
              <a:defRPr>
                <a:solidFill>
                  <a:schemeClr val="tx1"/>
                </a:solidFill>
                <a:latin typeface="Tahoma" panose="020B0604030504040204" pitchFamily="34" charset="0"/>
                <a:ea typeface="MS PGothic" panose="020B0600070205080204" pitchFamily="34" charset="-128"/>
              </a:defRPr>
            </a:lvl2pPr>
            <a:lvl3pPr marL="1142944" indent="-228588">
              <a:defRPr>
                <a:solidFill>
                  <a:schemeClr val="tx1"/>
                </a:solidFill>
                <a:latin typeface="Tahoma" panose="020B0604030504040204" pitchFamily="34" charset="0"/>
                <a:ea typeface="MS PGothic" panose="020B0600070205080204" pitchFamily="34" charset="-128"/>
              </a:defRPr>
            </a:lvl3pPr>
            <a:lvl4pPr marL="1600120" indent="-228588">
              <a:defRPr>
                <a:solidFill>
                  <a:schemeClr val="tx1"/>
                </a:solidFill>
                <a:latin typeface="Tahoma" panose="020B0604030504040204" pitchFamily="34" charset="0"/>
                <a:ea typeface="MS PGothic" panose="020B0600070205080204" pitchFamily="34" charset="-128"/>
              </a:defRPr>
            </a:lvl4pPr>
            <a:lvl5pPr marL="2057297" indent="-228588">
              <a:defRPr>
                <a:solidFill>
                  <a:schemeClr val="tx1"/>
                </a:solidFill>
                <a:latin typeface="Tahoma" panose="020B0604030504040204" pitchFamily="34" charset="0"/>
                <a:ea typeface="MS PGothic" panose="020B0600070205080204" pitchFamily="34" charset="-128"/>
              </a:defRPr>
            </a:lvl5pPr>
            <a:lvl6pPr marL="2514474" indent="-228588" defTabSz="457178" fontAlgn="base">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652" indent="-228588" defTabSz="457178" fontAlgn="base">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8829" indent="-228588" defTabSz="457178" fontAlgn="base">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006" indent="-228588" defTabSz="457178" fontAlgn="base">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CC703D1E-A097-48FF-B2FC-3DC896AD5779}" type="slidenum">
              <a:rPr lang="en-US" altLang="en-US">
                <a:solidFill>
                  <a:srgbClr val="FFFFFF"/>
                </a:solidFill>
              </a:rPr>
              <a:pPr/>
              <a:t>35</a:t>
            </a:fld>
            <a:endParaRPr lang="en-US" altLang="en-US" dirty="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8B9B-3112-43BC-B3E4-CD67C2A8E8C0}"/>
              </a:ext>
            </a:extLst>
          </p:cNvPr>
          <p:cNvSpPr>
            <a:spLocks noGrp="1"/>
          </p:cNvSpPr>
          <p:nvPr>
            <p:ph type="title"/>
          </p:nvPr>
        </p:nvSpPr>
        <p:spPr/>
        <p:txBody>
          <a:bodyPr>
            <a:normAutofit fontScale="90000"/>
          </a:bodyPr>
          <a:lstStyle/>
          <a:p>
            <a:r>
              <a:rPr lang="en-US" dirty="0"/>
              <a:t>Semiwiki: March 2019</a:t>
            </a:r>
          </a:p>
        </p:txBody>
      </p:sp>
      <p:sp>
        <p:nvSpPr>
          <p:cNvPr id="4" name="Footer Placeholder 3">
            <a:extLst>
              <a:ext uri="{FF2B5EF4-FFF2-40B4-BE49-F238E27FC236}">
                <a16:creationId xmlns:a16="http://schemas.microsoft.com/office/drawing/2014/main" id="{A9E120BF-9E68-4F19-8DC1-EF96E48891D2}"/>
              </a:ext>
            </a:extLst>
          </p:cNvPr>
          <p:cNvSpPr>
            <a:spLocks noGrp="1"/>
          </p:cNvSpPr>
          <p:nvPr>
            <p:ph type="ftr" sz="quarter" idx="10"/>
          </p:nvPr>
        </p:nvSpPr>
        <p:spPr/>
        <p:txBody>
          <a:bodyPr/>
          <a:lstStyle/>
          <a:p>
            <a:r>
              <a:rPr lang="en-US" altLang="en-US" dirty="0"/>
              <a:t>Copyright © 2019 | Vidatronic | Confidential</a:t>
            </a:r>
          </a:p>
        </p:txBody>
      </p:sp>
      <p:sp>
        <p:nvSpPr>
          <p:cNvPr id="5" name="Slide Number Placeholder 4">
            <a:extLst>
              <a:ext uri="{FF2B5EF4-FFF2-40B4-BE49-F238E27FC236}">
                <a16:creationId xmlns:a16="http://schemas.microsoft.com/office/drawing/2014/main" id="{B5308FBF-ADB2-4C0F-B14C-F4E6C9EA794E}"/>
              </a:ext>
            </a:extLst>
          </p:cNvPr>
          <p:cNvSpPr>
            <a:spLocks noGrp="1"/>
          </p:cNvSpPr>
          <p:nvPr>
            <p:ph type="sldNum" sz="quarter" idx="11"/>
          </p:nvPr>
        </p:nvSpPr>
        <p:spPr/>
        <p:txBody>
          <a:bodyPr/>
          <a:lstStyle/>
          <a:p>
            <a:fld id="{B984C335-922F-48F5-B449-48F2E89B5432}" type="slidenum">
              <a:rPr lang="en-US" altLang="en-US" smtClean="0"/>
              <a:pPr/>
              <a:t>4</a:t>
            </a:fld>
            <a:endParaRPr lang="en-US" altLang="en-US" dirty="0"/>
          </a:p>
        </p:txBody>
      </p:sp>
      <p:pic>
        <p:nvPicPr>
          <p:cNvPr id="6" name="Picture 5">
            <a:extLst>
              <a:ext uri="{FF2B5EF4-FFF2-40B4-BE49-F238E27FC236}">
                <a16:creationId xmlns:a16="http://schemas.microsoft.com/office/drawing/2014/main" id="{073B6F5A-7C00-47C8-AA9E-4F694CCBC1BA}"/>
              </a:ext>
            </a:extLst>
          </p:cNvPr>
          <p:cNvPicPr/>
          <p:nvPr/>
        </p:nvPicPr>
        <p:blipFill>
          <a:blip r:embed="rId2">
            <a:extLst>
              <a:ext uri="{28A0092B-C50C-407E-A947-70E740481C1C}">
                <a14:useLocalDpi xmlns:a14="http://schemas.microsoft.com/office/drawing/2010/main" val="0"/>
              </a:ext>
            </a:extLst>
          </a:blip>
          <a:stretch>
            <a:fillRect/>
          </a:stretch>
        </p:blipFill>
        <p:spPr>
          <a:xfrm>
            <a:off x="257136" y="978553"/>
            <a:ext cx="8572499" cy="3324506"/>
          </a:xfrm>
          <a:prstGeom prst="rect">
            <a:avLst/>
          </a:prstGeom>
        </p:spPr>
      </p:pic>
      <p:cxnSp>
        <p:nvCxnSpPr>
          <p:cNvPr id="8" name="Straight Connector 7">
            <a:extLst>
              <a:ext uri="{FF2B5EF4-FFF2-40B4-BE49-F238E27FC236}">
                <a16:creationId xmlns:a16="http://schemas.microsoft.com/office/drawing/2014/main" id="{F37924E6-C0E8-4DF9-8094-37EF04910403}"/>
              </a:ext>
            </a:extLst>
          </p:cNvPr>
          <p:cNvCxnSpPr>
            <a:cxnSpLocks/>
          </p:cNvCxnSpPr>
          <p:nvPr/>
        </p:nvCxnSpPr>
        <p:spPr>
          <a:xfrm>
            <a:off x="5677670" y="1996888"/>
            <a:ext cx="3056382"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04356C0-CDEB-4EA2-8C3E-87A3EDEEED0C}"/>
              </a:ext>
            </a:extLst>
          </p:cNvPr>
          <p:cNvCxnSpPr>
            <a:cxnSpLocks/>
          </p:cNvCxnSpPr>
          <p:nvPr/>
        </p:nvCxnSpPr>
        <p:spPr>
          <a:xfrm flipV="1">
            <a:off x="313765" y="2431676"/>
            <a:ext cx="5363905" cy="1"/>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6B61E75-F200-464F-A73D-0A7AB1F25D95}"/>
              </a:ext>
            </a:extLst>
          </p:cNvPr>
          <p:cNvCxnSpPr>
            <a:cxnSpLocks/>
          </p:cNvCxnSpPr>
          <p:nvPr/>
        </p:nvCxnSpPr>
        <p:spPr>
          <a:xfrm flipV="1">
            <a:off x="5677670" y="2003612"/>
            <a:ext cx="0" cy="44151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D173AFB-BBE0-4B3D-910A-1B5FCA8A9811}"/>
              </a:ext>
            </a:extLst>
          </p:cNvPr>
          <p:cNvCxnSpPr>
            <a:cxnSpLocks/>
          </p:cNvCxnSpPr>
          <p:nvPr/>
        </p:nvCxnSpPr>
        <p:spPr>
          <a:xfrm>
            <a:off x="313765" y="3337113"/>
            <a:ext cx="4843182"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4900990-A387-405A-8D06-D8A3E361BBDA}"/>
              </a:ext>
            </a:extLst>
          </p:cNvPr>
          <p:cNvCxnSpPr>
            <a:cxnSpLocks/>
          </p:cNvCxnSpPr>
          <p:nvPr/>
        </p:nvCxnSpPr>
        <p:spPr>
          <a:xfrm flipV="1">
            <a:off x="313765" y="2431676"/>
            <a:ext cx="0" cy="90543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F34EFC4-2BC0-4474-98CE-0CEA4D3678EF}"/>
              </a:ext>
            </a:extLst>
          </p:cNvPr>
          <p:cNvCxnSpPr>
            <a:cxnSpLocks/>
          </p:cNvCxnSpPr>
          <p:nvPr/>
        </p:nvCxnSpPr>
        <p:spPr>
          <a:xfrm flipV="1">
            <a:off x="5152465" y="2897841"/>
            <a:ext cx="0" cy="439273"/>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C4A0CEC-47B0-4309-9724-AB45FDBC0325}"/>
              </a:ext>
            </a:extLst>
          </p:cNvPr>
          <p:cNvCxnSpPr>
            <a:cxnSpLocks/>
          </p:cNvCxnSpPr>
          <p:nvPr/>
        </p:nvCxnSpPr>
        <p:spPr>
          <a:xfrm>
            <a:off x="5152465" y="2895600"/>
            <a:ext cx="3581587"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F0740BA-4EB2-453B-951B-609EEB382184}"/>
              </a:ext>
            </a:extLst>
          </p:cNvPr>
          <p:cNvCxnSpPr>
            <a:cxnSpLocks/>
          </p:cNvCxnSpPr>
          <p:nvPr/>
        </p:nvCxnSpPr>
        <p:spPr>
          <a:xfrm flipH="1" flipV="1">
            <a:off x="8718925" y="1996889"/>
            <a:ext cx="15127" cy="896471"/>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640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5F7AB-88CA-436D-840A-3C2E892FB860}"/>
              </a:ext>
            </a:extLst>
          </p:cNvPr>
          <p:cNvSpPr>
            <a:spLocks noGrp="1"/>
          </p:cNvSpPr>
          <p:nvPr>
            <p:ph type="title"/>
          </p:nvPr>
        </p:nvSpPr>
        <p:spPr/>
        <p:txBody>
          <a:bodyPr>
            <a:normAutofit fontScale="90000"/>
          </a:bodyPr>
          <a:lstStyle/>
          <a:p>
            <a:r>
              <a:rPr lang="en-US" dirty="0"/>
              <a:t>Three Decades of Semiconductor IP</a:t>
            </a:r>
          </a:p>
        </p:txBody>
      </p:sp>
      <p:sp>
        <p:nvSpPr>
          <p:cNvPr id="4" name="Footer Placeholder 3">
            <a:extLst>
              <a:ext uri="{FF2B5EF4-FFF2-40B4-BE49-F238E27FC236}">
                <a16:creationId xmlns:a16="http://schemas.microsoft.com/office/drawing/2014/main" id="{9FC37A18-6DD7-4678-9C47-B42EDC6858CE}"/>
              </a:ext>
            </a:extLst>
          </p:cNvPr>
          <p:cNvSpPr>
            <a:spLocks noGrp="1"/>
          </p:cNvSpPr>
          <p:nvPr>
            <p:ph type="ftr" sz="quarter" idx="10"/>
          </p:nvPr>
        </p:nvSpPr>
        <p:spPr/>
        <p:txBody>
          <a:bodyPr/>
          <a:lstStyle/>
          <a:p>
            <a:r>
              <a:rPr lang="en-US" altLang="en-US" dirty="0"/>
              <a:t>Copyright © 2019 | Vidatronic | Confidential</a:t>
            </a:r>
          </a:p>
        </p:txBody>
      </p:sp>
      <p:sp>
        <p:nvSpPr>
          <p:cNvPr id="5" name="Slide Number Placeholder 4">
            <a:extLst>
              <a:ext uri="{FF2B5EF4-FFF2-40B4-BE49-F238E27FC236}">
                <a16:creationId xmlns:a16="http://schemas.microsoft.com/office/drawing/2014/main" id="{36D50F74-029C-4D35-8D79-56646B1C3463}"/>
              </a:ext>
            </a:extLst>
          </p:cNvPr>
          <p:cNvSpPr>
            <a:spLocks noGrp="1"/>
          </p:cNvSpPr>
          <p:nvPr>
            <p:ph type="sldNum" sz="quarter" idx="11"/>
          </p:nvPr>
        </p:nvSpPr>
        <p:spPr/>
        <p:txBody>
          <a:bodyPr/>
          <a:lstStyle/>
          <a:p>
            <a:fld id="{B984C335-922F-48F5-B449-48F2E89B5432}" type="slidenum">
              <a:rPr lang="en-US" altLang="en-US" smtClean="0"/>
              <a:pPr/>
              <a:t>5</a:t>
            </a:fld>
            <a:endParaRPr lang="en-US" altLang="en-US" dirty="0"/>
          </a:p>
        </p:txBody>
      </p:sp>
      <p:sp>
        <p:nvSpPr>
          <p:cNvPr id="6" name="Rectangle 5">
            <a:extLst>
              <a:ext uri="{FF2B5EF4-FFF2-40B4-BE49-F238E27FC236}">
                <a16:creationId xmlns:a16="http://schemas.microsoft.com/office/drawing/2014/main" id="{C021C155-CB94-4F36-A0A6-EE72909EC2AA}"/>
              </a:ext>
            </a:extLst>
          </p:cNvPr>
          <p:cNvSpPr/>
          <p:nvPr/>
        </p:nvSpPr>
        <p:spPr>
          <a:xfrm>
            <a:off x="280219" y="980768"/>
            <a:ext cx="8431981" cy="3693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Processors</a:t>
            </a:r>
          </a:p>
        </p:txBody>
      </p:sp>
      <p:sp>
        <p:nvSpPr>
          <p:cNvPr id="7" name="TextBox 6">
            <a:extLst>
              <a:ext uri="{FF2B5EF4-FFF2-40B4-BE49-F238E27FC236}">
                <a16:creationId xmlns:a16="http://schemas.microsoft.com/office/drawing/2014/main" id="{22D51A53-FB57-445E-ADB4-F1BF8BB87488}"/>
              </a:ext>
            </a:extLst>
          </p:cNvPr>
          <p:cNvSpPr txBox="1"/>
          <p:nvPr/>
        </p:nvSpPr>
        <p:spPr>
          <a:xfrm>
            <a:off x="2394652" y="4484819"/>
            <a:ext cx="870565" cy="369332"/>
          </a:xfrm>
          <a:prstGeom prst="rect">
            <a:avLst/>
          </a:prstGeom>
          <a:noFill/>
        </p:spPr>
        <p:txBody>
          <a:bodyPr wrap="square" rtlCol="0">
            <a:spAutoFit/>
          </a:bodyPr>
          <a:lstStyle/>
          <a:p>
            <a:r>
              <a:rPr lang="en-US" dirty="0"/>
              <a:t>2000</a:t>
            </a:r>
          </a:p>
        </p:txBody>
      </p:sp>
      <p:sp>
        <p:nvSpPr>
          <p:cNvPr id="8" name="TextBox 7">
            <a:extLst>
              <a:ext uri="{FF2B5EF4-FFF2-40B4-BE49-F238E27FC236}">
                <a16:creationId xmlns:a16="http://schemas.microsoft.com/office/drawing/2014/main" id="{5D0FE461-17AB-4BBA-A6B5-8A1FC53B4AA4}"/>
              </a:ext>
            </a:extLst>
          </p:cNvPr>
          <p:cNvSpPr txBox="1"/>
          <p:nvPr/>
        </p:nvSpPr>
        <p:spPr>
          <a:xfrm>
            <a:off x="8199474" y="4476313"/>
            <a:ext cx="870565" cy="369332"/>
          </a:xfrm>
          <a:prstGeom prst="rect">
            <a:avLst/>
          </a:prstGeom>
          <a:noFill/>
        </p:spPr>
        <p:txBody>
          <a:bodyPr wrap="square" rtlCol="0">
            <a:spAutoFit/>
          </a:bodyPr>
          <a:lstStyle/>
          <a:p>
            <a:r>
              <a:rPr lang="en-US" dirty="0"/>
              <a:t>2020</a:t>
            </a:r>
          </a:p>
        </p:txBody>
      </p:sp>
      <p:sp>
        <p:nvSpPr>
          <p:cNvPr id="9" name="Rectangle 8">
            <a:extLst>
              <a:ext uri="{FF2B5EF4-FFF2-40B4-BE49-F238E27FC236}">
                <a16:creationId xmlns:a16="http://schemas.microsoft.com/office/drawing/2014/main" id="{E1D732EF-0736-46A9-85BA-707E28A8539D}"/>
              </a:ext>
            </a:extLst>
          </p:cNvPr>
          <p:cNvSpPr/>
          <p:nvPr/>
        </p:nvSpPr>
        <p:spPr>
          <a:xfrm>
            <a:off x="2573593" y="1706910"/>
            <a:ext cx="6135123" cy="369332"/>
          </a:xfrm>
          <a:prstGeom prst="rect">
            <a:avLst/>
          </a:prstGeom>
          <a:solidFill>
            <a:schemeClr val="accent6">
              <a:lumMod val="20000"/>
              <a:lumOff val="80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Memory</a:t>
            </a:r>
          </a:p>
        </p:txBody>
      </p:sp>
      <p:sp>
        <p:nvSpPr>
          <p:cNvPr id="10" name="TextBox 9">
            <a:extLst>
              <a:ext uri="{FF2B5EF4-FFF2-40B4-BE49-F238E27FC236}">
                <a16:creationId xmlns:a16="http://schemas.microsoft.com/office/drawing/2014/main" id="{C50FFC65-05D2-48FE-9236-30349F53B11D}"/>
              </a:ext>
            </a:extLst>
          </p:cNvPr>
          <p:cNvSpPr txBox="1"/>
          <p:nvPr/>
        </p:nvSpPr>
        <p:spPr>
          <a:xfrm>
            <a:off x="0" y="4498680"/>
            <a:ext cx="870565" cy="369332"/>
          </a:xfrm>
          <a:prstGeom prst="rect">
            <a:avLst/>
          </a:prstGeom>
          <a:noFill/>
        </p:spPr>
        <p:txBody>
          <a:bodyPr wrap="square" rtlCol="0">
            <a:spAutoFit/>
          </a:bodyPr>
          <a:lstStyle/>
          <a:p>
            <a:r>
              <a:rPr lang="en-US" dirty="0"/>
              <a:t>1990</a:t>
            </a:r>
          </a:p>
        </p:txBody>
      </p:sp>
      <p:sp>
        <p:nvSpPr>
          <p:cNvPr id="11" name="Rectangle 10">
            <a:extLst>
              <a:ext uri="{FF2B5EF4-FFF2-40B4-BE49-F238E27FC236}">
                <a16:creationId xmlns:a16="http://schemas.microsoft.com/office/drawing/2014/main" id="{2742A2AD-60C7-48F1-BDA8-245E56532A1B}"/>
              </a:ext>
            </a:extLst>
          </p:cNvPr>
          <p:cNvSpPr/>
          <p:nvPr/>
        </p:nvSpPr>
        <p:spPr>
          <a:xfrm>
            <a:off x="2573593" y="2403780"/>
            <a:ext cx="6135123" cy="3693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Serdes / PHYs / PLLs</a:t>
            </a:r>
          </a:p>
        </p:txBody>
      </p:sp>
      <p:sp>
        <p:nvSpPr>
          <p:cNvPr id="12" name="Rectangle 11">
            <a:extLst>
              <a:ext uri="{FF2B5EF4-FFF2-40B4-BE49-F238E27FC236}">
                <a16:creationId xmlns:a16="http://schemas.microsoft.com/office/drawing/2014/main" id="{3966E75E-3B68-4F7E-9AE5-73C83CBCAD05}"/>
              </a:ext>
            </a:extLst>
          </p:cNvPr>
          <p:cNvSpPr/>
          <p:nvPr/>
        </p:nvSpPr>
        <p:spPr>
          <a:xfrm>
            <a:off x="4159045" y="3062942"/>
            <a:ext cx="4549671" cy="369332"/>
          </a:xfrm>
          <a:prstGeom prst="rect">
            <a:avLst/>
          </a:prstGeom>
          <a:solidFill>
            <a:schemeClr val="accent6">
              <a:lumMod val="20000"/>
              <a:lumOff val="80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Wireless / RF / Data Converters</a:t>
            </a:r>
          </a:p>
        </p:txBody>
      </p:sp>
      <p:sp>
        <p:nvSpPr>
          <p:cNvPr id="14" name="Rectangle 13">
            <a:extLst>
              <a:ext uri="{FF2B5EF4-FFF2-40B4-BE49-F238E27FC236}">
                <a16:creationId xmlns:a16="http://schemas.microsoft.com/office/drawing/2014/main" id="{B0798443-BAE6-494E-8DCB-75E2C5B27F5D}"/>
              </a:ext>
            </a:extLst>
          </p:cNvPr>
          <p:cNvSpPr/>
          <p:nvPr/>
        </p:nvSpPr>
        <p:spPr>
          <a:xfrm>
            <a:off x="6480629" y="3764185"/>
            <a:ext cx="2228087" cy="3693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Power Management</a:t>
            </a:r>
          </a:p>
        </p:txBody>
      </p:sp>
      <p:cxnSp>
        <p:nvCxnSpPr>
          <p:cNvPr id="17" name="Straight Arrow Connector 16">
            <a:extLst>
              <a:ext uri="{FF2B5EF4-FFF2-40B4-BE49-F238E27FC236}">
                <a16:creationId xmlns:a16="http://schemas.microsoft.com/office/drawing/2014/main" id="{778A676B-93E7-49E0-BE65-53886617DA30}"/>
              </a:ext>
            </a:extLst>
          </p:cNvPr>
          <p:cNvCxnSpPr/>
          <p:nvPr/>
        </p:nvCxnSpPr>
        <p:spPr>
          <a:xfrm>
            <a:off x="208115" y="4419756"/>
            <a:ext cx="8576187" cy="0"/>
          </a:xfrm>
          <a:prstGeom prst="straightConnector1">
            <a:avLst/>
          </a:prstGeom>
          <a:ln w="38100">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49A91B8-18BD-401B-8BDB-1E17879FE7BA}"/>
              </a:ext>
            </a:extLst>
          </p:cNvPr>
          <p:cNvSpPr txBox="1"/>
          <p:nvPr/>
        </p:nvSpPr>
        <p:spPr>
          <a:xfrm>
            <a:off x="5205871" y="4484819"/>
            <a:ext cx="870565" cy="369332"/>
          </a:xfrm>
          <a:prstGeom prst="rect">
            <a:avLst/>
          </a:prstGeom>
          <a:noFill/>
        </p:spPr>
        <p:txBody>
          <a:bodyPr wrap="square" rtlCol="0">
            <a:spAutoFit/>
          </a:bodyPr>
          <a:lstStyle/>
          <a:p>
            <a:r>
              <a:rPr lang="en-US" dirty="0"/>
              <a:t>2010</a:t>
            </a:r>
          </a:p>
        </p:txBody>
      </p:sp>
    </p:spTree>
    <p:extLst>
      <p:ext uri="{BB962C8B-B14F-4D97-AF65-F5344CB8AC3E}">
        <p14:creationId xmlns:p14="http://schemas.microsoft.com/office/powerpoint/2010/main" val="77259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7E10-B3E8-4F13-9434-FF8130F549A4}"/>
              </a:ext>
            </a:extLst>
          </p:cNvPr>
          <p:cNvSpPr>
            <a:spLocks noGrp="1"/>
          </p:cNvSpPr>
          <p:nvPr>
            <p:ph type="title"/>
          </p:nvPr>
        </p:nvSpPr>
        <p:spPr/>
        <p:txBody>
          <a:bodyPr>
            <a:normAutofit fontScale="90000"/>
          </a:bodyPr>
          <a:lstStyle/>
          <a:p>
            <a:r>
              <a:rPr lang="en-US" dirty="0"/>
              <a:t>Why Integrated Power Management?</a:t>
            </a:r>
          </a:p>
        </p:txBody>
      </p:sp>
      <p:sp>
        <p:nvSpPr>
          <p:cNvPr id="3" name="Content Placeholder 2">
            <a:extLst>
              <a:ext uri="{FF2B5EF4-FFF2-40B4-BE49-F238E27FC236}">
                <a16:creationId xmlns:a16="http://schemas.microsoft.com/office/drawing/2014/main" id="{38384BC4-79C0-4D12-B276-9A7517A26D63}"/>
              </a:ext>
            </a:extLst>
          </p:cNvPr>
          <p:cNvSpPr>
            <a:spLocks noGrp="1"/>
          </p:cNvSpPr>
          <p:nvPr>
            <p:ph idx="1"/>
          </p:nvPr>
        </p:nvSpPr>
        <p:spPr>
          <a:xfrm>
            <a:off x="139709" y="665628"/>
            <a:ext cx="8856363" cy="4236573"/>
          </a:xfrm>
        </p:spPr>
        <p:txBody>
          <a:bodyPr>
            <a:normAutofit/>
          </a:bodyPr>
          <a:lstStyle/>
          <a:p>
            <a:r>
              <a:rPr lang="en-US" dirty="0"/>
              <a:t>Lower cost and reduced bill of materials</a:t>
            </a:r>
          </a:p>
          <a:p>
            <a:endParaRPr lang="en-US" sz="1000" dirty="0"/>
          </a:p>
          <a:p>
            <a:r>
              <a:rPr lang="en-US" dirty="0"/>
              <a:t>Independent control of voltage islands inside SoCs</a:t>
            </a:r>
          </a:p>
          <a:p>
            <a:pPr lvl="1"/>
            <a:r>
              <a:rPr lang="en-US" dirty="0"/>
              <a:t>For example, for different power states</a:t>
            </a:r>
          </a:p>
          <a:p>
            <a:endParaRPr lang="en-US" sz="1000" dirty="0"/>
          </a:p>
          <a:p>
            <a:r>
              <a:rPr lang="en-US" dirty="0"/>
              <a:t>Provide accurate voltages required by SERDES/PHYs</a:t>
            </a:r>
          </a:p>
          <a:p>
            <a:pPr lvl="1"/>
            <a:r>
              <a:rPr lang="en-US" dirty="0"/>
              <a:t>&lt; 1V with ±2 to 3% accuracy requirements</a:t>
            </a:r>
          </a:p>
          <a:p>
            <a:pPr lvl="1"/>
            <a:r>
              <a:rPr lang="en-US" dirty="0"/>
              <a:t>Low noise and low ripples</a:t>
            </a:r>
          </a:p>
          <a:p>
            <a:endParaRPr lang="en-US" sz="1200" dirty="0"/>
          </a:p>
          <a:p>
            <a:r>
              <a:rPr lang="en-US" dirty="0"/>
              <a:t>Size/space restrictions don’t allow for external PMICs (e.g. IoT)</a:t>
            </a:r>
          </a:p>
        </p:txBody>
      </p:sp>
      <p:sp>
        <p:nvSpPr>
          <p:cNvPr id="4" name="Footer Placeholder 3">
            <a:extLst>
              <a:ext uri="{FF2B5EF4-FFF2-40B4-BE49-F238E27FC236}">
                <a16:creationId xmlns:a16="http://schemas.microsoft.com/office/drawing/2014/main" id="{33CF00D4-1E6E-4336-80DC-A30EC9A99116}"/>
              </a:ext>
            </a:extLst>
          </p:cNvPr>
          <p:cNvSpPr>
            <a:spLocks noGrp="1"/>
          </p:cNvSpPr>
          <p:nvPr>
            <p:ph type="ftr" sz="quarter" idx="10"/>
          </p:nvPr>
        </p:nvSpPr>
        <p:spPr/>
        <p:txBody>
          <a:bodyPr/>
          <a:lstStyle/>
          <a:p>
            <a:r>
              <a:rPr lang="en-US" altLang="en-US" dirty="0"/>
              <a:t>Copyright © 2019 | Vidatronic | Confidential</a:t>
            </a:r>
          </a:p>
        </p:txBody>
      </p:sp>
      <p:sp>
        <p:nvSpPr>
          <p:cNvPr id="5" name="Slide Number Placeholder 4">
            <a:extLst>
              <a:ext uri="{FF2B5EF4-FFF2-40B4-BE49-F238E27FC236}">
                <a16:creationId xmlns:a16="http://schemas.microsoft.com/office/drawing/2014/main" id="{CB13CF6F-FCF0-45F6-ADF5-8B389907E807}"/>
              </a:ext>
            </a:extLst>
          </p:cNvPr>
          <p:cNvSpPr>
            <a:spLocks noGrp="1"/>
          </p:cNvSpPr>
          <p:nvPr>
            <p:ph type="sldNum" sz="quarter" idx="11"/>
          </p:nvPr>
        </p:nvSpPr>
        <p:spPr/>
        <p:txBody>
          <a:bodyPr/>
          <a:lstStyle/>
          <a:p>
            <a:fld id="{B984C335-922F-48F5-B449-48F2E89B5432}" type="slidenum">
              <a:rPr lang="en-US" altLang="en-US" smtClean="0"/>
              <a:pPr/>
              <a:t>6</a:t>
            </a:fld>
            <a:endParaRPr lang="en-US" altLang="en-US" dirty="0"/>
          </a:p>
        </p:txBody>
      </p:sp>
    </p:spTree>
    <p:extLst>
      <p:ext uri="{BB962C8B-B14F-4D97-AF65-F5344CB8AC3E}">
        <p14:creationId xmlns:p14="http://schemas.microsoft.com/office/powerpoint/2010/main" val="133589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ea typeface="+mj-ea"/>
              </a:rPr>
              <a:t>Vidatronic: Company Overview</a:t>
            </a:r>
          </a:p>
        </p:txBody>
      </p:sp>
      <p:sp>
        <p:nvSpPr>
          <p:cNvPr id="11266" name="Content Placeholder 2"/>
          <p:cNvSpPr>
            <a:spLocks noGrp="1"/>
          </p:cNvSpPr>
          <p:nvPr>
            <p:ph sz="half" idx="1"/>
          </p:nvPr>
        </p:nvSpPr>
        <p:spPr>
          <a:xfrm>
            <a:off x="197132" y="598394"/>
            <a:ext cx="8765333" cy="4403912"/>
          </a:xfrm>
        </p:spPr>
        <p:txBody>
          <a:bodyPr>
            <a:normAutofit fontScale="92500" lnSpcReduction="10000"/>
          </a:bodyPr>
          <a:lstStyle/>
          <a:p>
            <a:r>
              <a:rPr lang="en-US" altLang="en-US" sz="2000" dirty="0">
                <a:latin typeface="Tahoma" panose="020B0604030504040204" pitchFamily="34" charset="0"/>
              </a:rPr>
              <a:t>Analog Semiconductor Intellectual Property (IP) company</a:t>
            </a:r>
          </a:p>
          <a:p>
            <a:r>
              <a:rPr lang="en-US" altLang="en-US" sz="2000" dirty="0">
                <a:latin typeface="Tahoma" panose="020B0604030504040204" pitchFamily="34" charset="0"/>
              </a:rPr>
              <a:t>Incorporated in October 2010</a:t>
            </a:r>
          </a:p>
          <a:p>
            <a:r>
              <a:rPr lang="en-US" altLang="en-US" sz="2000" dirty="0">
                <a:latin typeface="Tahoma" panose="020B0604030504040204" pitchFamily="34" charset="0"/>
              </a:rPr>
              <a:t>Integrated Power Management Unit (PMU) IP Cores</a:t>
            </a:r>
          </a:p>
          <a:p>
            <a:pPr lvl="2"/>
            <a:r>
              <a:rPr lang="en-GB" sz="1800" dirty="0"/>
              <a:t>LDO linear voltage regulators</a:t>
            </a:r>
          </a:p>
          <a:p>
            <a:pPr lvl="2"/>
            <a:r>
              <a:rPr lang="en-GB" sz="1800" dirty="0"/>
              <a:t>DC-DC switching converters</a:t>
            </a:r>
          </a:p>
          <a:p>
            <a:pPr lvl="2"/>
            <a:r>
              <a:rPr lang="en-GB" sz="1800" dirty="0"/>
              <a:t>Bandgap voltage references</a:t>
            </a:r>
          </a:p>
          <a:p>
            <a:r>
              <a:rPr lang="en-GB" sz="2200" dirty="0"/>
              <a:t>Analog SOC components</a:t>
            </a:r>
          </a:p>
          <a:p>
            <a:pPr lvl="1"/>
            <a:r>
              <a:rPr lang="en-GB" sz="1800" dirty="0"/>
              <a:t>Oscillators, comparators, temperature sensors, Power-on-reset circuits</a:t>
            </a:r>
          </a:p>
          <a:p>
            <a:r>
              <a:rPr lang="en-GB" sz="2200" dirty="0"/>
              <a:t>Radio-frequency solutions</a:t>
            </a:r>
          </a:p>
          <a:p>
            <a:pPr lvl="1"/>
            <a:r>
              <a:rPr lang="en-GB" sz="1900" dirty="0"/>
              <a:t>CMOS transmitters</a:t>
            </a:r>
          </a:p>
          <a:p>
            <a:r>
              <a:rPr lang="en-GB" sz="2200" dirty="0"/>
              <a:t>Lighting solutions</a:t>
            </a:r>
          </a:p>
          <a:p>
            <a:pPr lvl="1"/>
            <a:r>
              <a:rPr lang="en-GB" sz="1900" dirty="0"/>
              <a:t>LED Drivers</a:t>
            </a:r>
          </a:p>
          <a:p>
            <a:pPr lvl="2"/>
            <a:endParaRPr lang="en-GB" sz="1800" dirty="0"/>
          </a:p>
        </p:txBody>
      </p:sp>
      <p:sp>
        <p:nvSpPr>
          <p:cNvPr id="4" name="Footer Placeholder 3"/>
          <p:cNvSpPr>
            <a:spLocks noGrp="1"/>
          </p:cNvSpPr>
          <p:nvPr>
            <p:ph type="ftr" sz="quarter" idx="10"/>
          </p:nvPr>
        </p:nvSpPr>
        <p:spPr/>
        <p:txBody>
          <a:bodyPr/>
          <a:lstStyle>
            <a:lvl1pPr>
              <a:defRPr>
                <a:solidFill>
                  <a:schemeClr val="tx1"/>
                </a:solidFill>
                <a:latin typeface="Tahoma" panose="020B0604030504040204" pitchFamily="34" charset="0"/>
                <a:ea typeface="MS PGothic" panose="020B0600070205080204" pitchFamily="34" charset="-128"/>
              </a:defRPr>
            </a:lvl1pPr>
            <a:lvl2pPr marL="742859" indent="-285715">
              <a:defRPr>
                <a:solidFill>
                  <a:schemeClr val="tx1"/>
                </a:solidFill>
                <a:latin typeface="Tahoma" panose="020B0604030504040204" pitchFamily="34" charset="0"/>
                <a:ea typeface="MS PGothic" panose="020B0600070205080204" pitchFamily="34" charset="-128"/>
              </a:defRPr>
            </a:lvl2pPr>
            <a:lvl3pPr marL="1142858" indent="-228570">
              <a:defRPr>
                <a:solidFill>
                  <a:schemeClr val="tx1"/>
                </a:solidFill>
                <a:latin typeface="Tahoma" panose="020B0604030504040204" pitchFamily="34" charset="0"/>
                <a:ea typeface="MS PGothic" panose="020B0600070205080204" pitchFamily="34" charset="-128"/>
              </a:defRPr>
            </a:lvl3pPr>
            <a:lvl4pPr marL="1600000" indent="-228570">
              <a:defRPr>
                <a:solidFill>
                  <a:schemeClr val="tx1"/>
                </a:solidFill>
                <a:latin typeface="Tahoma" panose="020B0604030504040204" pitchFamily="34" charset="0"/>
                <a:ea typeface="MS PGothic" panose="020B0600070205080204" pitchFamily="34" charset="-128"/>
              </a:defRPr>
            </a:lvl4pPr>
            <a:lvl5pPr marL="2057144" indent="-228570">
              <a:defRPr>
                <a:solidFill>
                  <a:schemeClr val="tx1"/>
                </a:solidFill>
                <a:latin typeface="Tahoma" panose="020B0604030504040204" pitchFamily="34" charset="0"/>
                <a:ea typeface="MS PGothic" panose="020B0600070205080204" pitchFamily="34" charset="-128"/>
              </a:defRPr>
            </a:lvl5pPr>
            <a:lvl6pPr marL="2514285" indent="-228570" defTabSz="457142" fontAlgn="base">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430" indent="-228570" defTabSz="457142" fontAlgn="base">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8573" indent="-228570" defTabSz="457142" fontAlgn="base">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5715" indent="-228570" defTabSz="457142" fontAlgn="base">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r>
              <a:rPr lang="en-US" altLang="en-US" dirty="0">
                <a:solidFill>
                  <a:srgbClr val="898989"/>
                </a:solidFill>
              </a:rPr>
              <a:t>Copyright © 2019 by Vidatronic</a:t>
            </a:r>
          </a:p>
        </p:txBody>
      </p:sp>
      <p:sp>
        <p:nvSpPr>
          <p:cNvPr id="5" name="Slide Number Placeholder 4">
            <a:extLst>
              <a:ext uri="{FF2B5EF4-FFF2-40B4-BE49-F238E27FC236}">
                <a16:creationId xmlns:a16="http://schemas.microsoft.com/office/drawing/2014/main" id="{3D41F867-CDE7-4198-87EB-C3D18C04EED6}"/>
              </a:ext>
            </a:extLst>
          </p:cNvPr>
          <p:cNvSpPr>
            <a:spLocks noGrp="1"/>
          </p:cNvSpPr>
          <p:nvPr>
            <p:ph type="sldNum" sz="quarter" idx="11"/>
          </p:nvPr>
        </p:nvSpPr>
        <p:spPr>
          <a:xfrm>
            <a:off x="6100763" y="4902202"/>
            <a:ext cx="2895600" cy="185738"/>
          </a:xfrm>
        </p:spPr>
        <p:txBody>
          <a:bodyPr/>
          <a:lstStyle/>
          <a:p>
            <a:fld id="{B984C335-922F-48F5-B449-48F2E89B5432}" type="slidenum">
              <a:rPr lang="en-US" altLang="en-US" smtClean="0"/>
              <a:pPr/>
              <a:t>7</a:t>
            </a:fld>
            <a:endParaRPr lang="en-US" altLang="en-US" dirty="0"/>
          </a:p>
        </p:txBody>
      </p:sp>
    </p:spTree>
    <p:extLst>
      <p:ext uri="{BB962C8B-B14F-4D97-AF65-F5344CB8AC3E}">
        <p14:creationId xmlns:p14="http://schemas.microsoft.com/office/powerpoint/2010/main" val="109667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6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66">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266">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26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fontAlgn="auto">
              <a:spcAft>
                <a:spcPts val="0"/>
              </a:spcAft>
              <a:defRPr/>
            </a:pPr>
            <a:r>
              <a:rPr lang="en-US" dirty="0">
                <a:ea typeface="+mj-ea"/>
              </a:rPr>
              <a:t>Vidatronic Business Overview</a:t>
            </a:r>
          </a:p>
        </p:txBody>
      </p:sp>
      <p:sp>
        <p:nvSpPr>
          <p:cNvPr id="4" name="Footer Placeholder 3"/>
          <p:cNvSpPr>
            <a:spLocks noGrp="1"/>
          </p:cNvSpPr>
          <p:nvPr>
            <p:ph type="ftr" sz="quarter" idx="10"/>
          </p:nvPr>
        </p:nvSpPr>
        <p:spPr/>
        <p:txBody>
          <a:bodyPr/>
          <a:lstStyle>
            <a:lvl1pPr>
              <a:defRPr>
                <a:solidFill>
                  <a:schemeClr val="tx1"/>
                </a:solidFill>
                <a:latin typeface="Tahoma" panose="020B0604030504040204" pitchFamily="34" charset="0"/>
                <a:ea typeface="MS PGothic" panose="020B0600070205080204" pitchFamily="34" charset="-128"/>
              </a:defRPr>
            </a:lvl1pPr>
            <a:lvl2pPr marL="742895" indent="-285729">
              <a:defRPr>
                <a:solidFill>
                  <a:schemeClr val="tx1"/>
                </a:solidFill>
                <a:latin typeface="Tahoma" panose="020B0604030504040204" pitchFamily="34" charset="0"/>
                <a:ea typeface="MS PGothic" panose="020B0600070205080204" pitchFamily="34" charset="-128"/>
              </a:defRPr>
            </a:lvl2pPr>
            <a:lvl3pPr marL="1142915" indent="-228582">
              <a:defRPr>
                <a:solidFill>
                  <a:schemeClr val="tx1"/>
                </a:solidFill>
                <a:latin typeface="Tahoma" panose="020B0604030504040204" pitchFamily="34" charset="0"/>
                <a:ea typeface="MS PGothic" panose="020B0600070205080204" pitchFamily="34" charset="-128"/>
              </a:defRPr>
            </a:lvl3pPr>
            <a:lvl4pPr marL="1600080" indent="-228582">
              <a:defRPr>
                <a:solidFill>
                  <a:schemeClr val="tx1"/>
                </a:solidFill>
                <a:latin typeface="Tahoma" panose="020B0604030504040204" pitchFamily="34" charset="0"/>
                <a:ea typeface="MS PGothic" panose="020B0600070205080204" pitchFamily="34" charset="-128"/>
              </a:defRPr>
            </a:lvl4pPr>
            <a:lvl5pPr marL="2057246" indent="-228582">
              <a:defRPr>
                <a:solidFill>
                  <a:schemeClr val="tx1"/>
                </a:solidFill>
                <a:latin typeface="Tahoma" panose="020B0604030504040204" pitchFamily="34" charset="0"/>
                <a:ea typeface="MS PGothic" panose="020B0600070205080204" pitchFamily="34" charset="-128"/>
              </a:defRPr>
            </a:lvl5pPr>
            <a:lvl6pPr marL="2514411" indent="-228582" defTabSz="457166" fontAlgn="base">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578" indent="-228582" defTabSz="457166" fontAlgn="base">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8744" indent="-228582" defTabSz="457166" fontAlgn="base">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5909" indent="-228582" defTabSz="457166" fontAlgn="base">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r>
              <a:rPr lang="en-US" altLang="en-US" dirty="0">
                <a:solidFill>
                  <a:srgbClr val="898989"/>
                </a:solidFill>
              </a:rPr>
              <a:t>Copyright © 2019 | Vidatronic | Confidential</a:t>
            </a:r>
          </a:p>
        </p:txBody>
      </p:sp>
      <p:sp>
        <p:nvSpPr>
          <p:cNvPr id="21" name="TextBox 20"/>
          <p:cNvSpPr txBox="1"/>
          <p:nvPr/>
        </p:nvSpPr>
        <p:spPr>
          <a:xfrm>
            <a:off x="4853902" y="2331273"/>
            <a:ext cx="1810964" cy="311621"/>
          </a:xfrm>
          <a:prstGeom prst="rect">
            <a:avLst/>
          </a:prstGeom>
          <a:noFill/>
        </p:spPr>
        <p:txBody>
          <a:bodyPr wrap="square" lIns="91434" tIns="45717" rIns="91434" bIns="45717" rtlCol="0">
            <a:spAutoFit/>
          </a:bodyPr>
          <a:lstStyle/>
          <a:p>
            <a:r>
              <a:rPr lang="en-US" sz="1400" dirty="0">
                <a:solidFill>
                  <a:schemeClr val="accent1"/>
                </a:solidFill>
              </a:rPr>
              <a:t>Multi-Chip Module</a:t>
            </a:r>
          </a:p>
        </p:txBody>
      </p:sp>
      <p:sp>
        <p:nvSpPr>
          <p:cNvPr id="22" name="TextBox 21"/>
          <p:cNvSpPr txBox="1"/>
          <p:nvPr/>
        </p:nvSpPr>
        <p:spPr>
          <a:xfrm>
            <a:off x="4853903" y="3776880"/>
            <a:ext cx="1895947" cy="311621"/>
          </a:xfrm>
          <a:prstGeom prst="rect">
            <a:avLst/>
          </a:prstGeom>
          <a:noFill/>
        </p:spPr>
        <p:txBody>
          <a:bodyPr wrap="square" lIns="91434" tIns="45717" rIns="91434" bIns="45717" rtlCol="0">
            <a:spAutoFit/>
          </a:bodyPr>
          <a:lstStyle/>
          <a:p>
            <a:r>
              <a:rPr lang="en-US" sz="1400" dirty="0">
                <a:solidFill>
                  <a:schemeClr val="accent1"/>
                </a:solidFill>
              </a:rPr>
              <a:t>Stand-Alone PMIC</a:t>
            </a:r>
          </a:p>
        </p:txBody>
      </p:sp>
      <p:sp>
        <p:nvSpPr>
          <p:cNvPr id="41" name="TextBox 40"/>
          <p:cNvSpPr txBox="1"/>
          <p:nvPr/>
        </p:nvSpPr>
        <p:spPr>
          <a:xfrm>
            <a:off x="6788947" y="4683938"/>
            <a:ext cx="2253221" cy="246221"/>
          </a:xfrm>
          <a:prstGeom prst="rect">
            <a:avLst/>
          </a:prstGeom>
          <a:noFill/>
        </p:spPr>
        <p:txBody>
          <a:bodyPr wrap="square" lIns="91434" tIns="45717" rIns="91434" bIns="45717">
            <a:spAutoFit/>
          </a:bodyPr>
          <a:lstStyle>
            <a:lvl1pPr marL="257175" indent="-257175">
              <a:defRPr>
                <a:solidFill>
                  <a:schemeClr val="tx1"/>
                </a:solidFill>
                <a:latin typeface="Tahoma" panose="020B0604030504040204" pitchFamily="34" charset="0"/>
                <a:ea typeface="MS PGothic" panose="020B0600070205080204" pitchFamily="34" charset="-128"/>
              </a:defRPr>
            </a:lvl1pPr>
            <a:lvl2pPr marL="742950" indent="-285750">
              <a:defRPr>
                <a:solidFill>
                  <a:schemeClr val="tx1"/>
                </a:solidFill>
                <a:latin typeface="Tahoma" panose="020B0604030504040204" pitchFamily="34" charset="0"/>
                <a:ea typeface="MS PGothic" panose="020B0600070205080204" pitchFamily="34" charset="-128"/>
              </a:defRPr>
            </a:lvl2pPr>
            <a:lvl3pPr marL="1143000" indent="-228600">
              <a:defRPr>
                <a:solidFill>
                  <a:schemeClr val="tx1"/>
                </a:solidFill>
                <a:latin typeface="Tahoma" panose="020B0604030504040204" pitchFamily="34" charset="0"/>
                <a:ea typeface="MS PGothic" panose="020B0600070205080204" pitchFamily="34" charset="-128"/>
              </a:defRPr>
            </a:lvl3pPr>
            <a:lvl4pPr marL="1600200" indent="-228600">
              <a:defRPr>
                <a:solidFill>
                  <a:schemeClr val="tx1"/>
                </a:solidFill>
                <a:latin typeface="Tahoma" panose="020B0604030504040204" pitchFamily="34" charset="0"/>
                <a:ea typeface="MS PGothic" panose="020B0600070205080204" pitchFamily="34" charset="-128"/>
              </a:defRPr>
            </a:lvl4pPr>
            <a:lvl5pPr marL="2057400" indent="-228600">
              <a:defRPr>
                <a:solidFill>
                  <a:schemeClr val="tx1"/>
                </a:solidFill>
                <a:latin typeface="Tahoma" panose="020B060403050404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eaLnBrk="0" hangingPunct="0">
              <a:spcBef>
                <a:spcPct val="20000"/>
              </a:spcBef>
            </a:pPr>
            <a:r>
              <a:rPr lang="en-US" altLang="en-US" sz="1000" dirty="0"/>
              <a:t>Note: Areas are not drawn to scale.</a:t>
            </a:r>
            <a:endParaRPr lang="en-US" altLang="en-US" sz="1000" dirty="0">
              <a:latin typeface="Helvetica Neue" charset="0"/>
            </a:endParaRPr>
          </a:p>
        </p:txBody>
      </p:sp>
      <p:grpSp>
        <p:nvGrpSpPr>
          <p:cNvPr id="7" name="Group 6"/>
          <p:cNvGrpSpPr/>
          <p:nvPr/>
        </p:nvGrpSpPr>
        <p:grpSpPr>
          <a:xfrm>
            <a:off x="5230981" y="2651479"/>
            <a:ext cx="912252" cy="914400"/>
            <a:chOff x="3229422" y="803167"/>
            <a:chExt cx="912252" cy="914400"/>
          </a:xfrm>
        </p:grpSpPr>
        <p:pic>
          <p:nvPicPr>
            <p:cNvPr id="26" name="Picture 25" descr="SoC-Pacak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29422" y="803167"/>
              <a:ext cx="912252" cy="914400"/>
            </a:xfrm>
            <a:prstGeom prst="rect">
              <a:avLst/>
            </a:prstGeom>
          </p:spPr>
        </p:pic>
        <p:pic>
          <p:nvPicPr>
            <p:cNvPr id="42" name="Content Placeholder 10"/>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14744" y="1403247"/>
              <a:ext cx="17023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 name="Picture 45" descr="die-shot.jpg"/>
            <p:cNvPicPr>
              <a:picLocks noChangeAspect="1"/>
            </p:cNvPicPr>
            <p:nvPr/>
          </p:nvPicPr>
          <p:blipFill>
            <a:blip r:embed="rId5" cstate="print">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tretch>
              <a:fillRect/>
            </a:stretch>
          </p:blipFill>
          <p:spPr>
            <a:xfrm>
              <a:off x="3342620" y="931219"/>
              <a:ext cx="470370" cy="457200"/>
            </a:xfrm>
            <a:prstGeom prst="rect">
              <a:avLst/>
            </a:prstGeom>
          </p:spPr>
        </p:pic>
      </p:grpSp>
      <p:sp>
        <p:nvSpPr>
          <p:cNvPr id="17" name="TextBox 16"/>
          <p:cNvSpPr txBox="1"/>
          <p:nvPr/>
        </p:nvSpPr>
        <p:spPr>
          <a:xfrm>
            <a:off x="4853902" y="926969"/>
            <a:ext cx="1612745" cy="311621"/>
          </a:xfrm>
          <a:prstGeom prst="rect">
            <a:avLst/>
          </a:prstGeom>
          <a:noFill/>
        </p:spPr>
        <p:txBody>
          <a:bodyPr wrap="square" lIns="91434" tIns="45717" rIns="91434" bIns="45717" rtlCol="0">
            <a:spAutoFit/>
          </a:bodyPr>
          <a:lstStyle/>
          <a:p>
            <a:r>
              <a:rPr lang="en-US" sz="1400" dirty="0">
                <a:solidFill>
                  <a:schemeClr val="accent1"/>
                </a:solidFill>
              </a:rPr>
              <a:t>Integrated PMU</a:t>
            </a:r>
          </a:p>
        </p:txBody>
      </p:sp>
      <p:grpSp>
        <p:nvGrpSpPr>
          <p:cNvPr id="2" name="Group 1"/>
          <p:cNvGrpSpPr/>
          <p:nvPr/>
        </p:nvGrpSpPr>
        <p:grpSpPr>
          <a:xfrm>
            <a:off x="5241306" y="1252097"/>
            <a:ext cx="912252" cy="914400"/>
            <a:chOff x="369015" y="849396"/>
            <a:chExt cx="912252" cy="914400"/>
          </a:xfrm>
        </p:grpSpPr>
        <p:pic>
          <p:nvPicPr>
            <p:cNvPr id="9" name="Picture 8" descr="SoC-Pacak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9015" y="849396"/>
              <a:ext cx="912252" cy="914400"/>
            </a:xfrm>
            <a:prstGeom prst="rect">
              <a:avLst/>
            </a:prstGeom>
          </p:spPr>
        </p:pic>
        <p:pic>
          <p:nvPicPr>
            <p:cNvPr id="24" name="Picture 23" descr="die-shot.jpg"/>
            <p:cNvPicPr>
              <a:picLocks noChangeAspect="1"/>
            </p:cNvPicPr>
            <p:nvPr/>
          </p:nvPicPr>
          <p:blipFill>
            <a:blip r:embed="rId7" cstate="print">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a:ext>
              </a:extLst>
            </a:blip>
            <a:stretch>
              <a:fillRect/>
            </a:stretch>
          </p:blipFill>
          <p:spPr>
            <a:xfrm>
              <a:off x="472363" y="963696"/>
              <a:ext cx="705556" cy="685800"/>
            </a:xfrm>
            <a:prstGeom prst="rect">
              <a:avLst/>
            </a:prstGeom>
          </p:spPr>
        </p:pic>
        <p:grpSp>
          <p:nvGrpSpPr>
            <p:cNvPr id="25" name="Group 24"/>
            <p:cNvGrpSpPr>
              <a:grpSpLocks noChangeAspect="1"/>
            </p:cNvGrpSpPr>
            <p:nvPr/>
          </p:nvGrpSpPr>
          <p:grpSpPr>
            <a:xfrm>
              <a:off x="797593" y="1301836"/>
              <a:ext cx="276285" cy="228600"/>
              <a:chOff x="1850737" y="2363208"/>
              <a:chExt cx="469590" cy="407670"/>
            </a:xfrm>
          </p:grpSpPr>
          <p:sp>
            <p:nvSpPr>
              <p:cNvPr id="48" name="Rectangle 47"/>
              <p:cNvSpPr/>
              <p:nvPr/>
            </p:nvSpPr>
            <p:spPr>
              <a:xfrm>
                <a:off x="1858171" y="2363208"/>
                <a:ext cx="454723" cy="407670"/>
              </a:xfrm>
              <a:prstGeom prst="rect">
                <a:avLst/>
              </a:prstGeom>
              <a:solidFill>
                <a:srgbClr val="FFFFFF"/>
              </a:solidFill>
              <a:ln w="28575" cmpd="sng">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49" name="Picture 9" descr="logo-excel.png"/>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bwMode="auto">
              <a:xfrm>
                <a:off x="1850737" y="2375813"/>
                <a:ext cx="469590" cy="381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nvGrpSpPr>
          <p:cNvPr id="8" name="Group 7"/>
          <p:cNvGrpSpPr/>
          <p:nvPr/>
        </p:nvGrpSpPr>
        <p:grpSpPr>
          <a:xfrm>
            <a:off x="5458712" y="4146409"/>
            <a:ext cx="456797" cy="457200"/>
            <a:chOff x="6907146" y="2391022"/>
            <a:chExt cx="456797" cy="457200"/>
          </a:xfrm>
        </p:grpSpPr>
        <p:pic>
          <p:nvPicPr>
            <p:cNvPr id="3" name="Picture 2" descr="PMIC-package.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907146" y="2391022"/>
              <a:ext cx="456797" cy="457200"/>
            </a:xfrm>
            <a:prstGeom prst="rect">
              <a:avLst/>
            </a:prstGeom>
          </p:spPr>
        </p:pic>
        <p:pic>
          <p:nvPicPr>
            <p:cNvPr id="51" name="Content Placeholder 10"/>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07868" y="2482462"/>
              <a:ext cx="255353"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2" name="TextBox 51"/>
          <p:cNvSpPr txBox="1"/>
          <p:nvPr/>
        </p:nvSpPr>
        <p:spPr>
          <a:xfrm>
            <a:off x="3488583" y="3781557"/>
            <a:ext cx="1085693" cy="461665"/>
          </a:xfrm>
          <a:prstGeom prst="rect">
            <a:avLst/>
          </a:prstGeom>
          <a:noFill/>
          <a:ln>
            <a:noFill/>
          </a:ln>
        </p:spPr>
        <p:txBody>
          <a:bodyPr wrap="square" lIns="91434" tIns="45717" rIns="91434" bIns="45717" rtlCol="0">
            <a:spAutoFit/>
          </a:bodyPr>
          <a:lstStyle/>
          <a:p>
            <a:pPr algn="ctr"/>
            <a:r>
              <a:rPr lang="en-US" sz="1200" dirty="0">
                <a:solidFill>
                  <a:schemeClr val="accent1"/>
                </a:solidFill>
              </a:rPr>
              <a:t>Vidatronic </a:t>
            </a:r>
          </a:p>
          <a:p>
            <a:pPr algn="ctr"/>
            <a:r>
              <a:rPr lang="en-US" sz="1200" dirty="0">
                <a:solidFill>
                  <a:schemeClr val="accent1"/>
                </a:solidFill>
              </a:rPr>
              <a:t>Die</a:t>
            </a:r>
            <a:endParaRPr lang="en-GB" sz="1100" dirty="0">
              <a:solidFill>
                <a:schemeClr val="accent1"/>
              </a:solidFill>
            </a:endParaRPr>
          </a:p>
        </p:txBody>
      </p:sp>
      <p:sp>
        <p:nvSpPr>
          <p:cNvPr id="27" name="TextBox 26"/>
          <p:cNvSpPr txBox="1"/>
          <p:nvPr/>
        </p:nvSpPr>
        <p:spPr>
          <a:xfrm>
            <a:off x="6466645" y="1244582"/>
            <a:ext cx="2558961" cy="800219"/>
          </a:xfrm>
          <a:prstGeom prst="rect">
            <a:avLst/>
          </a:prstGeom>
          <a:noFill/>
        </p:spPr>
        <p:txBody>
          <a:bodyPr wrap="square" lIns="91434" tIns="45717" rIns="91434" bIns="45717" rtlCol="0">
            <a:spAutoFit/>
          </a:bodyPr>
          <a:lstStyle/>
          <a:p>
            <a:pPr marL="171438" indent="-171438">
              <a:spcBef>
                <a:spcPts val="600"/>
              </a:spcBef>
              <a:buFont typeface="Wingdings" charset="2"/>
              <a:buChar char="§"/>
            </a:pPr>
            <a:r>
              <a:rPr lang="en-GB" sz="1200" dirty="0"/>
              <a:t>Vidatronic IP Integrated on-die</a:t>
            </a:r>
          </a:p>
          <a:p>
            <a:pPr marL="171438" indent="-171438">
              <a:spcBef>
                <a:spcPts val="600"/>
              </a:spcBef>
              <a:buFont typeface="Wingdings" charset="2"/>
              <a:buChar char="§"/>
            </a:pPr>
            <a:r>
              <a:rPr lang="en-GB" sz="1200" dirty="0"/>
              <a:t>Single-chip solution</a:t>
            </a:r>
          </a:p>
          <a:p>
            <a:pPr marL="171438" indent="-171438">
              <a:spcBef>
                <a:spcPts val="600"/>
              </a:spcBef>
              <a:buFont typeface="Wingdings" charset="2"/>
              <a:buChar char="§"/>
            </a:pPr>
            <a:r>
              <a:rPr lang="en-GB" sz="1200" dirty="0"/>
              <a:t>Simplest application</a:t>
            </a:r>
          </a:p>
        </p:txBody>
      </p:sp>
      <p:sp>
        <p:nvSpPr>
          <p:cNvPr id="28" name="TextBox 27"/>
          <p:cNvSpPr txBox="1"/>
          <p:nvPr/>
        </p:nvSpPr>
        <p:spPr>
          <a:xfrm>
            <a:off x="6466645" y="2707364"/>
            <a:ext cx="2558961" cy="800219"/>
          </a:xfrm>
          <a:prstGeom prst="rect">
            <a:avLst/>
          </a:prstGeom>
          <a:noFill/>
        </p:spPr>
        <p:txBody>
          <a:bodyPr wrap="square" lIns="91434" tIns="45717" rIns="91434" bIns="45717" rtlCol="0" anchor="t">
            <a:spAutoFit/>
          </a:bodyPr>
          <a:lstStyle/>
          <a:p>
            <a:pPr marL="171438" indent="-171438">
              <a:spcBef>
                <a:spcPts val="600"/>
              </a:spcBef>
              <a:buFont typeface="Wingdings" charset="2"/>
              <a:buChar char="§"/>
            </a:pPr>
            <a:r>
              <a:rPr lang="en-GB" sz="1200" dirty="0">
                <a:latin typeface="Tahoma"/>
                <a:ea typeface="MS PGothic"/>
                <a:cs typeface="Tahoma"/>
              </a:rPr>
              <a:t>Separate PMIC die in an MCM</a:t>
            </a:r>
          </a:p>
          <a:p>
            <a:pPr marL="171438" indent="-171438">
              <a:spcBef>
                <a:spcPts val="600"/>
              </a:spcBef>
              <a:buFont typeface="Wingdings" charset="2"/>
              <a:buChar char="§"/>
            </a:pPr>
            <a:r>
              <a:rPr lang="en-GB" sz="1200" dirty="0"/>
              <a:t>PMIC in optimal process</a:t>
            </a:r>
          </a:p>
          <a:p>
            <a:pPr marL="171438" indent="-171438">
              <a:spcBef>
                <a:spcPts val="600"/>
              </a:spcBef>
              <a:buFont typeface="Wingdings" charset="2"/>
              <a:buChar char="§"/>
            </a:pPr>
            <a:r>
              <a:rPr lang="en-GB" sz="1200" dirty="0"/>
              <a:t>More complex packaging</a:t>
            </a:r>
          </a:p>
        </p:txBody>
      </p:sp>
      <p:sp>
        <p:nvSpPr>
          <p:cNvPr id="29" name="TextBox 28"/>
          <p:cNvSpPr txBox="1"/>
          <p:nvPr/>
        </p:nvSpPr>
        <p:spPr>
          <a:xfrm>
            <a:off x="6466645" y="4241534"/>
            <a:ext cx="2558961" cy="276999"/>
          </a:xfrm>
          <a:prstGeom prst="rect">
            <a:avLst/>
          </a:prstGeom>
          <a:noFill/>
        </p:spPr>
        <p:txBody>
          <a:bodyPr wrap="square" lIns="91434" tIns="45717" rIns="91434" bIns="45717" rtlCol="0">
            <a:spAutoFit/>
          </a:bodyPr>
          <a:lstStyle/>
          <a:p>
            <a:pPr marL="171438" indent="-171438">
              <a:spcBef>
                <a:spcPts val="600"/>
              </a:spcBef>
              <a:buFont typeface="Wingdings" charset="2"/>
              <a:buChar char="§"/>
            </a:pPr>
            <a:r>
              <a:rPr lang="en-GB" sz="1200" dirty="0"/>
              <a:t>Stand-Alone PMIC ASSP or ASIC</a:t>
            </a:r>
          </a:p>
        </p:txBody>
      </p:sp>
      <p:sp>
        <p:nvSpPr>
          <p:cNvPr id="30" name="Content Placeholder 2"/>
          <p:cNvSpPr txBox="1">
            <a:spLocks/>
          </p:cNvSpPr>
          <p:nvPr/>
        </p:nvSpPr>
        <p:spPr bwMode="auto">
          <a:xfrm>
            <a:off x="230493" y="612647"/>
            <a:ext cx="3088483" cy="4049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normAutofit fontScale="85000" lnSpcReduction="20000"/>
          </a:bodyPr>
          <a:lstStyle>
            <a:lvl1pPr marL="163505" indent="-163505" algn="l" defTabSz="457178" rtl="0" fontAlgn="base">
              <a:spcBef>
                <a:spcPts val="600"/>
              </a:spcBef>
              <a:spcAft>
                <a:spcPts val="400"/>
              </a:spcAft>
              <a:buSzPct val="75000"/>
              <a:buFont typeface="Wingdings" panose="05000000000000000000" pitchFamily="2" charset="2"/>
              <a:buChar char="§"/>
              <a:defRPr sz="2800" kern="1200">
                <a:solidFill>
                  <a:schemeClr val="tx1"/>
                </a:solidFill>
                <a:latin typeface="Tahoma"/>
                <a:ea typeface="MS PGothic" panose="020B0600070205080204" pitchFamily="34" charset="-128"/>
                <a:cs typeface="Tahoma"/>
              </a:defRPr>
            </a:lvl1pPr>
            <a:lvl2pPr marL="465114" indent="-190491" algn="l" defTabSz="457178" rtl="0" fontAlgn="base">
              <a:spcBef>
                <a:spcPts val="75"/>
              </a:spcBef>
              <a:spcAft>
                <a:spcPts val="400"/>
              </a:spcAft>
              <a:buSzPct val="75000"/>
              <a:buFont typeface="Arial" panose="020B0604020202020204" pitchFamily="34" charset="0"/>
              <a:buChar char="•"/>
              <a:defRPr sz="2400" kern="1200">
                <a:solidFill>
                  <a:schemeClr val="tx1"/>
                </a:solidFill>
                <a:latin typeface="Tahoma"/>
                <a:ea typeface="MS PGothic" panose="020B0600070205080204" pitchFamily="34" charset="-128"/>
                <a:cs typeface="Tahoma"/>
              </a:defRPr>
            </a:lvl2pPr>
            <a:lvl3pPr marL="776249" indent="-136519" algn="l" defTabSz="457178" rtl="0" fontAlgn="base">
              <a:spcBef>
                <a:spcPct val="0"/>
              </a:spcBef>
              <a:spcAft>
                <a:spcPts val="400"/>
              </a:spcAft>
              <a:buSzPct val="75000"/>
              <a:buFont typeface="Wingdings" panose="05000000000000000000" pitchFamily="2" charset="2"/>
              <a:buChar char="§"/>
              <a:defRPr sz="2000" kern="1200">
                <a:solidFill>
                  <a:schemeClr val="tx1"/>
                </a:solidFill>
                <a:latin typeface="Tahoma"/>
                <a:ea typeface="MS PGothic" panose="020B0600070205080204" pitchFamily="34" charset="-128"/>
                <a:cs typeface="Tahoma"/>
              </a:defRPr>
            </a:lvl3pPr>
            <a:lvl4pPr marL="1142944" indent="-136519" algn="l" defTabSz="457178" rtl="0" fontAlgn="base">
              <a:spcBef>
                <a:spcPct val="0"/>
              </a:spcBef>
              <a:spcAft>
                <a:spcPts val="400"/>
              </a:spcAft>
              <a:buSzPct val="75000"/>
              <a:buFont typeface="Arial" panose="020B0604020202020204" pitchFamily="34" charset="0"/>
              <a:buChar char="•"/>
              <a:defRPr sz="1800" kern="1200">
                <a:solidFill>
                  <a:schemeClr val="tx1"/>
                </a:solidFill>
                <a:latin typeface="Tahoma"/>
                <a:ea typeface="MS PGothic" panose="020B0600070205080204" pitchFamily="34" charset="-128"/>
                <a:cs typeface="Tahoma"/>
              </a:defRPr>
            </a:lvl4pPr>
            <a:lvl5pPr marL="1508049" indent="-136519" algn="l" defTabSz="457178" rtl="0" fontAlgn="base">
              <a:spcBef>
                <a:spcPct val="0"/>
              </a:spcBef>
              <a:spcAft>
                <a:spcPts val="400"/>
              </a:spcAft>
              <a:buSzPct val="75000"/>
              <a:buFont typeface="Wingdings" panose="05000000000000000000" pitchFamily="2" charset="2"/>
              <a:buChar char="§"/>
              <a:defRPr sz="1800" kern="1200">
                <a:solidFill>
                  <a:schemeClr val="tx1"/>
                </a:solidFill>
                <a:latin typeface="Tahoma"/>
                <a:ea typeface="MS PGothic" panose="020B0600070205080204" pitchFamily="34" charset="-128"/>
                <a:cs typeface="Tahoma"/>
              </a:defRPr>
            </a:lvl5pPr>
            <a:lvl6pPr marL="2514474" indent="-228588" algn="l" defTabSz="457178" rtl="0" eaLnBrk="1" latinLnBrk="0" hangingPunct="1">
              <a:spcBef>
                <a:spcPct val="20000"/>
              </a:spcBef>
              <a:buFont typeface="Arial"/>
              <a:buChar char="•"/>
              <a:defRPr sz="18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18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18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altLang="en-US" sz="1800" b="1" dirty="0">
                <a:solidFill>
                  <a:schemeClr val="accent6"/>
                </a:solidFill>
                <a:latin typeface="Tahoma" panose="020B0604030504040204" pitchFamily="34" charset="0"/>
              </a:rPr>
              <a:t>BUSINESS AREAS</a:t>
            </a:r>
          </a:p>
          <a:p>
            <a:pPr marL="0" indent="0">
              <a:buNone/>
            </a:pPr>
            <a:r>
              <a:rPr lang="en-US" sz="1500" dirty="0">
                <a:solidFill>
                  <a:schemeClr val="accent1"/>
                </a:solidFill>
              </a:rPr>
              <a:t>IP Licensing</a:t>
            </a:r>
          </a:p>
          <a:p>
            <a:pPr marL="171438" indent="-171438">
              <a:buFont typeface="Wingdings" charset="2"/>
              <a:buChar char="§"/>
            </a:pPr>
            <a:r>
              <a:rPr lang="en-GB" sz="1500" dirty="0"/>
              <a:t>Patented Analog IP cores for:</a:t>
            </a:r>
          </a:p>
          <a:p>
            <a:pPr marL="628583" lvl="1" indent="-171438">
              <a:buFont typeface="Wingdings" charset="2"/>
              <a:buChar char="§"/>
            </a:pPr>
            <a:r>
              <a:rPr lang="en-GB" sz="1500" dirty="0"/>
              <a:t>ASIC and SoC PMU integration </a:t>
            </a:r>
          </a:p>
          <a:p>
            <a:pPr marL="628583" lvl="1" indent="-171438">
              <a:buFont typeface="Wingdings" charset="2"/>
              <a:buChar char="§"/>
            </a:pPr>
            <a:r>
              <a:rPr lang="en-GB" sz="1500" dirty="0"/>
              <a:t>Turn-key PMIC ASSPs or ASICs </a:t>
            </a:r>
          </a:p>
          <a:p>
            <a:pPr marL="0" indent="0">
              <a:buNone/>
            </a:pPr>
            <a:r>
              <a:rPr lang="en-US" sz="1500" dirty="0">
                <a:solidFill>
                  <a:schemeClr val="accent1"/>
                </a:solidFill>
              </a:rPr>
              <a:t>Customization</a:t>
            </a:r>
          </a:p>
          <a:p>
            <a:pPr marL="171438" indent="-171438">
              <a:buFont typeface="Wingdings" charset="2"/>
              <a:buChar char="§"/>
            </a:pPr>
            <a:r>
              <a:rPr lang="en-GB" sz="1500" dirty="0"/>
              <a:t>Optimization of off-the-shelf IP to meet customer-specific performance requirements</a:t>
            </a:r>
          </a:p>
          <a:p>
            <a:pPr marL="171438" indent="-171438">
              <a:buFont typeface="Wingdings" charset="2"/>
              <a:buChar char="§"/>
            </a:pPr>
            <a:r>
              <a:rPr lang="en-GB" sz="1500" dirty="0"/>
              <a:t>Porting of IP to different foundries and process nodes</a:t>
            </a:r>
          </a:p>
          <a:p>
            <a:pPr marL="0" indent="0">
              <a:buNone/>
            </a:pPr>
            <a:r>
              <a:rPr lang="en-US" sz="1500" dirty="0">
                <a:solidFill>
                  <a:schemeClr val="accent1"/>
                </a:solidFill>
              </a:rPr>
              <a:t>Design Services</a:t>
            </a:r>
          </a:p>
          <a:p>
            <a:pPr marL="171438" indent="-171438">
              <a:buFont typeface="Wingdings" charset="2"/>
              <a:buChar char="§"/>
            </a:pPr>
            <a:r>
              <a:rPr lang="en-GB" sz="1500" dirty="0"/>
              <a:t>On-site FinFET Process IP Integration</a:t>
            </a:r>
          </a:p>
          <a:p>
            <a:pPr marL="171438" indent="-171438">
              <a:buFont typeface="Wingdings" charset="2"/>
              <a:buChar char="§"/>
            </a:pPr>
            <a:r>
              <a:rPr lang="en-GB" sz="1500" dirty="0"/>
              <a:t>Analog/mixed-signal consulting</a:t>
            </a:r>
          </a:p>
          <a:p>
            <a:pPr marL="171438" indent="-171438">
              <a:buFont typeface="Wingdings" charset="2"/>
              <a:buChar char="§"/>
            </a:pPr>
            <a:r>
              <a:rPr lang="en-GB" sz="1500" dirty="0"/>
              <a:t>Low risk, on-time, and on-budget designs</a:t>
            </a:r>
          </a:p>
        </p:txBody>
      </p:sp>
      <p:cxnSp>
        <p:nvCxnSpPr>
          <p:cNvPr id="13" name="Straight Arrow Connector 12"/>
          <p:cNvCxnSpPr>
            <a:stCxn id="52" idx="3"/>
            <a:endCxn id="42" idx="1"/>
          </p:cNvCxnSpPr>
          <p:nvPr/>
        </p:nvCxnSpPr>
        <p:spPr>
          <a:xfrm flipV="1">
            <a:off x="4574273" y="3342999"/>
            <a:ext cx="1242030" cy="6693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52" idx="3"/>
            <a:endCxn id="51" idx="1"/>
          </p:cNvCxnSpPr>
          <p:nvPr/>
        </p:nvCxnSpPr>
        <p:spPr>
          <a:xfrm>
            <a:off x="4574273" y="4012387"/>
            <a:ext cx="985158" cy="36262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6" name="Content Placeholder 2"/>
          <p:cNvSpPr txBox="1">
            <a:spLocks/>
          </p:cNvSpPr>
          <p:nvPr/>
        </p:nvSpPr>
        <p:spPr bwMode="auto">
          <a:xfrm>
            <a:off x="4853903" y="612644"/>
            <a:ext cx="3088483" cy="288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noAutofit/>
          </a:bodyPr>
          <a:lstStyle>
            <a:lvl1pPr marL="163505" indent="-163505" algn="l" defTabSz="457178" rtl="0" fontAlgn="base">
              <a:spcBef>
                <a:spcPts val="600"/>
              </a:spcBef>
              <a:spcAft>
                <a:spcPts val="400"/>
              </a:spcAft>
              <a:buSzPct val="75000"/>
              <a:buFont typeface="Wingdings" panose="05000000000000000000" pitchFamily="2" charset="2"/>
              <a:buChar char="§"/>
              <a:defRPr sz="2800" kern="1200">
                <a:solidFill>
                  <a:schemeClr val="tx1"/>
                </a:solidFill>
                <a:latin typeface="Tahoma"/>
                <a:ea typeface="MS PGothic" panose="020B0600070205080204" pitchFamily="34" charset="-128"/>
                <a:cs typeface="Tahoma"/>
              </a:defRPr>
            </a:lvl1pPr>
            <a:lvl2pPr marL="465114" indent="-190491" algn="l" defTabSz="457178" rtl="0" fontAlgn="base">
              <a:spcBef>
                <a:spcPts val="75"/>
              </a:spcBef>
              <a:spcAft>
                <a:spcPts val="400"/>
              </a:spcAft>
              <a:buSzPct val="75000"/>
              <a:buFont typeface="Arial" panose="020B0604020202020204" pitchFamily="34" charset="0"/>
              <a:buChar char="•"/>
              <a:defRPr sz="2400" kern="1200">
                <a:solidFill>
                  <a:schemeClr val="tx1"/>
                </a:solidFill>
                <a:latin typeface="Tahoma"/>
                <a:ea typeface="MS PGothic" panose="020B0600070205080204" pitchFamily="34" charset="-128"/>
                <a:cs typeface="Tahoma"/>
              </a:defRPr>
            </a:lvl2pPr>
            <a:lvl3pPr marL="776249" indent="-136519" algn="l" defTabSz="457178" rtl="0" fontAlgn="base">
              <a:spcBef>
                <a:spcPct val="0"/>
              </a:spcBef>
              <a:spcAft>
                <a:spcPts val="400"/>
              </a:spcAft>
              <a:buSzPct val="75000"/>
              <a:buFont typeface="Wingdings" panose="05000000000000000000" pitchFamily="2" charset="2"/>
              <a:buChar char="§"/>
              <a:defRPr sz="2000" kern="1200">
                <a:solidFill>
                  <a:schemeClr val="tx1"/>
                </a:solidFill>
                <a:latin typeface="Tahoma"/>
                <a:ea typeface="MS PGothic" panose="020B0600070205080204" pitchFamily="34" charset="-128"/>
                <a:cs typeface="Tahoma"/>
              </a:defRPr>
            </a:lvl3pPr>
            <a:lvl4pPr marL="1142944" indent="-136519" algn="l" defTabSz="457178" rtl="0" fontAlgn="base">
              <a:spcBef>
                <a:spcPct val="0"/>
              </a:spcBef>
              <a:spcAft>
                <a:spcPts val="400"/>
              </a:spcAft>
              <a:buSzPct val="75000"/>
              <a:buFont typeface="Arial" panose="020B0604020202020204" pitchFamily="34" charset="0"/>
              <a:buChar char="•"/>
              <a:defRPr sz="1800" kern="1200">
                <a:solidFill>
                  <a:schemeClr val="tx1"/>
                </a:solidFill>
                <a:latin typeface="Tahoma"/>
                <a:ea typeface="MS PGothic" panose="020B0600070205080204" pitchFamily="34" charset="-128"/>
                <a:cs typeface="Tahoma"/>
              </a:defRPr>
            </a:lvl4pPr>
            <a:lvl5pPr marL="1508049" indent="-136519" algn="l" defTabSz="457178" rtl="0" fontAlgn="base">
              <a:spcBef>
                <a:spcPct val="0"/>
              </a:spcBef>
              <a:spcAft>
                <a:spcPts val="400"/>
              </a:spcAft>
              <a:buSzPct val="75000"/>
              <a:buFont typeface="Wingdings" panose="05000000000000000000" pitchFamily="2" charset="2"/>
              <a:buChar char="§"/>
              <a:defRPr sz="1800" kern="1200">
                <a:solidFill>
                  <a:schemeClr val="tx1"/>
                </a:solidFill>
                <a:latin typeface="Tahoma"/>
                <a:ea typeface="MS PGothic" panose="020B0600070205080204" pitchFamily="34" charset="-128"/>
                <a:cs typeface="Tahoma"/>
              </a:defRPr>
            </a:lvl5pPr>
            <a:lvl6pPr marL="2514474" indent="-228588" algn="l" defTabSz="457178" rtl="0" eaLnBrk="1" latinLnBrk="0" hangingPunct="1">
              <a:spcBef>
                <a:spcPct val="20000"/>
              </a:spcBef>
              <a:buFont typeface="Arial"/>
              <a:buChar char="•"/>
              <a:defRPr sz="18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18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18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altLang="en-US" sz="1400" b="1" dirty="0">
                <a:solidFill>
                  <a:schemeClr val="accent6"/>
                </a:solidFill>
                <a:latin typeface="Tahoma" panose="020B0604030504040204" pitchFamily="34" charset="0"/>
              </a:rPr>
              <a:t>IP USAGE CASES</a:t>
            </a:r>
          </a:p>
        </p:txBody>
      </p:sp>
      <p:sp>
        <p:nvSpPr>
          <p:cNvPr id="31" name="TextBox 30">
            <a:extLst>
              <a:ext uri="{FF2B5EF4-FFF2-40B4-BE49-F238E27FC236}">
                <a16:creationId xmlns:a16="http://schemas.microsoft.com/office/drawing/2014/main" id="{83B41FB4-929C-4BFC-8046-45D6B152C2DD}"/>
              </a:ext>
            </a:extLst>
          </p:cNvPr>
          <p:cNvSpPr txBox="1"/>
          <p:nvPr/>
        </p:nvSpPr>
        <p:spPr>
          <a:xfrm>
            <a:off x="3488583" y="1583136"/>
            <a:ext cx="1085693" cy="461665"/>
          </a:xfrm>
          <a:prstGeom prst="rect">
            <a:avLst/>
          </a:prstGeom>
          <a:noFill/>
          <a:ln>
            <a:noFill/>
          </a:ln>
        </p:spPr>
        <p:txBody>
          <a:bodyPr wrap="square" lIns="91434" tIns="45717" rIns="91434" bIns="45717" rtlCol="0">
            <a:spAutoFit/>
          </a:bodyPr>
          <a:lstStyle/>
          <a:p>
            <a:pPr algn="ctr"/>
            <a:r>
              <a:rPr lang="en-US" sz="1200" dirty="0">
                <a:solidFill>
                  <a:schemeClr val="accent1"/>
                </a:solidFill>
              </a:rPr>
              <a:t>Vidatronic </a:t>
            </a:r>
          </a:p>
          <a:p>
            <a:pPr algn="ctr"/>
            <a:r>
              <a:rPr lang="en-US" sz="1200" dirty="0">
                <a:solidFill>
                  <a:schemeClr val="accent1"/>
                </a:solidFill>
              </a:rPr>
              <a:t>IP Block</a:t>
            </a:r>
            <a:endParaRPr lang="en-GB" sz="1100" dirty="0">
              <a:solidFill>
                <a:schemeClr val="accent1"/>
              </a:solidFill>
            </a:endParaRPr>
          </a:p>
        </p:txBody>
      </p:sp>
      <p:cxnSp>
        <p:nvCxnSpPr>
          <p:cNvPr id="34" name="Straight Arrow Connector 33">
            <a:extLst>
              <a:ext uri="{FF2B5EF4-FFF2-40B4-BE49-F238E27FC236}">
                <a16:creationId xmlns:a16="http://schemas.microsoft.com/office/drawing/2014/main" id="{F30BB2E2-3DD4-47D1-B8B7-993BAE728C71}"/>
              </a:ext>
            </a:extLst>
          </p:cNvPr>
          <p:cNvCxnSpPr>
            <a:cxnSpLocks/>
            <a:stCxn id="31" idx="3"/>
            <a:endCxn id="48" idx="1"/>
          </p:cNvCxnSpPr>
          <p:nvPr/>
        </p:nvCxnSpPr>
        <p:spPr>
          <a:xfrm>
            <a:off x="4574274" y="1813969"/>
            <a:ext cx="1099985" cy="48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1"/>
          </p:nvPr>
        </p:nvSpPr>
        <p:spPr/>
        <p:txBody>
          <a:bodyPr/>
          <a:lstStyle/>
          <a:p>
            <a:fld id="{147DDA95-37BE-424C-A76E-A13C2B8077C4}" type="slidenum">
              <a:rPr lang="en-US" altLang="en-US" smtClean="0"/>
              <a:pPr/>
              <a:t>8</a:t>
            </a:fld>
            <a:endParaRPr lang="en-US" altLang="en-US" dirty="0"/>
          </a:p>
        </p:txBody>
      </p:sp>
    </p:spTree>
    <p:extLst>
      <p:ext uri="{BB962C8B-B14F-4D97-AF65-F5344CB8AC3E}">
        <p14:creationId xmlns:p14="http://schemas.microsoft.com/office/powerpoint/2010/main" val="1212891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4A19A-DEA2-4C87-A635-BE253E2B2D1E}"/>
              </a:ext>
            </a:extLst>
          </p:cNvPr>
          <p:cNvSpPr>
            <a:spLocks noGrp="1"/>
          </p:cNvSpPr>
          <p:nvPr>
            <p:ph type="title"/>
          </p:nvPr>
        </p:nvSpPr>
        <p:spPr/>
        <p:txBody>
          <a:bodyPr>
            <a:noAutofit/>
          </a:bodyPr>
          <a:lstStyle/>
          <a:p>
            <a:r>
              <a:rPr lang="en-US" sz="2400" dirty="0">
                <a:ea typeface="MS PGothic"/>
              </a:rPr>
              <a:t>Speaker’s Background in Semiconductor IP Industry</a:t>
            </a:r>
            <a:endParaRPr lang="en-US" sz="2400" dirty="0"/>
          </a:p>
        </p:txBody>
      </p:sp>
      <p:sp>
        <p:nvSpPr>
          <p:cNvPr id="4" name="Footer Placeholder 3">
            <a:extLst>
              <a:ext uri="{FF2B5EF4-FFF2-40B4-BE49-F238E27FC236}">
                <a16:creationId xmlns:a16="http://schemas.microsoft.com/office/drawing/2014/main" id="{5E6EE062-7C2F-479C-BA57-9860547CEA49}"/>
              </a:ext>
            </a:extLst>
          </p:cNvPr>
          <p:cNvSpPr>
            <a:spLocks noGrp="1"/>
          </p:cNvSpPr>
          <p:nvPr>
            <p:ph type="ftr" sz="quarter" idx="10"/>
          </p:nvPr>
        </p:nvSpPr>
        <p:spPr/>
        <p:txBody>
          <a:bodyPr/>
          <a:lstStyle/>
          <a:p>
            <a:r>
              <a:rPr lang="en-US" altLang="en-US" dirty="0"/>
              <a:t>Copyright © 2019 | Vidatronic | Confidential</a:t>
            </a:r>
          </a:p>
        </p:txBody>
      </p:sp>
      <p:sp>
        <p:nvSpPr>
          <p:cNvPr id="5" name="Slide Number Placeholder 4">
            <a:extLst>
              <a:ext uri="{FF2B5EF4-FFF2-40B4-BE49-F238E27FC236}">
                <a16:creationId xmlns:a16="http://schemas.microsoft.com/office/drawing/2014/main" id="{DE30145A-92F1-49A5-A232-862F77AA3FE5}"/>
              </a:ext>
            </a:extLst>
          </p:cNvPr>
          <p:cNvSpPr>
            <a:spLocks noGrp="1"/>
          </p:cNvSpPr>
          <p:nvPr>
            <p:ph type="sldNum" sz="quarter" idx="11"/>
          </p:nvPr>
        </p:nvSpPr>
        <p:spPr/>
        <p:txBody>
          <a:bodyPr/>
          <a:lstStyle/>
          <a:p>
            <a:fld id="{B984C335-922F-48F5-B449-48F2E89B5432}" type="slidenum">
              <a:rPr lang="en-US" altLang="en-US"/>
              <a:pPr/>
              <a:t>9</a:t>
            </a:fld>
            <a:endParaRPr lang="en-US" altLang="en-US" dirty="0"/>
          </a:p>
        </p:txBody>
      </p:sp>
      <p:graphicFrame>
        <p:nvGraphicFramePr>
          <p:cNvPr id="6" name="Table 5">
            <a:extLst>
              <a:ext uri="{FF2B5EF4-FFF2-40B4-BE49-F238E27FC236}">
                <a16:creationId xmlns:a16="http://schemas.microsoft.com/office/drawing/2014/main" id="{14BF568B-40E1-4CB3-A79E-CB9221234B82}"/>
              </a:ext>
            </a:extLst>
          </p:cNvPr>
          <p:cNvGraphicFramePr>
            <a:graphicFrameLocks noGrp="1"/>
          </p:cNvGraphicFramePr>
          <p:nvPr>
            <p:extLst>
              <p:ext uri="{D42A27DB-BD31-4B8C-83A1-F6EECF244321}">
                <p14:modId xmlns:p14="http://schemas.microsoft.com/office/powerpoint/2010/main" val="206906701"/>
              </p:ext>
            </p:extLst>
          </p:nvPr>
        </p:nvGraphicFramePr>
        <p:xfrm>
          <a:off x="486697" y="607537"/>
          <a:ext cx="8391832" cy="4206240"/>
        </p:xfrm>
        <a:graphic>
          <a:graphicData uri="http://schemas.openxmlformats.org/drawingml/2006/table">
            <a:tbl>
              <a:tblPr firstRow="1" bandRow="1">
                <a:tableStyleId>{5C22544A-7EE6-4342-B048-85BDC9FD1C3A}</a:tableStyleId>
              </a:tblPr>
              <a:tblGrid>
                <a:gridCol w="2057399">
                  <a:extLst>
                    <a:ext uri="{9D8B030D-6E8A-4147-A177-3AD203B41FA5}">
                      <a16:colId xmlns:a16="http://schemas.microsoft.com/office/drawing/2014/main" val="1600881281"/>
                    </a:ext>
                  </a:extLst>
                </a:gridCol>
                <a:gridCol w="3584771">
                  <a:extLst>
                    <a:ext uri="{9D8B030D-6E8A-4147-A177-3AD203B41FA5}">
                      <a16:colId xmlns:a16="http://schemas.microsoft.com/office/drawing/2014/main" val="2381876927"/>
                    </a:ext>
                  </a:extLst>
                </a:gridCol>
                <a:gridCol w="2749662">
                  <a:extLst>
                    <a:ext uri="{9D8B030D-6E8A-4147-A177-3AD203B41FA5}">
                      <a16:colId xmlns:a16="http://schemas.microsoft.com/office/drawing/2014/main" val="3597092087"/>
                    </a:ext>
                  </a:extLst>
                </a:gridCol>
              </a:tblGrid>
              <a:tr h="370840">
                <a:tc>
                  <a:txBody>
                    <a:bodyPr/>
                    <a:lstStyle/>
                    <a:p>
                      <a:endParaRPr lang="en-US" dirty="0"/>
                    </a:p>
                  </a:txBody>
                  <a:tcPr/>
                </a:tc>
                <a:tc>
                  <a:txBody>
                    <a:bodyPr/>
                    <a:lstStyle/>
                    <a:p>
                      <a:pPr algn="ctr"/>
                      <a:r>
                        <a:rPr lang="en-US" dirty="0"/>
                        <a:t>RocketChips</a:t>
                      </a:r>
                    </a:p>
                  </a:txBody>
                  <a:tcPr/>
                </a:tc>
                <a:tc>
                  <a:txBody>
                    <a:bodyPr/>
                    <a:lstStyle/>
                    <a:p>
                      <a:pPr algn="ctr"/>
                      <a:r>
                        <a:rPr lang="en-US" dirty="0"/>
                        <a:t>Vidatronic</a:t>
                      </a:r>
                    </a:p>
                  </a:txBody>
                  <a:tcPr/>
                </a:tc>
                <a:extLst>
                  <a:ext uri="{0D108BD9-81ED-4DB2-BD59-A6C34878D82A}">
                    <a16:rowId xmlns:a16="http://schemas.microsoft.com/office/drawing/2014/main" val="3429716671"/>
                  </a:ext>
                </a:extLst>
              </a:tr>
              <a:tr h="370840">
                <a:tc>
                  <a:txBody>
                    <a:bodyPr/>
                    <a:lstStyle/>
                    <a:p>
                      <a:r>
                        <a:rPr lang="en-US" sz="1600" dirty="0"/>
                        <a:t>Founded</a:t>
                      </a:r>
                    </a:p>
                  </a:txBody>
                  <a:tcPr/>
                </a:tc>
                <a:tc>
                  <a:txBody>
                    <a:bodyPr/>
                    <a:lstStyle/>
                    <a:p>
                      <a:pPr algn="ctr"/>
                      <a:r>
                        <a:rPr lang="en-US" sz="1600" dirty="0"/>
                        <a:t>1997</a:t>
                      </a:r>
                    </a:p>
                  </a:txBody>
                  <a:tcPr/>
                </a:tc>
                <a:tc>
                  <a:txBody>
                    <a:bodyPr/>
                    <a:lstStyle/>
                    <a:p>
                      <a:pPr algn="ctr"/>
                      <a:r>
                        <a:rPr lang="en-US" sz="1600" dirty="0"/>
                        <a:t>2010</a:t>
                      </a:r>
                    </a:p>
                  </a:txBody>
                  <a:tcPr/>
                </a:tc>
                <a:extLst>
                  <a:ext uri="{0D108BD9-81ED-4DB2-BD59-A6C34878D82A}">
                    <a16:rowId xmlns:a16="http://schemas.microsoft.com/office/drawing/2014/main" val="1187172233"/>
                  </a:ext>
                </a:extLst>
              </a:tr>
              <a:tr h="370840">
                <a:tc>
                  <a:txBody>
                    <a:bodyPr/>
                    <a:lstStyle/>
                    <a:p>
                      <a:r>
                        <a:rPr lang="en-US" sz="1600" dirty="0"/>
                        <a:t>Main Business Model</a:t>
                      </a:r>
                    </a:p>
                  </a:txBody>
                  <a:tcPr/>
                </a:tc>
                <a:tc>
                  <a:txBody>
                    <a:bodyPr/>
                    <a:lstStyle/>
                    <a:p>
                      <a:pPr algn="ctr"/>
                      <a:r>
                        <a:rPr lang="en-US" sz="1600" dirty="0"/>
                        <a:t>IP license</a:t>
                      </a:r>
                    </a:p>
                  </a:txBody>
                  <a:tcPr/>
                </a:tc>
                <a:tc>
                  <a:txBody>
                    <a:bodyPr/>
                    <a:lstStyle/>
                    <a:p>
                      <a:pPr algn="ctr"/>
                      <a:r>
                        <a:rPr lang="en-US" sz="1600" dirty="0"/>
                        <a:t>IP license</a:t>
                      </a:r>
                    </a:p>
                  </a:txBody>
                  <a:tcPr/>
                </a:tc>
                <a:extLst>
                  <a:ext uri="{0D108BD9-81ED-4DB2-BD59-A6C34878D82A}">
                    <a16:rowId xmlns:a16="http://schemas.microsoft.com/office/drawing/2014/main" val="934607931"/>
                  </a:ext>
                </a:extLst>
              </a:tr>
              <a:tr h="370840">
                <a:tc>
                  <a:txBody>
                    <a:bodyPr/>
                    <a:lstStyle/>
                    <a:p>
                      <a:r>
                        <a:rPr lang="en-US" sz="1600" dirty="0"/>
                        <a:t>Focus</a:t>
                      </a:r>
                    </a:p>
                  </a:txBody>
                  <a:tcPr/>
                </a:tc>
                <a:tc>
                  <a:txBody>
                    <a:bodyPr/>
                    <a:lstStyle/>
                    <a:p>
                      <a:pPr algn="ctr"/>
                      <a:r>
                        <a:rPr lang="en-US" sz="1600" dirty="0"/>
                        <a:t>High Speed Serdes</a:t>
                      </a:r>
                    </a:p>
                  </a:txBody>
                  <a:tcPr/>
                </a:tc>
                <a:tc>
                  <a:txBody>
                    <a:bodyPr/>
                    <a:lstStyle/>
                    <a:p>
                      <a:pPr algn="ctr"/>
                      <a:r>
                        <a:rPr lang="en-US" sz="1600" dirty="0"/>
                        <a:t>Analog, Power Management and RF IP</a:t>
                      </a:r>
                    </a:p>
                  </a:txBody>
                  <a:tcPr/>
                </a:tc>
                <a:extLst>
                  <a:ext uri="{0D108BD9-81ED-4DB2-BD59-A6C34878D82A}">
                    <a16:rowId xmlns:a16="http://schemas.microsoft.com/office/drawing/2014/main" val="4041267253"/>
                  </a:ext>
                </a:extLst>
              </a:tr>
              <a:tr h="370840">
                <a:tc>
                  <a:txBody>
                    <a:bodyPr/>
                    <a:lstStyle/>
                    <a:p>
                      <a:r>
                        <a:rPr lang="en-US" sz="1600" dirty="0"/>
                        <a:t>Process Technology</a:t>
                      </a:r>
                    </a:p>
                  </a:txBody>
                  <a:tcPr anchor="ctr"/>
                </a:tc>
                <a:tc>
                  <a:txBody>
                    <a:bodyPr/>
                    <a:lstStyle/>
                    <a:p>
                      <a:pPr algn="ctr"/>
                      <a:r>
                        <a:rPr lang="en-US" sz="1600" dirty="0"/>
                        <a:t>CMOS Planar</a:t>
                      </a:r>
                    </a:p>
                  </a:txBody>
                  <a:tcPr anchor="ctr"/>
                </a:tc>
                <a:tc>
                  <a:txBody>
                    <a:bodyPr/>
                    <a:lstStyle/>
                    <a:p>
                      <a:pPr algn="ctr"/>
                      <a:r>
                        <a:rPr lang="en-US" sz="1600" dirty="0"/>
                        <a:t>CMOS Planar</a:t>
                      </a:r>
                    </a:p>
                    <a:p>
                      <a:pPr algn="ctr"/>
                      <a:r>
                        <a:rPr lang="en-US" sz="1600" dirty="0"/>
                        <a:t>CMOS FDSOI</a:t>
                      </a:r>
                    </a:p>
                    <a:p>
                      <a:pPr algn="ctr"/>
                      <a:r>
                        <a:rPr lang="en-US" sz="1600" dirty="0"/>
                        <a:t>CMOS FinFet</a:t>
                      </a:r>
                    </a:p>
                  </a:txBody>
                  <a:tcPr/>
                </a:tc>
                <a:extLst>
                  <a:ext uri="{0D108BD9-81ED-4DB2-BD59-A6C34878D82A}">
                    <a16:rowId xmlns:a16="http://schemas.microsoft.com/office/drawing/2014/main" val="207688295"/>
                  </a:ext>
                </a:extLst>
              </a:tr>
              <a:tr h="370840">
                <a:tc>
                  <a:txBody>
                    <a:bodyPr/>
                    <a:lstStyle/>
                    <a:p>
                      <a:r>
                        <a:rPr lang="en-US" sz="1600" dirty="0"/>
                        <a:t>Process Geometries</a:t>
                      </a:r>
                    </a:p>
                  </a:txBody>
                  <a:tcPr/>
                </a:tc>
                <a:tc>
                  <a:txBody>
                    <a:bodyPr/>
                    <a:lstStyle/>
                    <a:p>
                      <a:pPr algn="ctr"/>
                      <a:r>
                        <a:rPr lang="en-US" sz="1600" dirty="0"/>
                        <a:t>180 nm </a:t>
                      </a:r>
                      <a:r>
                        <a:rPr lang="en-US" sz="1600" dirty="0">
                          <a:sym typeface="Wingdings" panose="05000000000000000000" pitchFamily="2" charset="2"/>
                        </a:rPr>
                        <a:t> 110 nm</a:t>
                      </a:r>
                      <a:endParaRPr lang="en-US" sz="1600" dirty="0"/>
                    </a:p>
                  </a:txBody>
                  <a:tcPr anchor="ctr"/>
                </a:tc>
                <a:tc>
                  <a:txBody>
                    <a:bodyPr/>
                    <a:lstStyle/>
                    <a:p>
                      <a:pPr algn="ctr"/>
                      <a:r>
                        <a:rPr lang="en-US" sz="1600" dirty="0"/>
                        <a:t>180 nm </a:t>
                      </a:r>
                      <a:r>
                        <a:rPr lang="en-US" sz="1600" dirty="0">
                          <a:sym typeface="Wingdings" panose="05000000000000000000" pitchFamily="2" charset="2"/>
                        </a:rPr>
                        <a:t> 5 nm</a:t>
                      </a:r>
                      <a:endParaRPr lang="en-US" sz="1600" dirty="0"/>
                    </a:p>
                  </a:txBody>
                  <a:tcPr anchor="ctr"/>
                </a:tc>
                <a:extLst>
                  <a:ext uri="{0D108BD9-81ED-4DB2-BD59-A6C34878D82A}">
                    <a16:rowId xmlns:a16="http://schemas.microsoft.com/office/drawing/2014/main" val="1422641232"/>
                  </a:ext>
                </a:extLst>
              </a:tr>
              <a:tr h="370840">
                <a:tc>
                  <a:txBody>
                    <a:bodyPr/>
                    <a:lstStyle/>
                    <a:p>
                      <a:r>
                        <a:rPr lang="en-US" sz="1600" dirty="0"/>
                        <a:t>Locations</a:t>
                      </a:r>
                    </a:p>
                  </a:txBody>
                  <a:tcPr/>
                </a:tc>
                <a:tc>
                  <a:txBody>
                    <a:bodyPr/>
                    <a:lstStyle/>
                    <a:p>
                      <a:pPr algn="ctr"/>
                      <a:r>
                        <a:rPr lang="en-US" sz="1600" dirty="0"/>
                        <a:t>US</a:t>
                      </a:r>
                    </a:p>
                  </a:txBody>
                  <a:tcPr/>
                </a:tc>
                <a:tc>
                  <a:txBody>
                    <a:bodyPr/>
                    <a:lstStyle/>
                    <a:p>
                      <a:pPr algn="ctr"/>
                      <a:r>
                        <a:rPr lang="en-US" sz="1600" dirty="0"/>
                        <a:t>Global</a:t>
                      </a:r>
                    </a:p>
                  </a:txBody>
                  <a:tcPr/>
                </a:tc>
                <a:extLst>
                  <a:ext uri="{0D108BD9-81ED-4DB2-BD59-A6C34878D82A}">
                    <a16:rowId xmlns:a16="http://schemas.microsoft.com/office/drawing/2014/main" val="2388190025"/>
                  </a:ext>
                </a:extLst>
              </a:tr>
              <a:tr h="370840">
                <a:tc>
                  <a:txBody>
                    <a:bodyPr/>
                    <a:lstStyle/>
                    <a:p>
                      <a:r>
                        <a:rPr lang="en-US" sz="1600" dirty="0"/>
                        <a:t>Environment</a:t>
                      </a:r>
                    </a:p>
                  </a:txBody>
                  <a:tcPr anchor="ctr"/>
                </a:tc>
                <a:tc>
                  <a:txBody>
                    <a:bodyPr/>
                    <a:lstStyle/>
                    <a:p>
                      <a:pPr algn="ctr"/>
                      <a:r>
                        <a:rPr lang="en-US" sz="1600" dirty="0"/>
                        <a:t>Local Servers</a:t>
                      </a:r>
                    </a:p>
                    <a:p>
                      <a:pPr algn="ctr"/>
                      <a:r>
                        <a:rPr lang="en-US" sz="1600" dirty="0"/>
                        <a:t>Local Software Licenses</a:t>
                      </a:r>
                    </a:p>
                  </a:txBody>
                  <a:tcPr/>
                </a:tc>
                <a:tc>
                  <a:txBody>
                    <a:bodyPr/>
                    <a:lstStyle/>
                    <a:p>
                      <a:pPr algn="ctr"/>
                      <a:r>
                        <a:rPr lang="en-US" sz="1600" dirty="0"/>
                        <a:t>Cloud-based</a:t>
                      </a:r>
                    </a:p>
                  </a:txBody>
                  <a:tcPr anchor="ctr"/>
                </a:tc>
                <a:extLst>
                  <a:ext uri="{0D108BD9-81ED-4DB2-BD59-A6C34878D82A}">
                    <a16:rowId xmlns:a16="http://schemas.microsoft.com/office/drawing/2014/main" val="2865407606"/>
                  </a:ext>
                </a:extLst>
              </a:tr>
              <a:tr h="370840">
                <a:tc>
                  <a:txBody>
                    <a:bodyPr/>
                    <a:lstStyle/>
                    <a:p>
                      <a:r>
                        <a:rPr lang="en-US" sz="1600" dirty="0"/>
                        <a:t>Exit</a:t>
                      </a:r>
                    </a:p>
                  </a:txBody>
                  <a:tcPr anchor="ctr"/>
                </a:tc>
                <a:tc>
                  <a:txBody>
                    <a:bodyPr/>
                    <a:lstStyle/>
                    <a:p>
                      <a:pPr algn="ctr"/>
                      <a:r>
                        <a:rPr lang="en-US" sz="1600" dirty="0"/>
                        <a:t>Acquired by Xilinx in 2000 (RocketIO)</a:t>
                      </a:r>
                    </a:p>
                  </a:txBody>
                  <a:tcPr/>
                </a:tc>
                <a:tc>
                  <a:txBody>
                    <a:bodyPr/>
                    <a:lstStyle/>
                    <a:p>
                      <a:pPr algn="ctr"/>
                      <a:endParaRPr lang="en-US" sz="1600" dirty="0"/>
                    </a:p>
                  </a:txBody>
                  <a:tcPr/>
                </a:tc>
                <a:extLst>
                  <a:ext uri="{0D108BD9-81ED-4DB2-BD59-A6C34878D82A}">
                    <a16:rowId xmlns:a16="http://schemas.microsoft.com/office/drawing/2014/main" val="2488090227"/>
                  </a:ext>
                </a:extLst>
              </a:tr>
            </a:tbl>
          </a:graphicData>
        </a:graphic>
      </p:graphicFrame>
    </p:spTree>
    <p:extLst>
      <p:ext uri="{BB962C8B-B14F-4D97-AF65-F5344CB8AC3E}">
        <p14:creationId xmlns:p14="http://schemas.microsoft.com/office/powerpoint/2010/main" val="356186964"/>
      </p:ext>
    </p:extLst>
  </p:cSld>
  <p:clrMapOvr>
    <a:masterClrMapping/>
  </p:clrMapOvr>
</p:sld>
</file>

<file path=ppt/theme/theme1.xml><?xml version="1.0" encoding="utf-8"?>
<a:theme xmlns:a="http://schemas.openxmlformats.org/drawingml/2006/main" name="PPT_Template-11-07">
  <a:themeElements>
    <a:clrScheme name="Vidatronic">
      <a:dk1>
        <a:srgbClr val="000000"/>
      </a:dk1>
      <a:lt1>
        <a:sysClr val="window" lastClr="FFFFFF"/>
      </a:lt1>
      <a:dk2>
        <a:srgbClr val="162B57"/>
      </a:dk2>
      <a:lt2>
        <a:srgbClr val="FFFFFF"/>
      </a:lt2>
      <a:accent1>
        <a:srgbClr val="7FC41C"/>
      </a:accent1>
      <a:accent2>
        <a:srgbClr val="FF7711"/>
      </a:accent2>
      <a:accent3>
        <a:srgbClr val="E6ED11"/>
      </a:accent3>
      <a:accent4>
        <a:srgbClr val="0088AA"/>
      </a:accent4>
      <a:accent5>
        <a:srgbClr val="4A4D45"/>
      </a:accent5>
      <a:accent6>
        <a:srgbClr val="162B57"/>
      </a:accent6>
      <a:hlink>
        <a:srgbClr val="7FC41C"/>
      </a:hlink>
      <a:folHlink>
        <a:srgbClr val="FF7711"/>
      </a:folHlink>
    </a:clrScheme>
    <a:fontScheme name="Tahoma 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potx" id="{5894188B-51D5-4D10-8CDE-A4E09CCA5B60}" vid="{5F10DE6B-CBF7-4C1D-8E9E-123BE910EE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Vidatronic">
    <a:dk1>
      <a:srgbClr val="000000"/>
    </a:dk1>
    <a:lt1>
      <a:sysClr val="window" lastClr="FFFFFF"/>
    </a:lt1>
    <a:dk2>
      <a:srgbClr val="162B57"/>
    </a:dk2>
    <a:lt2>
      <a:srgbClr val="FFFFFF"/>
    </a:lt2>
    <a:accent1>
      <a:srgbClr val="7FC41C"/>
    </a:accent1>
    <a:accent2>
      <a:srgbClr val="FF7711"/>
    </a:accent2>
    <a:accent3>
      <a:srgbClr val="E6ED11"/>
    </a:accent3>
    <a:accent4>
      <a:srgbClr val="0088AA"/>
    </a:accent4>
    <a:accent5>
      <a:srgbClr val="4A4D45"/>
    </a:accent5>
    <a:accent6>
      <a:srgbClr val="162B57"/>
    </a:accent6>
    <a:hlink>
      <a:srgbClr val="7FC41C"/>
    </a:hlink>
    <a:folHlink>
      <a:srgbClr val="FF7711"/>
    </a:folHlink>
  </a:clrScheme>
</a:themeOverride>
</file>

<file path=ppt/theme/themeOverride2.xml><?xml version="1.0" encoding="utf-8"?>
<a:themeOverride xmlns:a="http://schemas.openxmlformats.org/drawingml/2006/main">
  <a:clrScheme name="Vidatronic">
    <a:dk1>
      <a:srgbClr val="000000"/>
    </a:dk1>
    <a:lt1>
      <a:sysClr val="window" lastClr="FFFFFF"/>
    </a:lt1>
    <a:dk2>
      <a:srgbClr val="162B57"/>
    </a:dk2>
    <a:lt2>
      <a:srgbClr val="FFFFFF"/>
    </a:lt2>
    <a:accent1>
      <a:srgbClr val="7FC41C"/>
    </a:accent1>
    <a:accent2>
      <a:srgbClr val="FF7711"/>
    </a:accent2>
    <a:accent3>
      <a:srgbClr val="E6ED11"/>
    </a:accent3>
    <a:accent4>
      <a:srgbClr val="0088AA"/>
    </a:accent4>
    <a:accent5>
      <a:srgbClr val="4A4D45"/>
    </a:accent5>
    <a:accent6>
      <a:srgbClr val="162B57"/>
    </a:accent6>
    <a:hlink>
      <a:srgbClr val="7FC41C"/>
    </a:hlink>
    <a:folHlink>
      <a:srgbClr val="FF771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2A8D9523490B547BFC2A533ED784761" ma:contentTypeVersion="13" ma:contentTypeDescription="Create a new document." ma:contentTypeScope="" ma:versionID="f8c49c738ff9746b94263f27319a7898">
  <xsd:schema xmlns:xsd="http://www.w3.org/2001/XMLSchema" xmlns:xs="http://www.w3.org/2001/XMLSchema" xmlns:p="http://schemas.microsoft.com/office/2006/metadata/properties" xmlns:ns2="ef452bcb-e41a-4069-877e-f6efe2745066" xmlns:ns3="530c6a9c-417e-4390-adb8-6ef7abe62011" targetNamespace="http://schemas.microsoft.com/office/2006/metadata/properties" ma:root="true" ma:fieldsID="2db56eb722de8c83eaafe7291fd1ac82" ns2:_="" ns3:_="">
    <xsd:import namespace="ef452bcb-e41a-4069-877e-f6efe2745066"/>
    <xsd:import namespace="530c6a9c-417e-4390-adb8-6ef7abe62011"/>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452bcb-e41a-4069-877e-f6efe274506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30c6a9c-417e-4390-adb8-6ef7abe62011"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B52195-7945-4F41-A567-138BCE393BCC}">
  <ds:schemaRefs>
    <ds:schemaRef ds:uri="http://purl.org/dc/terms/"/>
    <ds:schemaRef ds:uri="530c6a9c-417e-4390-adb8-6ef7abe62011"/>
    <ds:schemaRef ds:uri="http://schemas.microsoft.com/office/2006/documentManagement/types"/>
    <ds:schemaRef ds:uri="ef452bcb-e41a-4069-877e-f6efe2745066"/>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D6DFDA6C-0F58-462C-923E-DFFA7349EF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452bcb-e41a-4069-877e-f6efe2745066"/>
    <ds:schemaRef ds:uri="530c6a9c-417e-4390-adb8-6ef7abe620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C9789D-4BFC-4D01-9191-CE1AAF8ABA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PPT_Template-11-07</Template>
  <TotalTime>0</TotalTime>
  <Words>2709</Words>
  <Application>Microsoft Office PowerPoint</Application>
  <PresentationFormat>On-screen Show (16:9)</PresentationFormat>
  <Paragraphs>523</Paragraphs>
  <Slides>35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Helvetica Neue</vt:lpstr>
      <vt:lpstr>Tahoma</vt:lpstr>
      <vt:lpstr>Wingdings</vt:lpstr>
      <vt:lpstr>PPT_Template-11-07</vt:lpstr>
      <vt:lpstr>Leading an Analog Semiconductor IP Company, Cowboy Style</vt:lpstr>
      <vt:lpstr>Exciting Times for Semiconductor IP</vt:lpstr>
      <vt:lpstr>Outline </vt:lpstr>
      <vt:lpstr>Semiwiki: March 2019</vt:lpstr>
      <vt:lpstr>Three Decades of Semiconductor IP</vt:lpstr>
      <vt:lpstr>Why Integrated Power Management?</vt:lpstr>
      <vt:lpstr>Vidatronic: Company Overview</vt:lpstr>
      <vt:lpstr>Vidatronic Business Overview</vt:lpstr>
      <vt:lpstr>Speaker’s Background in Semiconductor IP Industry</vt:lpstr>
      <vt:lpstr>RocketChips: December 27, 1999</vt:lpstr>
      <vt:lpstr>Vidatronic: Foundry, Process, Circuit Experience</vt:lpstr>
      <vt:lpstr>RocketChips: US-Based, Mostly IH35 </vt:lpstr>
      <vt:lpstr>Vidatronic – Global</vt:lpstr>
      <vt:lpstr>Semiconductor IP  challenges &amp; solutions</vt:lpstr>
      <vt:lpstr>Semiconductor IP Challenges</vt:lpstr>
      <vt:lpstr>Semiconductor IP Challenge #1</vt:lpstr>
      <vt:lpstr>Semiconductor IP Challenge #2</vt:lpstr>
      <vt:lpstr>Semiconductor IP Challenge #3</vt:lpstr>
      <vt:lpstr>IP Development in the 1990s</vt:lpstr>
      <vt:lpstr>IP Development Today at Vidatronic</vt:lpstr>
      <vt:lpstr>IP Development Today at Vidatronic</vt:lpstr>
      <vt:lpstr>Semiconductor IP Challenge #4</vt:lpstr>
      <vt:lpstr>Semiconductor IP Challenge #5</vt:lpstr>
      <vt:lpstr>ACCUREF™ Voltage Reference IP</vt:lpstr>
      <vt:lpstr>Power Quencher® LDO</vt:lpstr>
      <vt:lpstr>Flexsupply™ IP Cores</vt:lpstr>
      <vt:lpstr>Semiconductor IP Challenge #6</vt:lpstr>
      <vt:lpstr>FlexPA™ CMOS POWER AMPLIFIERS (PA)  Started with Grant from United States National Science Foundation (NSF)</vt:lpstr>
      <vt:lpstr>RF Transceiver – Transmit Power Amplifier</vt:lpstr>
      <vt:lpstr>FlexPA™-I CMOS RF Power Amplifier (PA) System Solution</vt:lpstr>
      <vt:lpstr>FlexPA™ – Standards and Applications</vt:lpstr>
      <vt:lpstr>Infinity LED Driver  Started with GRANT from Egyptian Government</vt:lpstr>
      <vt:lpstr>LED Driver Design Challenges</vt:lpstr>
      <vt:lpstr>Infinity LED Driver Solution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
  <cp:keywords>Vidatronic</cp:keywords>
  <cp:lastModifiedBy/>
  <cp:revision>755</cp:revision>
  <dcterms:created xsi:type="dcterms:W3CDTF">2016-11-09T20:47:36Z</dcterms:created>
  <dcterms:modified xsi:type="dcterms:W3CDTF">2019-09-05T05:46:11Z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0x010100C2A8D9523490B547BFC2A533ED784761</vt:lpwstr>
  </property>
</Properties>
</file>