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</p:sldMasterIdLst>
  <p:notesMasterIdLst>
    <p:notesMasterId r:id="rId53"/>
  </p:notesMasterIdLst>
  <p:sldIdLst>
    <p:sldId id="321" r:id="rId4"/>
    <p:sldId id="371" r:id="rId5"/>
    <p:sldId id="303" r:id="rId6"/>
    <p:sldId id="351" r:id="rId7"/>
    <p:sldId id="330" r:id="rId8"/>
    <p:sldId id="331" r:id="rId9"/>
    <p:sldId id="352" r:id="rId10"/>
    <p:sldId id="306" r:id="rId11"/>
    <p:sldId id="308" r:id="rId12"/>
    <p:sldId id="334" r:id="rId13"/>
    <p:sldId id="353" r:id="rId14"/>
    <p:sldId id="332" r:id="rId15"/>
    <p:sldId id="365" r:id="rId16"/>
    <p:sldId id="366" r:id="rId17"/>
    <p:sldId id="367" r:id="rId18"/>
    <p:sldId id="354" r:id="rId19"/>
    <p:sldId id="341" r:id="rId20"/>
    <p:sldId id="361" r:id="rId21"/>
    <p:sldId id="374" r:id="rId22"/>
    <p:sldId id="355" r:id="rId23"/>
    <p:sldId id="342" r:id="rId24"/>
    <p:sldId id="362" r:id="rId25"/>
    <p:sldId id="356" r:id="rId26"/>
    <p:sldId id="363" r:id="rId27"/>
    <p:sldId id="343" r:id="rId28"/>
    <p:sldId id="357" r:id="rId29"/>
    <p:sldId id="344" r:id="rId30"/>
    <p:sldId id="364" r:id="rId31"/>
    <p:sldId id="358" r:id="rId32"/>
    <p:sldId id="318" r:id="rId33"/>
    <p:sldId id="359" r:id="rId34"/>
    <p:sldId id="345" r:id="rId35"/>
    <p:sldId id="360" r:id="rId36"/>
    <p:sldId id="375" r:id="rId37"/>
    <p:sldId id="376" r:id="rId38"/>
    <p:sldId id="346" r:id="rId39"/>
    <p:sldId id="347" r:id="rId40"/>
    <p:sldId id="348" r:id="rId41"/>
    <p:sldId id="349" r:id="rId42"/>
    <p:sldId id="350" r:id="rId43"/>
    <p:sldId id="317" r:id="rId44"/>
    <p:sldId id="285" r:id="rId45"/>
    <p:sldId id="286" r:id="rId46"/>
    <p:sldId id="291" r:id="rId47"/>
    <p:sldId id="292" r:id="rId48"/>
    <p:sldId id="368" r:id="rId49"/>
    <p:sldId id="369" r:id="rId50"/>
    <p:sldId id="370" r:id="rId51"/>
    <p:sldId id="37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9"/>
    <p:restoredTop sz="86321" autoAdjust="0"/>
  </p:normalViewPr>
  <p:slideViewPr>
    <p:cSldViewPr snapToGrid="0" snapToObjects="1">
      <p:cViewPr varScale="1">
        <p:scale>
          <a:sx n="94" d="100"/>
          <a:sy n="94" d="100"/>
        </p:scale>
        <p:origin x="16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2B6D7F-C964-43A4-BF9F-03F1F71EDE5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8B76BB2A-72EA-40FA-BEEB-7C44215E5365}">
      <dgm:prSet/>
      <dgm:spPr/>
      <dgm:t>
        <a:bodyPr/>
        <a:lstStyle/>
        <a:p>
          <a:r>
            <a:rPr lang="en-US" dirty="0"/>
            <a:t>Idea Behind the Book</a:t>
          </a:r>
        </a:p>
      </dgm:t>
    </dgm:pt>
    <dgm:pt modelId="{B808BDFC-27E4-482F-A4AB-6C8407FD8953}" type="parTrans" cxnId="{77FDECFC-6A40-4674-84EA-574D3681F8FA}">
      <dgm:prSet/>
      <dgm:spPr/>
      <dgm:t>
        <a:bodyPr/>
        <a:lstStyle/>
        <a:p>
          <a:endParaRPr lang="en-US"/>
        </a:p>
      </dgm:t>
    </dgm:pt>
    <dgm:pt modelId="{8FA6F7E7-4B3A-4ADA-9C3F-F2F3B0354823}" type="sibTrans" cxnId="{77FDECFC-6A40-4674-84EA-574D3681F8FA}">
      <dgm:prSet/>
      <dgm:spPr/>
      <dgm:t>
        <a:bodyPr/>
        <a:lstStyle/>
        <a:p>
          <a:endParaRPr lang="en-US"/>
        </a:p>
      </dgm:t>
    </dgm:pt>
    <dgm:pt modelId="{D3743364-0DA4-44AB-B617-657AC482BBBD}">
      <dgm:prSet/>
      <dgm:spPr/>
      <dgm:t>
        <a:bodyPr/>
        <a:lstStyle/>
        <a:p>
          <a:r>
            <a:rPr lang="en-US" dirty="0"/>
            <a:t>The City of Bricks / Marble</a:t>
          </a:r>
        </a:p>
      </dgm:t>
    </dgm:pt>
    <dgm:pt modelId="{1E3FCA6C-FF90-4EAC-A374-2A5450311BCA}" type="parTrans" cxnId="{B00E4DDB-8417-48A2-82FF-A58E58A00F3A}">
      <dgm:prSet/>
      <dgm:spPr/>
      <dgm:t>
        <a:bodyPr/>
        <a:lstStyle/>
        <a:p>
          <a:endParaRPr lang="en-US"/>
        </a:p>
      </dgm:t>
    </dgm:pt>
    <dgm:pt modelId="{495D250B-8120-4B27-9C9D-021317D689F6}" type="sibTrans" cxnId="{B00E4DDB-8417-48A2-82FF-A58E58A00F3A}">
      <dgm:prSet/>
      <dgm:spPr/>
      <dgm:t>
        <a:bodyPr/>
        <a:lstStyle/>
        <a:p>
          <a:endParaRPr lang="en-US"/>
        </a:p>
      </dgm:t>
    </dgm:pt>
    <dgm:pt modelId="{62EB4405-D252-4940-88A4-0215447FC64A}">
      <dgm:prSet/>
      <dgm:spPr/>
      <dgm:t>
        <a:bodyPr/>
        <a:lstStyle/>
        <a:p>
          <a:r>
            <a:rPr lang="en-US" dirty="0"/>
            <a:t>The Four Avatars</a:t>
          </a:r>
        </a:p>
      </dgm:t>
    </dgm:pt>
    <dgm:pt modelId="{20EB4735-1C4E-419B-932E-CBB05EFDD44A}" type="parTrans" cxnId="{4714A812-7E7F-4977-96FC-4DD9AE28ACBD}">
      <dgm:prSet/>
      <dgm:spPr/>
      <dgm:t>
        <a:bodyPr/>
        <a:lstStyle/>
        <a:p>
          <a:endParaRPr lang="en-US"/>
        </a:p>
      </dgm:t>
    </dgm:pt>
    <dgm:pt modelId="{B0DCCCA5-0C0C-4DA6-B9A3-60A49D6C4642}" type="sibTrans" cxnId="{4714A812-7E7F-4977-96FC-4DD9AE28ACBD}">
      <dgm:prSet/>
      <dgm:spPr/>
      <dgm:t>
        <a:bodyPr/>
        <a:lstStyle/>
        <a:p>
          <a:endParaRPr lang="en-US"/>
        </a:p>
      </dgm:t>
    </dgm:pt>
    <dgm:pt modelId="{10EB3EFC-CEA9-4F09-B2FE-DBA4D2AD86DF}">
      <dgm:prSet/>
      <dgm:spPr/>
      <dgm:t>
        <a:bodyPr/>
        <a:lstStyle/>
        <a:p>
          <a:r>
            <a:rPr lang="en-US"/>
            <a:t>Apple Era I: Back to Apple Basics</a:t>
          </a:r>
        </a:p>
      </dgm:t>
    </dgm:pt>
    <dgm:pt modelId="{215DE21D-4F63-4021-9E52-C19E225DA89C}" type="parTrans" cxnId="{1C808032-71A9-418D-A55A-F32E9FD83728}">
      <dgm:prSet/>
      <dgm:spPr/>
      <dgm:t>
        <a:bodyPr/>
        <a:lstStyle/>
        <a:p>
          <a:endParaRPr lang="en-US"/>
        </a:p>
      </dgm:t>
    </dgm:pt>
    <dgm:pt modelId="{BEAB8DE2-7C82-47FB-80A0-03181CB500B9}" type="sibTrans" cxnId="{1C808032-71A9-418D-A55A-F32E9FD83728}">
      <dgm:prSet/>
      <dgm:spPr/>
      <dgm:t>
        <a:bodyPr/>
        <a:lstStyle/>
        <a:p>
          <a:endParaRPr lang="en-US"/>
        </a:p>
      </dgm:t>
    </dgm:pt>
    <dgm:pt modelId="{C3F36C8F-40FE-4FD5-AC2E-93585E48EE2F}">
      <dgm:prSet/>
      <dgm:spPr/>
      <dgm:t>
        <a:bodyPr/>
        <a:lstStyle/>
        <a:p>
          <a:r>
            <a:rPr lang="en-US"/>
            <a:t>Apple Era II: iPod</a:t>
          </a:r>
        </a:p>
      </dgm:t>
    </dgm:pt>
    <dgm:pt modelId="{F7D20B6B-A6CC-4E3D-BA70-5DB2643C3EBE}" type="parTrans" cxnId="{BC6CBDBE-C122-4E62-B401-A494C86E4205}">
      <dgm:prSet/>
      <dgm:spPr/>
      <dgm:t>
        <a:bodyPr/>
        <a:lstStyle/>
        <a:p>
          <a:endParaRPr lang="en-US"/>
        </a:p>
      </dgm:t>
    </dgm:pt>
    <dgm:pt modelId="{036FFDF0-5234-422B-833F-0ED309974BF6}" type="sibTrans" cxnId="{BC6CBDBE-C122-4E62-B401-A494C86E4205}">
      <dgm:prSet/>
      <dgm:spPr/>
      <dgm:t>
        <a:bodyPr/>
        <a:lstStyle/>
        <a:p>
          <a:endParaRPr lang="en-US"/>
        </a:p>
      </dgm:t>
    </dgm:pt>
    <dgm:pt modelId="{4FE84713-0DA0-4838-A00F-541AB4F99C26}">
      <dgm:prSet/>
      <dgm:spPr/>
      <dgm:t>
        <a:bodyPr/>
        <a:lstStyle/>
        <a:p>
          <a:r>
            <a:rPr lang="en-US" dirty="0"/>
            <a:t>Apple Era III: iPhone</a:t>
          </a:r>
        </a:p>
      </dgm:t>
    </dgm:pt>
    <dgm:pt modelId="{A2069D2C-6F78-4C81-B204-2578B9E91445}" type="parTrans" cxnId="{908D5EDA-7203-411D-A535-96BCCBE11EB2}">
      <dgm:prSet/>
      <dgm:spPr/>
      <dgm:t>
        <a:bodyPr/>
        <a:lstStyle/>
        <a:p>
          <a:endParaRPr lang="en-US"/>
        </a:p>
      </dgm:t>
    </dgm:pt>
    <dgm:pt modelId="{CC2BEB64-349A-47DD-BAD5-865A51BABF5C}" type="sibTrans" cxnId="{908D5EDA-7203-411D-A535-96BCCBE11EB2}">
      <dgm:prSet/>
      <dgm:spPr/>
      <dgm:t>
        <a:bodyPr/>
        <a:lstStyle/>
        <a:p>
          <a:endParaRPr lang="en-US"/>
        </a:p>
      </dgm:t>
    </dgm:pt>
    <dgm:pt modelId="{9A4830FF-AE1B-4EAF-893D-8BB8500F9E6B}">
      <dgm:prSet/>
      <dgm:spPr/>
      <dgm:t>
        <a:bodyPr/>
        <a:lstStyle/>
        <a:p>
          <a:r>
            <a:rPr lang="en-US" dirty="0"/>
            <a:t>Lessons Learned</a:t>
          </a:r>
        </a:p>
      </dgm:t>
    </dgm:pt>
    <dgm:pt modelId="{D48F68F5-8A4A-443A-A3C5-9BCF18820832}" type="parTrans" cxnId="{19ADF2B1-6A35-4EF0-A3B1-C32C6F9DC379}">
      <dgm:prSet/>
      <dgm:spPr/>
      <dgm:t>
        <a:bodyPr/>
        <a:lstStyle/>
        <a:p>
          <a:endParaRPr lang="en-US"/>
        </a:p>
      </dgm:t>
    </dgm:pt>
    <dgm:pt modelId="{3E999B2D-198D-4E25-9625-498576E0FC9A}" type="sibTrans" cxnId="{19ADF2B1-6A35-4EF0-A3B1-C32C6F9DC379}">
      <dgm:prSet/>
      <dgm:spPr/>
      <dgm:t>
        <a:bodyPr/>
        <a:lstStyle/>
        <a:p>
          <a:endParaRPr lang="en-US"/>
        </a:p>
      </dgm:t>
    </dgm:pt>
    <dgm:pt modelId="{E3A286D8-9DE2-4A11-A714-EF1E3AA3CFE1}">
      <dgm:prSet/>
      <dgm:spPr/>
      <dgm:t>
        <a:bodyPr/>
        <a:lstStyle/>
        <a:p>
          <a:r>
            <a:rPr lang="en-US" dirty="0"/>
            <a:t>Ranking of top five decisions</a:t>
          </a:r>
        </a:p>
      </dgm:t>
    </dgm:pt>
    <dgm:pt modelId="{F0F5F609-3D02-4E61-921C-290A4776D6B9}" type="parTrans" cxnId="{DB769E15-07B8-4A48-8201-6464C0FA0F91}">
      <dgm:prSet/>
      <dgm:spPr/>
      <dgm:t>
        <a:bodyPr/>
        <a:lstStyle/>
        <a:p>
          <a:endParaRPr lang="en-US"/>
        </a:p>
      </dgm:t>
    </dgm:pt>
    <dgm:pt modelId="{48194E9A-1DFB-4ADA-8045-410D6BEDF5EA}" type="sibTrans" cxnId="{DB769E15-07B8-4A48-8201-6464C0FA0F91}">
      <dgm:prSet/>
      <dgm:spPr/>
      <dgm:t>
        <a:bodyPr/>
        <a:lstStyle/>
        <a:p>
          <a:endParaRPr lang="en-US"/>
        </a:p>
      </dgm:t>
    </dgm:pt>
    <dgm:pt modelId="{76E286D0-0D7B-4DA9-AF3B-0DEEA96DBD1C}">
      <dgm:prSet/>
      <dgm:spPr/>
      <dgm:t>
        <a:bodyPr/>
        <a:lstStyle/>
        <a:p>
          <a:r>
            <a:rPr lang="en-US" dirty="0"/>
            <a:t>Questions</a:t>
          </a:r>
        </a:p>
      </dgm:t>
    </dgm:pt>
    <dgm:pt modelId="{5B487FB1-4CD3-4B7E-98C2-510AFC785B9A}" type="parTrans" cxnId="{9B1CE9DC-5A0C-40EC-882C-7B0A295CDDD8}">
      <dgm:prSet/>
      <dgm:spPr/>
      <dgm:t>
        <a:bodyPr/>
        <a:lstStyle/>
        <a:p>
          <a:endParaRPr lang="en-US"/>
        </a:p>
      </dgm:t>
    </dgm:pt>
    <dgm:pt modelId="{BE3F236F-1652-4AA8-BA9A-AFE31795C250}" type="sibTrans" cxnId="{9B1CE9DC-5A0C-40EC-882C-7B0A295CDDD8}">
      <dgm:prSet/>
      <dgm:spPr/>
      <dgm:t>
        <a:bodyPr/>
        <a:lstStyle/>
        <a:p>
          <a:endParaRPr lang="en-US"/>
        </a:p>
      </dgm:t>
    </dgm:pt>
    <dgm:pt modelId="{E4F3435D-A3FF-8542-A0C2-CFB1B0861496}">
      <dgm:prSet/>
      <dgm:spPr/>
      <dgm:t>
        <a:bodyPr/>
        <a:lstStyle/>
        <a:p>
          <a:r>
            <a:rPr lang="en-US" dirty="0"/>
            <a:t>Apple Refresher</a:t>
          </a:r>
        </a:p>
      </dgm:t>
    </dgm:pt>
    <dgm:pt modelId="{41A371C4-2090-B44E-AF24-6D16089D399B}" type="parTrans" cxnId="{C30D0619-E59D-AF4C-9814-D95F4C18F3BD}">
      <dgm:prSet/>
      <dgm:spPr/>
      <dgm:t>
        <a:bodyPr/>
        <a:lstStyle/>
        <a:p>
          <a:endParaRPr lang="en-US"/>
        </a:p>
      </dgm:t>
    </dgm:pt>
    <dgm:pt modelId="{B23DD01C-010E-0444-B148-C918D20E9184}" type="sibTrans" cxnId="{C30D0619-E59D-AF4C-9814-D95F4C18F3BD}">
      <dgm:prSet/>
      <dgm:spPr/>
      <dgm:t>
        <a:bodyPr/>
        <a:lstStyle/>
        <a:p>
          <a:endParaRPr lang="en-US"/>
        </a:p>
      </dgm:t>
    </dgm:pt>
    <dgm:pt modelId="{C8E36429-3289-A24B-92F2-5FF0522FC1BC}">
      <dgm:prSet/>
      <dgm:spPr/>
      <dgm:t>
        <a:bodyPr/>
        <a:lstStyle/>
        <a:p>
          <a:r>
            <a:rPr lang="en-US" dirty="0"/>
            <a:t>Avatar Examples</a:t>
          </a:r>
        </a:p>
      </dgm:t>
    </dgm:pt>
    <dgm:pt modelId="{F2CC74A9-F212-9146-847E-168E22EEA825}" type="parTrans" cxnId="{9F7D62ED-B847-6B4D-B583-83FAC837CBA4}">
      <dgm:prSet/>
      <dgm:spPr/>
      <dgm:t>
        <a:bodyPr/>
        <a:lstStyle/>
        <a:p>
          <a:endParaRPr lang="en-US"/>
        </a:p>
      </dgm:t>
    </dgm:pt>
    <dgm:pt modelId="{32A889BF-013F-9F4B-BB20-41FAC7753C2A}" type="sibTrans" cxnId="{9F7D62ED-B847-6B4D-B583-83FAC837CBA4}">
      <dgm:prSet/>
      <dgm:spPr/>
      <dgm:t>
        <a:bodyPr/>
        <a:lstStyle/>
        <a:p>
          <a:endParaRPr lang="en-US"/>
        </a:p>
      </dgm:t>
    </dgm:pt>
    <dgm:pt modelId="{88295C22-29D0-314F-B2A7-41404F276156}" type="pres">
      <dgm:prSet presAssocID="{C72B6D7F-C964-43A4-BF9F-03F1F71EDE50}" presName="linear" presStyleCnt="0">
        <dgm:presLayoutVars>
          <dgm:animLvl val="lvl"/>
          <dgm:resizeHandles val="exact"/>
        </dgm:presLayoutVars>
      </dgm:prSet>
      <dgm:spPr/>
    </dgm:pt>
    <dgm:pt modelId="{91C54538-EC69-EF44-A4DC-D96617FCD16E}" type="pres">
      <dgm:prSet presAssocID="{8B76BB2A-72EA-40FA-BEEB-7C44215E5365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2CCAD3FD-D503-7D45-9241-048E2FDF2888}" type="pres">
      <dgm:prSet presAssocID="{8FA6F7E7-4B3A-4ADA-9C3F-F2F3B0354823}" presName="spacer" presStyleCnt="0"/>
      <dgm:spPr/>
    </dgm:pt>
    <dgm:pt modelId="{F3CA613D-D9AA-C040-9F76-ECDF4B89D2CA}" type="pres">
      <dgm:prSet presAssocID="{E4F3435D-A3FF-8542-A0C2-CFB1B0861496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C539031D-CFBB-4E4F-974A-E8BD99A8B104}" type="pres">
      <dgm:prSet presAssocID="{B23DD01C-010E-0444-B148-C918D20E9184}" presName="spacer" presStyleCnt="0"/>
      <dgm:spPr/>
    </dgm:pt>
    <dgm:pt modelId="{79D03C73-7201-EC48-A2DB-B403533E08BB}" type="pres">
      <dgm:prSet presAssocID="{D3743364-0DA4-44AB-B617-657AC482BBBD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A7DB2142-C805-CD4E-A33F-68A09A9C4DDF}" type="pres">
      <dgm:prSet presAssocID="{495D250B-8120-4B27-9C9D-021317D689F6}" presName="spacer" presStyleCnt="0"/>
      <dgm:spPr/>
    </dgm:pt>
    <dgm:pt modelId="{53AACA4B-4229-BA43-8349-B4CA87B04ACF}" type="pres">
      <dgm:prSet presAssocID="{62EB4405-D252-4940-88A4-0215447FC64A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DFD0D5E9-F834-1F4F-94B3-232901BC30ED}" type="pres">
      <dgm:prSet presAssocID="{B0DCCCA5-0C0C-4DA6-B9A3-60A49D6C4642}" presName="spacer" presStyleCnt="0"/>
      <dgm:spPr/>
    </dgm:pt>
    <dgm:pt modelId="{DC0A2306-AF87-B040-A8C2-F4AB09A8BA25}" type="pres">
      <dgm:prSet presAssocID="{10EB3EFC-CEA9-4F09-B2FE-DBA4D2AD86DF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2E8A1330-6062-AD4A-AF6C-5D3CA0483E73}" type="pres">
      <dgm:prSet presAssocID="{BEAB8DE2-7C82-47FB-80A0-03181CB500B9}" presName="spacer" presStyleCnt="0"/>
      <dgm:spPr/>
    </dgm:pt>
    <dgm:pt modelId="{4E35D1C6-80B9-8E41-8F06-2B392740B350}" type="pres">
      <dgm:prSet presAssocID="{C3F36C8F-40FE-4FD5-AC2E-93585E48EE2F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49EBFE35-4E13-0C49-8143-8E496B93D715}" type="pres">
      <dgm:prSet presAssocID="{036FFDF0-5234-422B-833F-0ED309974BF6}" presName="spacer" presStyleCnt="0"/>
      <dgm:spPr/>
    </dgm:pt>
    <dgm:pt modelId="{54B34815-C7C8-B542-842F-0A02D4B7AAD9}" type="pres">
      <dgm:prSet presAssocID="{4FE84713-0DA0-4838-A00F-541AB4F99C26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6505F3EE-7D02-734F-9003-0DED85A1313F}" type="pres">
      <dgm:prSet presAssocID="{CC2BEB64-349A-47DD-BAD5-865A51BABF5C}" presName="spacer" presStyleCnt="0"/>
      <dgm:spPr/>
    </dgm:pt>
    <dgm:pt modelId="{9FED9E29-5C27-FF4C-A192-EF09245A5350}" type="pres">
      <dgm:prSet presAssocID="{C8E36429-3289-A24B-92F2-5FF0522FC1BC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829697F1-CE38-1247-BEE4-D554924CBFE6}" type="pres">
      <dgm:prSet presAssocID="{32A889BF-013F-9F4B-BB20-41FAC7753C2A}" presName="spacer" presStyleCnt="0"/>
      <dgm:spPr/>
    </dgm:pt>
    <dgm:pt modelId="{67C3C6FB-1B25-D045-905D-91F57DC032A5}" type="pres">
      <dgm:prSet presAssocID="{9A4830FF-AE1B-4EAF-893D-8BB8500F9E6B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F40F130D-39A6-014C-BE50-42709AA854BD}" type="pres">
      <dgm:prSet presAssocID="{3E999B2D-198D-4E25-9625-498576E0FC9A}" presName="spacer" presStyleCnt="0"/>
      <dgm:spPr/>
    </dgm:pt>
    <dgm:pt modelId="{82C4941C-B59A-8C45-ADC4-CD3AD8B32438}" type="pres">
      <dgm:prSet presAssocID="{E3A286D8-9DE2-4A11-A714-EF1E3AA3CFE1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71F89311-0677-3943-857F-F37C4F4C258A}" type="pres">
      <dgm:prSet presAssocID="{48194E9A-1DFB-4ADA-8045-410D6BEDF5EA}" presName="spacer" presStyleCnt="0"/>
      <dgm:spPr/>
    </dgm:pt>
    <dgm:pt modelId="{FCAA733D-DD15-2048-86AD-10FDF32020B8}" type="pres">
      <dgm:prSet presAssocID="{76E286D0-0D7B-4DA9-AF3B-0DEEA96DBD1C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4714A812-7E7F-4977-96FC-4DD9AE28ACBD}" srcId="{C72B6D7F-C964-43A4-BF9F-03F1F71EDE50}" destId="{62EB4405-D252-4940-88A4-0215447FC64A}" srcOrd="3" destOrd="0" parTransId="{20EB4735-1C4E-419B-932E-CBB05EFDD44A}" sibTransId="{B0DCCCA5-0C0C-4DA6-B9A3-60A49D6C4642}"/>
    <dgm:cxn modelId="{DB769E15-07B8-4A48-8201-6464C0FA0F91}" srcId="{C72B6D7F-C964-43A4-BF9F-03F1F71EDE50}" destId="{E3A286D8-9DE2-4A11-A714-EF1E3AA3CFE1}" srcOrd="9" destOrd="0" parTransId="{F0F5F609-3D02-4E61-921C-290A4776D6B9}" sibTransId="{48194E9A-1DFB-4ADA-8045-410D6BEDF5EA}"/>
    <dgm:cxn modelId="{C30D0619-E59D-AF4C-9814-D95F4C18F3BD}" srcId="{C72B6D7F-C964-43A4-BF9F-03F1F71EDE50}" destId="{E4F3435D-A3FF-8542-A0C2-CFB1B0861496}" srcOrd="1" destOrd="0" parTransId="{41A371C4-2090-B44E-AF24-6D16089D399B}" sibTransId="{B23DD01C-010E-0444-B148-C918D20E9184}"/>
    <dgm:cxn modelId="{70CE961A-336C-0545-8321-0BE79385B1F3}" type="presOf" srcId="{D3743364-0DA4-44AB-B617-657AC482BBBD}" destId="{79D03C73-7201-EC48-A2DB-B403533E08BB}" srcOrd="0" destOrd="0" presId="urn:microsoft.com/office/officeart/2005/8/layout/vList2"/>
    <dgm:cxn modelId="{1C808032-71A9-418D-A55A-F32E9FD83728}" srcId="{C72B6D7F-C964-43A4-BF9F-03F1F71EDE50}" destId="{10EB3EFC-CEA9-4F09-B2FE-DBA4D2AD86DF}" srcOrd="4" destOrd="0" parTransId="{215DE21D-4F63-4021-9E52-C19E225DA89C}" sibTransId="{BEAB8DE2-7C82-47FB-80A0-03181CB500B9}"/>
    <dgm:cxn modelId="{2541D856-1374-A74F-9A2F-F9FF15A2212D}" type="presOf" srcId="{9A4830FF-AE1B-4EAF-893D-8BB8500F9E6B}" destId="{67C3C6FB-1B25-D045-905D-91F57DC032A5}" srcOrd="0" destOrd="0" presId="urn:microsoft.com/office/officeart/2005/8/layout/vList2"/>
    <dgm:cxn modelId="{2C04905C-D07B-3B4C-8106-2D6E59D42F43}" type="presOf" srcId="{62EB4405-D252-4940-88A4-0215447FC64A}" destId="{53AACA4B-4229-BA43-8349-B4CA87B04ACF}" srcOrd="0" destOrd="0" presId="urn:microsoft.com/office/officeart/2005/8/layout/vList2"/>
    <dgm:cxn modelId="{733BBA7C-1BAF-8749-BD1D-6173D674FE40}" type="presOf" srcId="{8B76BB2A-72EA-40FA-BEEB-7C44215E5365}" destId="{91C54538-EC69-EF44-A4DC-D96617FCD16E}" srcOrd="0" destOrd="0" presId="urn:microsoft.com/office/officeart/2005/8/layout/vList2"/>
    <dgm:cxn modelId="{4F46F986-1A42-AA46-B8E5-2A6C62704E08}" type="presOf" srcId="{4FE84713-0DA0-4838-A00F-541AB4F99C26}" destId="{54B34815-C7C8-B542-842F-0A02D4B7AAD9}" srcOrd="0" destOrd="0" presId="urn:microsoft.com/office/officeart/2005/8/layout/vList2"/>
    <dgm:cxn modelId="{26D7478B-76D0-F242-AAB2-4E6C7256658E}" type="presOf" srcId="{C8E36429-3289-A24B-92F2-5FF0522FC1BC}" destId="{9FED9E29-5C27-FF4C-A192-EF09245A5350}" srcOrd="0" destOrd="0" presId="urn:microsoft.com/office/officeart/2005/8/layout/vList2"/>
    <dgm:cxn modelId="{BFF35F91-AB8C-434A-AF45-82B887B12C0E}" type="presOf" srcId="{10EB3EFC-CEA9-4F09-B2FE-DBA4D2AD86DF}" destId="{DC0A2306-AF87-B040-A8C2-F4AB09A8BA25}" srcOrd="0" destOrd="0" presId="urn:microsoft.com/office/officeart/2005/8/layout/vList2"/>
    <dgm:cxn modelId="{F194EC93-6DA7-AC47-BC5C-4C8A05A64F86}" type="presOf" srcId="{C3F36C8F-40FE-4FD5-AC2E-93585E48EE2F}" destId="{4E35D1C6-80B9-8E41-8F06-2B392740B350}" srcOrd="0" destOrd="0" presId="urn:microsoft.com/office/officeart/2005/8/layout/vList2"/>
    <dgm:cxn modelId="{8DB1BB97-32C9-0641-A36D-336620317568}" type="presOf" srcId="{E3A286D8-9DE2-4A11-A714-EF1E3AA3CFE1}" destId="{82C4941C-B59A-8C45-ADC4-CD3AD8B32438}" srcOrd="0" destOrd="0" presId="urn:microsoft.com/office/officeart/2005/8/layout/vList2"/>
    <dgm:cxn modelId="{025D8B9A-C1F7-C747-AD71-8455A0290274}" type="presOf" srcId="{E4F3435D-A3FF-8542-A0C2-CFB1B0861496}" destId="{F3CA613D-D9AA-C040-9F76-ECDF4B89D2CA}" srcOrd="0" destOrd="0" presId="urn:microsoft.com/office/officeart/2005/8/layout/vList2"/>
    <dgm:cxn modelId="{19ADF2B1-6A35-4EF0-A3B1-C32C6F9DC379}" srcId="{C72B6D7F-C964-43A4-BF9F-03F1F71EDE50}" destId="{9A4830FF-AE1B-4EAF-893D-8BB8500F9E6B}" srcOrd="8" destOrd="0" parTransId="{D48F68F5-8A4A-443A-A3C5-9BCF18820832}" sibTransId="{3E999B2D-198D-4E25-9625-498576E0FC9A}"/>
    <dgm:cxn modelId="{BC6CBDBE-C122-4E62-B401-A494C86E4205}" srcId="{C72B6D7F-C964-43A4-BF9F-03F1F71EDE50}" destId="{C3F36C8F-40FE-4FD5-AC2E-93585E48EE2F}" srcOrd="5" destOrd="0" parTransId="{F7D20B6B-A6CC-4E3D-BA70-5DB2643C3EBE}" sibTransId="{036FFDF0-5234-422B-833F-0ED309974BF6}"/>
    <dgm:cxn modelId="{EA9204CF-C72B-D240-B936-C11244D2B2CB}" type="presOf" srcId="{C72B6D7F-C964-43A4-BF9F-03F1F71EDE50}" destId="{88295C22-29D0-314F-B2A7-41404F276156}" srcOrd="0" destOrd="0" presId="urn:microsoft.com/office/officeart/2005/8/layout/vList2"/>
    <dgm:cxn modelId="{908D5EDA-7203-411D-A535-96BCCBE11EB2}" srcId="{C72B6D7F-C964-43A4-BF9F-03F1F71EDE50}" destId="{4FE84713-0DA0-4838-A00F-541AB4F99C26}" srcOrd="6" destOrd="0" parTransId="{A2069D2C-6F78-4C81-B204-2578B9E91445}" sibTransId="{CC2BEB64-349A-47DD-BAD5-865A51BABF5C}"/>
    <dgm:cxn modelId="{B00E4DDB-8417-48A2-82FF-A58E58A00F3A}" srcId="{C72B6D7F-C964-43A4-BF9F-03F1F71EDE50}" destId="{D3743364-0DA4-44AB-B617-657AC482BBBD}" srcOrd="2" destOrd="0" parTransId="{1E3FCA6C-FF90-4EAC-A374-2A5450311BCA}" sibTransId="{495D250B-8120-4B27-9C9D-021317D689F6}"/>
    <dgm:cxn modelId="{9B1CE9DC-5A0C-40EC-882C-7B0A295CDDD8}" srcId="{C72B6D7F-C964-43A4-BF9F-03F1F71EDE50}" destId="{76E286D0-0D7B-4DA9-AF3B-0DEEA96DBD1C}" srcOrd="10" destOrd="0" parTransId="{5B487FB1-4CD3-4B7E-98C2-510AFC785B9A}" sibTransId="{BE3F236F-1652-4AA8-BA9A-AFE31795C250}"/>
    <dgm:cxn modelId="{9F7D62ED-B847-6B4D-B583-83FAC837CBA4}" srcId="{C72B6D7F-C964-43A4-BF9F-03F1F71EDE50}" destId="{C8E36429-3289-A24B-92F2-5FF0522FC1BC}" srcOrd="7" destOrd="0" parTransId="{F2CC74A9-F212-9146-847E-168E22EEA825}" sibTransId="{32A889BF-013F-9F4B-BB20-41FAC7753C2A}"/>
    <dgm:cxn modelId="{29D29FF8-CBB2-1E4A-9BCC-49FC6768F04F}" type="presOf" srcId="{76E286D0-0D7B-4DA9-AF3B-0DEEA96DBD1C}" destId="{FCAA733D-DD15-2048-86AD-10FDF32020B8}" srcOrd="0" destOrd="0" presId="urn:microsoft.com/office/officeart/2005/8/layout/vList2"/>
    <dgm:cxn modelId="{77FDECFC-6A40-4674-84EA-574D3681F8FA}" srcId="{C72B6D7F-C964-43A4-BF9F-03F1F71EDE50}" destId="{8B76BB2A-72EA-40FA-BEEB-7C44215E5365}" srcOrd="0" destOrd="0" parTransId="{B808BDFC-27E4-482F-A4AB-6C8407FD8953}" sibTransId="{8FA6F7E7-4B3A-4ADA-9C3F-F2F3B0354823}"/>
    <dgm:cxn modelId="{2FA41B66-3DF5-7449-92B0-CA2126FCD03B}" type="presParOf" srcId="{88295C22-29D0-314F-B2A7-41404F276156}" destId="{91C54538-EC69-EF44-A4DC-D96617FCD16E}" srcOrd="0" destOrd="0" presId="urn:microsoft.com/office/officeart/2005/8/layout/vList2"/>
    <dgm:cxn modelId="{019947A0-20A7-7B49-BDA6-02CB5D905BA7}" type="presParOf" srcId="{88295C22-29D0-314F-B2A7-41404F276156}" destId="{2CCAD3FD-D503-7D45-9241-048E2FDF2888}" srcOrd="1" destOrd="0" presId="urn:microsoft.com/office/officeart/2005/8/layout/vList2"/>
    <dgm:cxn modelId="{372F4FF8-8753-8A48-B0CB-E39047BD9A55}" type="presParOf" srcId="{88295C22-29D0-314F-B2A7-41404F276156}" destId="{F3CA613D-D9AA-C040-9F76-ECDF4B89D2CA}" srcOrd="2" destOrd="0" presId="urn:microsoft.com/office/officeart/2005/8/layout/vList2"/>
    <dgm:cxn modelId="{5CCDE566-E3DA-B642-94E0-9AC927D7A27F}" type="presParOf" srcId="{88295C22-29D0-314F-B2A7-41404F276156}" destId="{C539031D-CFBB-4E4F-974A-E8BD99A8B104}" srcOrd="3" destOrd="0" presId="urn:microsoft.com/office/officeart/2005/8/layout/vList2"/>
    <dgm:cxn modelId="{A188B37F-6FF2-5042-8E0C-14874D54D9DA}" type="presParOf" srcId="{88295C22-29D0-314F-B2A7-41404F276156}" destId="{79D03C73-7201-EC48-A2DB-B403533E08BB}" srcOrd="4" destOrd="0" presId="urn:microsoft.com/office/officeart/2005/8/layout/vList2"/>
    <dgm:cxn modelId="{3C0341F0-4EFB-E647-AE41-CD9203C6BEC9}" type="presParOf" srcId="{88295C22-29D0-314F-B2A7-41404F276156}" destId="{A7DB2142-C805-CD4E-A33F-68A09A9C4DDF}" srcOrd="5" destOrd="0" presId="urn:microsoft.com/office/officeart/2005/8/layout/vList2"/>
    <dgm:cxn modelId="{2ACAE588-DDB2-7A4B-84E7-D798075DC75F}" type="presParOf" srcId="{88295C22-29D0-314F-B2A7-41404F276156}" destId="{53AACA4B-4229-BA43-8349-B4CA87B04ACF}" srcOrd="6" destOrd="0" presId="urn:microsoft.com/office/officeart/2005/8/layout/vList2"/>
    <dgm:cxn modelId="{7D7A4CE2-6495-8E4B-AA1A-D9F85906A4A5}" type="presParOf" srcId="{88295C22-29D0-314F-B2A7-41404F276156}" destId="{DFD0D5E9-F834-1F4F-94B3-232901BC30ED}" srcOrd="7" destOrd="0" presId="urn:microsoft.com/office/officeart/2005/8/layout/vList2"/>
    <dgm:cxn modelId="{2281CA49-003D-814C-AA89-10573F4A3DBF}" type="presParOf" srcId="{88295C22-29D0-314F-B2A7-41404F276156}" destId="{DC0A2306-AF87-B040-A8C2-F4AB09A8BA25}" srcOrd="8" destOrd="0" presId="urn:microsoft.com/office/officeart/2005/8/layout/vList2"/>
    <dgm:cxn modelId="{A30F0C29-D7E6-1342-A703-6A2AE2AB5C2D}" type="presParOf" srcId="{88295C22-29D0-314F-B2A7-41404F276156}" destId="{2E8A1330-6062-AD4A-AF6C-5D3CA0483E73}" srcOrd="9" destOrd="0" presId="urn:microsoft.com/office/officeart/2005/8/layout/vList2"/>
    <dgm:cxn modelId="{25392630-6CF7-5B4F-84B9-5E7936AA013A}" type="presParOf" srcId="{88295C22-29D0-314F-B2A7-41404F276156}" destId="{4E35D1C6-80B9-8E41-8F06-2B392740B350}" srcOrd="10" destOrd="0" presId="urn:microsoft.com/office/officeart/2005/8/layout/vList2"/>
    <dgm:cxn modelId="{251A07F4-6507-E145-BBA8-E915FB9D641C}" type="presParOf" srcId="{88295C22-29D0-314F-B2A7-41404F276156}" destId="{49EBFE35-4E13-0C49-8143-8E496B93D715}" srcOrd="11" destOrd="0" presId="urn:microsoft.com/office/officeart/2005/8/layout/vList2"/>
    <dgm:cxn modelId="{A26D4A2E-2064-E146-B450-3B5953C5252B}" type="presParOf" srcId="{88295C22-29D0-314F-B2A7-41404F276156}" destId="{54B34815-C7C8-B542-842F-0A02D4B7AAD9}" srcOrd="12" destOrd="0" presId="urn:microsoft.com/office/officeart/2005/8/layout/vList2"/>
    <dgm:cxn modelId="{3EC0C223-D794-394C-8253-B8F57C8A2AFE}" type="presParOf" srcId="{88295C22-29D0-314F-B2A7-41404F276156}" destId="{6505F3EE-7D02-734F-9003-0DED85A1313F}" srcOrd="13" destOrd="0" presId="urn:microsoft.com/office/officeart/2005/8/layout/vList2"/>
    <dgm:cxn modelId="{C7A6F3EA-3B0E-6440-B060-38F0DBFD8421}" type="presParOf" srcId="{88295C22-29D0-314F-B2A7-41404F276156}" destId="{9FED9E29-5C27-FF4C-A192-EF09245A5350}" srcOrd="14" destOrd="0" presId="urn:microsoft.com/office/officeart/2005/8/layout/vList2"/>
    <dgm:cxn modelId="{F36365C2-847C-1746-8E80-6DEA2AC3061B}" type="presParOf" srcId="{88295C22-29D0-314F-B2A7-41404F276156}" destId="{829697F1-CE38-1247-BEE4-D554924CBFE6}" srcOrd="15" destOrd="0" presId="urn:microsoft.com/office/officeart/2005/8/layout/vList2"/>
    <dgm:cxn modelId="{16EBD1A2-4B2F-934C-9B18-8D976E2B93E4}" type="presParOf" srcId="{88295C22-29D0-314F-B2A7-41404F276156}" destId="{67C3C6FB-1B25-D045-905D-91F57DC032A5}" srcOrd="16" destOrd="0" presId="urn:microsoft.com/office/officeart/2005/8/layout/vList2"/>
    <dgm:cxn modelId="{3DBB67E4-5984-9E41-B521-FFB2A4DAB931}" type="presParOf" srcId="{88295C22-29D0-314F-B2A7-41404F276156}" destId="{F40F130D-39A6-014C-BE50-42709AA854BD}" srcOrd="17" destOrd="0" presId="urn:microsoft.com/office/officeart/2005/8/layout/vList2"/>
    <dgm:cxn modelId="{30D5A299-8BAE-2347-8167-AF62EE3F9181}" type="presParOf" srcId="{88295C22-29D0-314F-B2A7-41404F276156}" destId="{82C4941C-B59A-8C45-ADC4-CD3AD8B32438}" srcOrd="18" destOrd="0" presId="urn:microsoft.com/office/officeart/2005/8/layout/vList2"/>
    <dgm:cxn modelId="{3B42A281-4B71-0742-B84E-F736D33A8CE4}" type="presParOf" srcId="{88295C22-29D0-314F-B2A7-41404F276156}" destId="{71F89311-0677-3943-857F-F37C4F4C258A}" srcOrd="19" destOrd="0" presId="urn:microsoft.com/office/officeart/2005/8/layout/vList2"/>
    <dgm:cxn modelId="{F69B8E0D-A2E0-9E4E-9F04-36175FF655E0}" type="presParOf" srcId="{88295C22-29D0-314F-B2A7-41404F276156}" destId="{FCAA733D-DD15-2048-86AD-10FDF32020B8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54538-EC69-EF44-A4DC-D96617FCD16E}">
      <dsp:nvSpPr>
        <dsp:cNvPr id="0" name=""/>
        <dsp:cNvSpPr/>
      </dsp:nvSpPr>
      <dsp:spPr>
        <a:xfrm>
          <a:off x="0" y="6030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Idea Behind the Book</a:t>
          </a:r>
        </a:p>
      </dsp:txBody>
      <dsp:txXfrm>
        <a:off x="22246" y="28276"/>
        <a:ext cx="4522746" cy="411223"/>
      </dsp:txXfrm>
    </dsp:sp>
    <dsp:sp modelId="{F3CA613D-D9AA-C040-9F76-ECDF4B89D2CA}">
      <dsp:nvSpPr>
        <dsp:cNvPr id="0" name=""/>
        <dsp:cNvSpPr/>
      </dsp:nvSpPr>
      <dsp:spPr>
        <a:xfrm>
          <a:off x="0" y="516465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Apple Refresher</a:t>
          </a:r>
        </a:p>
      </dsp:txBody>
      <dsp:txXfrm>
        <a:off x="22246" y="538711"/>
        <a:ext cx="4522746" cy="411223"/>
      </dsp:txXfrm>
    </dsp:sp>
    <dsp:sp modelId="{79D03C73-7201-EC48-A2DB-B403533E08BB}">
      <dsp:nvSpPr>
        <dsp:cNvPr id="0" name=""/>
        <dsp:cNvSpPr/>
      </dsp:nvSpPr>
      <dsp:spPr>
        <a:xfrm>
          <a:off x="0" y="1026900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City of Bricks / Marble</a:t>
          </a:r>
        </a:p>
      </dsp:txBody>
      <dsp:txXfrm>
        <a:off x="22246" y="1049146"/>
        <a:ext cx="4522746" cy="411223"/>
      </dsp:txXfrm>
    </dsp:sp>
    <dsp:sp modelId="{53AACA4B-4229-BA43-8349-B4CA87B04ACF}">
      <dsp:nvSpPr>
        <dsp:cNvPr id="0" name=""/>
        <dsp:cNvSpPr/>
      </dsp:nvSpPr>
      <dsp:spPr>
        <a:xfrm>
          <a:off x="0" y="1537335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Four Avatars</a:t>
          </a:r>
        </a:p>
      </dsp:txBody>
      <dsp:txXfrm>
        <a:off x="22246" y="1559581"/>
        <a:ext cx="4522746" cy="411223"/>
      </dsp:txXfrm>
    </dsp:sp>
    <dsp:sp modelId="{DC0A2306-AF87-B040-A8C2-F4AB09A8BA25}">
      <dsp:nvSpPr>
        <dsp:cNvPr id="0" name=""/>
        <dsp:cNvSpPr/>
      </dsp:nvSpPr>
      <dsp:spPr>
        <a:xfrm>
          <a:off x="0" y="2047770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Apple Era I: Back to Apple Basics</a:t>
          </a:r>
        </a:p>
      </dsp:txBody>
      <dsp:txXfrm>
        <a:off x="22246" y="2070016"/>
        <a:ext cx="4522746" cy="411223"/>
      </dsp:txXfrm>
    </dsp:sp>
    <dsp:sp modelId="{4E35D1C6-80B9-8E41-8F06-2B392740B350}">
      <dsp:nvSpPr>
        <dsp:cNvPr id="0" name=""/>
        <dsp:cNvSpPr/>
      </dsp:nvSpPr>
      <dsp:spPr>
        <a:xfrm>
          <a:off x="0" y="2558205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Apple Era II: iPod</a:t>
          </a:r>
        </a:p>
      </dsp:txBody>
      <dsp:txXfrm>
        <a:off x="22246" y="2580451"/>
        <a:ext cx="4522746" cy="411223"/>
      </dsp:txXfrm>
    </dsp:sp>
    <dsp:sp modelId="{54B34815-C7C8-B542-842F-0A02D4B7AAD9}">
      <dsp:nvSpPr>
        <dsp:cNvPr id="0" name=""/>
        <dsp:cNvSpPr/>
      </dsp:nvSpPr>
      <dsp:spPr>
        <a:xfrm>
          <a:off x="0" y="3068640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Apple Era III: iPhone</a:t>
          </a:r>
        </a:p>
      </dsp:txBody>
      <dsp:txXfrm>
        <a:off x="22246" y="3090886"/>
        <a:ext cx="4522746" cy="411223"/>
      </dsp:txXfrm>
    </dsp:sp>
    <dsp:sp modelId="{9FED9E29-5C27-FF4C-A192-EF09245A5350}">
      <dsp:nvSpPr>
        <dsp:cNvPr id="0" name=""/>
        <dsp:cNvSpPr/>
      </dsp:nvSpPr>
      <dsp:spPr>
        <a:xfrm>
          <a:off x="0" y="3579074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Avatar Examples</a:t>
          </a:r>
        </a:p>
      </dsp:txBody>
      <dsp:txXfrm>
        <a:off x="22246" y="3601320"/>
        <a:ext cx="4522746" cy="411223"/>
      </dsp:txXfrm>
    </dsp:sp>
    <dsp:sp modelId="{67C3C6FB-1B25-D045-905D-91F57DC032A5}">
      <dsp:nvSpPr>
        <dsp:cNvPr id="0" name=""/>
        <dsp:cNvSpPr/>
      </dsp:nvSpPr>
      <dsp:spPr>
        <a:xfrm>
          <a:off x="0" y="4089509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Lessons Learned</a:t>
          </a:r>
        </a:p>
      </dsp:txBody>
      <dsp:txXfrm>
        <a:off x="22246" y="4111755"/>
        <a:ext cx="4522746" cy="411223"/>
      </dsp:txXfrm>
    </dsp:sp>
    <dsp:sp modelId="{82C4941C-B59A-8C45-ADC4-CD3AD8B32438}">
      <dsp:nvSpPr>
        <dsp:cNvPr id="0" name=""/>
        <dsp:cNvSpPr/>
      </dsp:nvSpPr>
      <dsp:spPr>
        <a:xfrm>
          <a:off x="0" y="4599944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Ranking of top five decisions</a:t>
          </a:r>
        </a:p>
      </dsp:txBody>
      <dsp:txXfrm>
        <a:off x="22246" y="4622190"/>
        <a:ext cx="4522746" cy="411223"/>
      </dsp:txXfrm>
    </dsp:sp>
    <dsp:sp modelId="{FCAA733D-DD15-2048-86AD-10FDF32020B8}">
      <dsp:nvSpPr>
        <dsp:cNvPr id="0" name=""/>
        <dsp:cNvSpPr/>
      </dsp:nvSpPr>
      <dsp:spPr>
        <a:xfrm>
          <a:off x="0" y="5110379"/>
          <a:ext cx="4567238" cy="4557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Questions</a:t>
          </a:r>
        </a:p>
      </dsp:txBody>
      <dsp:txXfrm>
        <a:off x="22246" y="5132625"/>
        <a:ext cx="4522746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E4FF8-0A5E-094F-94F4-F8B4D6A91364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44C83-FDCD-724B-B86A-C48DFD789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7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44C83-FDCD-724B-B86A-C48DFD789C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75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44C83-FDCD-724B-B86A-C48DFD789C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0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44C83-FDCD-724B-B86A-C48DFD789C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7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44C83-FDCD-724B-B86A-C48DFD789C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9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369049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0A2DC6B6-509C-9440-B102-C386D282F810}" type="datetimeFigureOut">
              <a:rPr lang="en-US" smtClean="0"/>
              <a:pPr/>
              <a:t>9/6/18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550" y="63690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69050"/>
            <a:ext cx="2133600" cy="365125"/>
          </a:xfrm>
        </p:spPr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9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7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71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56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36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2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86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04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7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2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8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79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0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9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4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94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28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96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3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0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7619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0A2DC6B6-509C-9440-B102-C386D282F810}" type="datetimeFigureOut">
              <a:rPr lang="en-US" smtClean="0"/>
              <a:pPr/>
              <a:t>9/6/18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" y="6357618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7620"/>
            <a:ext cx="2133600" cy="365125"/>
          </a:xfrm>
        </p:spPr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74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63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05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00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58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10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5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7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7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7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7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DC6B6-509C-9440-B102-C386D282F81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59FD-5631-2048-B3E0-E123D8BDD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90DA3-A9EB-694A-A5EC-C444CEF038EF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0AAC6-55A8-2F49-9BEE-7A097C766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25233-8C18-0F43-96A8-EE06C8B51A19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B5D9A-DAF7-B04A-A718-D91116AB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5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EPhLqwKo6g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8680" y="571500"/>
            <a:ext cx="7898130" cy="1005840"/>
          </a:xfrm>
        </p:spPr>
        <p:txBody>
          <a:bodyPr>
            <a:normAutofit fontScale="77500" lnSpcReduction="20000"/>
          </a:bodyPr>
          <a:lstStyle/>
          <a:p>
            <a:r>
              <a:rPr lang="en-US" sz="38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Steve Jobs and the Metamorphosis of Apple</a:t>
            </a:r>
          </a:p>
          <a:p>
            <a:r>
              <a:rPr lang="en-US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Lessons from a Charismatic Leader</a:t>
            </a:r>
          </a:p>
        </p:txBody>
      </p:sp>
      <p:pic>
        <p:nvPicPr>
          <p:cNvPr id="4" name="officeArt object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8679" y="1319135"/>
            <a:ext cx="7675714" cy="550138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09B5AD-3A4E-B94C-904A-37B972CB48DF}"/>
              </a:ext>
            </a:extLst>
          </p:cNvPr>
          <p:cNvSpPr txBox="1"/>
          <p:nvPr/>
        </p:nvSpPr>
        <p:spPr>
          <a:xfrm>
            <a:off x="316523" y="5838093"/>
            <a:ext cx="307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Anil Inamdar</a:t>
            </a:r>
          </a:p>
          <a:p>
            <a:r>
              <a:rPr lang="en-US" sz="2400" dirty="0"/>
              <a:t>Big Data Consultant</a:t>
            </a:r>
          </a:p>
        </p:txBody>
      </p:sp>
    </p:spTree>
    <p:extLst>
      <p:ext uri="{BB962C8B-B14F-4D97-AF65-F5344CB8AC3E}">
        <p14:creationId xmlns:p14="http://schemas.microsoft.com/office/powerpoint/2010/main" val="842998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35" y="1396588"/>
            <a:ext cx="6869700" cy="5461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Unknown Quadrants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11176" y="1974264"/>
            <a:ext cx="6232823" cy="2144075"/>
            <a:chOff x="2911176" y="1974264"/>
            <a:chExt cx="6232823" cy="2144075"/>
          </a:xfrm>
        </p:grpSpPr>
        <p:sp>
          <p:nvSpPr>
            <p:cNvPr id="3" name="Oval 2"/>
            <p:cNvSpPr/>
            <p:nvPr/>
          </p:nvSpPr>
          <p:spPr>
            <a:xfrm rot="19407381">
              <a:off x="2911176" y="2893382"/>
              <a:ext cx="4891049" cy="12249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7326630" y="2286000"/>
              <a:ext cx="560070" cy="114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886700" y="1974264"/>
              <a:ext cx="1257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Unknown </a:t>
              </a:r>
            </a:p>
            <a:p>
              <a:r>
                <a:rPr lang="en-US" dirty="0"/>
                <a:t>Quadrants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93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What was the price of original Apple 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$ 500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$ 666.66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$ 399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7A5D7B-8CA4-A440-86E4-3FF6371F5B72}"/>
              </a:ext>
            </a:extLst>
          </p:cNvPr>
          <p:cNvSpPr/>
          <p:nvPr/>
        </p:nvSpPr>
        <p:spPr>
          <a:xfrm>
            <a:off x="850900" y="3467100"/>
            <a:ext cx="2070100" cy="5715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Avatar Framework and Three Eras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 “Back to Apple Basics” Era</a:t>
            </a:r>
          </a:p>
          <a:p>
            <a:pPr marL="914400" lvl="1" indent="-457200">
              <a:spcAft>
                <a:spcPts val="1200"/>
              </a:spcAft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Period between 1997 and early 2000’s</a:t>
            </a:r>
          </a:p>
          <a:p>
            <a:pPr marL="914400" lvl="1" indent="-457200">
              <a:spcAft>
                <a:spcPts val="1200"/>
              </a:spcAft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Focus </a:t>
            </a:r>
            <a:r>
              <a:rPr lang="mr-IN" dirty="0">
                <a:solidFill>
                  <a:prstClr val="black"/>
                </a:solidFill>
              </a:rPr>
              <a:t>–</a:t>
            </a:r>
            <a:r>
              <a:rPr lang="en-US" dirty="0">
                <a:solidFill>
                  <a:prstClr val="black"/>
                </a:solidFill>
              </a:rPr>
              <a:t> mostly computers</a:t>
            </a:r>
          </a:p>
          <a:p>
            <a:pPr marL="914400" lvl="1" indent="-457200">
              <a:spcAft>
                <a:spcPts val="1200"/>
              </a:spcAft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17 decisions: Manager (5), Artist (5), Cowboy (4), Tyrant (3)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 “iPod” Era</a:t>
            </a:r>
          </a:p>
          <a:p>
            <a:pPr marL="914400" lvl="1" indent="-457200">
              <a:spcAft>
                <a:spcPts val="1200"/>
              </a:spcAft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Period between early 2000’s and 2007</a:t>
            </a:r>
          </a:p>
          <a:p>
            <a:pPr marL="914400" lvl="1" indent="-457200">
              <a:spcAft>
                <a:spcPts val="1200"/>
              </a:spcAft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Focus </a:t>
            </a:r>
            <a:r>
              <a:rPr lang="mr-IN" dirty="0">
                <a:solidFill>
                  <a:prstClr val="black"/>
                </a:solidFill>
              </a:rPr>
              <a:t>–</a:t>
            </a:r>
            <a:r>
              <a:rPr lang="en-US" dirty="0">
                <a:solidFill>
                  <a:prstClr val="black"/>
                </a:solidFill>
              </a:rPr>
              <a:t> mostly iPod music player, introduction to consumer products</a:t>
            </a:r>
          </a:p>
          <a:p>
            <a:pPr marL="914400" lvl="1" indent="-457200">
              <a:spcAft>
                <a:spcPts val="1200"/>
              </a:spcAft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14 decisions: Manager (4), Artist (4), Cowboy (3), Tyrant (3)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 “iPhone / iPad” Era</a:t>
            </a:r>
          </a:p>
          <a:p>
            <a:pPr marL="914400" lvl="1" indent="-457200">
              <a:spcAft>
                <a:spcPts val="1200"/>
              </a:spcAft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Period between 2007 and 2011</a:t>
            </a:r>
          </a:p>
          <a:p>
            <a:pPr marL="914400" lvl="1" indent="-457200">
              <a:spcAft>
                <a:spcPts val="1200"/>
              </a:spcAft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Focus </a:t>
            </a:r>
            <a:r>
              <a:rPr lang="mr-IN" dirty="0">
                <a:solidFill>
                  <a:prstClr val="black"/>
                </a:solidFill>
              </a:rPr>
              <a:t>–</a:t>
            </a:r>
            <a:r>
              <a:rPr lang="en-US" dirty="0">
                <a:solidFill>
                  <a:prstClr val="black"/>
                </a:solidFill>
              </a:rPr>
              <a:t> iPhone, iPad, consumer product manufacturing and marketing</a:t>
            </a:r>
          </a:p>
          <a:p>
            <a:pPr marL="914400" lvl="1" indent="-457200">
              <a:spcAft>
                <a:spcPts val="1200"/>
              </a:spcAft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17 decisions: Manager (5), Artist (4), Cowboy (5), Tyrant (3)</a:t>
            </a:r>
          </a:p>
        </p:txBody>
      </p:sp>
    </p:spTree>
    <p:extLst>
      <p:ext uri="{BB962C8B-B14F-4D97-AF65-F5344CB8AC3E}">
        <p14:creationId xmlns:p14="http://schemas.microsoft.com/office/powerpoint/2010/main" val="80564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02" y="1396588"/>
            <a:ext cx="7281882" cy="5461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Apple Era I: Back to Apple Basics</a:t>
            </a:r>
          </a:p>
        </p:txBody>
      </p:sp>
    </p:spTree>
    <p:extLst>
      <p:ext uri="{BB962C8B-B14F-4D97-AF65-F5344CB8AC3E}">
        <p14:creationId xmlns:p14="http://schemas.microsoft.com/office/powerpoint/2010/main" val="410159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Apple Era II: The iPod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61" y="1396588"/>
            <a:ext cx="7281883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02" y="1396588"/>
            <a:ext cx="7281882" cy="5461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Apple Era II: The iPhone</a:t>
            </a:r>
          </a:p>
        </p:txBody>
      </p:sp>
    </p:spTree>
    <p:extLst>
      <p:ext uri="{BB962C8B-B14F-4D97-AF65-F5344CB8AC3E}">
        <p14:creationId xmlns:p14="http://schemas.microsoft.com/office/powerpoint/2010/main" val="179761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What was the name of Jobs’ illegitimate child with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Chrisann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Brennan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Lisa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Joanne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Siri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773E7F-6A21-5A4C-9EA3-CE4F68D67BA8}"/>
              </a:ext>
            </a:extLst>
          </p:cNvPr>
          <p:cNvSpPr/>
          <p:nvPr/>
        </p:nvSpPr>
        <p:spPr>
          <a:xfrm>
            <a:off x="609600" y="3289300"/>
            <a:ext cx="2070100" cy="5715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iTunes on Windows (Manager)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Microsoft wrote software for Apple but not VICE-VERSA!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iPod Market: In 2002, Macs – 25 million vs PCs - 500 million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Apple leadership – ability to mold music industry, offer iPod for Windows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Steve resisted iPod for PCs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Realized the potential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Music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Match (not iTunes)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Lack of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”Apple Experience”, Need to FireWire (no USB)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Apple decided to port iTunes on Windows!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2003 – iTunes / iTunes Music Store for Windows – watershed moment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Within 1 year 10 million iPods, dominated mp3 market, market leader for the first time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This Steve was different than the one in 1985!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037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Introducing Mac OS X (Manager)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191" y="1374235"/>
            <a:ext cx="861985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Mac released in 1984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Mac OS still based on original architecture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Motorola 68K to PowerPC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Stability issues, No full multi-tasking, memory protection, network capabilities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Next was bought to fix / replace Mac OS 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Upgrading OS  is a complex, multifaceted effort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Keep the press enthusiastic (Powerful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NeXTSTEP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+ simplicity of Mac)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Keep developers excited </a:t>
            </a:r>
          </a:p>
          <a:p>
            <a:pPr marL="1200150" lvl="2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Backward compatibility (unlike original Mac) </a:t>
            </a:r>
          </a:p>
          <a:p>
            <a:pPr marL="1200150" lvl="2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Gil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Amelio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Two-in-on OS Rhapsody (old apps will run but no new features) </a:t>
            </a:r>
          </a:p>
          <a:p>
            <a:pPr marL="1200150" lvl="2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8000 APIs, 1/4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will not work with new PS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Avie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Tevanian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200150" lvl="2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New OS – Old 6000 APIs + new APIs – CARBON</a:t>
            </a:r>
          </a:p>
          <a:p>
            <a:pPr marL="1200150" lvl="2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CARBON (API Collection) will work on both Old Mac OS and New MacOS </a:t>
            </a:r>
          </a:p>
        </p:txBody>
      </p:sp>
    </p:spTree>
    <p:extLst>
      <p:ext uri="{BB962C8B-B14F-4D97-AF65-F5344CB8AC3E}">
        <p14:creationId xmlns:p14="http://schemas.microsoft.com/office/powerpoint/2010/main" val="1984022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Introducing Mac OS X (Manager) – Cont.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191" y="1391820"/>
            <a:ext cx="861985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Developer conferences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– development time 1-2 months instead 1-2 years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Invited Microsoft, Macromedia and Adobe to developer conference (support)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Steve kept on encouraging developers, staged a mock funeral for Mac OS 9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GUI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Aqua, theme of water, colorful transparent buttons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Introduced “Dock” – moving between applications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Mac OS X – Future Proof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OS was the differentiator with competition like Dell, Gateway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Mini versions for iPod, iPhone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Ease of moving from PowerPC to Intel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Steve Jobs managerial skills (away from creativity)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Patience, encouragement, enthusiasm  for complex, tedious effort</a:t>
            </a:r>
          </a:p>
        </p:txBody>
      </p:sp>
    </p:spTree>
    <p:extLst>
      <p:ext uri="{BB962C8B-B14F-4D97-AF65-F5344CB8AC3E}">
        <p14:creationId xmlns:p14="http://schemas.microsoft.com/office/powerpoint/2010/main" val="156033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What’s in a name? – Shakespeare!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When was the first iPhone released? 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 1998 by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InfoGear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it was a desktop phone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2000 Cisco bought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InfoGear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owned iPhone trademark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Apple and Cisco negotiated before iPhone launch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 Jan 2007, Steve Jobs unveiled the iPhone, no mention of CISCO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CISCO sued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Companies settled within a month</a:t>
            </a:r>
          </a:p>
          <a:p>
            <a:pPr marL="285750" lvl="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What would a typical CEO do?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Follow rules, negotiate a contract, share revenue and profits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What did Steve Jobs do?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Defied conventional wisdom and challenged CISCO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He knew he would win because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Customer sympathy with Apple’s precedent of iMac, iPod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Triumph of iPhone, would make CISCO look like sore loser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Steve’s Charisma would play a key role</a:t>
            </a:r>
          </a:p>
        </p:txBody>
      </p:sp>
    </p:spTree>
    <p:extLst>
      <p:ext uri="{BB962C8B-B14F-4D97-AF65-F5344CB8AC3E}">
        <p14:creationId xmlns:p14="http://schemas.microsoft.com/office/powerpoint/2010/main" val="411997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Jobs’ diet was?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Vegan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Pescetarian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Vegetarian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A80FB2-99E7-FA4F-9D61-6FB90FF23BA0}"/>
              </a:ext>
            </a:extLst>
          </p:cNvPr>
          <p:cNvSpPr/>
          <p:nvPr/>
        </p:nvSpPr>
        <p:spPr>
          <a:xfrm>
            <a:off x="850900" y="3467100"/>
            <a:ext cx="2603500" cy="6223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AT&amp;T Negotiations (Artist)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Wireless carriers of 2000’s 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Voice was commodity, long-term contracts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was still new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Controlled features and cost of handsets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Handsets subsidized for long-term contracts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AT &amp; T (Ma Bell) 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Rented phone and land lines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poly broken, phone manufactures innovations – color, cordless, answering machines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Steve Jobs and Cingular / AT&amp;T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Complete control over handset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“Data” as the new commodity – YouTube, Pictures, his charisma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40 % of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iPhone buyers new AT&amp;T customers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2013,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”Data” revenues surpassed “Voice”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Invigorated 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n inflexible industry, changed business model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51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Apple Stores (Artist)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26990"/>
            <a:ext cx="8619851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First Apple Store: May 19 2001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Week: May be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its time Steve Jobs stopped thinking quite so differently!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Modes of selling PCs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Internet or Resellers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Own box stores – disaster (Gateway)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Steve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Jobs wanted his own Apple Store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Apple products were not generic like Dell / Gateway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y, they were buying an image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Apple share was &lt; 5 % of PC market, Apple products were expensive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Steve Jobs reluctantly got approval from Board to open 4 trial stores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Hired Ron Johnson of Target Fame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Stores in high traffic areas (Mall) unlike Gateway (away from traffic to save cost)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checkout co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unter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No commissions, No name (just logo), clean and welcoming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Genius Bar – free support , free classes on relevant topics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Huge success!, reached $1 B in 3 years, Apple Store generates $5600/sq. foot, Tiffany $3000/sq. foot </a:t>
            </a:r>
            <a:r>
              <a:rPr lang="en-US" sz="1600">
                <a:solidFill>
                  <a:prstClr val="black"/>
                </a:solidFill>
                <a:latin typeface="Calibri"/>
              </a:rPr>
              <a:t>in revenue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iPod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iPhone, iPad success – owes debt to Apple Stores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Steve went against conventional wisdom, against Board and came out the winner</a:t>
            </a:r>
          </a:p>
        </p:txBody>
      </p:sp>
    </p:spTree>
    <p:extLst>
      <p:ext uri="{BB962C8B-B14F-4D97-AF65-F5344CB8AC3E}">
        <p14:creationId xmlns:p14="http://schemas.microsoft.com/office/powerpoint/2010/main" val="501323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What was the license plate number of Jobs’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Mercedez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Lisa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Apple I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No License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B2164B-4F39-764C-B8B3-66E319A180D1}"/>
              </a:ext>
            </a:extLst>
          </p:cNvPr>
          <p:cNvSpPr/>
          <p:nvPr/>
        </p:nvSpPr>
        <p:spPr>
          <a:xfrm>
            <a:off x="800100" y="4584700"/>
            <a:ext cx="2362200" cy="5715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iPhone: What’s in a name? (Cowboy)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First iPhone in 1998 by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InfoGear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desktop phone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2000 Cisco bought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InfoGear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owned iPhone trademark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iMac, iPod …. iPhone makes sense!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Apple and Cisco negotiations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In Dec 2006, Cisco rebranded Linksys VoIP as iPhone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In Jan 2007, Steve Jobs unveiled the iPhone, no mention of CISCO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CISCO sued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Companies settled within a month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Steve realized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Customer sympathy with Apple’s precedent of iMac, iPod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Triumph of iPhone, made CISCO look sore losers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Steve’s Charisma played a key role</a:t>
            </a:r>
          </a:p>
          <a:p>
            <a:pPr marL="285750" lvl="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Typical CEO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Negotiate a contract, share revenue and profits</a:t>
            </a:r>
          </a:p>
        </p:txBody>
      </p:sp>
    </p:spTree>
    <p:extLst>
      <p:ext uri="{BB962C8B-B14F-4D97-AF65-F5344CB8AC3E}">
        <p14:creationId xmlns:p14="http://schemas.microsoft.com/office/powerpoint/2010/main" val="1848983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Firing the Board in 1997 (Cowboy)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44575"/>
            <a:ext cx="861985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1997 CEO Gil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Amelio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resigned, Chairman Ed Woolard asked Steve to be the CEO, Steve declined and remained just an advisor but took control of Apple!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Started running as a CEO of a private company!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Asked board to lower exercise price of its options for key executives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Board asked for 2 month study – Steve threatened to leave Apple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Board reluctantly agreed for one time, but Steve instead of thanking – erupted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“Stop the train, this isn’t going to work. This company is in shambles, and I don’t have time to wet-nurse the board. So I need all of you to resign. Or else I am going to resign and not come back on Monday.”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Steve Jobs was not the CEO of Apple, had no stock options, was not even an employee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Most of the board was replaced including Steve’s mentor Mike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Markkula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!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New board were Steve’s friends (not independent as expected) – Larry Ellison, Jerome York (CEO if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Microwarehouses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$150 M in Apple Products), Bill Campbell (Founder of Claris, Apple bought Claris)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With one swift move, new philosophy for Apple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Steve is the leader, he would not be questioned, challenged or opposed</a:t>
            </a:r>
          </a:p>
        </p:txBody>
      </p:sp>
    </p:spTree>
    <p:extLst>
      <p:ext uri="{BB962C8B-B14F-4D97-AF65-F5344CB8AC3E}">
        <p14:creationId xmlns:p14="http://schemas.microsoft.com/office/powerpoint/2010/main" val="2861877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What was Steve Jobs’ salary when he came back in 1997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Pro-bono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$ 1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$ 1 Million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021F55-0592-B84D-8A97-C6B5CEAFAEB7}"/>
              </a:ext>
            </a:extLst>
          </p:cNvPr>
          <p:cNvSpPr/>
          <p:nvPr/>
        </p:nvSpPr>
        <p:spPr>
          <a:xfrm>
            <a:off x="584200" y="3937000"/>
            <a:ext cx="2070100" cy="5715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Jeff Cooke Humiliation (Tyrant)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Apple Customer Service and Support in bad shape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Jeff Cooke, VP of Customer Service and Support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Steve wanted quick turnaround 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Bullied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Jeff and his team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“Everybody in Support and Services is brain dead”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Asked Jeff to end “SOS Apple” contract, Jeff resisted, FTC sued, Apple lost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Asked Jeff to terminate contract with Airborne Logistics Services (ALS) due to delay in delivery, Jeff resisted, ALS sued, Apple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ettled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1999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Jeff resigned in 4 months (could have made $10 M in options)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Perplexing behavior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Not getting the results due to pressure, unethical behavior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Apple is struggling, cannot afford unnecessary lawsuits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Hiring and Firing takes time and money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260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“No Hire” Alliance (Tyrant)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March 2015, federal judge approved $415 M settlement from Apple, Adobe, Google, Intel against 64,000 technical employees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Illegal “No Hire” agreement alliance (2005-2009)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Ring Leader was Steve Jobs 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Set the terms and diligently enforced them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Practice was deceptive and illegal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Steve wanted to closely guard his top employees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2005 Steve Jobs contacted Sergey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Brin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(Google) – not to recruit from Apple’s Safari team – “If you hired single one of these people, that means war”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2006 Steve Jobs objected to Google hiring 3 ex-Apple employees, Google agreed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Adobe, Intel followed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Palm CEO, Edward Colligan objected – Steve threatened him with patent infringements and lawsuits</a:t>
            </a:r>
          </a:p>
        </p:txBody>
      </p:sp>
    </p:spTree>
    <p:extLst>
      <p:ext uri="{BB962C8B-B14F-4D97-AF65-F5344CB8AC3E}">
        <p14:creationId xmlns:p14="http://schemas.microsoft.com/office/powerpoint/2010/main" val="2698397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Jobs forced employees to perform tasks they considered impossible – this was referred by many as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Charisma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Reality Distortion Field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The Apple Way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91B475-FD95-714C-8C80-A2A7E0ADE949}"/>
              </a:ext>
            </a:extLst>
          </p:cNvPr>
          <p:cNvSpPr/>
          <p:nvPr/>
        </p:nvSpPr>
        <p:spPr>
          <a:xfrm>
            <a:off x="673100" y="4305300"/>
            <a:ext cx="4724400" cy="711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1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1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19" y="0"/>
            <a:ext cx="106556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11161"/>
            <a:ext cx="2501695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Table of Content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804963"/>
              </p:ext>
            </p:extLst>
          </p:nvPr>
        </p:nvGraphicFramePr>
        <p:xfrm>
          <a:off x="4094559" y="642938"/>
          <a:ext cx="45672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3468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01" y="1675227"/>
            <a:ext cx="6910364" cy="5182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3046401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What was the name of the third partner of Apple for a brief 2 weeks when the company was formed in 1977?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Steve Wozniak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Markkula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Ronald Wayne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39F205-8664-954F-B88A-3CC6858EE6FF}"/>
              </a:ext>
            </a:extLst>
          </p:cNvPr>
          <p:cNvSpPr/>
          <p:nvPr/>
        </p:nvSpPr>
        <p:spPr>
          <a:xfrm>
            <a:off x="711200" y="5080814"/>
            <a:ext cx="3276600" cy="5715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Ranking of Top 5 Decisions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Firing of the Apple Board in 1997 (Cowboy)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Hired a supportive board,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Traditional board would object to many controversial decisions – “Think Different”, Killing of Apple Clones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iTunes on Windows (Manager)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Boutique computer to consumer, younger customers, supply chain management, Significant revenue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“Think Different” Campaign (Artist)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Excited employees, customers, shareholders; Created an expectations; Steve personified later with iPod, iPhone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Making the iPhone (Artist)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Most successful product in Apple history, iMac – Steve is back, iPod – Financial independence/consumer products, iPhone – Icon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Apple Stores (Artists)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Defied board, retail consultants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43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What brand of sneakers did Jobs prefer?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Nike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Balance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Adidas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D5F32E-866C-124C-9849-D14F698B3236}"/>
              </a:ext>
            </a:extLst>
          </p:cNvPr>
          <p:cNvSpPr/>
          <p:nvPr/>
        </p:nvSpPr>
        <p:spPr>
          <a:xfrm>
            <a:off x="850900" y="3467100"/>
            <a:ext cx="2755900" cy="5715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Think Different - Trivia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“Think Different” Ad was recorded in Richard </a:t>
            </a:r>
            <a:r>
              <a:rPr lang="en-US" sz="2800" dirty="0" err="1"/>
              <a:t>Dreyfuss’s</a:t>
            </a:r>
            <a:r>
              <a:rPr lang="en-US" sz="2800" dirty="0"/>
              <a:t> voice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Lee </a:t>
            </a:r>
            <a:r>
              <a:rPr lang="en-US" sz="2800" dirty="0" err="1"/>
              <a:t>Clow</a:t>
            </a:r>
            <a:r>
              <a:rPr lang="en-US" sz="2800" dirty="0"/>
              <a:t> had asked Steve Jobs to record in his voice too – which he did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Moments before the ad was going live, Steve could not decide which version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 decided to use Richard </a:t>
            </a:r>
            <a:r>
              <a:rPr lang="en-US" sz="2800" dirty="0" err="1"/>
              <a:t>Dreyfuss’s</a:t>
            </a:r>
            <a:r>
              <a:rPr lang="en-US" sz="2800" dirty="0"/>
              <a:t> 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His Reason – “If we use my voice, when people find out they will say it’s about me. It’s not. It’s about Apple.”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2"/>
              </a:rPr>
              <a:t>https://www.youtube.com/watch?v=GEPhLqwKo6g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49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My Contact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You can contact me on “Steve Jobs and Apple Metamorphosis”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Similar overview (1 hour)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Detailed workshops (½ day to 1 full day)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Name: Anil Inamdar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Address: 3482 Rimini Lane, Dublin, CA 94568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Mobile: 858-361-6996</a:t>
            </a:r>
          </a:p>
        </p:txBody>
      </p:sp>
    </p:spTree>
    <p:extLst>
      <p:ext uri="{BB962C8B-B14F-4D97-AF65-F5344CB8AC3E}">
        <p14:creationId xmlns:p14="http://schemas.microsoft.com/office/powerpoint/2010/main" val="402511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361482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The Manager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191" y="1454466"/>
            <a:ext cx="613274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Analytical and result-oriented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Battle at Bosworth Field 1485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King Richard III held the English crown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Henry Tudor, Earl of Richmond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Shoe the horse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Shakespeare </a:t>
            </a:r>
            <a:r>
              <a:rPr lang="mr-IN" sz="2800" dirty="0"/>
              <a:t>–</a:t>
            </a:r>
            <a:r>
              <a:rPr lang="en-US" sz="2800" dirty="0"/>
              <a:t> “A Horse! A Horse! My kingdom for a horse.”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Jobs fired in 1985 for lack of basic managerial skills </a:t>
            </a:r>
            <a:r>
              <a:rPr lang="mr-IN" sz="2400" dirty="0"/>
              <a:t>–</a:t>
            </a:r>
            <a:r>
              <a:rPr lang="en-US" sz="2400" dirty="0"/>
              <a:t> operational efficiency, team collaboration, compromises,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By 1997 he was a changed 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CE955-676A-EA4A-9A7D-01789556C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90" t="-2499" r="5048" b="2501"/>
          <a:stretch/>
        </p:blipFill>
        <p:spPr>
          <a:xfrm>
            <a:off x="6509936" y="1497330"/>
            <a:ext cx="2487106" cy="46177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11458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Artist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602360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Creative and imaginative thinker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Dome of Florence’s Cathedral </a:t>
            </a:r>
            <a:r>
              <a:rPr lang="mr-IN" sz="2400" dirty="0"/>
              <a:t>–</a:t>
            </a:r>
            <a:r>
              <a:rPr lang="en-US" sz="2400" dirty="0"/>
              <a:t> Santa Maria del Fiore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Conceived in 1296, by 1418 needed a dome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Dome </a:t>
            </a:r>
            <a:r>
              <a:rPr lang="mr-IN" sz="2400" dirty="0"/>
              <a:t>–</a:t>
            </a:r>
            <a:r>
              <a:rPr lang="en-US" sz="2400" dirty="0"/>
              <a:t> 150 </a:t>
            </a:r>
            <a:r>
              <a:rPr lang="en-US" sz="2400" dirty="0" err="1"/>
              <a:t>ft</a:t>
            </a:r>
            <a:r>
              <a:rPr lang="en-US" sz="2400" dirty="0"/>
              <a:t> in diameter, 180 </a:t>
            </a:r>
            <a:r>
              <a:rPr lang="en-US" sz="2400" dirty="0" err="1"/>
              <a:t>ft</a:t>
            </a:r>
            <a:r>
              <a:rPr lang="en-US" sz="2400" dirty="0"/>
              <a:t> above ground </a:t>
            </a:r>
            <a:r>
              <a:rPr lang="mr-IN" sz="2400" dirty="0"/>
              <a:t>–</a:t>
            </a:r>
            <a:r>
              <a:rPr lang="en-US" sz="2400" dirty="0"/>
              <a:t> impossible to carry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Florence competing with Milan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Brunelleschi labored for 16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Defied naysayers that the dome will collapse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Steve Job was no Brunelleschi but had the same attitude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Challenge the status quo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Attempt the impossible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Believed in instinct, intuition or a sixth sense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B8771-0BD2-334C-A211-74081CFBA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91" t="-1" r="8991" b="-1"/>
          <a:stretch/>
        </p:blipFill>
        <p:spPr>
          <a:xfrm>
            <a:off x="6528162" y="1497330"/>
            <a:ext cx="2468880" cy="46917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6177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Cowboy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2" y="1497330"/>
            <a:ext cx="60002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 reckless, impulsive decision maker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Deadalus</a:t>
            </a:r>
            <a:r>
              <a:rPr lang="en-US" sz="2800" dirty="0"/>
              <a:t> , finest craftsman in Greece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Icarus, his son Icarus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Imprisoned by King of Minos of Crete (an island)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Deadalus</a:t>
            </a:r>
            <a:r>
              <a:rPr lang="en-US" sz="2800" dirty="0"/>
              <a:t> designed wings with feathers and wax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Icarus enjoyed soring into the sky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Icarus fell into the sea killing himself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Steve had a habit of taking risks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Both ingenious like </a:t>
            </a:r>
            <a:r>
              <a:rPr lang="en-US" sz="2000" dirty="0" err="1"/>
              <a:t>Deadalus</a:t>
            </a:r>
            <a:r>
              <a:rPr lang="en-US" sz="2000" dirty="0"/>
              <a:t>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Imprudent like Icarus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39DD8-90B4-BD49-B04C-EBA85A5D5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9" r="3881" b="8018"/>
          <a:stretch/>
        </p:blipFill>
        <p:spPr>
          <a:xfrm>
            <a:off x="6377435" y="1497330"/>
            <a:ext cx="2619607" cy="47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1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When iPhone was unveiled in 2007, every ad displayed what time on the iPhone?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10:10 am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9:41 am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4:20 pm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1916E6-71CB-1D4B-B939-43DB02DC08D6}"/>
              </a:ext>
            </a:extLst>
          </p:cNvPr>
          <p:cNvSpPr/>
          <p:nvPr/>
        </p:nvSpPr>
        <p:spPr>
          <a:xfrm>
            <a:off x="825500" y="3937000"/>
            <a:ext cx="2070100" cy="5715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8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Tyrant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2" y="1497330"/>
            <a:ext cx="57909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An autocratic, oppressive person acting without restraint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Drona – the supreme 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Arjun – Favorite student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Ekalavya</a:t>
            </a:r>
            <a:r>
              <a:rPr lang="en-US" sz="3200" dirty="0"/>
              <a:t> – A commoner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Guru </a:t>
            </a:r>
            <a:r>
              <a:rPr lang="en-US" sz="3200" dirty="0" err="1"/>
              <a:t>Dakshina</a:t>
            </a:r>
            <a:r>
              <a:rPr lang="en-US" sz="3200" dirty="0"/>
              <a:t> (Fees)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Steve Jobs like Drona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/>
              <a:t>Lacked empathy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/>
              <a:t>In most cases Steve’s victims were innocent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/>
              <a:t>His punishment did not justify the crime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AD376-F074-8B48-8FCB-2D49FCF78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8" r="24240" b="-1"/>
          <a:stretch/>
        </p:blipFill>
        <p:spPr>
          <a:xfrm>
            <a:off x="6168117" y="1497330"/>
            <a:ext cx="2828925" cy="505148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91756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1" y="1523725"/>
            <a:ext cx="6646984" cy="5284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425634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23287" y="1640409"/>
          <a:ext cx="8391475" cy="455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2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5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5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304">
                <a:tc>
                  <a:txBody>
                    <a:bodyPr/>
                    <a:lstStyle/>
                    <a:p>
                      <a:r>
                        <a:rPr lang="en-US" dirty="0"/>
                        <a:t>Lesson Name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Hook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Apple Examples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584">
                <a:tc>
                  <a:txBody>
                    <a:bodyPr/>
                    <a:lstStyle/>
                    <a:p>
                      <a:r>
                        <a:rPr lang="en-US" sz="1600" dirty="0"/>
                        <a:t>The</a:t>
                      </a:r>
                      <a:r>
                        <a:rPr lang="en-US" sz="1600" baseline="0" dirty="0"/>
                        <a:t> bird’s eye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Lase</a:t>
                      </a:r>
                      <a:r>
                        <a:rPr lang="en-US" sz="1600" baseline="0" dirty="0"/>
                        <a:t>r focus with minimal distractions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Prince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Arjun’s</a:t>
                      </a:r>
                      <a:r>
                        <a:rPr lang="en-US" sz="1600" baseline="0" dirty="0"/>
                        <a:t> focus on the eye of the terracotta bird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Product quadrant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Initial iPod,</a:t>
                      </a:r>
                      <a:r>
                        <a:rPr lang="en-US" sz="1600" baseline="0" dirty="0"/>
                        <a:t> limited features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719">
                <a:tc>
                  <a:txBody>
                    <a:bodyPr/>
                    <a:lstStyle/>
                    <a:p>
                      <a:r>
                        <a:rPr lang="en-US" sz="1600" dirty="0"/>
                        <a:t>Avoid fiefdoms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Avoid fiefdoms and work together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Middle ages: competing</a:t>
                      </a:r>
                      <a:r>
                        <a:rPr lang="en-US" sz="1600" baseline="0" dirty="0"/>
                        <a:t> fiefdoms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iPod success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One P&amp;L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Common</a:t>
                      </a:r>
                      <a:r>
                        <a:rPr lang="en-US" sz="1600" baseline="0" dirty="0"/>
                        <a:t> design</a:t>
                      </a:r>
                      <a:endParaRPr lang="en-US" sz="1600" dirty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Common</a:t>
                      </a:r>
                      <a:r>
                        <a:rPr lang="en-US" sz="1600" baseline="0" dirty="0"/>
                        <a:t> marketing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0584">
                <a:tc>
                  <a:txBody>
                    <a:bodyPr/>
                    <a:lstStyle/>
                    <a:p>
                      <a:r>
                        <a:rPr lang="en-US" sz="1600" dirty="0"/>
                        <a:t>The</a:t>
                      </a:r>
                      <a:r>
                        <a:rPr lang="en-US" sz="1600" baseline="0" dirty="0"/>
                        <a:t> strong</a:t>
                      </a:r>
                      <a:r>
                        <a:rPr lang="en-US" sz="1600" dirty="0"/>
                        <a:t> bow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Successfully managing</a:t>
                      </a:r>
                      <a:r>
                        <a:rPr lang="en-US" sz="1600" baseline="0" dirty="0"/>
                        <a:t> complex and mundane projects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Managing bow Is</a:t>
                      </a:r>
                      <a:r>
                        <a:rPr lang="en-US" sz="1600" baseline="0" dirty="0"/>
                        <a:t> m</a:t>
                      </a:r>
                      <a:r>
                        <a:rPr lang="en-US" sz="1600" dirty="0"/>
                        <a:t>ore important than 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Mac OS X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Intel switch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0584">
                <a:tc>
                  <a:txBody>
                    <a:bodyPr/>
                    <a:lstStyle/>
                    <a:p>
                      <a:r>
                        <a:rPr lang="en-US" sz="1600" dirty="0"/>
                        <a:t>The lion makers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 pragmatic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Four friends</a:t>
                      </a:r>
                      <a:r>
                        <a:rPr lang="en-US" sz="1600" baseline="0" dirty="0"/>
                        <a:t> make a lion from bones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Microsoft deal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iTunes on Windows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iPhone Apps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447">
                <a:tc>
                  <a:txBody>
                    <a:bodyPr/>
                    <a:lstStyle/>
                    <a:p>
                      <a:r>
                        <a:rPr lang="en-US" sz="1600" dirty="0"/>
                        <a:t>The </a:t>
                      </a:r>
                      <a:r>
                        <a:rPr lang="en-US" sz="1600" baseline="0" dirty="0"/>
                        <a:t>longitude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Have a crystal clear strategy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Determining</a:t>
                      </a:r>
                      <a:r>
                        <a:rPr lang="en-US" sz="1600" baseline="0" dirty="0"/>
                        <a:t> longitude Is difficult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Product quadrant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Digital</a:t>
                      </a:r>
                      <a:r>
                        <a:rPr lang="en-US" sz="1600" baseline="0" dirty="0"/>
                        <a:t> hub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85130" y="275899"/>
            <a:ext cx="6729633" cy="1200329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Lessons Learned </a:t>
            </a:r>
          </a:p>
          <a:p>
            <a:pPr algn="ctr"/>
            <a:r>
              <a:rPr lang="en-US" sz="3600" dirty="0"/>
              <a:t>Manager Avatar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88" y="221011"/>
            <a:ext cx="1661842" cy="13831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288" y="221010"/>
            <a:ext cx="8391476" cy="1378341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96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23290" y="1640411"/>
          <a:ext cx="8391473" cy="4577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2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5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5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233">
                <a:tc>
                  <a:txBody>
                    <a:bodyPr/>
                    <a:lstStyle/>
                    <a:p>
                      <a:r>
                        <a:rPr lang="en-US" sz="1600" dirty="0"/>
                        <a:t>Lesson Name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Hook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Apple Examples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611">
                <a:tc>
                  <a:txBody>
                    <a:bodyPr/>
                    <a:lstStyle/>
                    <a:p>
                      <a:r>
                        <a:rPr lang="en-US" sz="1400" dirty="0"/>
                        <a:t>The sixth sense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Identify and manage core</a:t>
                      </a:r>
                      <a:r>
                        <a:rPr lang="en-US" sz="1400" baseline="0" dirty="0"/>
                        <a:t> competency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Maya Angelou: have a song,</a:t>
                      </a:r>
                      <a:r>
                        <a:rPr lang="en-US" sz="1400" baseline="0" dirty="0"/>
                        <a:t> not the answer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/>
                        <a:t>The Whole Widget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/>
                        <a:t>Killing of clones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/>
                        <a:t>Apple Store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830">
                <a:tc>
                  <a:txBody>
                    <a:bodyPr/>
                    <a:lstStyle/>
                    <a:p>
                      <a:r>
                        <a:rPr lang="en-US" sz="1400" dirty="0"/>
                        <a:t>Hotel California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Customer loyalty, cult following, closed ecosystem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You can check</a:t>
                      </a:r>
                      <a:r>
                        <a:rPr lang="en-US" sz="1400" baseline="0" dirty="0"/>
                        <a:t> out any time, but you can never leave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/>
                        <a:t>Apple Experience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/>
                        <a:t>iMac,</a:t>
                      </a:r>
                      <a:r>
                        <a:rPr lang="en-US" sz="1400" baseline="0" dirty="0"/>
                        <a:t> iPod, iTunes, iTunes Store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/>
                        <a:t>iPhone, App Store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2830">
                <a:tc>
                  <a:txBody>
                    <a:bodyPr/>
                    <a:lstStyle/>
                    <a:p>
                      <a:r>
                        <a:rPr lang="en-US" sz="1400" dirty="0"/>
                        <a:t>The book cover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Design trumps</a:t>
                      </a:r>
                      <a:r>
                        <a:rPr lang="en-US" sz="1400" baseline="0" dirty="0"/>
                        <a:t> engineering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 judge a book by its cover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err="1"/>
                        <a:t>Bondi</a:t>
                      </a:r>
                      <a:r>
                        <a:rPr lang="en-US" sz="1400" dirty="0"/>
                        <a:t> Blue iMac</a:t>
                      </a:r>
                      <a:r>
                        <a:rPr lang="en-US" sz="1400" baseline="0" dirty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/>
                        <a:t>iPod headphones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/>
                        <a:t>iPhone touchscreen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/>
                        <a:t>Product packaging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93">
                <a:tc>
                  <a:txBody>
                    <a:bodyPr/>
                    <a:lstStyle/>
                    <a:p>
                      <a:r>
                        <a:rPr lang="en-US" sz="1400" dirty="0"/>
                        <a:t>Combine art and technology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Ability to combine</a:t>
                      </a:r>
                      <a:r>
                        <a:rPr lang="en-US" sz="1400" baseline="0"/>
                        <a:t> complementary </a:t>
                      </a:r>
                      <a:r>
                        <a:rPr lang="en-US" sz="1400" baseline="0" dirty="0"/>
                        <a:t>a</a:t>
                      </a:r>
                      <a:r>
                        <a:rPr lang="en-US" sz="1400" baseline="0"/>
                        <a:t>bilities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Agassi-Gilbert partnership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/>
                        <a:t>Complex products – iPod, iPhone,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iPad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3611">
                <a:tc>
                  <a:txBody>
                    <a:bodyPr/>
                    <a:lstStyle/>
                    <a:p>
                      <a:r>
                        <a:rPr lang="en-US" sz="1400" dirty="0"/>
                        <a:t>The circus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It takes meticulous</a:t>
                      </a:r>
                      <a:r>
                        <a:rPr lang="en-US" sz="1400" baseline="0" dirty="0"/>
                        <a:t> preparation to awe and delight an audience.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Circus is a</a:t>
                      </a:r>
                      <a:r>
                        <a:rPr lang="en-US" sz="1400" baseline="0" dirty="0"/>
                        <a:t> c</a:t>
                      </a:r>
                      <a:r>
                        <a:rPr lang="en-US" sz="1400" dirty="0"/>
                        <a:t>oordinated chaos 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dirty="0"/>
                        <a:t>Meticulous</a:t>
                      </a:r>
                      <a:r>
                        <a:rPr lang="en-US" sz="1400" baseline="0" dirty="0"/>
                        <a:t> preparation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baseline="0" dirty="0"/>
                        <a:t>iMac launch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baseline="0" dirty="0"/>
                        <a:t>iPhone launch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3288" y="221010"/>
            <a:ext cx="8391476" cy="1378341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88" y="226177"/>
            <a:ext cx="1661997" cy="13731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5130" y="278511"/>
            <a:ext cx="6729633" cy="1200329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Lessons Learned </a:t>
            </a:r>
          </a:p>
          <a:p>
            <a:pPr algn="ctr"/>
            <a:r>
              <a:rPr lang="en-US" sz="3600" dirty="0"/>
              <a:t>Artist Avatar</a:t>
            </a:r>
          </a:p>
        </p:txBody>
      </p:sp>
    </p:spTree>
    <p:extLst>
      <p:ext uri="{BB962C8B-B14F-4D97-AF65-F5344CB8AC3E}">
        <p14:creationId xmlns:p14="http://schemas.microsoft.com/office/powerpoint/2010/main" val="1063305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23288" y="1651841"/>
          <a:ext cx="8391476" cy="2979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5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5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0867">
                <a:tc>
                  <a:txBody>
                    <a:bodyPr/>
                    <a:lstStyle/>
                    <a:p>
                      <a:r>
                        <a:rPr lang="en-US" dirty="0"/>
                        <a:t>Lesson Name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Hook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Apple Examples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867">
                <a:tc>
                  <a:txBody>
                    <a:bodyPr/>
                    <a:lstStyle/>
                    <a:p>
                      <a:r>
                        <a:rPr lang="en-US" sz="1600" dirty="0"/>
                        <a:t>The Godfather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Take</a:t>
                      </a:r>
                      <a:r>
                        <a:rPr lang="en-US" sz="1600" baseline="0" dirty="0"/>
                        <a:t> advantage of your upper hand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Make an</a:t>
                      </a:r>
                      <a:r>
                        <a:rPr lang="en-US" sz="1600" baseline="0" dirty="0"/>
                        <a:t> o</a:t>
                      </a:r>
                      <a:r>
                        <a:rPr lang="en-US" sz="1600" dirty="0"/>
                        <a:t>ffer no one can</a:t>
                      </a:r>
                      <a:r>
                        <a:rPr lang="en-US" sz="1600" baseline="0" dirty="0"/>
                        <a:t> r</a:t>
                      </a:r>
                      <a:r>
                        <a:rPr lang="en-US" sz="1600" dirty="0"/>
                        <a:t>efuse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Firing of Apple</a:t>
                      </a:r>
                      <a:r>
                        <a:rPr lang="en-US" sz="1600" baseline="0" dirty="0"/>
                        <a:t> b</a:t>
                      </a:r>
                      <a:r>
                        <a:rPr lang="en-US" sz="1600" dirty="0"/>
                        <a:t>oard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Hiring</a:t>
                      </a:r>
                      <a:r>
                        <a:rPr lang="en-US" sz="1600" baseline="0" dirty="0"/>
                        <a:t> of new board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Sony royalty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867">
                <a:tc>
                  <a:txBody>
                    <a:bodyPr/>
                    <a:lstStyle/>
                    <a:p>
                      <a:r>
                        <a:rPr lang="en-US" sz="1600" dirty="0"/>
                        <a:t>Calculated risks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Taking</a:t>
                      </a:r>
                      <a:r>
                        <a:rPr lang="en-US" sz="1600" baseline="0" dirty="0"/>
                        <a:t> calculated risks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Henry Ford: increased wages</a:t>
                      </a:r>
                      <a:r>
                        <a:rPr lang="en-US" sz="1600" baseline="0" dirty="0"/>
                        <a:t> to</a:t>
                      </a:r>
                      <a:r>
                        <a:rPr lang="en-US" sz="1600" dirty="0"/>
                        <a:t> cut cost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Intel chip ads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err="1"/>
                        <a:t>Jetsons</a:t>
                      </a:r>
                      <a:r>
                        <a:rPr lang="en-US" sz="1600" dirty="0"/>
                        <a:t> clip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iPhone name/Cisco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867">
                <a:tc>
                  <a:txBody>
                    <a:bodyPr/>
                    <a:lstStyle/>
                    <a:p>
                      <a:r>
                        <a:rPr lang="en-US" sz="1600" dirty="0"/>
                        <a:t>Reality distortion field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Attempt the impossible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Frog</a:t>
                      </a:r>
                      <a:r>
                        <a:rPr lang="en-US" sz="1600" baseline="0" dirty="0"/>
                        <a:t> c</a:t>
                      </a:r>
                      <a:r>
                        <a:rPr lang="en-US" sz="1600" dirty="0"/>
                        <a:t>hurning butter to save life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iPod in 6 months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Corning glass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Apple</a:t>
                      </a:r>
                      <a:r>
                        <a:rPr lang="en-US" sz="1600" baseline="0" dirty="0"/>
                        <a:t> “cube”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3288" y="221010"/>
            <a:ext cx="8391476" cy="1378341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36690"/>
            <a:ext cx="1651381" cy="1358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5130" y="278511"/>
            <a:ext cx="6729633" cy="1200329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Lessons Learned</a:t>
            </a:r>
          </a:p>
          <a:p>
            <a:pPr algn="ctr"/>
            <a:r>
              <a:rPr lang="en-US" sz="3600" dirty="0"/>
              <a:t>Cowboy Avatar</a:t>
            </a:r>
          </a:p>
        </p:txBody>
      </p:sp>
    </p:spTree>
    <p:extLst>
      <p:ext uri="{BB962C8B-B14F-4D97-AF65-F5344CB8AC3E}">
        <p14:creationId xmlns:p14="http://schemas.microsoft.com/office/powerpoint/2010/main" val="1320443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884066"/>
              </p:ext>
            </p:extLst>
          </p:nvPr>
        </p:nvGraphicFramePr>
        <p:xfrm>
          <a:off x="423288" y="1640411"/>
          <a:ext cx="8391476" cy="4046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2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5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5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0867">
                <a:tc>
                  <a:txBody>
                    <a:bodyPr/>
                    <a:lstStyle/>
                    <a:p>
                      <a:r>
                        <a:rPr lang="en-US" dirty="0"/>
                        <a:t>Lesson Name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Hook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Apple Examples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867">
                <a:tc>
                  <a:txBody>
                    <a:bodyPr/>
                    <a:lstStyle/>
                    <a:p>
                      <a:r>
                        <a:rPr lang="en-US" sz="1600" dirty="0"/>
                        <a:t>The small stuff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Focus on important</a:t>
                      </a:r>
                      <a:r>
                        <a:rPr lang="en-US" sz="1600" baseline="0" dirty="0"/>
                        <a:t> things, d</a:t>
                      </a:r>
                      <a:r>
                        <a:rPr lang="en-US" sz="1600" dirty="0"/>
                        <a:t>on’t sweat</a:t>
                      </a:r>
                      <a:r>
                        <a:rPr lang="en-US" sz="1600" baseline="0" dirty="0"/>
                        <a:t> the small stuff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Rocks, pebbles and sand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/>
                        <a:t>Not</a:t>
                      </a:r>
                      <a:r>
                        <a:rPr lang="en-US" sz="1600" baseline="0"/>
                        <a:t> Fucking blue </a:t>
                      </a:r>
                      <a:r>
                        <a:rPr lang="en-US" sz="1600" baseline="0" dirty="0"/>
                        <a:t>enough (iMac)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/>
                        <a:t>VLSI team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867">
                <a:tc>
                  <a:txBody>
                    <a:bodyPr/>
                    <a:lstStyle/>
                    <a:p>
                      <a:r>
                        <a:rPr lang="en-US" sz="1600" dirty="0"/>
                        <a:t>Emperor’s new clothes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Don’t create</a:t>
                      </a:r>
                      <a:r>
                        <a:rPr lang="en-US" sz="1600" baseline="0" dirty="0"/>
                        <a:t> culture of fear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Weaver and Emperor’s </a:t>
                      </a:r>
                      <a:r>
                        <a:rPr lang="en-US" sz="1600" dirty="0"/>
                        <a:t>new clothes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err="1"/>
                        <a:t>MobileMe</a:t>
                      </a:r>
                      <a:r>
                        <a:rPr lang="en-US" sz="1600" baseline="0" dirty="0"/>
                        <a:t> fiasco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/>
                        <a:t>Option scandal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867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The p</a:t>
                      </a:r>
                      <a:r>
                        <a:rPr lang="en-US" sz="1600" dirty="0"/>
                        <a:t>ersonal lamp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Don’t mix</a:t>
                      </a:r>
                      <a:r>
                        <a:rPr lang="en-US" sz="1600" baseline="0" dirty="0"/>
                        <a:t> business with personal vendetta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accountant with</a:t>
                      </a:r>
                      <a:r>
                        <a:rPr lang="en-US" sz="1600" baseline="0" dirty="0"/>
                        <a:t> two lamps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Wiley publications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Concealing health issues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867">
                <a:tc>
                  <a:txBody>
                    <a:bodyPr/>
                    <a:lstStyle/>
                    <a:p>
                      <a:r>
                        <a:rPr lang="en-US" sz="1600" dirty="0"/>
                        <a:t>The quicksand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Don’t fight</a:t>
                      </a:r>
                      <a:r>
                        <a:rPr lang="en-US" sz="1600" baseline="0" dirty="0"/>
                        <a:t> the i</a:t>
                      </a:r>
                      <a:r>
                        <a:rPr lang="en-US" sz="1600" dirty="0"/>
                        <a:t>nevitable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Quicksand: the more</a:t>
                      </a:r>
                      <a:r>
                        <a:rPr lang="en-US" sz="1600" baseline="0" dirty="0"/>
                        <a:t> you struggle, the more you are dragged down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Android fight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DRM strategy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3288" y="221010"/>
            <a:ext cx="8391476" cy="1378341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21010"/>
            <a:ext cx="1657050" cy="13783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5130" y="278511"/>
            <a:ext cx="6729633" cy="1200329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Lessons Learned</a:t>
            </a:r>
          </a:p>
          <a:p>
            <a:pPr algn="ctr"/>
            <a:r>
              <a:rPr lang="en-US" sz="3600" dirty="0"/>
              <a:t>Tyrant Avatar</a:t>
            </a:r>
          </a:p>
        </p:txBody>
      </p:sp>
    </p:spTree>
    <p:extLst>
      <p:ext uri="{BB962C8B-B14F-4D97-AF65-F5344CB8AC3E}">
        <p14:creationId xmlns:p14="http://schemas.microsoft.com/office/powerpoint/2010/main" val="397976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Think Different (Artist)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1984 Super Bowl Commercial for Apple Macintosh  - creative, rebels, BRAND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By 1997 the BRAND had become irrelevant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Steve wanted to invigorate the BRAND along with products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In 1997 Steve Jobs started working with Lee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Clow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(“1984”) on a new campaign dubbed “Think Different”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No product, No service, Not even Apple name just logo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“Here’s to the crazy ones ….,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Piacsso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Einstein, Gandhi, Beatles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Excited the customers, employees and shareholders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Create excited and expectation for what is ahead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Steve Jobs followed that with iMac, iPod, iPhone and iPad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Steve Jobs the Artist 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Bold statements but nothing substantial – no product, no service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Apple was on the verge of bankruptcy, yet Steve took on this nebulous concept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312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Making the iPhone (Artist)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44575"/>
            <a:ext cx="861985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iPod introduced in 2001, iPhone in 2007 – 6 years was time of experimentation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iPod was a success but mobile phones were popular too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More and more functions added into mobile phones – email, PDA, mp3 player, FM radio. Apple scared that mobile could make iPod irrelevant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veral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experimentations were going on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Apple collaborate with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Mororola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(RAZR) to put iPod in it (ROKR)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Tony Fadell (iPod chief) stated working on internal music phone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Jobs wanted iMac on a tablet – no keyboard (Project Purple) – put on hold as technology was not there – battery, processor etc.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Research on multi-touch technology – dining table sized prototype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ROKR failed, Jobs decided to build a smartphone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Multi-touch, Fully functional browser, iPod, Video, Apps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Jobs decided to combine all of the research into one complicated product!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Without Steve we would have had smartphone but it would have taken form of several individual products – Music Phone,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Mult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-touch Tablet, Phone with Apps etc.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Jobs accelerated it – may be by 10 years!</a:t>
            </a:r>
          </a:p>
        </p:txBody>
      </p:sp>
    </p:spTree>
    <p:extLst>
      <p:ext uri="{BB962C8B-B14F-4D97-AF65-F5344CB8AC3E}">
        <p14:creationId xmlns:p14="http://schemas.microsoft.com/office/powerpoint/2010/main" val="2294277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Making the iPhone (Artist) – Cont.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092" y="1444575"/>
            <a:ext cx="8880231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Steve Ballmer (CEO, Microsoft) – Expensive phone with out keyboard, will not succeed – He was wrong!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2011 Cisco bought Flip camera for $600M, iPhone / iPad made it obsolete in few years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Google was working on Android, mobile OS, they underwent a major upgrade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Intel did not enter into Mobile Chips market for quite a while, until they realized that mobile phones were the new computers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Palm CEO, Ed Colligan – PC guys are not just going to figure out phone technology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Ericsson had good run in phones for close to 100 years, could not compete in mobiles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839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Apple Operations (Manager)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Making sexy consumer products – two parts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Creativity, design, engineering – Steve Jobs’ continued focus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Manufacturing, forecasting, delivery – Steve Jobs’ focus from 1997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Steve hired Tim Cook in 1998 and trusted his instincts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iMac era: Defense – outsourced manufacturing, reduce # of suppliers, reduce inventory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iPod era: Offence – Whole Widget, Virtual vertical integration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iPhone era: Winning Games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Became Gartner Supply Chain Master along with P&amp;G, top performers, past 10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yrs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Closely managed end-to-end integration – R&amp;D, Industrial Design, Engineering, Procure components, Manufacturing (Foxconn), Apple Stores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$60 B in Cash (now &gt; $200 B) – used to strengthen Apple Supply Chain</a:t>
            </a:r>
          </a:p>
          <a:p>
            <a:pPr marL="1200150" lvl="2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2010 iPhone 4 touchscreen shortage for HTC, Apple pre-paid orders</a:t>
            </a:r>
          </a:p>
          <a:p>
            <a:pPr marL="1200150" lvl="2" indent="-28575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Shortage of high-end drills, iPad 2, competition waited for 6 months</a:t>
            </a:r>
          </a:p>
        </p:txBody>
      </p:sp>
    </p:spTree>
    <p:extLst>
      <p:ext uri="{BB962C8B-B14F-4D97-AF65-F5344CB8AC3E}">
        <p14:creationId xmlns:p14="http://schemas.microsoft.com/office/powerpoint/2010/main" val="116267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Idea Behind the Book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Apple metamorphosis (1997-2011) – Second coming 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What role did Steve Jobs play?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Was Steve Jobs a typical leader?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What differentiates him from other leaders?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Can we learn from his decisions and actions? “How” not “What”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Analyzed 47 decisions from 1997 through 2011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My Approach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/>
              <a:t>Professional: Over 20 years in Data Analytics, 47 decisions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/>
              <a:t>Academic: MBA 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/>
              <a:t>Passion: Apple fan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587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Apple </a:t>
            </a:r>
            <a:r>
              <a:rPr lang="en-US" sz="2800" dirty="0">
                <a:solidFill>
                  <a:schemeClr val="bg1"/>
                </a:solidFill>
              </a:rPr>
              <a:t>Up To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1997: A Refresher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Apple </a:t>
            </a:r>
            <a:r>
              <a:rPr lang="mr-IN" sz="2400" dirty="0">
                <a:solidFill>
                  <a:prstClr val="black"/>
                </a:solidFill>
              </a:rPr>
              <a:t>–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Inc</a:t>
            </a:r>
            <a:r>
              <a:rPr lang="en-US" sz="2400" dirty="0">
                <a:solidFill>
                  <a:prstClr val="black"/>
                </a:solidFill>
              </a:rPr>
              <a:t> 1/3/1977, public in 4 years, Fortune 500 in 3 more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Founder Steve Wozniak </a:t>
            </a:r>
            <a:r>
              <a:rPr lang="mr-IN" sz="2400" dirty="0">
                <a:solidFill>
                  <a:prstClr val="black"/>
                </a:solidFill>
              </a:rPr>
              <a:t>–</a:t>
            </a:r>
            <a:r>
              <a:rPr lang="en-US" sz="2400" dirty="0">
                <a:solidFill>
                  <a:prstClr val="black"/>
                </a:solidFill>
              </a:rPr>
              <a:t> “Father” of Apple II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Founder Steve Jobs </a:t>
            </a:r>
            <a:r>
              <a:rPr lang="mr-IN" sz="2400" dirty="0">
                <a:solidFill>
                  <a:prstClr val="black"/>
                </a:solidFill>
              </a:rPr>
              <a:t>–</a:t>
            </a:r>
            <a:r>
              <a:rPr lang="en-US" sz="2400" dirty="0">
                <a:solidFill>
                  <a:prstClr val="black"/>
                </a:solidFill>
              </a:rPr>
              <a:t> “Father” of Macintosh (1984)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By 1985 both the founders had left Apple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CEO John Scully </a:t>
            </a:r>
            <a:r>
              <a:rPr lang="mr-IN" sz="2400" dirty="0">
                <a:solidFill>
                  <a:prstClr val="black"/>
                </a:solidFill>
              </a:rPr>
              <a:t>–</a:t>
            </a:r>
            <a:r>
              <a:rPr lang="en-US" sz="2400" dirty="0">
                <a:solidFill>
                  <a:prstClr val="black"/>
                </a:solidFill>
              </a:rPr>
              <a:t> 1983 through 1993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Financial success - $600 M to $8 B, lacked innovations, org from products to function, growth slowed down, DOS-Windows was inching ahead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CEO Mike Spindler </a:t>
            </a:r>
            <a:r>
              <a:rPr lang="mr-IN" sz="2400" dirty="0">
                <a:solidFill>
                  <a:prstClr val="black"/>
                </a:solidFill>
              </a:rPr>
              <a:t>–</a:t>
            </a:r>
            <a:r>
              <a:rPr lang="en-US" sz="2400" dirty="0">
                <a:solidFill>
                  <a:prstClr val="black"/>
                </a:solidFill>
              </a:rPr>
              <a:t> 1993 through 1996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Beginning of crisis, forecasted 30 % growth in Market in 1995, Windows 95, Apple market share fell from 9 % to 7.5 %, $1 B of unsold Macs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CEO Gil </a:t>
            </a:r>
            <a:r>
              <a:rPr lang="en-US" sz="2400" dirty="0" err="1">
                <a:solidFill>
                  <a:prstClr val="black"/>
                </a:solidFill>
              </a:rPr>
              <a:t>Amelio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mr-IN" sz="2400" dirty="0">
                <a:solidFill>
                  <a:prstClr val="black"/>
                </a:solidFill>
              </a:rPr>
              <a:t>–</a:t>
            </a:r>
            <a:r>
              <a:rPr lang="en-US" sz="2400" dirty="0">
                <a:solidFill>
                  <a:prstClr val="black"/>
                </a:solidFill>
              </a:rPr>
              <a:t> 1996 through 1997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Recognized OS issue, Acquired NeXT, good operations but lacked sales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By 1997 Apple on the verge of bankruptcy</a:t>
            </a:r>
          </a:p>
        </p:txBody>
      </p:sp>
    </p:spTree>
    <p:extLst>
      <p:ext uri="{BB962C8B-B14F-4D97-AF65-F5344CB8AC3E}">
        <p14:creationId xmlns:p14="http://schemas.microsoft.com/office/powerpoint/2010/main" val="3185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Trivia Question: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1" y="1497330"/>
            <a:ext cx="861985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Jobs spent seven months traveling in what country, experimenting with psychedelic drugs and eventually adopting the practices of Zen Buddhism.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China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Tibet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India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A9579D-6CD2-4B44-9037-E4D2480D73B7}"/>
              </a:ext>
            </a:extLst>
          </p:cNvPr>
          <p:cNvSpPr/>
          <p:nvPr/>
        </p:nvSpPr>
        <p:spPr>
          <a:xfrm>
            <a:off x="1016000" y="4762500"/>
            <a:ext cx="2070100" cy="5715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1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96" y="1396589"/>
            <a:ext cx="7660389" cy="4672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City of Bricks</a:t>
            </a:r>
          </a:p>
        </p:txBody>
      </p:sp>
    </p:spTree>
    <p:extLst>
      <p:ext uri="{BB962C8B-B14F-4D97-AF65-F5344CB8AC3E}">
        <p14:creationId xmlns:p14="http://schemas.microsoft.com/office/powerpoint/2010/main" val="60485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" y="1396588"/>
            <a:ext cx="6283862" cy="4881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Four Avatars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23610" y="1524000"/>
            <a:ext cx="3120390" cy="4591049"/>
          </a:xfrm>
        </p:spPr>
        <p:txBody>
          <a:bodyPr>
            <a:normAutofit/>
          </a:bodyPr>
          <a:lstStyle/>
          <a:p>
            <a:r>
              <a:rPr lang="en-US" sz="2000" dirty="0"/>
              <a:t>Categorized 47 Decisions</a:t>
            </a:r>
          </a:p>
          <a:p>
            <a:r>
              <a:rPr lang="en-US" sz="2000" dirty="0"/>
              <a:t>THINKING</a:t>
            </a:r>
          </a:p>
          <a:p>
            <a:pPr lvl="1"/>
            <a:r>
              <a:rPr lang="en-US" sz="1800" dirty="0"/>
              <a:t>Thought process leading up to the decision</a:t>
            </a:r>
          </a:p>
          <a:p>
            <a:pPr lvl="1"/>
            <a:r>
              <a:rPr lang="en-US" sz="1800" dirty="0"/>
              <a:t>Philosophy behind the decision</a:t>
            </a:r>
          </a:p>
          <a:p>
            <a:pPr lvl="1"/>
            <a:r>
              <a:rPr lang="en-US" sz="1800" dirty="0"/>
              <a:t>Creative or Orthodox</a:t>
            </a:r>
          </a:p>
          <a:p>
            <a:pPr lvl="1"/>
            <a:endParaRPr lang="en-US" sz="1800" dirty="0"/>
          </a:p>
          <a:p>
            <a:r>
              <a:rPr lang="en-US" sz="2000" dirty="0"/>
              <a:t>APPROACH</a:t>
            </a:r>
          </a:p>
          <a:p>
            <a:pPr lvl="1"/>
            <a:r>
              <a:rPr lang="en-US" sz="1800" dirty="0"/>
              <a:t>Method of execution of the decision</a:t>
            </a:r>
          </a:p>
          <a:p>
            <a:pPr lvl="1"/>
            <a:r>
              <a:rPr lang="en-US" sz="1800" dirty="0"/>
              <a:t>Skillful or Audacious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3167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7150</TotalTime>
  <Words>3657</Words>
  <Application>Microsoft Macintosh PowerPoint</Application>
  <PresentationFormat>On-screen Show (4:3)</PresentationFormat>
  <Paragraphs>509</Paragraphs>
  <Slides>49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Mangal</vt:lpstr>
      <vt:lpstr>Trebuchet MS</vt:lpstr>
      <vt:lpstr>Wingdings</vt:lpstr>
      <vt:lpstr>Office Theme</vt:lpstr>
      <vt:lpstr>Custom Design</vt:lpstr>
      <vt:lpstr>1_Custom Design</vt:lpstr>
      <vt:lpstr>PowerPoint Presentation</vt:lpstr>
      <vt:lpstr>What’s in a name? – Shakespeare!</vt:lpstr>
      <vt:lpstr>Table of Content</vt:lpstr>
      <vt:lpstr>Trivia Question: 1</vt:lpstr>
      <vt:lpstr>Idea Behind the Book</vt:lpstr>
      <vt:lpstr>Apple Up To 1997: A Refresher</vt:lpstr>
      <vt:lpstr>Trivia Question: 2</vt:lpstr>
      <vt:lpstr>The City of Bricks</vt:lpstr>
      <vt:lpstr>The Four Avatars </vt:lpstr>
      <vt:lpstr>Unknown Quadrants</vt:lpstr>
      <vt:lpstr>Trivia Question: 3</vt:lpstr>
      <vt:lpstr>Avatar Framework and Three Eras</vt:lpstr>
      <vt:lpstr>Apple Era I: Back to Apple Basics</vt:lpstr>
      <vt:lpstr>Apple Era II: The iPod</vt:lpstr>
      <vt:lpstr>Apple Era II: The iPhone</vt:lpstr>
      <vt:lpstr>Trivia Question: 4</vt:lpstr>
      <vt:lpstr>iTunes on Windows (Manager)</vt:lpstr>
      <vt:lpstr>Introducing Mac OS X (Manager)</vt:lpstr>
      <vt:lpstr>Introducing Mac OS X (Manager) – Cont.</vt:lpstr>
      <vt:lpstr>Trivia Question: 5</vt:lpstr>
      <vt:lpstr>AT&amp;T Negotiations (Artist)</vt:lpstr>
      <vt:lpstr>Apple Stores (Artist)</vt:lpstr>
      <vt:lpstr>Trivia Question: 6</vt:lpstr>
      <vt:lpstr>iPhone: What’s in a name? (Cowboy)</vt:lpstr>
      <vt:lpstr>Firing the Board in 1997 (Cowboy)</vt:lpstr>
      <vt:lpstr>Trivia Question: 7</vt:lpstr>
      <vt:lpstr>Jeff Cooke Humiliation (Tyrant)</vt:lpstr>
      <vt:lpstr>“No Hire” Alliance (Tyrant)</vt:lpstr>
      <vt:lpstr>Trivia Question: 8</vt:lpstr>
      <vt:lpstr>Lessons Learned</vt:lpstr>
      <vt:lpstr>Trivia Question: 9</vt:lpstr>
      <vt:lpstr>Ranking of Top 5 Decisions</vt:lpstr>
      <vt:lpstr>Trivia Question: 10</vt:lpstr>
      <vt:lpstr>Think Different - Trivia</vt:lpstr>
      <vt:lpstr>My Contact</vt:lpstr>
      <vt:lpstr>Questions</vt:lpstr>
      <vt:lpstr>The Manager</vt:lpstr>
      <vt:lpstr>The Artist</vt:lpstr>
      <vt:lpstr>The Cowboy</vt:lpstr>
      <vt:lpstr>The Tyrant</vt:lpstr>
      <vt:lpstr>Lessons Learned</vt:lpstr>
      <vt:lpstr>PowerPoint Presentation</vt:lpstr>
      <vt:lpstr>PowerPoint Presentation</vt:lpstr>
      <vt:lpstr>PowerPoint Presentation</vt:lpstr>
      <vt:lpstr>PowerPoint Presentation</vt:lpstr>
      <vt:lpstr>Think Different (Artist)</vt:lpstr>
      <vt:lpstr>Making the iPhone (Artist)</vt:lpstr>
      <vt:lpstr>Making the iPhone (Artist) – Cont. </vt:lpstr>
      <vt:lpstr>Apple Operations (Manager)</vt:lpstr>
    </vt:vector>
  </TitlesOfParts>
  <Company>Byte Size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ANIL INAMDAR</dc:creator>
  <cp:lastModifiedBy>Anil Inamdar</cp:lastModifiedBy>
  <cp:revision>317</cp:revision>
  <cp:lastPrinted>2018-03-25T16:33:11Z</cp:lastPrinted>
  <dcterms:created xsi:type="dcterms:W3CDTF">2016-04-18T00:00:42Z</dcterms:created>
  <dcterms:modified xsi:type="dcterms:W3CDTF">2018-09-06T21:07:22Z</dcterms:modified>
</cp:coreProperties>
</file>