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29" r:id="rId2"/>
    <p:sldId id="545" r:id="rId3"/>
    <p:sldId id="546" r:id="rId4"/>
    <p:sldId id="573" r:id="rId5"/>
    <p:sldId id="483" r:id="rId6"/>
    <p:sldId id="445" r:id="rId7"/>
    <p:sldId id="527" r:id="rId8"/>
    <p:sldId id="528" r:id="rId9"/>
    <p:sldId id="540" r:id="rId10"/>
    <p:sldId id="534" r:id="rId11"/>
    <p:sldId id="435" r:id="rId12"/>
    <p:sldId id="531" r:id="rId13"/>
    <p:sldId id="532" r:id="rId14"/>
    <p:sldId id="482" r:id="rId15"/>
    <p:sldId id="465" r:id="rId16"/>
    <p:sldId id="461" r:id="rId17"/>
    <p:sldId id="463" r:id="rId18"/>
    <p:sldId id="459" r:id="rId19"/>
    <p:sldId id="552" r:id="rId20"/>
    <p:sldId id="544" r:id="rId21"/>
    <p:sldId id="475" r:id="rId22"/>
    <p:sldId id="541" r:id="rId23"/>
    <p:sldId id="472" r:id="rId24"/>
    <p:sldId id="561" r:id="rId25"/>
    <p:sldId id="474" r:id="rId26"/>
    <p:sldId id="473" r:id="rId27"/>
    <p:sldId id="547" r:id="rId28"/>
    <p:sldId id="484" r:id="rId29"/>
    <p:sldId id="553" r:id="rId30"/>
    <p:sldId id="538" r:id="rId31"/>
    <p:sldId id="539" r:id="rId32"/>
    <p:sldId id="454" r:id="rId33"/>
    <p:sldId id="566" r:id="rId34"/>
    <p:sldId id="567" r:id="rId35"/>
    <p:sldId id="568" r:id="rId36"/>
    <p:sldId id="480" r:id="rId37"/>
    <p:sldId id="466" r:id="rId38"/>
    <p:sldId id="458" r:id="rId39"/>
    <p:sldId id="548" r:id="rId40"/>
    <p:sldId id="549" r:id="rId41"/>
    <p:sldId id="571" r:id="rId42"/>
    <p:sldId id="572" r:id="rId43"/>
    <p:sldId id="570" r:id="rId44"/>
    <p:sldId id="574" r:id="rId45"/>
    <p:sldId id="332" r:id="rId46"/>
    <p:sldId id="569" r:id="rId47"/>
    <p:sldId id="564" r:id="rId48"/>
    <p:sldId id="565" r:id="rId49"/>
    <p:sldId id="476"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7" d="100"/>
          <a:sy n="117" d="100"/>
        </p:scale>
        <p:origin x="-1470" y="168"/>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192" y="160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EABC7-1AEE-4252-84ED-A448BE58C7A3}" type="doc">
      <dgm:prSet loTypeId="urn:microsoft.com/office/officeart/2005/8/layout/cycle5" loCatId="cycle" qsTypeId="urn:microsoft.com/office/officeart/2005/8/quickstyle/simple1" qsCatId="simple" csTypeId="urn:microsoft.com/office/officeart/2005/8/colors/accent3_2" csCatId="accent3" phldr="1"/>
      <dgm:spPr/>
      <dgm:t>
        <a:bodyPr/>
        <a:lstStyle/>
        <a:p>
          <a:endParaRPr lang="en-US"/>
        </a:p>
      </dgm:t>
    </dgm:pt>
    <dgm:pt modelId="{315C1C9A-F46F-4011-9412-79B756B6D926}">
      <dgm:prSet phldrT="[Text]"/>
      <dgm:spPr>
        <a:solidFill>
          <a:srgbClr val="71A493"/>
        </a:solidFill>
      </dgm:spPr>
      <dgm:t>
        <a:bodyPr/>
        <a:lstStyle/>
        <a:p>
          <a:r>
            <a:rPr lang="en-US" b="1" dirty="0" smtClean="0">
              <a:latin typeface="Arial" panose="020B0604020202020204" pitchFamily="34" charset="0"/>
              <a:cs typeface="Arial" panose="020B0604020202020204" pitchFamily="34" charset="0"/>
            </a:rPr>
            <a:t>National Development Priorities (FYP)  set then refined</a:t>
          </a:r>
          <a:endParaRPr lang="en-US" b="1" dirty="0">
            <a:latin typeface="Arial" panose="020B0604020202020204" pitchFamily="34" charset="0"/>
            <a:cs typeface="Arial" panose="020B0604020202020204" pitchFamily="34" charset="0"/>
          </a:endParaRPr>
        </a:p>
      </dgm:t>
    </dgm:pt>
    <dgm:pt modelId="{4B78434F-1431-4E14-91B0-303FF54F9C45}" type="parTrans" cxnId="{73DC444A-06E9-423E-9F65-3C34031518F3}">
      <dgm:prSet/>
      <dgm:spPr/>
      <dgm:t>
        <a:bodyPr/>
        <a:lstStyle/>
        <a:p>
          <a:endParaRPr lang="en-US" b="1">
            <a:latin typeface="Arial" panose="020B0604020202020204" pitchFamily="34" charset="0"/>
            <a:cs typeface="Arial" panose="020B0604020202020204" pitchFamily="34" charset="0"/>
          </a:endParaRPr>
        </a:p>
      </dgm:t>
    </dgm:pt>
    <dgm:pt modelId="{403024EC-DEC4-49A2-8E59-9CE94BDFD295}" type="sibTrans" cxnId="{73DC444A-06E9-423E-9F65-3C34031518F3}">
      <dgm:prSet/>
      <dgm:spPr>
        <a:solidFill>
          <a:srgbClr val="71A493"/>
        </a:solidFill>
      </dgm:spPr>
      <dgm:t>
        <a:bodyPr/>
        <a:lstStyle/>
        <a:p>
          <a:endParaRPr lang="en-US" b="1">
            <a:latin typeface="Arial" panose="020B0604020202020204" pitchFamily="34" charset="0"/>
            <a:cs typeface="Arial" panose="020B0604020202020204" pitchFamily="34" charset="0"/>
          </a:endParaRPr>
        </a:p>
      </dgm:t>
    </dgm:pt>
    <dgm:pt modelId="{F5B3D3C5-7968-47DF-94A3-7F4CD6A43581}">
      <dgm:prSet phldrT="[Text]"/>
      <dgm:spPr>
        <a:solidFill>
          <a:srgbClr val="71A493"/>
        </a:solidFill>
      </dgm:spPr>
      <dgm:t>
        <a:bodyPr/>
        <a:lstStyle/>
        <a:p>
          <a:r>
            <a:rPr lang="en-US" b="1" dirty="0" smtClean="0">
              <a:latin typeface="Arial" panose="020B0604020202020204" pitchFamily="34" charset="0"/>
              <a:cs typeface="Arial" panose="020B0604020202020204" pitchFamily="34" charset="0"/>
            </a:rPr>
            <a:t>Individual Ministries respond, task units</a:t>
          </a:r>
          <a:endParaRPr lang="en-US" b="1" dirty="0">
            <a:latin typeface="Arial" panose="020B0604020202020204" pitchFamily="34" charset="0"/>
            <a:cs typeface="Arial" panose="020B0604020202020204" pitchFamily="34" charset="0"/>
          </a:endParaRPr>
        </a:p>
      </dgm:t>
    </dgm:pt>
    <dgm:pt modelId="{C53D1B89-B4C3-4E09-9509-61F68E80A65F}" type="parTrans" cxnId="{61302917-AC9E-4D2C-B71A-E06166D464BB}">
      <dgm:prSet/>
      <dgm:spPr/>
      <dgm:t>
        <a:bodyPr/>
        <a:lstStyle/>
        <a:p>
          <a:endParaRPr lang="en-US" b="1">
            <a:latin typeface="Arial" panose="020B0604020202020204" pitchFamily="34" charset="0"/>
            <a:cs typeface="Arial" panose="020B0604020202020204" pitchFamily="34" charset="0"/>
          </a:endParaRPr>
        </a:p>
      </dgm:t>
    </dgm:pt>
    <dgm:pt modelId="{294A6239-993A-4B9A-8CCB-B7A6138BD7B7}" type="sibTrans" cxnId="{61302917-AC9E-4D2C-B71A-E06166D464BB}">
      <dgm:prSet/>
      <dgm:spPr/>
      <dgm:t>
        <a:bodyPr/>
        <a:lstStyle/>
        <a:p>
          <a:endParaRPr lang="en-US" b="1">
            <a:latin typeface="Arial" panose="020B0604020202020204" pitchFamily="34" charset="0"/>
            <a:cs typeface="Arial" panose="020B0604020202020204" pitchFamily="34" charset="0"/>
          </a:endParaRPr>
        </a:p>
      </dgm:t>
    </dgm:pt>
    <dgm:pt modelId="{0A171C32-CD25-498A-BA29-ACDC6FF454A3}">
      <dgm:prSet phldrT="[Text]"/>
      <dgm:spPr>
        <a:solidFill>
          <a:srgbClr val="71A493"/>
        </a:solidFill>
      </dgm:spPr>
      <dgm:t>
        <a:bodyPr/>
        <a:lstStyle/>
        <a:p>
          <a:r>
            <a:rPr lang="en-US" b="1" dirty="0" smtClean="0">
              <a:latin typeface="Arial" panose="020B0604020202020204" pitchFamily="34" charset="0"/>
              <a:cs typeface="Arial" panose="020B0604020202020204" pitchFamily="34" charset="0"/>
            </a:rPr>
            <a:t>Units undertake collection activity against specific targets</a:t>
          </a:r>
          <a:endParaRPr lang="en-US" b="1" dirty="0">
            <a:latin typeface="Arial" panose="020B0604020202020204" pitchFamily="34" charset="0"/>
            <a:cs typeface="Arial" panose="020B0604020202020204" pitchFamily="34" charset="0"/>
          </a:endParaRPr>
        </a:p>
      </dgm:t>
    </dgm:pt>
    <dgm:pt modelId="{188D734F-C804-4083-812F-92226581B24B}" type="parTrans" cxnId="{DB812C56-376C-4907-BEE0-E50D7D8076E5}">
      <dgm:prSet/>
      <dgm:spPr/>
      <dgm:t>
        <a:bodyPr/>
        <a:lstStyle/>
        <a:p>
          <a:endParaRPr lang="en-US" b="1">
            <a:latin typeface="Arial" panose="020B0604020202020204" pitchFamily="34" charset="0"/>
            <a:cs typeface="Arial" panose="020B0604020202020204" pitchFamily="34" charset="0"/>
          </a:endParaRPr>
        </a:p>
      </dgm:t>
    </dgm:pt>
    <dgm:pt modelId="{0891292D-C71A-41AA-BCC8-757AFD074240}" type="sibTrans" cxnId="{DB812C56-376C-4907-BEE0-E50D7D8076E5}">
      <dgm:prSet/>
      <dgm:spPr/>
      <dgm:t>
        <a:bodyPr/>
        <a:lstStyle/>
        <a:p>
          <a:endParaRPr lang="en-US" b="1">
            <a:latin typeface="Arial" panose="020B0604020202020204" pitchFamily="34" charset="0"/>
            <a:cs typeface="Arial" panose="020B0604020202020204" pitchFamily="34" charset="0"/>
          </a:endParaRPr>
        </a:p>
      </dgm:t>
    </dgm:pt>
    <dgm:pt modelId="{EFF9EB62-9636-441B-B194-C53AC6416DBF}">
      <dgm:prSet phldrT="[Text]"/>
      <dgm:spPr>
        <a:solidFill>
          <a:srgbClr val="71A493"/>
        </a:solidFill>
      </dgm:spPr>
      <dgm:t>
        <a:bodyPr/>
        <a:lstStyle/>
        <a:p>
          <a:r>
            <a:rPr lang="en-US" b="1" dirty="0" smtClean="0">
              <a:latin typeface="Arial" panose="020B0604020202020204" pitchFamily="34" charset="0"/>
              <a:cs typeface="Arial" panose="020B0604020202020204" pitchFamily="34" charset="0"/>
            </a:rPr>
            <a:t>Information collected, fed into system</a:t>
          </a:r>
          <a:endParaRPr lang="en-US" b="1" dirty="0">
            <a:latin typeface="Arial" panose="020B0604020202020204" pitchFamily="34" charset="0"/>
            <a:cs typeface="Arial" panose="020B0604020202020204" pitchFamily="34" charset="0"/>
          </a:endParaRPr>
        </a:p>
      </dgm:t>
    </dgm:pt>
    <dgm:pt modelId="{A401626A-1313-40D8-A072-F49D5C7C1AE4}" type="parTrans" cxnId="{A5D9F77F-1D46-4BB6-B509-9E1568AFC562}">
      <dgm:prSet/>
      <dgm:spPr/>
      <dgm:t>
        <a:bodyPr/>
        <a:lstStyle/>
        <a:p>
          <a:endParaRPr lang="en-US" b="1">
            <a:latin typeface="Arial" panose="020B0604020202020204" pitchFamily="34" charset="0"/>
            <a:cs typeface="Arial" panose="020B0604020202020204" pitchFamily="34" charset="0"/>
          </a:endParaRPr>
        </a:p>
      </dgm:t>
    </dgm:pt>
    <dgm:pt modelId="{43DF7666-171A-4F16-95BB-23DE6B0F0DF4}" type="sibTrans" cxnId="{A5D9F77F-1D46-4BB6-B509-9E1568AFC562}">
      <dgm:prSet/>
      <dgm:spPr/>
      <dgm:t>
        <a:bodyPr/>
        <a:lstStyle/>
        <a:p>
          <a:endParaRPr lang="en-US" b="1">
            <a:latin typeface="Arial" panose="020B0604020202020204" pitchFamily="34" charset="0"/>
            <a:cs typeface="Arial" panose="020B0604020202020204" pitchFamily="34" charset="0"/>
          </a:endParaRPr>
        </a:p>
      </dgm:t>
    </dgm:pt>
    <dgm:pt modelId="{9C9F9510-78EF-4697-A872-D5010F701E6B}">
      <dgm:prSet phldrT="[Text]"/>
      <dgm:spPr>
        <a:solidFill>
          <a:srgbClr val="71A493"/>
        </a:solidFill>
      </dgm:spPr>
      <dgm:t>
        <a:bodyPr/>
        <a:lstStyle/>
        <a:p>
          <a:r>
            <a:rPr lang="en-US" b="1" dirty="0" smtClean="0">
              <a:latin typeface="Arial" panose="020B0604020202020204" pitchFamily="34" charset="0"/>
              <a:cs typeface="Arial" panose="020B0604020202020204" pitchFamily="34" charset="0"/>
            </a:rPr>
            <a:t>Technology is commercialized</a:t>
          </a:r>
          <a:endParaRPr lang="en-US" b="1" dirty="0">
            <a:latin typeface="Arial" panose="020B0604020202020204" pitchFamily="34" charset="0"/>
            <a:cs typeface="Arial" panose="020B0604020202020204" pitchFamily="34" charset="0"/>
          </a:endParaRPr>
        </a:p>
      </dgm:t>
    </dgm:pt>
    <dgm:pt modelId="{B2FD69C9-0ED7-4FAA-8986-75190E154BB2}" type="parTrans" cxnId="{28ADFA64-A270-4DEA-B511-F2F4DDF449AC}">
      <dgm:prSet/>
      <dgm:spPr/>
      <dgm:t>
        <a:bodyPr/>
        <a:lstStyle/>
        <a:p>
          <a:endParaRPr lang="en-US" b="1">
            <a:latin typeface="Arial" panose="020B0604020202020204" pitchFamily="34" charset="0"/>
            <a:cs typeface="Arial" panose="020B0604020202020204" pitchFamily="34" charset="0"/>
          </a:endParaRPr>
        </a:p>
      </dgm:t>
    </dgm:pt>
    <dgm:pt modelId="{97725891-888B-4689-AF6E-CF8079D76C7A}" type="sibTrans" cxnId="{28ADFA64-A270-4DEA-B511-F2F4DDF449AC}">
      <dgm:prSet/>
      <dgm:spPr/>
      <dgm:t>
        <a:bodyPr/>
        <a:lstStyle/>
        <a:p>
          <a:endParaRPr lang="en-US" b="1">
            <a:latin typeface="Arial" panose="020B0604020202020204" pitchFamily="34" charset="0"/>
            <a:cs typeface="Arial" panose="020B0604020202020204" pitchFamily="34" charset="0"/>
          </a:endParaRPr>
        </a:p>
      </dgm:t>
    </dgm:pt>
    <dgm:pt modelId="{8BFE4DF7-B3AC-4B4E-8D3A-B491195B700C}" type="pres">
      <dgm:prSet presAssocID="{EF2EABC7-1AEE-4252-84ED-A448BE58C7A3}" presName="cycle" presStyleCnt="0">
        <dgm:presLayoutVars>
          <dgm:dir/>
          <dgm:resizeHandles val="exact"/>
        </dgm:presLayoutVars>
      </dgm:prSet>
      <dgm:spPr/>
      <dgm:t>
        <a:bodyPr/>
        <a:lstStyle/>
        <a:p>
          <a:endParaRPr lang="en-US"/>
        </a:p>
      </dgm:t>
    </dgm:pt>
    <dgm:pt modelId="{BDFB51D0-1475-403C-8E01-A90D1112512D}" type="pres">
      <dgm:prSet presAssocID="{315C1C9A-F46F-4011-9412-79B756B6D926}" presName="node" presStyleLbl="node1" presStyleIdx="0" presStyleCnt="5">
        <dgm:presLayoutVars>
          <dgm:bulletEnabled val="1"/>
        </dgm:presLayoutVars>
      </dgm:prSet>
      <dgm:spPr/>
      <dgm:t>
        <a:bodyPr/>
        <a:lstStyle/>
        <a:p>
          <a:endParaRPr lang="en-US"/>
        </a:p>
      </dgm:t>
    </dgm:pt>
    <dgm:pt modelId="{E5060CE6-BD1F-4F9F-AC44-B01DC7BA402C}" type="pres">
      <dgm:prSet presAssocID="{315C1C9A-F46F-4011-9412-79B756B6D926}" presName="spNode" presStyleCnt="0"/>
      <dgm:spPr/>
      <dgm:t>
        <a:bodyPr/>
        <a:lstStyle/>
        <a:p>
          <a:endParaRPr lang="en-US"/>
        </a:p>
      </dgm:t>
    </dgm:pt>
    <dgm:pt modelId="{16C4FAA8-AE04-4EF8-9D26-E478B3A57255}" type="pres">
      <dgm:prSet presAssocID="{403024EC-DEC4-49A2-8E59-9CE94BDFD295}" presName="sibTrans" presStyleLbl="sibTrans1D1" presStyleIdx="0" presStyleCnt="5"/>
      <dgm:spPr/>
      <dgm:t>
        <a:bodyPr/>
        <a:lstStyle/>
        <a:p>
          <a:endParaRPr lang="en-US"/>
        </a:p>
      </dgm:t>
    </dgm:pt>
    <dgm:pt modelId="{154714EC-34ED-461D-8FBB-A18816528DE0}" type="pres">
      <dgm:prSet presAssocID="{F5B3D3C5-7968-47DF-94A3-7F4CD6A43581}" presName="node" presStyleLbl="node1" presStyleIdx="1" presStyleCnt="5">
        <dgm:presLayoutVars>
          <dgm:bulletEnabled val="1"/>
        </dgm:presLayoutVars>
      </dgm:prSet>
      <dgm:spPr/>
      <dgm:t>
        <a:bodyPr/>
        <a:lstStyle/>
        <a:p>
          <a:endParaRPr lang="en-US"/>
        </a:p>
      </dgm:t>
    </dgm:pt>
    <dgm:pt modelId="{3C06C7BC-E487-4AF6-9456-C13D54751DAD}" type="pres">
      <dgm:prSet presAssocID="{F5B3D3C5-7968-47DF-94A3-7F4CD6A43581}" presName="spNode" presStyleCnt="0"/>
      <dgm:spPr/>
      <dgm:t>
        <a:bodyPr/>
        <a:lstStyle/>
        <a:p>
          <a:endParaRPr lang="en-US"/>
        </a:p>
      </dgm:t>
    </dgm:pt>
    <dgm:pt modelId="{A6FEF51F-189D-47CC-9DDF-D2C4549812F4}" type="pres">
      <dgm:prSet presAssocID="{294A6239-993A-4B9A-8CCB-B7A6138BD7B7}" presName="sibTrans" presStyleLbl="sibTrans1D1" presStyleIdx="1" presStyleCnt="5"/>
      <dgm:spPr/>
      <dgm:t>
        <a:bodyPr/>
        <a:lstStyle/>
        <a:p>
          <a:endParaRPr lang="en-US"/>
        </a:p>
      </dgm:t>
    </dgm:pt>
    <dgm:pt modelId="{098C0E81-7351-4027-8FE8-6A9E19A6EBA7}" type="pres">
      <dgm:prSet presAssocID="{0A171C32-CD25-498A-BA29-ACDC6FF454A3}" presName="node" presStyleLbl="node1" presStyleIdx="2" presStyleCnt="5">
        <dgm:presLayoutVars>
          <dgm:bulletEnabled val="1"/>
        </dgm:presLayoutVars>
      </dgm:prSet>
      <dgm:spPr/>
      <dgm:t>
        <a:bodyPr/>
        <a:lstStyle/>
        <a:p>
          <a:endParaRPr lang="en-US"/>
        </a:p>
      </dgm:t>
    </dgm:pt>
    <dgm:pt modelId="{44D72D15-399F-49CB-91FD-896E8CEB2852}" type="pres">
      <dgm:prSet presAssocID="{0A171C32-CD25-498A-BA29-ACDC6FF454A3}" presName="spNode" presStyleCnt="0"/>
      <dgm:spPr/>
      <dgm:t>
        <a:bodyPr/>
        <a:lstStyle/>
        <a:p>
          <a:endParaRPr lang="en-US"/>
        </a:p>
      </dgm:t>
    </dgm:pt>
    <dgm:pt modelId="{892003B8-386B-448B-83B9-A1FE5470FB65}" type="pres">
      <dgm:prSet presAssocID="{0891292D-C71A-41AA-BCC8-757AFD074240}" presName="sibTrans" presStyleLbl="sibTrans1D1" presStyleIdx="2" presStyleCnt="5"/>
      <dgm:spPr/>
      <dgm:t>
        <a:bodyPr/>
        <a:lstStyle/>
        <a:p>
          <a:endParaRPr lang="en-US"/>
        </a:p>
      </dgm:t>
    </dgm:pt>
    <dgm:pt modelId="{4F5A6709-E66D-4B39-BFBD-F9550BEA689F}" type="pres">
      <dgm:prSet presAssocID="{EFF9EB62-9636-441B-B194-C53AC6416DBF}" presName="node" presStyleLbl="node1" presStyleIdx="3" presStyleCnt="5">
        <dgm:presLayoutVars>
          <dgm:bulletEnabled val="1"/>
        </dgm:presLayoutVars>
      </dgm:prSet>
      <dgm:spPr/>
      <dgm:t>
        <a:bodyPr/>
        <a:lstStyle/>
        <a:p>
          <a:endParaRPr lang="en-US"/>
        </a:p>
      </dgm:t>
    </dgm:pt>
    <dgm:pt modelId="{C50EC26F-7CC8-46FF-9DDE-CCCFCA14150D}" type="pres">
      <dgm:prSet presAssocID="{EFF9EB62-9636-441B-B194-C53AC6416DBF}" presName="spNode" presStyleCnt="0"/>
      <dgm:spPr/>
      <dgm:t>
        <a:bodyPr/>
        <a:lstStyle/>
        <a:p>
          <a:endParaRPr lang="en-US"/>
        </a:p>
      </dgm:t>
    </dgm:pt>
    <dgm:pt modelId="{FB1C9AA2-F40A-49A6-84BB-457D15280760}" type="pres">
      <dgm:prSet presAssocID="{43DF7666-171A-4F16-95BB-23DE6B0F0DF4}" presName="sibTrans" presStyleLbl="sibTrans1D1" presStyleIdx="3" presStyleCnt="5"/>
      <dgm:spPr/>
      <dgm:t>
        <a:bodyPr/>
        <a:lstStyle/>
        <a:p>
          <a:endParaRPr lang="en-US"/>
        </a:p>
      </dgm:t>
    </dgm:pt>
    <dgm:pt modelId="{A9079178-4DD6-439F-AA41-D45C0017C915}" type="pres">
      <dgm:prSet presAssocID="{9C9F9510-78EF-4697-A872-D5010F701E6B}" presName="node" presStyleLbl="node1" presStyleIdx="4" presStyleCnt="5">
        <dgm:presLayoutVars>
          <dgm:bulletEnabled val="1"/>
        </dgm:presLayoutVars>
      </dgm:prSet>
      <dgm:spPr/>
      <dgm:t>
        <a:bodyPr/>
        <a:lstStyle/>
        <a:p>
          <a:endParaRPr lang="en-US"/>
        </a:p>
      </dgm:t>
    </dgm:pt>
    <dgm:pt modelId="{A2425C94-CA92-414D-B1B9-F632B68F7902}" type="pres">
      <dgm:prSet presAssocID="{9C9F9510-78EF-4697-A872-D5010F701E6B}" presName="spNode" presStyleCnt="0"/>
      <dgm:spPr/>
      <dgm:t>
        <a:bodyPr/>
        <a:lstStyle/>
        <a:p>
          <a:endParaRPr lang="en-US"/>
        </a:p>
      </dgm:t>
    </dgm:pt>
    <dgm:pt modelId="{8CBEF97B-D913-426A-8A0D-AA1C871C7E95}" type="pres">
      <dgm:prSet presAssocID="{97725891-888B-4689-AF6E-CF8079D76C7A}" presName="sibTrans" presStyleLbl="sibTrans1D1" presStyleIdx="4" presStyleCnt="5"/>
      <dgm:spPr/>
      <dgm:t>
        <a:bodyPr/>
        <a:lstStyle/>
        <a:p>
          <a:endParaRPr lang="en-US"/>
        </a:p>
      </dgm:t>
    </dgm:pt>
  </dgm:ptLst>
  <dgm:cxnLst>
    <dgm:cxn modelId="{A4D96FEC-133A-704F-B97B-C4E58381E6C2}" type="presOf" srcId="{9C9F9510-78EF-4697-A872-D5010F701E6B}" destId="{A9079178-4DD6-439F-AA41-D45C0017C915}" srcOrd="0" destOrd="0" presId="urn:microsoft.com/office/officeart/2005/8/layout/cycle5"/>
    <dgm:cxn modelId="{61302917-AC9E-4D2C-B71A-E06166D464BB}" srcId="{EF2EABC7-1AEE-4252-84ED-A448BE58C7A3}" destId="{F5B3D3C5-7968-47DF-94A3-7F4CD6A43581}" srcOrd="1" destOrd="0" parTransId="{C53D1B89-B4C3-4E09-9509-61F68E80A65F}" sibTransId="{294A6239-993A-4B9A-8CCB-B7A6138BD7B7}"/>
    <dgm:cxn modelId="{7E8C26E5-4D0F-B04C-AEDA-7E41BFDF3926}" type="presOf" srcId="{F5B3D3C5-7968-47DF-94A3-7F4CD6A43581}" destId="{154714EC-34ED-461D-8FBB-A18816528DE0}" srcOrd="0" destOrd="0" presId="urn:microsoft.com/office/officeart/2005/8/layout/cycle5"/>
    <dgm:cxn modelId="{DB812C56-376C-4907-BEE0-E50D7D8076E5}" srcId="{EF2EABC7-1AEE-4252-84ED-A448BE58C7A3}" destId="{0A171C32-CD25-498A-BA29-ACDC6FF454A3}" srcOrd="2" destOrd="0" parTransId="{188D734F-C804-4083-812F-92226581B24B}" sibTransId="{0891292D-C71A-41AA-BCC8-757AFD074240}"/>
    <dgm:cxn modelId="{E130253B-EA5E-B54E-AA37-0DC4C9906F80}" type="presOf" srcId="{315C1C9A-F46F-4011-9412-79B756B6D926}" destId="{BDFB51D0-1475-403C-8E01-A90D1112512D}" srcOrd="0" destOrd="0" presId="urn:microsoft.com/office/officeart/2005/8/layout/cycle5"/>
    <dgm:cxn modelId="{C72F71E1-2B46-2745-AFF9-827DA2E357B0}" type="presOf" srcId="{EFF9EB62-9636-441B-B194-C53AC6416DBF}" destId="{4F5A6709-E66D-4B39-BFBD-F9550BEA689F}" srcOrd="0" destOrd="0" presId="urn:microsoft.com/office/officeart/2005/8/layout/cycle5"/>
    <dgm:cxn modelId="{34C7AC15-5219-B345-A1A8-EE54B15138D3}" type="presOf" srcId="{EF2EABC7-1AEE-4252-84ED-A448BE58C7A3}" destId="{8BFE4DF7-B3AC-4B4E-8D3A-B491195B700C}" srcOrd="0" destOrd="0" presId="urn:microsoft.com/office/officeart/2005/8/layout/cycle5"/>
    <dgm:cxn modelId="{28ADFA64-A270-4DEA-B511-F2F4DDF449AC}" srcId="{EF2EABC7-1AEE-4252-84ED-A448BE58C7A3}" destId="{9C9F9510-78EF-4697-A872-D5010F701E6B}" srcOrd="4" destOrd="0" parTransId="{B2FD69C9-0ED7-4FAA-8986-75190E154BB2}" sibTransId="{97725891-888B-4689-AF6E-CF8079D76C7A}"/>
    <dgm:cxn modelId="{285036D4-2526-964F-80A6-5A3B2A66209E}" type="presOf" srcId="{403024EC-DEC4-49A2-8E59-9CE94BDFD295}" destId="{16C4FAA8-AE04-4EF8-9D26-E478B3A57255}" srcOrd="0" destOrd="0" presId="urn:microsoft.com/office/officeart/2005/8/layout/cycle5"/>
    <dgm:cxn modelId="{2DF41ABB-3BA3-B74C-91E7-A7324040EE0B}" type="presOf" srcId="{97725891-888B-4689-AF6E-CF8079D76C7A}" destId="{8CBEF97B-D913-426A-8A0D-AA1C871C7E95}" srcOrd="0" destOrd="0" presId="urn:microsoft.com/office/officeart/2005/8/layout/cycle5"/>
    <dgm:cxn modelId="{73DC444A-06E9-423E-9F65-3C34031518F3}" srcId="{EF2EABC7-1AEE-4252-84ED-A448BE58C7A3}" destId="{315C1C9A-F46F-4011-9412-79B756B6D926}" srcOrd="0" destOrd="0" parTransId="{4B78434F-1431-4E14-91B0-303FF54F9C45}" sibTransId="{403024EC-DEC4-49A2-8E59-9CE94BDFD295}"/>
    <dgm:cxn modelId="{54FD3C18-666A-4A46-8F38-DDB21B1B3DDA}" type="presOf" srcId="{294A6239-993A-4B9A-8CCB-B7A6138BD7B7}" destId="{A6FEF51F-189D-47CC-9DDF-D2C4549812F4}" srcOrd="0" destOrd="0" presId="urn:microsoft.com/office/officeart/2005/8/layout/cycle5"/>
    <dgm:cxn modelId="{F27229D9-2561-3E40-87E2-0BCC8AD07214}" type="presOf" srcId="{0A171C32-CD25-498A-BA29-ACDC6FF454A3}" destId="{098C0E81-7351-4027-8FE8-6A9E19A6EBA7}" srcOrd="0" destOrd="0" presId="urn:microsoft.com/office/officeart/2005/8/layout/cycle5"/>
    <dgm:cxn modelId="{59E40137-754A-2145-A217-89B838A15DCF}" type="presOf" srcId="{43DF7666-171A-4F16-95BB-23DE6B0F0DF4}" destId="{FB1C9AA2-F40A-49A6-84BB-457D15280760}" srcOrd="0" destOrd="0" presId="urn:microsoft.com/office/officeart/2005/8/layout/cycle5"/>
    <dgm:cxn modelId="{A5D9F77F-1D46-4BB6-B509-9E1568AFC562}" srcId="{EF2EABC7-1AEE-4252-84ED-A448BE58C7A3}" destId="{EFF9EB62-9636-441B-B194-C53AC6416DBF}" srcOrd="3" destOrd="0" parTransId="{A401626A-1313-40D8-A072-F49D5C7C1AE4}" sibTransId="{43DF7666-171A-4F16-95BB-23DE6B0F0DF4}"/>
    <dgm:cxn modelId="{2F8368E7-7ADB-3D49-A561-5EB221EC57A7}" type="presOf" srcId="{0891292D-C71A-41AA-BCC8-757AFD074240}" destId="{892003B8-386B-448B-83B9-A1FE5470FB65}" srcOrd="0" destOrd="0" presId="urn:microsoft.com/office/officeart/2005/8/layout/cycle5"/>
    <dgm:cxn modelId="{95163A2C-A0DF-3743-AEE0-A8E5D25DA4E1}" type="presParOf" srcId="{8BFE4DF7-B3AC-4B4E-8D3A-B491195B700C}" destId="{BDFB51D0-1475-403C-8E01-A90D1112512D}" srcOrd="0" destOrd="0" presId="urn:microsoft.com/office/officeart/2005/8/layout/cycle5"/>
    <dgm:cxn modelId="{F5835F4B-6A0A-D54E-B39E-6049210D6A7F}" type="presParOf" srcId="{8BFE4DF7-B3AC-4B4E-8D3A-B491195B700C}" destId="{E5060CE6-BD1F-4F9F-AC44-B01DC7BA402C}" srcOrd="1" destOrd="0" presId="urn:microsoft.com/office/officeart/2005/8/layout/cycle5"/>
    <dgm:cxn modelId="{C1E243E7-4C3E-894A-8763-371F9E9A580E}" type="presParOf" srcId="{8BFE4DF7-B3AC-4B4E-8D3A-B491195B700C}" destId="{16C4FAA8-AE04-4EF8-9D26-E478B3A57255}" srcOrd="2" destOrd="0" presId="urn:microsoft.com/office/officeart/2005/8/layout/cycle5"/>
    <dgm:cxn modelId="{FB81C686-5F18-F340-A002-2195BA9091FA}" type="presParOf" srcId="{8BFE4DF7-B3AC-4B4E-8D3A-B491195B700C}" destId="{154714EC-34ED-461D-8FBB-A18816528DE0}" srcOrd="3" destOrd="0" presId="urn:microsoft.com/office/officeart/2005/8/layout/cycle5"/>
    <dgm:cxn modelId="{E6133273-3C52-2C4A-A6E7-C8E49B66B04F}" type="presParOf" srcId="{8BFE4DF7-B3AC-4B4E-8D3A-B491195B700C}" destId="{3C06C7BC-E487-4AF6-9456-C13D54751DAD}" srcOrd="4" destOrd="0" presId="urn:microsoft.com/office/officeart/2005/8/layout/cycle5"/>
    <dgm:cxn modelId="{9C687F33-8F7D-3646-B2ED-7B236EB989AE}" type="presParOf" srcId="{8BFE4DF7-B3AC-4B4E-8D3A-B491195B700C}" destId="{A6FEF51F-189D-47CC-9DDF-D2C4549812F4}" srcOrd="5" destOrd="0" presId="urn:microsoft.com/office/officeart/2005/8/layout/cycle5"/>
    <dgm:cxn modelId="{F16A23A6-D36C-D54A-9BFC-F73D9CF4432D}" type="presParOf" srcId="{8BFE4DF7-B3AC-4B4E-8D3A-B491195B700C}" destId="{098C0E81-7351-4027-8FE8-6A9E19A6EBA7}" srcOrd="6" destOrd="0" presId="urn:microsoft.com/office/officeart/2005/8/layout/cycle5"/>
    <dgm:cxn modelId="{74970F41-08E5-8E44-918E-DB477D12896F}" type="presParOf" srcId="{8BFE4DF7-B3AC-4B4E-8D3A-B491195B700C}" destId="{44D72D15-399F-49CB-91FD-896E8CEB2852}" srcOrd="7" destOrd="0" presId="urn:microsoft.com/office/officeart/2005/8/layout/cycle5"/>
    <dgm:cxn modelId="{6ED1C873-7C25-FD41-BF6D-0F3D4AF4E0C5}" type="presParOf" srcId="{8BFE4DF7-B3AC-4B4E-8D3A-B491195B700C}" destId="{892003B8-386B-448B-83B9-A1FE5470FB65}" srcOrd="8" destOrd="0" presId="urn:microsoft.com/office/officeart/2005/8/layout/cycle5"/>
    <dgm:cxn modelId="{ECD555BA-02E1-E948-9A7C-4121A8F63D40}" type="presParOf" srcId="{8BFE4DF7-B3AC-4B4E-8D3A-B491195B700C}" destId="{4F5A6709-E66D-4B39-BFBD-F9550BEA689F}" srcOrd="9" destOrd="0" presId="urn:microsoft.com/office/officeart/2005/8/layout/cycle5"/>
    <dgm:cxn modelId="{AE863C37-DF40-444A-9039-308EB8ECC375}" type="presParOf" srcId="{8BFE4DF7-B3AC-4B4E-8D3A-B491195B700C}" destId="{C50EC26F-7CC8-46FF-9DDE-CCCFCA14150D}" srcOrd="10" destOrd="0" presId="urn:microsoft.com/office/officeart/2005/8/layout/cycle5"/>
    <dgm:cxn modelId="{886F2224-450B-AE4B-9967-3897F2EEE4F5}" type="presParOf" srcId="{8BFE4DF7-B3AC-4B4E-8D3A-B491195B700C}" destId="{FB1C9AA2-F40A-49A6-84BB-457D15280760}" srcOrd="11" destOrd="0" presId="urn:microsoft.com/office/officeart/2005/8/layout/cycle5"/>
    <dgm:cxn modelId="{E91121E1-98F9-5A4F-8B67-862278D9E5BA}" type="presParOf" srcId="{8BFE4DF7-B3AC-4B4E-8D3A-B491195B700C}" destId="{A9079178-4DD6-439F-AA41-D45C0017C915}" srcOrd="12" destOrd="0" presId="urn:microsoft.com/office/officeart/2005/8/layout/cycle5"/>
    <dgm:cxn modelId="{57DEF953-2191-6B41-91A3-F216EC7ABCC3}" type="presParOf" srcId="{8BFE4DF7-B3AC-4B4E-8D3A-B491195B700C}" destId="{A2425C94-CA92-414D-B1B9-F632B68F7902}" srcOrd="13" destOrd="0" presId="urn:microsoft.com/office/officeart/2005/8/layout/cycle5"/>
    <dgm:cxn modelId="{2840D3CF-0E22-5E4E-8688-FAB0B4A52028}" type="presParOf" srcId="{8BFE4DF7-B3AC-4B4E-8D3A-B491195B700C}" destId="{8CBEF97B-D913-426A-8A0D-AA1C871C7E95}" srcOrd="14"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172493F-B597-457A-AAD4-2669C19FF1C4}" type="datetimeFigureOut">
              <a:rPr lang="en-US" smtClean="0"/>
              <a:t>11/11/2017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4D3B185-3F61-4F99-B999-136B840A08F8}" type="slidenum">
              <a:rPr lang="en-US" smtClean="0"/>
              <a:t>‹#›</a:t>
            </a:fld>
            <a:endParaRPr lang="en-US" dirty="0"/>
          </a:p>
        </p:txBody>
      </p:sp>
    </p:spTree>
    <p:extLst>
      <p:ext uri="{BB962C8B-B14F-4D97-AF65-F5344CB8AC3E}">
        <p14:creationId xmlns:p14="http://schemas.microsoft.com/office/powerpoint/2010/main" val="9497281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D28B4D-4B64-4A91-94D4-24A59B1BB6F9}" type="datetimeFigureOut">
              <a:rPr lang="en-US" smtClean="0"/>
              <a:t>11/11/2017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2B13A7-3D1A-4054-B3BA-D2AD6ADCAA5C}" type="slidenum">
              <a:rPr lang="en-US" smtClean="0"/>
              <a:t>‹#›</a:t>
            </a:fld>
            <a:endParaRPr lang="en-US" dirty="0"/>
          </a:p>
        </p:txBody>
      </p:sp>
    </p:spTree>
    <p:extLst>
      <p:ext uri="{BB962C8B-B14F-4D97-AF65-F5344CB8AC3E}">
        <p14:creationId xmlns:p14="http://schemas.microsoft.com/office/powerpoint/2010/main" val="5395867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China has undergone tremendous changes since the communist victory in 1949.  Why are these changes so dramatic?  What has remained the same?  What can the world count on from China?  While we cannot predict the future, it is possible to anticipate some developments already in progress - an increasingly dictatorial state that suppresses regional interests, sharper and more intense nationalism, and a shift away from the booming export-led economy of the recent past.</a:t>
            </a:r>
          </a:p>
          <a:p>
            <a:endParaRPr lang="en-US" dirty="0"/>
          </a:p>
        </p:txBody>
      </p:sp>
      <p:sp>
        <p:nvSpPr>
          <p:cNvPr id="4" name="Slide Number Placeholder 3"/>
          <p:cNvSpPr>
            <a:spLocks noGrp="1"/>
          </p:cNvSpPr>
          <p:nvPr>
            <p:ph type="sldNum" sz="quarter" idx="10"/>
          </p:nvPr>
        </p:nvSpPr>
        <p:spPr/>
        <p:txBody>
          <a:bodyPr/>
          <a:lstStyle/>
          <a:p>
            <a:fld id="{BE2B13A7-3D1A-4054-B3BA-D2AD6ADCAA5C}" type="slidenum">
              <a:rPr lang="en-US" smtClean="0"/>
              <a:t>1</a:t>
            </a:fld>
            <a:endParaRPr lang="en-US" dirty="0"/>
          </a:p>
        </p:txBody>
      </p:sp>
    </p:spTree>
    <p:extLst>
      <p:ext uri="{BB962C8B-B14F-4D97-AF65-F5344CB8AC3E}">
        <p14:creationId xmlns:p14="http://schemas.microsoft.com/office/powerpoint/2010/main" val="241346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In the Imperial era, there was no threat from the east—from the ocean.  But that changed with the coming of Western imperialism in the 19</a:t>
            </a:r>
            <a:r>
              <a:rPr lang="en-US" baseline="30000" dirty="0" smtClean="0"/>
              <a:t>th</a:t>
            </a:r>
            <a:r>
              <a:rPr lang="en-US" baseline="0" dirty="0" smtClean="0"/>
              <a:t> Century.  Chinese leaders have learned that as long as they cannot control the nations to the east, then they are vulnerable to blockade.  With China’s increasing reliance on international trade, this situation has become increasingly unacceptable to Beijing.  This concern lies at the core of the PRC leadership’s determination to neutralize Japan,  retake Taiwan, control the South China Sea, and change the Philippines from being a US protectorate into a Chinese one.  This is a big change.  As Chinese leaders seek to reassert traditional suzerainty in East Asia, subsequent developments promise to become major historical events</a:t>
            </a:r>
            <a:endParaRPr lang="en-US" dirty="0"/>
          </a:p>
        </p:txBody>
      </p:sp>
      <p:sp>
        <p:nvSpPr>
          <p:cNvPr id="4" name="Slide Number Placeholder 3"/>
          <p:cNvSpPr>
            <a:spLocks noGrp="1"/>
          </p:cNvSpPr>
          <p:nvPr>
            <p:ph type="sldNum" sz="quarter" idx="10"/>
          </p:nvPr>
        </p:nvSpPr>
        <p:spPr/>
        <p:txBody>
          <a:bodyPr/>
          <a:lstStyle/>
          <a:p>
            <a:fld id="{BE2B13A7-3D1A-4054-B3BA-D2AD6ADCAA5C}" type="slidenum">
              <a:rPr lang="en-US" smtClean="0"/>
              <a:t>13</a:t>
            </a:fld>
            <a:endParaRPr lang="en-US" dirty="0"/>
          </a:p>
        </p:txBody>
      </p:sp>
    </p:spTree>
    <p:extLst>
      <p:ext uri="{BB962C8B-B14F-4D97-AF65-F5344CB8AC3E}">
        <p14:creationId xmlns:p14="http://schemas.microsoft.com/office/powerpoint/2010/main" val="983706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risk and crime are much lower in China than in the US.</a:t>
            </a:r>
          </a:p>
          <a:p>
            <a:endParaRPr lang="en-US" dirty="0" smtClean="0"/>
          </a:p>
          <a:p>
            <a:r>
              <a:rPr lang="en-US" dirty="0" smtClean="0"/>
              <a:t>But there are complications</a:t>
            </a:r>
          </a:p>
          <a:p>
            <a:endParaRPr lang="en-US" dirty="0"/>
          </a:p>
        </p:txBody>
      </p:sp>
      <p:sp>
        <p:nvSpPr>
          <p:cNvPr id="4" name="Slide Number Placeholder 3"/>
          <p:cNvSpPr>
            <a:spLocks noGrp="1"/>
          </p:cNvSpPr>
          <p:nvPr>
            <p:ph type="sldNum" sz="quarter" idx="10"/>
          </p:nvPr>
        </p:nvSpPr>
        <p:spPr/>
        <p:txBody>
          <a:bodyPr/>
          <a:lstStyle/>
          <a:p>
            <a:fld id="{4A6BA044-1FB5-4E02-B6FD-9C5BBD0EC10F}" type="slidenum">
              <a:rPr lang="en-US" smtClean="0"/>
              <a:t>14</a:t>
            </a:fld>
            <a:endParaRPr lang="en-US"/>
          </a:p>
        </p:txBody>
      </p:sp>
    </p:spTree>
    <p:extLst>
      <p:ext uri="{BB962C8B-B14F-4D97-AF65-F5344CB8AC3E}">
        <p14:creationId xmlns:p14="http://schemas.microsoft.com/office/powerpoint/2010/main" val="3223928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Police often ignore some technically criminal activity, perhaps because local Communist Party interests</a:t>
            </a:r>
            <a:r>
              <a:rPr lang="en-US" baseline="0" dirty="0" smtClean="0"/>
              <a:t> have been known to run it for profit (e.g.: gambling, prostitution).</a:t>
            </a:r>
            <a:r>
              <a:rPr lang="en-US" dirty="0" smtClean="0"/>
              <a:t>  At the same time, violent crime</a:t>
            </a:r>
            <a:r>
              <a:rPr lang="en-US" baseline="0" dirty="0" smtClean="0"/>
              <a:t> and political dissidence are </a:t>
            </a:r>
            <a:r>
              <a:rPr lang="en-US" dirty="0" smtClean="0"/>
              <a:t>low and are vigorously pursued by the police.  But traffic enforcement is inconsistent</a:t>
            </a:r>
            <a:r>
              <a:rPr lang="en-US" baseline="0" dirty="0" smtClean="0"/>
              <a:t> and traffic accidents are perhaps the greatest risk to the visitor.  </a:t>
            </a:r>
            <a:r>
              <a:rPr lang="en-US" dirty="0" smtClean="0"/>
              <a:t>So the behavior by the police in China is different than in North America or Western Europe: it is less predictable and more driven by occasional crackdowns that take enforcement</a:t>
            </a:r>
            <a:r>
              <a:rPr lang="en-US" baseline="0" dirty="0" smtClean="0"/>
              <a:t> from dormant to hyperactive in a day.  The trigger can be political consideratio</a:t>
            </a:r>
            <a:r>
              <a:rPr lang="en-US" dirty="0" smtClean="0"/>
              <a:t>ns such as VIP visits to the city.</a:t>
            </a:r>
            <a:r>
              <a:rPr lang="en-US" baseline="0" dirty="0" smtClean="0"/>
              <a:t>  The lesson: obey Chinese laws, no matter how much you see them being violated around you – the crackdowns can come instantly and when they do, they </a:t>
            </a:r>
            <a:r>
              <a:rPr lang="en-US" baseline="0" smtClean="0"/>
              <a:t>are vociferous.</a:t>
            </a:r>
            <a:endParaRPr lang="en-US" dirty="0"/>
          </a:p>
        </p:txBody>
      </p:sp>
      <p:sp>
        <p:nvSpPr>
          <p:cNvPr id="4" name="Slide Number Placeholder 3"/>
          <p:cNvSpPr>
            <a:spLocks noGrp="1"/>
          </p:cNvSpPr>
          <p:nvPr>
            <p:ph type="sldNum" sz="quarter" idx="10"/>
          </p:nvPr>
        </p:nvSpPr>
        <p:spPr/>
        <p:txBody>
          <a:bodyPr/>
          <a:lstStyle/>
          <a:p>
            <a:fld id="{072EFF4F-A869-44D5-8E2E-1DFA50E22271}" type="slidenum">
              <a:rPr lang="en-US" smtClean="0"/>
              <a:t>15</a:t>
            </a:fld>
            <a:endParaRPr lang="en-US"/>
          </a:p>
        </p:txBody>
      </p:sp>
    </p:spTree>
    <p:extLst>
      <p:ext uri="{BB962C8B-B14F-4D97-AF65-F5344CB8AC3E}">
        <p14:creationId xmlns:p14="http://schemas.microsoft.com/office/powerpoint/2010/main" val="3645909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Such an article might be harder today to publish in official Chinese media</a:t>
            </a:r>
            <a:endParaRPr lang="en-US" dirty="0"/>
          </a:p>
        </p:txBody>
      </p:sp>
      <p:sp>
        <p:nvSpPr>
          <p:cNvPr id="4" name="Slide Number Placeholder 3"/>
          <p:cNvSpPr>
            <a:spLocks noGrp="1"/>
          </p:cNvSpPr>
          <p:nvPr>
            <p:ph type="sldNum" sz="quarter" idx="10"/>
          </p:nvPr>
        </p:nvSpPr>
        <p:spPr/>
        <p:txBody>
          <a:bodyPr/>
          <a:lstStyle/>
          <a:p>
            <a:fld id="{072EFF4F-A869-44D5-8E2E-1DFA50E22271}" type="slidenum">
              <a:rPr lang="en-US" smtClean="0"/>
              <a:t>17</a:t>
            </a:fld>
            <a:endParaRPr lang="en-US"/>
          </a:p>
        </p:txBody>
      </p:sp>
    </p:spTree>
    <p:extLst>
      <p:ext uri="{BB962C8B-B14F-4D97-AF65-F5344CB8AC3E}">
        <p14:creationId xmlns:p14="http://schemas.microsoft.com/office/powerpoint/2010/main" val="316146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6BA044-1FB5-4E02-B6FD-9C5BBD0EC10F}" type="slidenum">
              <a:rPr lang="en-US" smtClean="0"/>
              <a:t>20</a:t>
            </a:fld>
            <a:endParaRPr lang="en-US"/>
          </a:p>
        </p:txBody>
      </p:sp>
    </p:spTree>
    <p:extLst>
      <p:ext uri="{BB962C8B-B14F-4D97-AF65-F5344CB8AC3E}">
        <p14:creationId xmlns:p14="http://schemas.microsoft.com/office/powerpoint/2010/main" val="3223928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847F43-EFFB-DF44-9B0D-1248A9DD98A0}" type="slidenum">
              <a:rPr lang="en-US" smtClean="0"/>
              <a:pPr/>
              <a:t>21</a:t>
            </a:fld>
            <a:endParaRPr lang="en-US" dirty="0"/>
          </a:p>
        </p:txBody>
      </p:sp>
    </p:spTree>
    <p:extLst>
      <p:ext uri="{BB962C8B-B14F-4D97-AF65-F5344CB8AC3E}">
        <p14:creationId xmlns:p14="http://schemas.microsoft.com/office/powerpoint/2010/main" val="3478741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6BA044-1FB5-4E02-B6FD-9C5BBD0EC10F}" type="slidenum">
              <a:rPr lang="en-US" smtClean="0"/>
              <a:t>23</a:t>
            </a:fld>
            <a:endParaRPr lang="en-US"/>
          </a:p>
        </p:txBody>
      </p:sp>
    </p:spTree>
    <p:extLst>
      <p:ext uri="{BB962C8B-B14F-4D97-AF65-F5344CB8AC3E}">
        <p14:creationId xmlns:p14="http://schemas.microsoft.com/office/powerpoint/2010/main" val="556808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6BA044-1FB5-4E02-B6FD-9C5BBD0EC10F}" type="slidenum">
              <a:rPr lang="en-US" smtClean="0"/>
              <a:t>25</a:t>
            </a:fld>
            <a:endParaRPr lang="en-US"/>
          </a:p>
        </p:txBody>
      </p:sp>
    </p:spTree>
    <p:extLst>
      <p:ext uri="{BB962C8B-B14F-4D97-AF65-F5344CB8AC3E}">
        <p14:creationId xmlns:p14="http://schemas.microsoft.com/office/powerpoint/2010/main" val="2243431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National development priorities set and refined</a:t>
            </a:r>
          </a:p>
          <a:p>
            <a:pPr marL="228600" indent="-228600">
              <a:buAutoNum type="arabicPeriod"/>
            </a:pPr>
            <a:r>
              <a:rPr lang="en-US" dirty="0" smtClean="0"/>
              <a:t>Individual ministries respond, and task collection units (MSS, PLA)</a:t>
            </a:r>
          </a:p>
          <a:p>
            <a:pPr marL="228600" indent="-228600">
              <a:buAutoNum type="arabicPeriod"/>
            </a:pPr>
            <a:r>
              <a:rPr lang="en-US" dirty="0" smtClean="0"/>
              <a:t>Units undertake collection against targets</a:t>
            </a:r>
          </a:p>
          <a:p>
            <a:pPr marL="228600" indent="-228600">
              <a:buAutoNum type="arabicPeriod"/>
            </a:pPr>
            <a:r>
              <a:rPr lang="en-US" dirty="0" smtClean="0"/>
              <a:t>They collect data and feed it into the national system</a:t>
            </a:r>
          </a:p>
          <a:p>
            <a:pPr marL="228600" indent="-228600">
              <a:buAutoNum type="arabicPeriod"/>
            </a:pPr>
            <a:r>
              <a:rPr lang="en-US" dirty="0" smtClean="0"/>
              <a:t>Technology is commercialized</a:t>
            </a:r>
            <a:endParaRPr lang="en-US" dirty="0"/>
          </a:p>
        </p:txBody>
      </p:sp>
      <p:sp>
        <p:nvSpPr>
          <p:cNvPr id="4" name="Slide Number Placeholder 3"/>
          <p:cNvSpPr>
            <a:spLocks noGrp="1"/>
          </p:cNvSpPr>
          <p:nvPr>
            <p:ph type="sldNum" sz="quarter" idx="10"/>
          </p:nvPr>
        </p:nvSpPr>
        <p:spPr/>
        <p:txBody>
          <a:bodyPr/>
          <a:lstStyle/>
          <a:p>
            <a:fld id="{4A6BA044-1FB5-4E02-B6FD-9C5BBD0EC10F}" type="slidenum">
              <a:rPr lang="en-US" smtClean="0"/>
              <a:t>26</a:t>
            </a:fld>
            <a:endParaRPr lang="en-US"/>
          </a:p>
        </p:txBody>
      </p:sp>
    </p:spTree>
    <p:extLst>
      <p:ext uri="{BB962C8B-B14F-4D97-AF65-F5344CB8AC3E}">
        <p14:creationId xmlns:p14="http://schemas.microsoft.com/office/powerpoint/2010/main" val="4096371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6BA044-1FB5-4E02-B6FD-9C5BBD0EC10F}" type="slidenum">
              <a:rPr lang="en-US" smtClean="0"/>
              <a:t>28</a:t>
            </a:fld>
            <a:endParaRPr lang="en-US"/>
          </a:p>
        </p:txBody>
      </p:sp>
    </p:spTree>
    <p:extLst>
      <p:ext uri="{BB962C8B-B14F-4D97-AF65-F5344CB8AC3E}">
        <p14:creationId xmlns:p14="http://schemas.microsoft.com/office/powerpoint/2010/main" val="322392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6BA044-1FB5-4E02-B6FD-9C5BBD0EC10F}" type="slidenum">
              <a:rPr lang="en-US" smtClean="0"/>
              <a:t>5</a:t>
            </a:fld>
            <a:endParaRPr lang="en-US"/>
          </a:p>
        </p:txBody>
      </p:sp>
    </p:spTree>
    <p:extLst>
      <p:ext uri="{BB962C8B-B14F-4D97-AF65-F5344CB8AC3E}">
        <p14:creationId xmlns:p14="http://schemas.microsoft.com/office/powerpoint/2010/main" val="3223928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put it simply, there was an escalating debate in China from the May 1999 to perhaps</a:t>
            </a:r>
            <a:r>
              <a:rPr lang="en-US" baseline="0" dirty="0" smtClean="0"/>
              <a:t> 2010 about how to treat the US: are we an ally, a competitor, an adversary, or a dangerous enemy to China?  The intensified debate began with the </a:t>
            </a:r>
            <a:r>
              <a:rPr lang="en-US" dirty="0" smtClean="0"/>
              <a:t>US bombing of the Chinese embassy in Belgrade, Yugoslavia (May 1999).  Three Chinese Ministry of State Security agents under cover as official journalists were killed.  The bomb made a direct hit on the Chinese embassy’s equivalent of a CIA station, on the top floor, which makes many Chinese think—to</a:t>
            </a:r>
            <a:r>
              <a:rPr lang="en-US" baseline="0" dirty="0" smtClean="0"/>
              <a:t> </a:t>
            </a:r>
            <a:r>
              <a:rPr lang="en-US" dirty="0" smtClean="0"/>
              <a:t>this day—that the bombing was deliberate.  </a:t>
            </a:r>
          </a:p>
          <a:p>
            <a:endParaRPr lang="en-US" dirty="0" smtClean="0"/>
          </a:p>
          <a:p>
            <a:r>
              <a:rPr lang="en-US" dirty="0" smtClean="0"/>
              <a:t>In short, this ruined the relations between Chinese security services and their US counterparts, and greatly affected US companies in China because the Chinese services have increasingly come to believe that the American intelligence agencies are using US business people in China as clandestine agents.  The situation has never improved, and was made even worse by the revelations of Edward Snowden last year.  To</a:t>
            </a:r>
            <a:r>
              <a:rPr lang="en-US" baseline="0" dirty="0" smtClean="0"/>
              <a:t> be sure, Chinese agencies have always closely watched US visitors, hacked computer systems, and many other if not all of the things Snowden discussed in public—like plant hostile devices into electronic exports.  But the public discussion of what NSA and CIA have been doing against China has turned up the pressure on Chinese agencies to take countermeasures and find US spies: for us, this means increasing attention to everything we do in China, even though we want nothing to do with politics or related matters.  </a:t>
            </a:r>
          </a:p>
          <a:p>
            <a:endParaRPr lang="en-US" baseline="0" dirty="0" smtClean="0"/>
          </a:p>
          <a:p>
            <a:r>
              <a:rPr lang="en-US" baseline="0" dirty="0" smtClean="0"/>
              <a:t>We as businesspeople are now more suspect than ever before, both to the host government and to ordinary people.  You probably won’t be personally confronted about this, but you will be more suspected and closely watched than in past years.  Questioning at the border, for example, is more of a possibility than five years ago.  Such </a:t>
            </a:r>
            <a:r>
              <a:rPr lang="en-US" dirty="0" smtClean="0"/>
              <a:t>“interviews” of foreign business people reflect an increasingly aggressive security posture.  Meanwhile, some Chinese employees at foreign businesses are selected</a:t>
            </a:r>
            <a:r>
              <a:rPr lang="en-US" baseline="0" dirty="0" smtClean="0"/>
              <a:t> to attend S</a:t>
            </a:r>
            <a:r>
              <a:rPr lang="en-US" dirty="0" smtClean="0"/>
              <a:t>aturday reporting meetings, where they are provided with monetary incentives to </a:t>
            </a:r>
            <a:r>
              <a:rPr lang="en-US" baseline="0" dirty="0" smtClean="0"/>
              <a:t>bring relevant information about their employer.</a:t>
            </a:r>
            <a:r>
              <a:rPr lang="en-US" dirty="0" smtClean="0"/>
              <a:t> </a:t>
            </a:r>
            <a:endParaRPr lang="en-US" baseline="0" dirty="0" smtClean="0"/>
          </a:p>
          <a:p>
            <a:endParaRPr lang="en-US" baseline="0" dirty="0" smtClean="0"/>
          </a:p>
          <a:p>
            <a:r>
              <a:rPr lang="en-US" baseline="0" dirty="0" smtClean="0"/>
              <a:t>The situation is more sensitive now because of the high level political </a:t>
            </a:r>
            <a:r>
              <a:rPr lang="en-US" dirty="0" smtClean="0"/>
              <a:t>struggle underway for 5 of 7 seats on China’s highest level organization, the CCP’s Politburo Standing Committee, at the next (19</a:t>
            </a:r>
            <a:r>
              <a:rPr lang="en-US" baseline="30000" dirty="0" smtClean="0"/>
              <a:t>th</a:t>
            </a:r>
            <a:r>
              <a:rPr lang="en-US" dirty="0" smtClean="0"/>
              <a:t>) CCP Party Congress in 2017.  You can see on this slide a summary of the three rival factions in the CCP, which make them seem like three separate political parties.  The ascendant faction right now is Xi </a:t>
            </a:r>
            <a:r>
              <a:rPr lang="en-US" dirty="0" err="1" smtClean="0"/>
              <a:t>Jinping’s</a:t>
            </a:r>
            <a:r>
              <a:rPr lang="en-US" dirty="0" smtClean="0"/>
              <a:t> “princelings,” the sons and daughters of the previous generation of senior communist officials.  Understanding</a:t>
            </a:r>
            <a:r>
              <a:rPr lang="en-US" baseline="0" dirty="0" smtClean="0"/>
              <a:t> this is not really worth a lot of time here, but if you are interested there is a lot of reading available online. </a:t>
            </a:r>
            <a:r>
              <a:rPr lang="en-US" dirty="0" smtClean="0"/>
              <a:t>  </a:t>
            </a:r>
            <a:endParaRPr lang="en-US" dirty="0"/>
          </a:p>
        </p:txBody>
      </p:sp>
      <p:sp>
        <p:nvSpPr>
          <p:cNvPr id="4" name="Slide Number Placeholder 3"/>
          <p:cNvSpPr>
            <a:spLocks noGrp="1"/>
          </p:cNvSpPr>
          <p:nvPr>
            <p:ph type="sldNum" sz="quarter" idx="10"/>
          </p:nvPr>
        </p:nvSpPr>
        <p:spPr/>
        <p:txBody>
          <a:bodyPr/>
          <a:lstStyle/>
          <a:p>
            <a:fld id="{072EFF4F-A869-44D5-8E2E-1DFA50E22271}" type="slidenum">
              <a:rPr lang="en-US" smtClean="0"/>
              <a:t>32</a:t>
            </a:fld>
            <a:endParaRPr lang="en-US"/>
          </a:p>
        </p:txBody>
      </p:sp>
    </p:spTree>
    <p:extLst>
      <p:ext uri="{BB962C8B-B14F-4D97-AF65-F5344CB8AC3E}">
        <p14:creationId xmlns:p14="http://schemas.microsoft.com/office/powerpoint/2010/main" val="2433037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6BA044-1FB5-4E02-B6FD-9C5BBD0EC10F}" type="slidenum">
              <a:rPr lang="en-US" smtClean="0"/>
              <a:t>33</a:t>
            </a:fld>
            <a:endParaRPr lang="en-US"/>
          </a:p>
        </p:txBody>
      </p:sp>
    </p:spTree>
    <p:extLst>
      <p:ext uri="{BB962C8B-B14F-4D97-AF65-F5344CB8AC3E}">
        <p14:creationId xmlns:p14="http://schemas.microsoft.com/office/powerpoint/2010/main" val="3223928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6BA044-1FB5-4E02-B6FD-9C5BBD0EC10F}" type="slidenum">
              <a:rPr lang="en-US" smtClean="0"/>
              <a:t>36</a:t>
            </a:fld>
            <a:endParaRPr lang="en-US"/>
          </a:p>
        </p:txBody>
      </p:sp>
    </p:spTree>
    <p:extLst>
      <p:ext uri="{BB962C8B-B14F-4D97-AF65-F5344CB8AC3E}">
        <p14:creationId xmlns:p14="http://schemas.microsoft.com/office/powerpoint/2010/main" val="3223928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6BA044-1FB5-4E02-B6FD-9C5BBD0EC10F}" type="slidenum">
              <a:rPr lang="en-US" smtClean="0"/>
              <a:t>37</a:t>
            </a:fld>
            <a:endParaRPr lang="en-US"/>
          </a:p>
        </p:txBody>
      </p:sp>
    </p:spTree>
    <p:extLst>
      <p:ext uri="{BB962C8B-B14F-4D97-AF65-F5344CB8AC3E}">
        <p14:creationId xmlns:p14="http://schemas.microsoft.com/office/powerpoint/2010/main" val="552577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161925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2B13A7-3D1A-4054-B3BA-D2AD6ADCAA5C}" type="slidenum">
              <a:rPr lang="en-US" smtClean="0"/>
              <a:t>45</a:t>
            </a:fld>
            <a:endParaRPr lang="en-US" dirty="0"/>
          </a:p>
        </p:txBody>
      </p:sp>
    </p:spTree>
    <p:extLst>
      <p:ext uri="{BB962C8B-B14F-4D97-AF65-F5344CB8AC3E}">
        <p14:creationId xmlns:p14="http://schemas.microsoft.com/office/powerpoint/2010/main" val="4235171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6BA044-1FB5-4E02-B6FD-9C5BBD0EC10F}" type="slidenum">
              <a:rPr lang="en-US" smtClean="0"/>
              <a:t>46</a:t>
            </a:fld>
            <a:endParaRPr lang="en-US"/>
          </a:p>
        </p:txBody>
      </p:sp>
    </p:spTree>
    <p:extLst>
      <p:ext uri="{BB962C8B-B14F-4D97-AF65-F5344CB8AC3E}">
        <p14:creationId xmlns:p14="http://schemas.microsoft.com/office/powerpoint/2010/main" val="322392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China has only recently emerged from an emperor system with absolute rule from the top by</a:t>
            </a:r>
            <a:r>
              <a:rPr lang="en-US" baseline="0" dirty="0" smtClean="0"/>
              <a:t> an intermediary between heaven and earth.  </a:t>
            </a:r>
            <a:r>
              <a:rPr lang="en-US" dirty="0" smtClean="0"/>
              <a:t>The math here is self-evident, and poses a more</a:t>
            </a:r>
            <a:r>
              <a:rPr lang="en-US" baseline="0" dirty="0" smtClean="0"/>
              <a:t> recent and sudden set of changes versus those experienced by other countries outside of Asia.  In short, authoritarian rule and traditional thought with strong threads from centuries past remains strong.  This isn’t absolute, because things are changing with each generation.  It just means that change has been more abrupt in China than here.</a:t>
            </a:r>
            <a:endParaRPr lang="en-US" dirty="0"/>
          </a:p>
        </p:txBody>
      </p:sp>
      <p:sp>
        <p:nvSpPr>
          <p:cNvPr id="4" name="Slide Number Placeholder 3"/>
          <p:cNvSpPr>
            <a:spLocks noGrp="1"/>
          </p:cNvSpPr>
          <p:nvPr>
            <p:ph type="sldNum" sz="quarter" idx="10"/>
          </p:nvPr>
        </p:nvSpPr>
        <p:spPr/>
        <p:txBody>
          <a:bodyPr/>
          <a:lstStyle/>
          <a:p>
            <a:fld id="{BE2B13A7-3D1A-4054-B3BA-D2AD6ADCAA5C}" type="slidenum">
              <a:rPr lang="en-US" smtClean="0"/>
              <a:t>6</a:t>
            </a:fld>
            <a:endParaRPr lang="en-US" dirty="0"/>
          </a:p>
        </p:txBody>
      </p:sp>
    </p:spTree>
    <p:extLst>
      <p:ext uri="{BB962C8B-B14F-4D97-AF65-F5344CB8AC3E}">
        <p14:creationId xmlns:p14="http://schemas.microsoft.com/office/powerpoint/2010/main" val="124597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that sudden change was the assault on China during an already declining dynasty by Western interests and armed forces.  </a:t>
            </a:r>
          </a:p>
          <a:p>
            <a:r>
              <a:rPr lang="en-US" dirty="0" smtClean="0"/>
              <a:t>Why was China humiliated?  It was “carved up” into foreign spheres of influence (not quite colonized) and eventually became a “loose sheet of sand” when the Qing Dynasty ended in 1911-12.  Today, all Chinese students learn of this humiliation </a:t>
            </a:r>
            <a:endParaRPr lang="en-US" dirty="0"/>
          </a:p>
        </p:txBody>
      </p:sp>
      <p:sp>
        <p:nvSpPr>
          <p:cNvPr id="4" name="Slide Number Placeholder 3"/>
          <p:cNvSpPr>
            <a:spLocks noGrp="1"/>
          </p:cNvSpPr>
          <p:nvPr>
            <p:ph type="sldNum" sz="quarter" idx="10"/>
          </p:nvPr>
        </p:nvSpPr>
        <p:spPr/>
        <p:txBody>
          <a:bodyPr/>
          <a:lstStyle/>
          <a:p>
            <a:fld id="{BE2B13A7-3D1A-4054-B3BA-D2AD6ADCAA5C}" type="slidenum">
              <a:rPr lang="en-US" smtClean="0"/>
              <a:t>7</a:t>
            </a:fld>
            <a:endParaRPr lang="en-US" dirty="0"/>
          </a:p>
        </p:txBody>
      </p:sp>
    </p:spTree>
    <p:extLst>
      <p:ext uri="{BB962C8B-B14F-4D97-AF65-F5344CB8AC3E}">
        <p14:creationId xmlns:p14="http://schemas.microsoft.com/office/powerpoint/2010/main" val="608781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anger over the century of humiliation can emerge suddenly, given the right circumstances.  I took this photo. T</a:t>
            </a:r>
            <a:r>
              <a:rPr lang="en-US" dirty="0" smtClean="0"/>
              <a:t>he group </a:t>
            </a:r>
            <a:r>
              <a:rPr lang="en-US" baseline="0" dirty="0" smtClean="0"/>
              <a:t>changed in seconds from happy and excited to sober and grim as the guide described why the gold was missing from this ceremonial urn in Beijing’s Imperial Palace, the “Forbidden City”</a:t>
            </a:r>
            <a:endParaRPr lang="en-US" dirty="0"/>
          </a:p>
        </p:txBody>
      </p:sp>
      <p:sp>
        <p:nvSpPr>
          <p:cNvPr id="4" name="Slide Number Placeholder 3"/>
          <p:cNvSpPr>
            <a:spLocks noGrp="1"/>
          </p:cNvSpPr>
          <p:nvPr>
            <p:ph type="sldNum" sz="quarter" idx="10"/>
          </p:nvPr>
        </p:nvSpPr>
        <p:spPr/>
        <p:txBody>
          <a:bodyPr/>
          <a:lstStyle/>
          <a:p>
            <a:fld id="{BE2B13A7-3D1A-4054-B3BA-D2AD6ADCAA5C}" type="slidenum">
              <a:rPr lang="en-US" smtClean="0"/>
              <a:t>8</a:t>
            </a:fld>
            <a:endParaRPr lang="en-US" dirty="0"/>
          </a:p>
        </p:txBody>
      </p:sp>
    </p:spTree>
    <p:extLst>
      <p:ext uri="{BB962C8B-B14F-4D97-AF65-F5344CB8AC3E}">
        <p14:creationId xmlns:p14="http://schemas.microsoft.com/office/powerpoint/2010/main" val="279912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economy boomed but predictions by Party conservatives that “opening up” would lead to corruption were spot on.  When the Party decided to begin privatizing state-held assets in order to weed out unprofitable enterprises, they sold them off to Party insiders or their relatives at very low prices.  The new owners then turned around and laid off many workers, either re-tooling with loans from state banks that were often not paid back, or re-selling properties a bit later at a windfall profit.  These activities would never have been specifically approved by the central government, but the point is that Beijing did not try to keep control of them, and local officials were often corrupt and pursued selfish interest at the expense of the public.     </a:t>
            </a:r>
            <a:endParaRPr lang="en-US" dirty="0"/>
          </a:p>
        </p:txBody>
      </p:sp>
      <p:sp>
        <p:nvSpPr>
          <p:cNvPr id="4" name="Slide Number Placeholder 3"/>
          <p:cNvSpPr>
            <a:spLocks noGrp="1"/>
          </p:cNvSpPr>
          <p:nvPr>
            <p:ph type="sldNum" sz="quarter" idx="10"/>
          </p:nvPr>
        </p:nvSpPr>
        <p:spPr/>
        <p:txBody>
          <a:bodyPr/>
          <a:lstStyle/>
          <a:p>
            <a:fld id="{9298C028-27C4-4B0D-806A-7223BFAA2AD8}" type="slidenum">
              <a:rPr lang="en-US" smtClean="0"/>
              <a:t>9</a:t>
            </a:fld>
            <a:endParaRPr lang="en-US" dirty="0"/>
          </a:p>
        </p:txBody>
      </p:sp>
    </p:spTree>
    <p:extLst>
      <p:ext uri="{BB962C8B-B14F-4D97-AF65-F5344CB8AC3E}">
        <p14:creationId xmlns:p14="http://schemas.microsoft.com/office/powerpoint/2010/main" val="57475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eyes of some Chinese</a:t>
            </a:r>
            <a:r>
              <a:rPr lang="en-US" baseline="0" dirty="0" smtClean="0"/>
              <a:t> </a:t>
            </a:r>
            <a:r>
              <a:rPr lang="en-US" dirty="0" smtClean="0"/>
              <a:t>leaders, and many ordinary people, the lack of a strong hand at the center can lead to instability and chaos.  Therefore, there is a stronger imperative to avoid uncertainty and trust in routine, rules, and a strong leadership.  This helps Chinese people accept the idea of not</a:t>
            </a:r>
            <a:r>
              <a:rPr lang="en-US" baseline="0" dirty="0" smtClean="0"/>
              <a:t> challenging the boss, referenced earlier.  </a:t>
            </a:r>
            <a:r>
              <a:rPr lang="en-US" dirty="0" smtClean="0"/>
              <a:t> </a:t>
            </a:r>
          </a:p>
          <a:p>
            <a:endParaRPr lang="en-US" dirty="0" smtClean="0"/>
          </a:p>
          <a:p>
            <a:r>
              <a:rPr lang="en-US" dirty="0" smtClean="0"/>
              <a:t>Why do many Chinese people – and not just communist leaders – think that the peaceful demonstrations during 2014 in Hong Kong were dangerous?  Because to a person viewing the situation in traditional terms might see the same things in Hong Kong that happened during the early stages of the Cultural Revolution.  That’s a misreading of history, but nonetheless a common one.   </a:t>
            </a:r>
            <a:endParaRPr lang="en-US" dirty="0"/>
          </a:p>
        </p:txBody>
      </p:sp>
      <p:sp>
        <p:nvSpPr>
          <p:cNvPr id="4" name="Slide Number Placeholder 3"/>
          <p:cNvSpPr>
            <a:spLocks noGrp="1"/>
          </p:cNvSpPr>
          <p:nvPr>
            <p:ph type="sldNum" sz="quarter" idx="10"/>
          </p:nvPr>
        </p:nvSpPr>
        <p:spPr/>
        <p:txBody>
          <a:bodyPr/>
          <a:lstStyle/>
          <a:p>
            <a:fld id="{43847F43-EFFB-DF44-9B0D-1248A9DD98A0}" type="slidenum">
              <a:rPr lang="en-US" smtClean="0"/>
              <a:pPr/>
              <a:t>10</a:t>
            </a:fld>
            <a:endParaRPr lang="en-US" dirty="0"/>
          </a:p>
        </p:txBody>
      </p:sp>
    </p:spTree>
    <p:extLst>
      <p:ext uri="{BB962C8B-B14F-4D97-AF65-F5344CB8AC3E}">
        <p14:creationId xmlns:p14="http://schemas.microsoft.com/office/powerpoint/2010/main" val="237128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2B13A7-3D1A-4054-B3BA-D2AD6ADCAA5C}" type="slidenum">
              <a:rPr lang="en-US" smtClean="0"/>
              <a:t>11</a:t>
            </a:fld>
            <a:endParaRPr lang="en-US" dirty="0"/>
          </a:p>
        </p:txBody>
      </p:sp>
    </p:spTree>
    <p:extLst>
      <p:ext uri="{BB962C8B-B14F-4D97-AF65-F5344CB8AC3E}">
        <p14:creationId xmlns:p14="http://schemas.microsoft.com/office/powerpoint/2010/main" val="425816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Korea, a “shrimp between whales.”  Korean peninsula only united when one of the three regional powers is dominant.  Balance of power scenario </a:t>
            </a:r>
            <a:r>
              <a:rPr lang="en-US" baseline="0" dirty="0" smtClean="0"/>
              <a:t>like today generates momentum to divide the peninsula, and for the northern half to cling to a close rel with China even though interests will diverge.  This is why KN leaders and those in China continue to conclude that they need each other – but do not necessarily get along well.  It is likely, by the way, that Chinese leaders today see the bluster between the US and KN to be an opportunity to be a sober, reliable influence for peace, and further their goal to push the US out of East Asia.  This is not bad or evil, it’s just logical application of geopolitics.</a:t>
            </a:r>
            <a:endParaRPr lang="en-US" dirty="0"/>
          </a:p>
        </p:txBody>
      </p:sp>
      <p:sp>
        <p:nvSpPr>
          <p:cNvPr id="4" name="Slide Number Placeholder 3"/>
          <p:cNvSpPr>
            <a:spLocks noGrp="1"/>
          </p:cNvSpPr>
          <p:nvPr>
            <p:ph type="sldNum" sz="quarter" idx="10"/>
          </p:nvPr>
        </p:nvSpPr>
        <p:spPr/>
        <p:txBody>
          <a:bodyPr/>
          <a:lstStyle/>
          <a:p>
            <a:fld id="{BE2B13A7-3D1A-4054-B3BA-D2AD6ADCAA5C}" type="slidenum">
              <a:rPr lang="en-US" smtClean="0"/>
              <a:t>12</a:t>
            </a:fld>
            <a:endParaRPr lang="en-US" dirty="0"/>
          </a:p>
        </p:txBody>
      </p:sp>
    </p:spTree>
    <p:extLst>
      <p:ext uri="{BB962C8B-B14F-4D97-AF65-F5344CB8AC3E}">
        <p14:creationId xmlns:p14="http://schemas.microsoft.com/office/powerpoint/2010/main" val="235618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37228-3BC0-254D-93FB-F9CAC58E14C4}" type="datetime1">
              <a:rPr lang="en-US" smtClean="0"/>
              <a:t>11/11/2017</a:t>
            </a:fld>
            <a:endParaRPr lang="en-US" dirty="0"/>
          </a:p>
        </p:txBody>
      </p:sp>
      <p:sp>
        <p:nvSpPr>
          <p:cNvPr id="5" name="Footer Placeholder 4"/>
          <p:cNvSpPr>
            <a:spLocks noGrp="1"/>
          </p:cNvSpPr>
          <p:nvPr>
            <p:ph type="ftr" sz="quarter" idx="11"/>
          </p:nvPr>
        </p:nvSpPr>
        <p:spPr/>
        <p:txBody>
          <a:bodyPr/>
          <a:lstStyle/>
          <a:p>
            <a:r>
              <a:rPr lang="en-US" smtClean="0"/>
              <a:t>Do not forward</a:t>
            </a:r>
            <a:endParaRPr lang="en-US" dirty="0"/>
          </a:p>
        </p:txBody>
      </p:sp>
      <p:sp>
        <p:nvSpPr>
          <p:cNvPr id="6" name="Slide Number Placeholder 5"/>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286468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CAB8E-D59D-CC4C-A906-1425633253CD}" type="datetime1">
              <a:rPr lang="en-US" smtClean="0"/>
              <a:t>11/11/2017</a:t>
            </a:fld>
            <a:endParaRPr lang="en-US" dirty="0"/>
          </a:p>
        </p:txBody>
      </p:sp>
      <p:sp>
        <p:nvSpPr>
          <p:cNvPr id="5" name="Footer Placeholder 4"/>
          <p:cNvSpPr>
            <a:spLocks noGrp="1"/>
          </p:cNvSpPr>
          <p:nvPr>
            <p:ph type="ftr" sz="quarter" idx="11"/>
          </p:nvPr>
        </p:nvSpPr>
        <p:spPr/>
        <p:txBody>
          <a:bodyPr/>
          <a:lstStyle/>
          <a:p>
            <a:r>
              <a:rPr lang="en-US" smtClean="0"/>
              <a:t>Do not forward</a:t>
            </a:r>
            <a:endParaRPr lang="en-US" dirty="0"/>
          </a:p>
        </p:txBody>
      </p:sp>
      <p:sp>
        <p:nvSpPr>
          <p:cNvPr id="6" name="Slide Number Placeholder 5"/>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363959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4F44A4-FD28-574F-9E64-C48E37DD0A04}" type="datetime1">
              <a:rPr lang="en-US" smtClean="0"/>
              <a:t>11/11/2017</a:t>
            </a:fld>
            <a:endParaRPr lang="en-US" dirty="0"/>
          </a:p>
        </p:txBody>
      </p:sp>
      <p:sp>
        <p:nvSpPr>
          <p:cNvPr id="5" name="Footer Placeholder 4"/>
          <p:cNvSpPr>
            <a:spLocks noGrp="1"/>
          </p:cNvSpPr>
          <p:nvPr>
            <p:ph type="ftr" sz="quarter" idx="11"/>
          </p:nvPr>
        </p:nvSpPr>
        <p:spPr/>
        <p:txBody>
          <a:bodyPr/>
          <a:lstStyle/>
          <a:p>
            <a:r>
              <a:rPr lang="en-US" smtClean="0"/>
              <a:t>Do not forward</a:t>
            </a:r>
            <a:endParaRPr lang="en-US" dirty="0"/>
          </a:p>
        </p:txBody>
      </p:sp>
      <p:sp>
        <p:nvSpPr>
          <p:cNvPr id="6" name="Slide Number Placeholder 5"/>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276872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7906D5-05BD-F64D-A6F6-3E3CDFB76976}" type="datetime1">
              <a:rPr lang="en-US" smtClean="0"/>
              <a:t>11/11/2017</a:t>
            </a:fld>
            <a:endParaRPr lang="en-US" dirty="0"/>
          </a:p>
        </p:txBody>
      </p:sp>
      <p:sp>
        <p:nvSpPr>
          <p:cNvPr id="5" name="Footer Placeholder 4"/>
          <p:cNvSpPr>
            <a:spLocks noGrp="1"/>
          </p:cNvSpPr>
          <p:nvPr>
            <p:ph type="ftr" sz="quarter" idx="11"/>
          </p:nvPr>
        </p:nvSpPr>
        <p:spPr/>
        <p:txBody>
          <a:bodyPr/>
          <a:lstStyle/>
          <a:p>
            <a:r>
              <a:rPr lang="en-US" smtClean="0"/>
              <a:t>Do not forward</a:t>
            </a:r>
            <a:endParaRPr lang="en-US" dirty="0"/>
          </a:p>
        </p:txBody>
      </p:sp>
      <p:sp>
        <p:nvSpPr>
          <p:cNvPr id="6" name="Slide Number Placeholder 5"/>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359260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C4B69-1C56-6A46-8384-378711173842}" type="datetime1">
              <a:rPr lang="en-US" smtClean="0"/>
              <a:t>11/11/2017</a:t>
            </a:fld>
            <a:endParaRPr lang="en-US" dirty="0"/>
          </a:p>
        </p:txBody>
      </p:sp>
      <p:sp>
        <p:nvSpPr>
          <p:cNvPr id="5" name="Footer Placeholder 4"/>
          <p:cNvSpPr>
            <a:spLocks noGrp="1"/>
          </p:cNvSpPr>
          <p:nvPr>
            <p:ph type="ftr" sz="quarter" idx="11"/>
          </p:nvPr>
        </p:nvSpPr>
        <p:spPr/>
        <p:txBody>
          <a:bodyPr/>
          <a:lstStyle/>
          <a:p>
            <a:r>
              <a:rPr lang="en-US" smtClean="0"/>
              <a:t>Do not forward</a:t>
            </a:r>
            <a:endParaRPr lang="en-US" dirty="0"/>
          </a:p>
        </p:txBody>
      </p:sp>
      <p:sp>
        <p:nvSpPr>
          <p:cNvPr id="6" name="Slide Number Placeholder 5"/>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3729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A17620-5C39-FC4A-AD03-31495419ED39}" type="datetime1">
              <a:rPr lang="en-US" smtClean="0"/>
              <a:t>11/11/2017</a:t>
            </a:fld>
            <a:endParaRPr lang="en-US" dirty="0"/>
          </a:p>
        </p:txBody>
      </p:sp>
      <p:sp>
        <p:nvSpPr>
          <p:cNvPr id="6" name="Footer Placeholder 5"/>
          <p:cNvSpPr>
            <a:spLocks noGrp="1"/>
          </p:cNvSpPr>
          <p:nvPr>
            <p:ph type="ftr" sz="quarter" idx="11"/>
          </p:nvPr>
        </p:nvSpPr>
        <p:spPr/>
        <p:txBody>
          <a:bodyPr/>
          <a:lstStyle/>
          <a:p>
            <a:r>
              <a:rPr lang="en-US" smtClean="0"/>
              <a:t>Do not forward</a:t>
            </a:r>
            <a:endParaRPr lang="en-US" dirty="0"/>
          </a:p>
        </p:txBody>
      </p:sp>
      <p:sp>
        <p:nvSpPr>
          <p:cNvPr id="7" name="Slide Number Placeholder 6"/>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236977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15044A-CFB7-E947-96FB-3C8C5ED6CFDE}" type="datetime1">
              <a:rPr lang="en-US" smtClean="0"/>
              <a:t>11/11/2017</a:t>
            </a:fld>
            <a:endParaRPr lang="en-US" dirty="0"/>
          </a:p>
        </p:txBody>
      </p:sp>
      <p:sp>
        <p:nvSpPr>
          <p:cNvPr id="8" name="Footer Placeholder 7"/>
          <p:cNvSpPr>
            <a:spLocks noGrp="1"/>
          </p:cNvSpPr>
          <p:nvPr>
            <p:ph type="ftr" sz="quarter" idx="11"/>
          </p:nvPr>
        </p:nvSpPr>
        <p:spPr/>
        <p:txBody>
          <a:bodyPr/>
          <a:lstStyle/>
          <a:p>
            <a:r>
              <a:rPr lang="en-US" smtClean="0"/>
              <a:t>Do not forward</a:t>
            </a:r>
            <a:endParaRPr lang="en-US" dirty="0"/>
          </a:p>
        </p:txBody>
      </p:sp>
      <p:sp>
        <p:nvSpPr>
          <p:cNvPr id="9" name="Slide Number Placeholder 8"/>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61164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FE2FB-AE06-9447-8320-133747227A53}" type="datetime1">
              <a:rPr lang="en-US" smtClean="0"/>
              <a:t>11/11/2017</a:t>
            </a:fld>
            <a:endParaRPr lang="en-US" dirty="0"/>
          </a:p>
        </p:txBody>
      </p:sp>
      <p:sp>
        <p:nvSpPr>
          <p:cNvPr id="4" name="Footer Placeholder 3"/>
          <p:cNvSpPr>
            <a:spLocks noGrp="1"/>
          </p:cNvSpPr>
          <p:nvPr>
            <p:ph type="ftr" sz="quarter" idx="11"/>
          </p:nvPr>
        </p:nvSpPr>
        <p:spPr/>
        <p:txBody>
          <a:bodyPr/>
          <a:lstStyle/>
          <a:p>
            <a:r>
              <a:rPr lang="en-US" smtClean="0"/>
              <a:t>Do not forward</a:t>
            </a:r>
            <a:endParaRPr lang="en-US" dirty="0"/>
          </a:p>
        </p:txBody>
      </p:sp>
      <p:sp>
        <p:nvSpPr>
          <p:cNvPr id="5" name="Slide Number Placeholder 4"/>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171527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DE7CC-CABE-CD4B-A1A1-50819A2B4C59}" type="datetime1">
              <a:rPr lang="en-US" smtClean="0"/>
              <a:t>11/11/2017</a:t>
            </a:fld>
            <a:endParaRPr lang="en-US" dirty="0"/>
          </a:p>
        </p:txBody>
      </p:sp>
      <p:sp>
        <p:nvSpPr>
          <p:cNvPr id="3" name="Footer Placeholder 2"/>
          <p:cNvSpPr>
            <a:spLocks noGrp="1"/>
          </p:cNvSpPr>
          <p:nvPr>
            <p:ph type="ftr" sz="quarter" idx="11"/>
          </p:nvPr>
        </p:nvSpPr>
        <p:spPr/>
        <p:txBody>
          <a:bodyPr/>
          <a:lstStyle/>
          <a:p>
            <a:r>
              <a:rPr lang="en-US" smtClean="0"/>
              <a:t>Do not forward</a:t>
            </a:r>
            <a:endParaRPr lang="en-US" dirty="0"/>
          </a:p>
        </p:txBody>
      </p:sp>
      <p:sp>
        <p:nvSpPr>
          <p:cNvPr id="4" name="Slide Number Placeholder 3"/>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36889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2A83D5-C7C6-E14D-BABA-A05DF4D4682C}" type="datetime1">
              <a:rPr lang="en-US" smtClean="0"/>
              <a:t>11/11/2017</a:t>
            </a:fld>
            <a:endParaRPr lang="en-US" dirty="0"/>
          </a:p>
        </p:txBody>
      </p:sp>
      <p:sp>
        <p:nvSpPr>
          <p:cNvPr id="6" name="Footer Placeholder 5"/>
          <p:cNvSpPr>
            <a:spLocks noGrp="1"/>
          </p:cNvSpPr>
          <p:nvPr>
            <p:ph type="ftr" sz="quarter" idx="11"/>
          </p:nvPr>
        </p:nvSpPr>
        <p:spPr/>
        <p:txBody>
          <a:bodyPr/>
          <a:lstStyle/>
          <a:p>
            <a:r>
              <a:rPr lang="en-US" smtClean="0"/>
              <a:t>Do not forward</a:t>
            </a:r>
            <a:endParaRPr lang="en-US" dirty="0"/>
          </a:p>
        </p:txBody>
      </p:sp>
      <p:sp>
        <p:nvSpPr>
          <p:cNvPr id="7" name="Slide Number Placeholder 6"/>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250767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1BA72-9F4D-9145-A857-D340A5D61E40}" type="datetime1">
              <a:rPr lang="en-US" smtClean="0"/>
              <a:t>11/11/2017</a:t>
            </a:fld>
            <a:endParaRPr lang="en-US" dirty="0"/>
          </a:p>
        </p:txBody>
      </p:sp>
      <p:sp>
        <p:nvSpPr>
          <p:cNvPr id="6" name="Footer Placeholder 5"/>
          <p:cNvSpPr>
            <a:spLocks noGrp="1"/>
          </p:cNvSpPr>
          <p:nvPr>
            <p:ph type="ftr" sz="quarter" idx="11"/>
          </p:nvPr>
        </p:nvSpPr>
        <p:spPr/>
        <p:txBody>
          <a:bodyPr/>
          <a:lstStyle/>
          <a:p>
            <a:r>
              <a:rPr lang="en-US" smtClean="0"/>
              <a:t>Do not forward</a:t>
            </a:r>
            <a:endParaRPr lang="en-US" dirty="0"/>
          </a:p>
        </p:txBody>
      </p:sp>
      <p:sp>
        <p:nvSpPr>
          <p:cNvPr id="7" name="Slide Number Placeholder 6"/>
          <p:cNvSpPr>
            <a:spLocks noGrp="1"/>
          </p:cNvSpPr>
          <p:nvPr>
            <p:ph type="sldNum" sz="quarter" idx="12"/>
          </p:nvPr>
        </p:nvSpPr>
        <p:spPr/>
        <p:txBody>
          <a:bodyPr/>
          <a:lstStyle/>
          <a:p>
            <a:fld id="{F37DE1E2-4B38-447E-8352-45A3B00321BF}" type="slidenum">
              <a:rPr lang="en-US" smtClean="0"/>
              <a:t>‹#›</a:t>
            </a:fld>
            <a:endParaRPr lang="en-US" dirty="0"/>
          </a:p>
        </p:txBody>
      </p:sp>
    </p:spTree>
    <p:extLst>
      <p:ext uri="{BB962C8B-B14F-4D97-AF65-F5344CB8AC3E}">
        <p14:creationId xmlns:p14="http://schemas.microsoft.com/office/powerpoint/2010/main" val="308607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07B78-96AA-1A4E-9000-7144A08D0159}" type="datetime1">
              <a:rPr lang="en-US" smtClean="0"/>
              <a:t>11/11/2017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Do not forward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DE1E2-4B38-447E-8352-45A3B00321BF}" type="slidenum">
              <a:rPr lang="en-US" smtClean="0"/>
              <a:t>‹#›</a:t>
            </a:fld>
            <a:endParaRPr lang="en-US" dirty="0"/>
          </a:p>
        </p:txBody>
      </p:sp>
    </p:spTree>
    <p:extLst>
      <p:ext uri="{BB962C8B-B14F-4D97-AF65-F5344CB8AC3E}">
        <p14:creationId xmlns:p14="http://schemas.microsoft.com/office/powerpoint/2010/main" val="3164510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travel.state.gov/content/travel/en/statistics/death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hinadaily.com.cn/china/2011-01/07/content_11808453.ht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www.washingtonpost.com/blogs/worldviews/wp/2013/01/18/a-surprising-map-of-countries-that-have-the-most-traffic-deaths/" TargetMode="External"/><Relationship Id="rId5" Type="http://schemas.openxmlformats.org/officeDocument/2006/relationships/image" Target="../media/image17.png"/><Relationship Id="rId4" Type="http://schemas.openxmlformats.org/officeDocument/2006/relationships/hyperlink" Target="http://www.chinadaily.com.cn/china/2016-05/24/content_25442984.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reuters.com/article/us-china-shooting/five-killed-in-china-village-mass-shooting-idUSKBN0OP0AF20150609"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hunanhydc.co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npc.gov.cn/npc/xinwen/2016-11/07/content_2001605.ht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jlrbszb.chinajilin.com.cn/html/2015-11/01/content_176708.htm" TargetMode="External"/><Relationship Id="rId2" Type="http://schemas.openxmlformats.org/officeDocument/2006/relationships/hyperlink" Target="http://www.csmonitor.com/World/Global-News/2015/1016/China-s-crackdown-on-trophy-hunting-Is-it-enoug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jamestown.org" TargetMode="Externa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factsanddetails.com/china.php?itemid=305&amp;subcatid=49#00" TargetMode="External"/><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caPkC_lagbo" TargetMode="External"/><Relationship Id="rId2" Type="http://schemas.openxmlformats.org/officeDocument/2006/relationships/hyperlink" Target="https://www.youtube.com/watch?v=TEYRLDvJaxo" TargetMode="External"/><Relationship Id="rId1" Type="http://schemas.openxmlformats.org/officeDocument/2006/relationships/slideLayout" Target="../slideLayouts/slideLayout4.xml"/><Relationship Id="rId6" Type="http://schemas.openxmlformats.org/officeDocument/2006/relationships/hyperlink" Target="https://www.fbi.gov/news/stories/2015/july/economic-espionage"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ROI, China: Risk and Opportunity in the Era of Xi Jinping</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3814" y="1524000"/>
            <a:ext cx="6632104" cy="4525963"/>
          </a:xfrm>
        </p:spPr>
      </p:pic>
      <p:sp>
        <p:nvSpPr>
          <p:cNvPr id="3" name="TextBox 2"/>
          <p:cNvSpPr txBox="1"/>
          <p:nvPr/>
        </p:nvSpPr>
        <p:spPr>
          <a:xfrm>
            <a:off x="1220244" y="6018311"/>
            <a:ext cx="6629400" cy="523220"/>
          </a:xfrm>
          <a:prstGeom prst="rect">
            <a:avLst/>
          </a:prstGeom>
          <a:noFill/>
        </p:spPr>
        <p:txBody>
          <a:bodyPr wrap="square" rtlCol="0">
            <a:spAutoFit/>
          </a:bodyPr>
          <a:lstStyle/>
          <a:p>
            <a:r>
              <a:rPr lang="en-US" sz="1400" dirty="0" smtClean="0"/>
              <a:t>Book peddler in Yan’an, site of the Chinese Communist Party’s wartime headquarters and now a tourist destination. Text copyright © Matthew Brazil, all rights reserved</a:t>
            </a:r>
            <a:endParaRPr lang="en-US" sz="1400" dirty="0"/>
          </a:p>
        </p:txBody>
      </p:sp>
      <p:sp>
        <p:nvSpPr>
          <p:cNvPr id="4" name="Slide Number Placeholder 3"/>
          <p:cNvSpPr>
            <a:spLocks noGrp="1"/>
          </p:cNvSpPr>
          <p:nvPr>
            <p:ph type="sldNum" sz="quarter" idx="12"/>
          </p:nvPr>
        </p:nvSpPr>
        <p:spPr/>
        <p:txBody>
          <a:bodyPr/>
          <a:lstStyle/>
          <a:p>
            <a:fld id="{F37DE1E2-4B38-447E-8352-45A3B00321BF}" type="slidenum">
              <a:rPr lang="en-US" smtClean="0"/>
              <a:t>1</a:t>
            </a:fld>
            <a:endParaRPr lang="en-US" dirty="0"/>
          </a:p>
        </p:txBody>
      </p:sp>
    </p:spTree>
    <p:extLst>
      <p:ext uri="{BB962C8B-B14F-4D97-AF65-F5344CB8AC3E}">
        <p14:creationId xmlns:p14="http://schemas.microsoft.com/office/powerpoint/2010/main" val="1004042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60894" y="408719"/>
            <a:ext cx="6102036" cy="720324"/>
          </a:xfrm>
          <a:prstGeom prst="rect">
            <a:avLst/>
          </a:prstGeom>
        </p:spPr>
        <p:txBody>
          <a:bodyPr vert="horz" lIns="91440" tIns="45720" rIns="91440" bIns="45720" rtlCol="0" anchor="ctr">
            <a:normAutofit/>
          </a:bodyPr>
          <a:lstStyle/>
          <a:p>
            <a:pPr marL="0" marR="0" lvl="0" indent="0" algn="r" fontAlgn="auto">
              <a:lnSpc>
                <a:spcPct val="80000"/>
              </a:lnSpc>
              <a:spcBef>
                <a:spcPct val="0"/>
              </a:spcBef>
              <a:spcAft>
                <a:spcPts val="0"/>
              </a:spcAft>
              <a:buClrTx/>
              <a:buSzTx/>
              <a:tabLst/>
              <a:defRPr/>
            </a:pPr>
            <a:r>
              <a:rPr lang="en-US" sz="2800" b="1" dirty="0" smtClean="0">
                <a:solidFill>
                  <a:schemeClr val="bg1"/>
                </a:solidFill>
                <a:latin typeface="Myriad Pro" panose="020B0503030403020204" pitchFamily="34" charset="0"/>
                <a:ea typeface="+mj-ea"/>
                <a:cs typeface="Arial" pitchFamily="34" charset="0"/>
              </a:rPr>
              <a:t>Uncertainty Avoidance</a:t>
            </a:r>
            <a:endParaRPr lang="en-US" sz="2800" b="1" dirty="0">
              <a:solidFill>
                <a:schemeClr val="bg1"/>
              </a:solidFill>
              <a:latin typeface="Myriad Pro" panose="020B0503030403020204" pitchFamily="34" charset="0"/>
              <a:ea typeface="+mj-ea"/>
              <a:cs typeface="Arial" pitchFamily="34" charset="0"/>
            </a:endParaRPr>
          </a:p>
        </p:txBody>
      </p:sp>
      <p:sp>
        <p:nvSpPr>
          <p:cNvPr id="3" name="TextBox 2"/>
          <p:cNvSpPr txBox="1"/>
          <p:nvPr/>
        </p:nvSpPr>
        <p:spPr>
          <a:xfrm>
            <a:off x="385958" y="67483"/>
            <a:ext cx="8001000" cy="1077218"/>
          </a:xfrm>
          <a:prstGeom prst="rect">
            <a:avLst/>
          </a:prstGeom>
          <a:noFill/>
        </p:spPr>
        <p:txBody>
          <a:bodyPr wrap="square" rtlCol="0">
            <a:spAutoFit/>
          </a:bodyPr>
          <a:lstStyle/>
          <a:p>
            <a:r>
              <a:rPr lang="en-US" sz="3200" dirty="0" smtClean="0"/>
              <a:t>Fear of chaos should corruption erode Party and state authority</a:t>
            </a:r>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18157"/>
            <a:ext cx="2743200" cy="3502153"/>
          </a:xfrm>
          <a:prstGeom prst="rect">
            <a:avLst/>
          </a:prstGeom>
        </p:spPr>
      </p:pic>
      <p:sp>
        <p:nvSpPr>
          <p:cNvPr id="9" name="TextBox 8"/>
          <p:cNvSpPr txBox="1"/>
          <p:nvPr/>
        </p:nvSpPr>
        <p:spPr>
          <a:xfrm>
            <a:off x="381000" y="5486400"/>
            <a:ext cx="4876800" cy="830997"/>
          </a:xfrm>
          <a:prstGeom prst="rect">
            <a:avLst/>
          </a:prstGeom>
          <a:noFill/>
        </p:spPr>
        <p:txBody>
          <a:bodyPr wrap="square" rtlCol="0">
            <a:spAutoFit/>
          </a:bodyPr>
          <a:lstStyle/>
          <a:p>
            <a:r>
              <a:rPr lang="en-US" sz="1200" dirty="0" smtClean="0"/>
              <a:t>China’s Korean War commander, Peng Dehuai, denounced and jailed in 1967 by Red Guard mobs during the Cultural Revolution.  He died in custody, 1974; the Tian’anmen demonstrations in 1989; the Hong Kong Occupy movement, 2014</a:t>
            </a:r>
            <a:endParaRPr lang="en-US" sz="12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6999" y="1752600"/>
            <a:ext cx="5270355" cy="35135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5105" y="3741003"/>
            <a:ext cx="3667825" cy="2391728"/>
          </a:xfrm>
          <a:prstGeom prst="rect">
            <a:avLst/>
          </a:prstGeom>
        </p:spPr>
      </p:pic>
      <p:sp>
        <p:nvSpPr>
          <p:cNvPr id="2" name="Slide Number Placeholder 1"/>
          <p:cNvSpPr>
            <a:spLocks noGrp="1"/>
          </p:cNvSpPr>
          <p:nvPr>
            <p:ph type="sldNum" sz="quarter" idx="12"/>
          </p:nvPr>
        </p:nvSpPr>
        <p:spPr/>
        <p:txBody>
          <a:bodyPr/>
          <a:lstStyle/>
          <a:p>
            <a:fld id="{F37DE1E2-4B38-447E-8352-45A3B00321BF}" type="slidenum">
              <a:rPr lang="en-US" smtClean="0"/>
              <a:t>10</a:t>
            </a:fld>
            <a:endParaRPr lang="en-US" dirty="0"/>
          </a:p>
        </p:txBody>
      </p:sp>
    </p:spTree>
    <p:extLst>
      <p:ext uri="{BB962C8B-B14F-4D97-AF65-F5344CB8AC3E}">
        <p14:creationId xmlns:p14="http://schemas.microsoft.com/office/powerpoint/2010/main" val="147380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The Result: Unique Mix of Old, New</a:t>
            </a:r>
            <a:endParaRPr lang="en-US" dirty="0"/>
          </a:p>
        </p:txBody>
      </p:sp>
      <p:sp>
        <p:nvSpPr>
          <p:cNvPr id="6" name="Text Placeholder 5"/>
          <p:cNvSpPr>
            <a:spLocks noGrp="1"/>
          </p:cNvSpPr>
          <p:nvPr>
            <p:ph type="body" idx="1"/>
          </p:nvPr>
        </p:nvSpPr>
        <p:spPr>
          <a:xfrm>
            <a:off x="457200" y="990600"/>
            <a:ext cx="4040188" cy="639762"/>
          </a:xfrm>
        </p:spPr>
        <p:txBody>
          <a:bodyPr>
            <a:normAutofit/>
          </a:bodyPr>
          <a:lstStyle/>
          <a:p>
            <a:r>
              <a:rPr lang="en-US" sz="3200" dirty="0" smtClean="0"/>
              <a:t>CHANGE</a:t>
            </a:r>
            <a:endParaRPr lang="en-US" sz="3200" dirty="0"/>
          </a:p>
        </p:txBody>
      </p:sp>
      <p:sp>
        <p:nvSpPr>
          <p:cNvPr id="3" name="Content Placeholder 2"/>
          <p:cNvSpPr>
            <a:spLocks noGrp="1"/>
          </p:cNvSpPr>
          <p:nvPr>
            <p:ph sz="half" idx="2"/>
          </p:nvPr>
        </p:nvSpPr>
        <p:spPr>
          <a:xfrm>
            <a:off x="457200" y="1828800"/>
            <a:ext cx="4040188" cy="4648200"/>
          </a:xfrm>
        </p:spPr>
        <p:txBody>
          <a:bodyPr>
            <a:normAutofit/>
          </a:bodyPr>
          <a:lstStyle/>
          <a:p>
            <a:r>
              <a:rPr lang="en-US" dirty="0" smtClean="0"/>
              <a:t>More mobility, independence for people</a:t>
            </a:r>
          </a:p>
          <a:p>
            <a:endParaRPr lang="en-US" dirty="0" smtClean="0"/>
          </a:p>
          <a:p>
            <a:r>
              <a:rPr lang="en-US" dirty="0" smtClean="0">
                <a:solidFill>
                  <a:srgbClr val="FF0000"/>
                </a:solidFill>
              </a:rPr>
              <a:t>An economy and polity that is less socialist</a:t>
            </a:r>
            <a:endParaRPr lang="en-US" dirty="0" smtClean="0">
              <a:solidFill>
                <a:srgbClr val="800000"/>
              </a:solidFill>
            </a:endParaRPr>
          </a:p>
          <a:p>
            <a:r>
              <a:rPr lang="en-US" dirty="0" smtClean="0">
                <a:solidFill>
                  <a:srgbClr val="800000"/>
                </a:solidFill>
              </a:rPr>
              <a:t>Innovatio</a:t>
            </a:r>
            <a:r>
              <a:rPr lang="en-US" dirty="0" smtClean="0">
                <a:solidFill>
                  <a:srgbClr val="660066"/>
                </a:solidFill>
              </a:rPr>
              <a:t>n by domestic ventures is on the rise</a:t>
            </a:r>
          </a:p>
          <a:p>
            <a:r>
              <a:rPr lang="en-US" dirty="0">
                <a:solidFill>
                  <a:srgbClr val="3366FF"/>
                </a:solidFill>
              </a:rPr>
              <a:t>An increasingly modern and centralized </a:t>
            </a:r>
            <a:r>
              <a:rPr lang="en-US" dirty="0" smtClean="0">
                <a:solidFill>
                  <a:srgbClr val="3366FF"/>
                </a:solidFill>
              </a:rPr>
              <a:t>government</a:t>
            </a:r>
          </a:p>
          <a:p>
            <a:r>
              <a:rPr lang="en-US" dirty="0" smtClean="0">
                <a:solidFill>
                  <a:srgbClr val="008000"/>
                </a:solidFill>
              </a:rPr>
              <a:t>Modern geopolitical reality: threat is from the ocean</a:t>
            </a:r>
            <a:endParaRPr lang="en-US" dirty="0">
              <a:solidFill>
                <a:srgbClr val="008000"/>
              </a:solidFill>
            </a:endParaRPr>
          </a:p>
          <a:p>
            <a:endParaRPr lang="en-US" dirty="0">
              <a:solidFill>
                <a:srgbClr val="660066"/>
              </a:solidFill>
            </a:endParaRPr>
          </a:p>
        </p:txBody>
      </p:sp>
      <p:sp>
        <p:nvSpPr>
          <p:cNvPr id="7" name="Text Placeholder 6"/>
          <p:cNvSpPr>
            <a:spLocks noGrp="1"/>
          </p:cNvSpPr>
          <p:nvPr>
            <p:ph type="body" sz="quarter" idx="3"/>
          </p:nvPr>
        </p:nvSpPr>
        <p:spPr>
          <a:xfrm>
            <a:off x="4648200" y="1066800"/>
            <a:ext cx="4041775" cy="639762"/>
          </a:xfrm>
        </p:spPr>
        <p:txBody>
          <a:bodyPr>
            <a:normAutofit/>
          </a:bodyPr>
          <a:lstStyle/>
          <a:p>
            <a:r>
              <a:rPr lang="en-US" sz="3200" dirty="0" smtClean="0"/>
              <a:t>CONTINUITY</a:t>
            </a:r>
            <a:endParaRPr lang="en-US" sz="3200" dirty="0"/>
          </a:p>
        </p:txBody>
      </p:sp>
      <p:sp>
        <p:nvSpPr>
          <p:cNvPr id="4" name="Content Placeholder 3"/>
          <p:cNvSpPr>
            <a:spLocks noGrp="1"/>
          </p:cNvSpPr>
          <p:nvPr>
            <p:ph sz="quarter" idx="4"/>
          </p:nvPr>
        </p:nvSpPr>
        <p:spPr>
          <a:xfrm>
            <a:off x="4724400" y="1752600"/>
            <a:ext cx="4041775" cy="4800600"/>
          </a:xfrm>
        </p:spPr>
        <p:txBody>
          <a:bodyPr>
            <a:noAutofit/>
          </a:bodyPr>
          <a:lstStyle/>
          <a:p>
            <a:r>
              <a:rPr lang="en-US" dirty="0" smtClean="0"/>
              <a:t>Continued need for parental, peer approval of mate, job </a:t>
            </a:r>
          </a:p>
          <a:p>
            <a:r>
              <a:rPr lang="en-US" dirty="0" smtClean="0">
                <a:solidFill>
                  <a:srgbClr val="FF0000"/>
                </a:solidFill>
              </a:rPr>
              <a:t>CCP remains at the center of political, economic life. </a:t>
            </a:r>
            <a:r>
              <a:rPr lang="en-US" dirty="0" smtClean="0">
                <a:solidFill>
                  <a:srgbClr val="008000"/>
                </a:solidFill>
              </a:rPr>
              <a:t> </a:t>
            </a:r>
            <a:endParaRPr lang="en-US" dirty="0" smtClean="0">
              <a:solidFill>
                <a:srgbClr val="FF0000"/>
              </a:solidFill>
            </a:endParaRPr>
          </a:p>
          <a:p>
            <a:r>
              <a:rPr lang="en-US" dirty="0" smtClean="0">
                <a:solidFill>
                  <a:srgbClr val="660066"/>
                </a:solidFill>
              </a:rPr>
              <a:t>Foreign technology remains a staple of development</a:t>
            </a:r>
          </a:p>
          <a:p>
            <a:r>
              <a:rPr lang="en-US" dirty="0" smtClean="0">
                <a:solidFill>
                  <a:srgbClr val="3366FF"/>
                </a:solidFill>
              </a:rPr>
              <a:t>Persistent regionalism</a:t>
            </a:r>
            <a:r>
              <a:rPr lang="en-US" dirty="0">
                <a:solidFill>
                  <a:srgbClr val="3366FF"/>
                </a:solidFill>
              </a:rPr>
              <a:t>, fears of return to </a:t>
            </a:r>
            <a:r>
              <a:rPr lang="en-US" dirty="0" err="1">
                <a:solidFill>
                  <a:srgbClr val="3366FF"/>
                </a:solidFill>
              </a:rPr>
              <a:t>warlordism</a:t>
            </a:r>
            <a:r>
              <a:rPr lang="en-US" dirty="0">
                <a:solidFill>
                  <a:srgbClr val="3366FF"/>
                </a:solidFill>
              </a:rPr>
              <a:t> and </a:t>
            </a:r>
            <a:r>
              <a:rPr lang="en-US" dirty="0" smtClean="0">
                <a:solidFill>
                  <a:srgbClr val="3366FF"/>
                </a:solidFill>
              </a:rPr>
              <a:t>chaos</a:t>
            </a:r>
          </a:p>
          <a:p>
            <a:r>
              <a:rPr lang="en-US" dirty="0" smtClean="0">
                <a:solidFill>
                  <a:srgbClr val="008000"/>
                </a:solidFill>
              </a:rPr>
              <a:t>Ancient geopolitical reality: China is safest when locally dominant</a:t>
            </a:r>
            <a:endParaRPr lang="en-US" dirty="0">
              <a:solidFill>
                <a:srgbClr val="008000"/>
              </a:solidFill>
            </a:endParaRPr>
          </a:p>
          <a:p>
            <a:endParaRPr lang="en-US" dirty="0">
              <a:solidFill>
                <a:srgbClr val="660066"/>
              </a:solidFill>
            </a:endParaRPr>
          </a:p>
        </p:txBody>
      </p:sp>
      <p:sp>
        <p:nvSpPr>
          <p:cNvPr id="5" name="Slide Number Placeholder 4"/>
          <p:cNvSpPr>
            <a:spLocks noGrp="1"/>
          </p:cNvSpPr>
          <p:nvPr>
            <p:ph type="sldNum" sz="quarter" idx="12"/>
          </p:nvPr>
        </p:nvSpPr>
        <p:spPr/>
        <p:txBody>
          <a:bodyPr/>
          <a:lstStyle/>
          <a:p>
            <a:fld id="{F37DE1E2-4B38-447E-8352-45A3B00321BF}" type="slidenum">
              <a:rPr lang="en-US" smtClean="0"/>
              <a:t>11</a:t>
            </a:fld>
            <a:endParaRPr lang="en-US" dirty="0"/>
          </a:p>
        </p:txBody>
      </p:sp>
    </p:spTree>
    <p:extLst>
      <p:ext uri="{BB962C8B-B14F-4D97-AF65-F5344CB8AC3E}">
        <p14:creationId xmlns:p14="http://schemas.microsoft.com/office/powerpoint/2010/main" val="1276489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Geopolitical Example: Keep Korea Onside</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52600"/>
            <a:ext cx="3962400" cy="4703196"/>
          </a:xfrm>
        </p:spPr>
      </p:pic>
      <p:pic>
        <p:nvPicPr>
          <p:cNvPr id="2050" name="Picture 2" descr="http://www.owl-and-mouse.com/online-atlas/Asia/images/north%20kore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9800"/>
            <a:ext cx="4305300" cy="355026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37DE1E2-4B38-447E-8352-45A3B00321BF}" type="slidenum">
              <a:rPr lang="en-US" smtClean="0"/>
              <a:t>12</a:t>
            </a:fld>
            <a:endParaRPr lang="en-US" dirty="0"/>
          </a:p>
        </p:txBody>
      </p:sp>
    </p:spTree>
    <p:extLst>
      <p:ext uri="{BB962C8B-B14F-4D97-AF65-F5344CB8AC3E}">
        <p14:creationId xmlns:p14="http://schemas.microsoft.com/office/powerpoint/2010/main" val="879136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Geopolitical Example: Avoid a US and Japanese coastal blockade</a:t>
            </a:r>
            <a:endParaRPr lang="en-US" dirty="0"/>
          </a:p>
        </p:txBody>
      </p:sp>
      <p:pic>
        <p:nvPicPr>
          <p:cNvPr id="4100" name="Picture 4" descr="http://www.globalsecurity.org/military/library/report/2007/2007-prc-military-power_fig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76400"/>
            <a:ext cx="6154411" cy="480813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37DE1E2-4B38-447E-8352-45A3B00321BF}" type="slidenum">
              <a:rPr lang="en-US" smtClean="0"/>
              <a:t>13</a:t>
            </a:fld>
            <a:endParaRPr lang="en-US" dirty="0"/>
          </a:p>
        </p:txBody>
      </p:sp>
    </p:spTree>
    <p:extLst>
      <p:ext uri="{BB962C8B-B14F-4D97-AF65-F5344CB8AC3E}">
        <p14:creationId xmlns:p14="http://schemas.microsoft.com/office/powerpoint/2010/main" val="28803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0894" y="408719"/>
            <a:ext cx="6102036" cy="720324"/>
          </a:xfrm>
          <a:prstGeom prst="rect">
            <a:avLst/>
          </a:prstGeom>
        </p:spPr>
        <p:txBody>
          <a:bodyPr vert="horz" lIns="91440" tIns="45720" rIns="91440" bIns="45720" rtlCol="0" anchor="ctr">
            <a:normAutofit/>
          </a:bodyPr>
          <a:lstStyle/>
          <a:p>
            <a:pPr marL="0" marR="0" lvl="0" indent="0" algn="r" fontAlgn="auto">
              <a:lnSpc>
                <a:spcPct val="80000"/>
              </a:lnSpc>
              <a:spcBef>
                <a:spcPct val="0"/>
              </a:spcBef>
              <a:spcAft>
                <a:spcPts val="0"/>
              </a:spcAft>
              <a:buClrTx/>
              <a:buSzTx/>
              <a:tabLst/>
              <a:defRPr/>
            </a:pPr>
            <a:r>
              <a:rPr lang="en-US" sz="2800" b="1" dirty="0" smtClean="0">
                <a:solidFill>
                  <a:schemeClr val="bg1"/>
                </a:solidFill>
                <a:latin typeface="Myriad Pro" panose="020B0503030403020204" pitchFamily="34" charset="0"/>
                <a:ea typeface="+mj-ea"/>
                <a:cs typeface="Arial" pitchFamily="34" charset="0"/>
              </a:rPr>
              <a:t>Countermeasure Strategy</a:t>
            </a:r>
            <a:endParaRPr lang="en-US" sz="2800" b="1" dirty="0">
              <a:solidFill>
                <a:schemeClr val="bg1"/>
              </a:solidFill>
              <a:latin typeface="Myriad Pro" panose="020B0503030403020204" pitchFamily="34" charset="0"/>
              <a:ea typeface="+mj-ea"/>
              <a:cs typeface="Arial" pitchFamily="34" charset="0"/>
            </a:endParaRPr>
          </a:p>
        </p:txBody>
      </p:sp>
      <p:sp>
        <p:nvSpPr>
          <p:cNvPr id="3" name="Content Placeholder 2"/>
          <p:cNvSpPr txBox="1">
            <a:spLocks/>
          </p:cNvSpPr>
          <p:nvPr/>
        </p:nvSpPr>
        <p:spPr>
          <a:xfrm>
            <a:off x="848762" y="2362200"/>
            <a:ext cx="8229600" cy="395182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0"/>
              </a:spcBef>
              <a:spcAft>
                <a:spcPts val="1200"/>
              </a:spcAft>
              <a:buSzPct val="80000"/>
              <a:buFont typeface="Wingdings" panose="05000000000000000000" pitchFamily="2" charset="2"/>
              <a:buChar char="§"/>
            </a:pPr>
            <a:endParaRPr lang="en-US" sz="2200" dirty="0" smtClean="0">
              <a:latin typeface="Myriad Pro" panose="020B0503030403020204" pitchFamily="34" charset="0"/>
              <a:cs typeface="Arial" pitchFamily="34" charset="0"/>
            </a:endParaRPr>
          </a:p>
        </p:txBody>
      </p:sp>
      <p:sp>
        <p:nvSpPr>
          <p:cNvPr id="5" name="TextBox 4"/>
          <p:cNvSpPr txBox="1"/>
          <p:nvPr/>
        </p:nvSpPr>
        <p:spPr>
          <a:xfrm>
            <a:off x="838200" y="2209800"/>
            <a:ext cx="7391400" cy="1077218"/>
          </a:xfrm>
          <a:prstGeom prst="rect">
            <a:avLst/>
          </a:prstGeom>
          <a:noFill/>
        </p:spPr>
        <p:txBody>
          <a:bodyPr wrap="square" rtlCol="0">
            <a:spAutoFit/>
          </a:bodyPr>
          <a:lstStyle/>
          <a:p>
            <a:pPr algn="ctr"/>
            <a:r>
              <a:rPr lang="en-US" altLang="zh-CN" sz="3200" b="1" dirty="0" smtClean="0">
                <a:latin typeface="Myriad Pro" panose="020B0503030403020204" pitchFamily="34" charset="0"/>
                <a:cs typeface="Arial" pitchFamily="34" charset="0"/>
              </a:rPr>
              <a:t>The Physical </a:t>
            </a:r>
            <a:r>
              <a:rPr lang="en-US" sz="3200" b="1" dirty="0" smtClean="0">
                <a:latin typeface="Myriad Pro" panose="020B0503030403020204" pitchFamily="34" charset="0"/>
                <a:cs typeface="Arial" pitchFamily="34" charset="0"/>
              </a:rPr>
              <a:t>Risk Baseline for Foreign Business People in China</a:t>
            </a:r>
            <a:endParaRPr lang="en-US" sz="3200" b="1" dirty="0">
              <a:latin typeface="Myriad Pro" panose="020B0503030403020204" pitchFamily="34" charset="0"/>
              <a:cs typeface="Arial" pitchFamily="34" charset="0"/>
            </a:endParaRPr>
          </a:p>
        </p:txBody>
      </p:sp>
      <p:sp>
        <p:nvSpPr>
          <p:cNvPr id="6" name="Slide Number Placeholder 5"/>
          <p:cNvSpPr>
            <a:spLocks noGrp="1"/>
          </p:cNvSpPr>
          <p:nvPr>
            <p:ph type="sldNum" sz="quarter" idx="12"/>
          </p:nvPr>
        </p:nvSpPr>
        <p:spPr/>
        <p:txBody>
          <a:bodyPr/>
          <a:lstStyle/>
          <a:p>
            <a:fld id="{F37DE1E2-4B38-447E-8352-45A3B00321BF}" type="slidenum">
              <a:rPr lang="en-US" smtClean="0"/>
              <a:t>14</a:t>
            </a:fld>
            <a:endParaRPr lang="en-US"/>
          </a:p>
        </p:txBody>
      </p:sp>
      <p:sp>
        <p:nvSpPr>
          <p:cNvPr id="4" name="TextBox 3"/>
          <p:cNvSpPr txBox="1"/>
          <p:nvPr/>
        </p:nvSpPr>
        <p:spPr>
          <a:xfrm>
            <a:off x="990600" y="3505200"/>
            <a:ext cx="7086600" cy="1015663"/>
          </a:xfrm>
          <a:prstGeom prst="rect">
            <a:avLst/>
          </a:prstGeom>
          <a:noFill/>
        </p:spPr>
        <p:txBody>
          <a:bodyPr wrap="square" rtlCol="0">
            <a:spAutoFit/>
          </a:bodyPr>
          <a:lstStyle/>
          <a:p>
            <a:r>
              <a:rPr lang="en-US" sz="2000" i="1" dirty="0" smtClean="0"/>
              <a:t>Physical risk and crime are much lower in China than in the US.</a:t>
            </a:r>
            <a:endParaRPr lang="en-US" sz="2000" i="1" dirty="0"/>
          </a:p>
          <a:p>
            <a:r>
              <a:rPr lang="en-US" sz="2000" i="1" dirty="0" smtClean="0"/>
              <a:t>But protections to business under the law are uneven, and affected by politics</a:t>
            </a:r>
            <a:endParaRPr lang="en-US" sz="2000" i="1" dirty="0"/>
          </a:p>
        </p:txBody>
      </p:sp>
    </p:spTree>
    <p:extLst>
      <p:ext uri="{BB962C8B-B14F-4D97-AF65-F5344CB8AC3E}">
        <p14:creationId xmlns:p14="http://schemas.microsoft.com/office/powerpoint/2010/main" val="2877937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lstStyle/>
          <a:p>
            <a:r>
              <a:rPr lang="en-US" dirty="0" smtClean="0"/>
              <a:t>Crime in China</a:t>
            </a:r>
            <a:endParaRPr lang="en-US" dirty="0"/>
          </a:p>
        </p:txBody>
      </p:sp>
      <p:sp>
        <p:nvSpPr>
          <p:cNvPr id="3" name="Content Placeholder 2"/>
          <p:cNvSpPr>
            <a:spLocks noGrp="1"/>
          </p:cNvSpPr>
          <p:nvPr>
            <p:ph sz="half" idx="1"/>
          </p:nvPr>
        </p:nvSpPr>
        <p:spPr>
          <a:xfrm>
            <a:off x="4724400" y="685801"/>
            <a:ext cx="4191000" cy="5715000"/>
          </a:xfrm>
        </p:spPr>
        <p:txBody>
          <a:bodyPr>
            <a:normAutofit fontScale="55000" lnSpcReduction="20000"/>
          </a:bodyPr>
          <a:lstStyle/>
          <a:p>
            <a:pPr marL="0" indent="0">
              <a:buNone/>
            </a:pPr>
            <a:r>
              <a:rPr lang="en-US" sz="3600" dirty="0" smtClean="0">
                <a:solidFill>
                  <a:srgbClr val="3366FF"/>
                </a:solidFill>
              </a:rPr>
              <a:t>China’s homicide rate is low at 1.0 per 100k.  Murder and robbery far less common than in the US</a:t>
            </a:r>
          </a:p>
          <a:p>
            <a:pPr marL="0" indent="0">
              <a:buNone/>
            </a:pPr>
            <a:endParaRPr lang="en-US" sz="2900" dirty="0" smtClean="0"/>
          </a:p>
          <a:p>
            <a:pPr marL="0" indent="0">
              <a:buNone/>
            </a:pPr>
            <a:r>
              <a:rPr lang="en-US" sz="2900" dirty="0"/>
              <a:t>C</a:t>
            </a:r>
            <a:r>
              <a:rPr lang="en-US" sz="2900" dirty="0" smtClean="0"/>
              <a:t>rimes easily encountered in large Chinese cities:</a:t>
            </a:r>
          </a:p>
          <a:p>
            <a:r>
              <a:rPr lang="en-US" sz="2900" dirty="0" smtClean="0"/>
              <a:t>Extortion in “black taxis”</a:t>
            </a:r>
          </a:p>
          <a:p>
            <a:r>
              <a:rPr lang="en-US" sz="2900" dirty="0" smtClean="0"/>
              <a:t>Petty theft and pickpocketing </a:t>
            </a:r>
          </a:p>
          <a:p>
            <a:r>
              <a:rPr lang="en-US" sz="2900" dirty="0" smtClean="0"/>
              <a:t>Counterfeit currency </a:t>
            </a:r>
          </a:p>
          <a:p>
            <a:r>
              <a:rPr lang="en-US" sz="2900" dirty="0"/>
              <a:t>Fraud and </a:t>
            </a:r>
            <a:r>
              <a:rPr lang="en-US" sz="2900" dirty="0" smtClean="0"/>
              <a:t>scams</a:t>
            </a:r>
          </a:p>
          <a:p>
            <a:r>
              <a:rPr lang="en-US" sz="2900" dirty="0" smtClean="0"/>
              <a:t>Prostitution</a:t>
            </a:r>
          </a:p>
          <a:p>
            <a:r>
              <a:rPr lang="en-US" sz="2900" dirty="0" smtClean="0"/>
              <a:t>Drug trafficking</a:t>
            </a:r>
            <a:endParaRPr lang="en-US" sz="2900" dirty="0"/>
          </a:p>
          <a:p>
            <a:endParaRPr lang="en-US" sz="2900" dirty="0" smtClean="0"/>
          </a:p>
          <a:p>
            <a:pPr marL="0" indent="0">
              <a:buNone/>
            </a:pPr>
            <a:r>
              <a:rPr lang="en-US" sz="2900" dirty="0" smtClean="0"/>
              <a:t>Crimes that are common but relatively hidden:</a:t>
            </a:r>
          </a:p>
          <a:p>
            <a:pPr marL="0" indent="0">
              <a:buNone/>
            </a:pPr>
            <a:endParaRPr lang="en-US" sz="2900" dirty="0" smtClean="0"/>
          </a:p>
          <a:p>
            <a:r>
              <a:rPr lang="en-US" sz="2900" dirty="0" smtClean="0"/>
              <a:t>Corruption </a:t>
            </a:r>
          </a:p>
          <a:p>
            <a:r>
              <a:rPr lang="en-US" sz="2900" dirty="0"/>
              <a:t>Money </a:t>
            </a:r>
            <a:r>
              <a:rPr lang="en-US" sz="2900" dirty="0" smtClean="0"/>
              <a:t>laundering </a:t>
            </a:r>
            <a:endParaRPr lang="en-US" sz="2900" dirty="0"/>
          </a:p>
          <a:p>
            <a:r>
              <a:rPr lang="en-US" sz="2900" dirty="0"/>
              <a:t>Human </a:t>
            </a:r>
            <a:r>
              <a:rPr lang="en-US" sz="2900" dirty="0" smtClean="0"/>
              <a:t>trafficking </a:t>
            </a:r>
          </a:p>
          <a:p>
            <a:endParaRPr lang="en-US" sz="2900" dirty="0"/>
          </a:p>
          <a:p>
            <a:pPr marL="0" indent="0">
              <a:buNone/>
            </a:pPr>
            <a:r>
              <a:rPr lang="en-US" sz="2900" b="1" dirty="0" smtClean="0">
                <a:solidFill>
                  <a:srgbClr val="FF0000"/>
                </a:solidFill>
              </a:rPr>
              <a:t>The </a:t>
            </a:r>
            <a:r>
              <a:rPr lang="en-US" sz="2900" b="1" dirty="0">
                <a:solidFill>
                  <a:srgbClr val="FF0000"/>
                </a:solidFill>
              </a:rPr>
              <a:t>biggest </a:t>
            </a:r>
            <a:r>
              <a:rPr lang="en-US" sz="2900" b="1" dirty="0" smtClean="0">
                <a:solidFill>
                  <a:srgbClr val="FF0000"/>
                </a:solidFill>
              </a:rPr>
              <a:t>threats </a:t>
            </a:r>
            <a:r>
              <a:rPr lang="en-US" sz="2900" b="1" dirty="0">
                <a:solidFill>
                  <a:srgbClr val="FF0000"/>
                </a:solidFill>
              </a:rPr>
              <a:t>to </a:t>
            </a:r>
            <a:r>
              <a:rPr lang="en-US" sz="2900" b="1" dirty="0" smtClean="0">
                <a:solidFill>
                  <a:srgbClr val="FF0000"/>
                </a:solidFill>
              </a:rPr>
              <a:t>Americans in China seem to be traffic accidents and suicide.</a:t>
            </a:r>
            <a:endParaRPr lang="en-US" sz="2900" b="1" dirty="0">
              <a:solidFill>
                <a:srgbClr val="FF0000"/>
              </a:solidFill>
            </a:endParaRPr>
          </a:p>
          <a:p>
            <a:pPr marL="0" indent="0">
              <a:buNone/>
            </a:pPr>
            <a:endParaRPr lang="en-US" dirty="0"/>
          </a:p>
          <a:p>
            <a:endParaRPr lang="en-US" dirty="0"/>
          </a:p>
          <a:p>
            <a:endParaRPr lang="en-US" dirty="0" smtClean="0"/>
          </a:p>
        </p:txBody>
      </p:sp>
      <p:sp>
        <p:nvSpPr>
          <p:cNvPr id="5" name="Slide Number Placeholder 4"/>
          <p:cNvSpPr>
            <a:spLocks noGrp="1"/>
          </p:cNvSpPr>
          <p:nvPr>
            <p:ph type="sldNum" sz="quarter" idx="12"/>
          </p:nvPr>
        </p:nvSpPr>
        <p:spPr/>
        <p:txBody>
          <a:bodyPr/>
          <a:lstStyle/>
          <a:p>
            <a:fld id="{F37DE1E2-4B38-447E-8352-45A3B00321BF}" type="slidenum">
              <a:rPr lang="en-US" smtClean="0"/>
              <a:t>15</a:t>
            </a:fld>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8763" y="2479820"/>
            <a:ext cx="4038600" cy="3157248"/>
          </a:xfrm>
        </p:spPr>
      </p:pic>
    </p:spTree>
    <p:extLst>
      <p:ext uri="{BB962C8B-B14F-4D97-AF65-F5344CB8AC3E}">
        <p14:creationId xmlns:p14="http://schemas.microsoft.com/office/powerpoint/2010/main" val="2330893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a:t>A</a:t>
            </a:r>
            <a:r>
              <a:rPr lang="en-US" sz="2800" dirty="0" smtClean="0"/>
              <a:t>vailable stats: American deaths, 2013 </a:t>
            </a:r>
            <a:r>
              <a:rPr lang="en-US" sz="2800" dirty="0"/>
              <a:t>-</a:t>
            </a:r>
            <a:r>
              <a:rPr lang="en-US" sz="2800" dirty="0" smtClean="0"/>
              <a:t> 2016</a:t>
            </a:r>
            <a:endParaRPr lang="en-US" sz="2800" dirty="0"/>
          </a:p>
        </p:txBody>
      </p:sp>
      <p:sp>
        <p:nvSpPr>
          <p:cNvPr id="6" name="Slide Number Placeholder 5"/>
          <p:cNvSpPr>
            <a:spLocks noGrp="1"/>
          </p:cNvSpPr>
          <p:nvPr>
            <p:ph type="sldNum" sz="quarter" idx="12"/>
          </p:nvPr>
        </p:nvSpPr>
        <p:spPr/>
        <p:txBody>
          <a:bodyPr/>
          <a:lstStyle/>
          <a:p>
            <a:fld id="{F37DE1E2-4B38-447E-8352-45A3B00321BF}" type="slidenum">
              <a:rPr lang="en-US" smtClean="0"/>
              <a:t>16</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3505200" cy="3250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8601" y="1051719"/>
            <a:ext cx="3657600" cy="4021693"/>
          </a:xfrm>
        </p:spPr>
      </p:pic>
      <p:sp>
        <p:nvSpPr>
          <p:cNvPr id="9" name="TextBox 8"/>
          <p:cNvSpPr txBox="1"/>
          <p:nvPr/>
        </p:nvSpPr>
        <p:spPr>
          <a:xfrm>
            <a:off x="381000" y="5117785"/>
            <a:ext cx="8305800" cy="1754327"/>
          </a:xfrm>
          <a:prstGeom prst="rect">
            <a:avLst/>
          </a:prstGeom>
          <a:noFill/>
        </p:spPr>
        <p:txBody>
          <a:bodyPr wrap="square" rtlCol="0">
            <a:spAutoFit/>
          </a:bodyPr>
          <a:lstStyle/>
          <a:p>
            <a:r>
              <a:rPr lang="en-US" dirty="0" smtClean="0"/>
              <a:t>2013: </a:t>
            </a:r>
            <a:r>
              <a:rPr lang="en-US" dirty="0"/>
              <a:t>Vehicle </a:t>
            </a:r>
            <a:r>
              <a:rPr lang="en-US" dirty="0" smtClean="0"/>
              <a:t>13</a:t>
            </a:r>
            <a:r>
              <a:rPr lang="en-US" dirty="0"/>
              <a:t>; S</a:t>
            </a:r>
            <a:r>
              <a:rPr lang="en-US" dirty="0" smtClean="0"/>
              <a:t>uicide </a:t>
            </a:r>
            <a:r>
              <a:rPr lang="en-US" dirty="0"/>
              <a:t>8; </a:t>
            </a:r>
            <a:r>
              <a:rPr lang="en-US" dirty="0" err="1" smtClean="0"/>
              <a:t>Misc</a:t>
            </a:r>
            <a:r>
              <a:rPr lang="en-US" dirty="0" smtClean="0"/>
              <a:t> accidents 4; Air accident 1; Homicides 2. </a:t>
            </a:r>
          </a:p>
          <a:p>
            <a:r>
              <a:rPr lang="en-US" dirty="0" smtClean="0"/>
              <a:t>2014: Vehicle 5;   Suicide 3; </a:t>
            </a:r>
            <a:r>
              <a:rPr lang="en-US" dirty="0" err="1" smtClean="0"/>
              <a:t>Misc</a:t>
            </a:r>
            <a:r>
              <a:rPr lang="en-US" dirty="0" smtClean="0"/>
              <a:t> accidents 1.</a:t>
            </a:r>
          </a:p>
          <a:p>
            <a:r>
              <a:rPr lang="en-US" dirty="0" smtClean="0"/>
              <a:t>2015: Vehicle 6;   Suicide 4; </a:t>
            </a:r>
            <a:r>
              <a:rPr lang="en-US" dirty="0" err="1" smtClean="0"/>
              <a:t>Misc</a:t>
            </a:r>
            <a:r>
              <a:rPr lang="en-US" dirty="0" smtClean="0"/>
              <a:t> accidents 4.</a:t>
            </a:r>
          </a:p>
          <a:p>
            <a:r>
              <a:rPr lang="en-US" dirty="0" smtClean="0"/>
              <a:t>2016: Vehicle 6;   Suicide 7; </a:t>
            </a:r>
            <a:r>
              <a:rPr lang="en-US" dirty="0" err="1" smtClean="0"/>
              <a:t>Misc</a:t>
            </a:r>
            <a:r>
              <a:rPr lang="en-US" dirty="0" smtClean="0"/>
              <a:t> accidents 4; Air accident 1.</a:t>
            </a:r>
          </a:p>
          <a:p>
            <a:r>
              <a:rPr lang="en-US" dirty="0" smtClean="0"/>
              <a:t>  </a:t>
            </a:r>
            <a:r>
              <a:rPr lang="en-US" sz="1400" dirty="0" smtClean="0"/>
              <a:t>Source</a:t>
            </a:r>
            <a:r>
              <a:rPr lang="en-US" sz="1400" dirty="0"/>
              <a:t>: </a:t>
            </a:r>
            <a:r>
              <a:rPr lang="en-US" sz="1400" dirty="0" smtClean="0">
                <a:hlinkClick r:id="rId4"/>
              </a:rPr>
              <a:t>travel.state.gov</a:t>
            </a:r>
            <a:r>
              <a:rPr lang="en-US" sz="1400" dirty="0" smtClean="0"/>
              <a:t>  US Citizen Deaths Overseas</a:t>
            </a:r>
            <a:endParaRPr lang="en-US" sz="1400" dirty="0"/>
          </a:p>
          <a:p>
            <a:endParaRPr lang="en-US" dirty="0"/>
          </a:p>
        </p:txBody>
      </p:sp>
    </p:spTree>
    <p:extLst>
      <p:ext uri="{BB962C8B-B14F-4D97-AF65-F5344CB8AC3E}">
        <p14:creationId xmlns:p14="http://schemas.microsoft.com/office/powerpoint/2010/main" val="1109415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44562"/>
          </a:xfrm>
        </p:spPr>
        <p:txBody>
          <a:bodyPr>
            <a:noAutofit/>
          </a:bodyPr>
          <a:lstStyle/>
          <a:p>
            <a:r>
              <a:rPr lang="en-US" sz="2800" b="1" i="1" dirty="0" smtClean="0">
                <a:solidFill>
                  <a:srgbClr val="FF0000"/>
                </a:solidFill>
              </a:rPr>
              <a:t>Fasten your seat belt: </a:t>
            </a:r>
            <a:r>
              <a:rPr lang="en-US" sz="2400" dirty="0" smtClean="0"/>
              <a:t>China, US have about the same number of cars, but China road deaths are 4.5x that of US </a:t>
            </a:r>
            <a:endParaRPr lang="en-US" sz="2400" dirty="0"/>
          </a:p>
        </p:txBody>
      </p:sp>
      <p:sp>
        <p:nvSpPr>
          <p:cNvPr id="3" name="Content Placeholder 2"/>
          <p:cNvSpPr>
            <a:spLocks noGrp="1"/>
          </p:cNvSpPr>
          <p:nvPr>
            <p:ph sz="half" idx="1"/>
          </p:nvPr>
        </p:nvSpPr>
        <p:spPr>
          <a:xfrm>
            <a:off x="152400" y="1447800"/>
            <a:ext cx="3352800" cy="5029200"/>
          </a:xfrm>
        </p:spPr>
        <p:txBody>
          <a:bodyPr>
            <a:normAutofit fontScale="70000" lnSpcReduction="20000"/>
          </a:bodyPr>
          <a:lstStyle/>
          <a:p>
            <a:pPr marL="0" indent="0">
              <a:buNone/>
            </a:pPr>
            <a:r>
              <a:rPr lang="en-US" sz="2100" dirty="0" smtClean="0"/>
              <a:t>From China Daily:</a:t>
            </a:r>
          </a:p>
          <a:p>
            <a:pPr marL="0" indent="0">
              <a:buNone/>
            </a:pPr>
            <a:r>
              <a:rPr lang="en-US" sz="1800" dirty="0" smtClean="0"/>
              <a:t>The </a:t>
            </a:r>
            <a:r>
              <a:rPr lang="en-US" sz="1800" dirty="0"/>
              <a:t>China Automotive Technology Research Center said last year that traffic deaths dropped 28 percent from 2004 to 2009, with 67,000 deaths in 2009.</a:t>
            </a:r>
          </a:p>
          <a:p>
            <a:pPr marL="0" indent="0">
              <a:buNone/>
            </a:pPr>
            <a:r>
              <a:rPr lang="en-US" sz="1800" dirty="0"/>
              <a:t>But American and Chinese researchers questioned how such numbers could be </a:t>
            </a:r>
            <a:r>
              <a:rPr lang="en-US" sz="1800" dirty="0" smtClean="0"/>
              <a:t>accurate...</a:t>
            </a:r>
            <a:endParaRPr lang="en-US" sz="1800" dirty="0"/>
          </a:p>
          <a:p>
            <a:pPr marL="0" indent="0">
              <a:buNone/>
            </a:pPr>
            <a:r>
              <a:rPr lang="en-US" sz="1800" dirty="0"/>
              <a:t>The study's researchers, from Johns Hopkins and China's Central South University, compared police data with death certificates from doctors logged between 2002 and 2007. They found that police statistics showed a 27 percent decrease in traffic fatalities, while those recorded on death certificates increased by 8 percent.</a:t>
            </a:r>
          </a:p>
          <a:p>
            <a:pPr marL="0" indent="0">
              <a:buNone/>
            </a:pPr>
            <a:r>
              <a:rPr lang="en-US" sz="1800" dirty="0"/>
              <a:t>In 2007, for instance, police logged 81,649 deaths, compared to </a:t>
            </a:r>
            <a:r>
              <a:rPr lang="en-US" sz="2300" b="1" dirty="0"/>
              <a:t>221,135 </a:t>
            </a:r>
            <a:r>
              <a:rPr lang="en-US" sz="1800" dirty="0"/>
              <a:t>listed on death </a:t>
            </a:r>
            <a:r>
              <a:rPr lang="en-US" sz="1800" dirty="0" smtClean="0"/>
              <a:t>certificates… </a:t>
            </a:r>
            <a:r>
              <a:rPr lang="en-US" sz="1800" i="1" dirty="0" smtClean="0"/>
              <a:t>(emphasis added)</a:t>
            </a:r>
          </a:p>
          <a:p>
            <a:pPr marL="0" indent="0">
              <a:buNone/>
            </a:pPr>
            <a:r>
              <a:rPr lang="en-US" sz="1800" dirty="0">
                <a:hlinkClick r:id="rId3"/>
              </a:rPr>
              <a:t>http://</a:t>
            </a:r>
            <a:r>
              <a:rPr lang="en-US" sz="1800" dirty="0" smtClean="0">
                <a:hlinkClick r:id="rId3"/>
              </a:rPr>
              <a:t>www.chinadaily.com.cn/china/2011-01/07/content_11808453.htm</a:t>
            </a:r>
            <a:r>
              <a:rPr lang="en-US" sz="1800" dirty="0" smtClean="0"/>
              <a:t> </a:t>
            </a:r>
          </a:p>
          <a:p>
            <a:pPr marL="0" indent="0">
              <a:buNone/>
            </a:pPr>
            <a:endParaRPr lang="en-US" sz="1800" dirty="0"/>
          </a:p>
          <a:p>
            <a:pPr marL="0" indent="0">
              <a:buNone/>
            </a:pPr>
            <a:r>
              <a:rPr lang="en-US" sz="2300" b="1" dirty="0" smtClean="0"/>
              <a:t>WHO: In 2015, 261,000 road fatalities in China</a:t>
            </a:r>
          </a:p>
          <a:p>
            <a:pPr marL="0" indent="0">
              <a:buNone/>
            </a:pPr>
            <a:r>
              <a:rPr lang="en-US" sz="1800" dirty="0">
                <a:hlinkClick r:id="rId4"/>
              </a:rPr>
              <a:t>http://www.chinadaily.com.cn/china/2016-05/24/content_25442984.</a:t>
            </a:r>
            <a:r>
              <a:rPr lang="en-US" sz="1800" dirty="0" smtClean="0">
                <a:hlinkClick r:id="rId4"/>
              </a:rPr>
              <a:t>htm</a:t>
            </a:r>
            <a:r>
              <a:rPr lang="en-US" sz="1800" dirty="0" smtClean="0"/>
              <a:t> </a:t>
            </a:r>
            <a:endParaRPr lang="en-US" sz="1800" dirty="0"/>
          </a:p>
          <a:p>
            <a:pPr marL="0" indent="0">
              <a:buNone/>
            </a:pPr>
            <a:endParaRPr lang="en-US" sz="1800" dirty="0"/>
          </a:p>
        </p:txBody>
      </p:sp>
      <p:pic>
        <p:nvPicPr>
          <p:cNvPr id="1026" name="Picture 2" descr="http://www.washingtonpost.com/wp-apps/imrs.php?src=http://img.washingtonpost.com/blogs/worldviews/files/2013/01/Screen-shot-2013-01-17-at-5.15.00-PM.png&amp;w=14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2209800"/>
            <a:ext cx="5372100" cy="30842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6200" y="5410200"/>
            <a:ext cx="4876800" cy="1138773"/>
          </a:xfrm>
          <a:prstGeom prst="rect">
            <a:avLst/>
          </a:prstGeom>
          <a:noFill/>
        </p:spPr>
        <p:txBody>
          <a:bodyPr wrap="square" rtlCol="0">
            <a:spAutoFit/>
          </a:bodyPr>
          <a:lstStyle/>
          <a:p>
            <a:r>
              <a:rPr lang="en-US" sz="1200" dirty="0">
                <a:hlinkClick r:id="rId6"/>
              </a:rPr>
              <a:t>http://www.washingtonpost.com/blogs/worldviews/wp/2013/01/18/a-surprising-map-of-countries-that-have-the-most-traffic-deaths</a:t>
            </a:r>
            <a:r>
              <a:rPr lang="en-US" sz="1200" dirty="0" smtClean="0">
                <a:hlinkClick r:id="rId6"/>
              </a:rPr>
              <a:t>/</a:t>
            </a:r>
            <a:r>
              <a:rPr lang="en-US" sz="1200" dirty="0" smtClean="0"/>
              <a:t>   </a:t>
            </a:r>
            <a:r>
              <a:rPr lang="en-US" sz="1600" dirty="0" smtClean="0"/>
              <a:t>      </a:t>
            </a:r>
            <a:r>
              <a:rPr lang="en-US" sz="2000" b="1" dirty="0" smtClean="0">
                <a:solidFill>
                  <a:srgbClr val="FF0000"/>
                </a:solidFill>
              </a:rPr>
              <a:t>Once again, the biggest threat to you in China is traffic accidents</a:t>
            </a:r>
            <a:endParaRPr lang="en-US" sz="2000" b="1" dirty="0">
              <a:solidFill>
                <a:srgbClr val="FF0000"/>
              </a:solidFill>
            </a:endParaRPr>
          </a:p>
        </p:txBody>
      </p:sp>
      <p:sp>
        <p:nvSpPr>
          <p:cNvPr id="6" name="Slide Number Placeholder 5"/>
          <p:cNvSpPr>
            <a:spLocks noGrp="1"/>
          </p:cNvSpPr>
          <p:nvPr>
            <p:ph type="sldNum" sz="quarter" idx="12"/>
          </p:nvPr>
        </p:nvSpPr>
        <p:spPr/>
        <p:txBody>
          <a:bodyPr/>
          <a:lstStyle/>
          <a:p>
            <a:fld id="{F37DE1E2-4B38-447E-8352-45A3B00321BF}" type="slidenum">
              <a:rPr lang="en-US" smtClean="0"/>
              <a:t>17</a:t>
            </a:fld>
            <a:endParaRPr lang="en-US"/>
          </a:p>
        </p:txBody>
      </p:sp>
    </p:spTree>
    <p:extLst>
      <p:ext uri="{BB962C8B-B14F-4D97-AF65-F5344CB8AC3E}">
        <p14:creationId xmlns:p14="http://schemas.microsoft.com/office/powerpoint/2010/main" val="56368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Wrong Place, Wrong Time</a:t>
            </a:r>
            <a:endParaRPr lang="en-US" dirty="0"/>
          </a:p>
        </p:txBody>
      </p:sp>
      <p:sp>
        <p:nvSpPr>
          <p:cNvPr id="3" name="Content Placeholder 2"/>
          <p:cNvSpPr>
            <a:spLocks noGrp="1"/>
          </p:cNvSpPr>
          <p:nvPr>
            <p:ph sz="half" idx="1"/>
          </p:nvPr>
        </p:nvSpPr>
        <p:spPr>
          <a:xfrm>
            <a:off x="457200" y="990600"/>
            <a:ext cx="4038600" cy="5715000"/>
          </a:xfrm>
        </p:spPr>
        <p:txBody>
          <a:bodyPr>
            <a:noAutofit/>
          </a:bodyPr>
          <a:lstStyle/>
          <a:p>
            <a:pPr marL="0" indent="0">
              <a:buNone/>
            </a:pPr>
            <a:r>
              <a:rPr lang="en-US" sz="2000" b="1" i="1" dirty="0" smtClean="0"/>
              <a:t>Indiscriminate attacks are rare, but always possible.</a:t>
            </a:r>
          </a:p>
          <a:p>
            <a:r>
              <a:rPr lang="en-US" sz="2000" dirty="0" smtClean="0"/>
              <a:t>Foreigners normally not involved—but no reason to think they’d be spared</a:t>
            </a:r>
          </a:p>
          <a:p>
            <a:r>
              <a:rPr lang="en-US" sz="2000" dirty="0" smtClean="0"/>
              <a:t>22 </a:t>
            </a:r>
            <a:r>
              <a:rPr lang="en-US" sz="2000" dirty="0"/>
              <a:t>May </a:t>
            </a:r>
            <a:r>
              <a:rPr lang="en-US" sz="2000" dirty="0" smtClean="0"/>
              <a:t>2014: attack in </a:t>
            </a:r>
            <a:r>
              <a:rPr lang="en-US" sz="2000" dirty="0"/>
              <a:t>Urumqi, Xinjiang, killed at least 31 people and injured more than 90</a:t>
            </a:r>
            <a:r>
              <a:rPr lang="en-US" sz="2000" dirty="0" smtClean="0"/>
              <a:t>.</a:t>
            </a:r>
            <a:endParaRPr lang="en-US" sz="2000" dirty="0"/>
          </a:p>
          <a:p>
            <a:r>
              <a:rPr lang="en-US" sz="2000" dirty="0" smtClean="0"/>
              <a:t>6 </a:t>
            </a:r>
            <a:r>
              <a:rPr lang="en-US" sz="2000" dirty="0"/>
              <a:t>May </a:t>
            </a:r>
            <a:r>
              <a:rPr lang="en-US" sz="2000" dirty="0" smtClean="0"/>
              <a:t>2014: six </a:t>
            </a:r>
            <a:r>
              <a:rPr lang="en-US" sz="2000" dirty="0"/>
              <a:t>people were injured in an armed attack at a railway station in Guangzhou. </a:t>
            </a:r>
            <a:endParaRPr lang="en-US" sz="2000" dirty="0" smtClean="0"/>
          </a:p>
          <a:p>
            <a:r>
              <a:rPr lang="en-US" sz="2000" dirty="0" smtClean="0"/>
              <a:t>1 </a:t>
            </a:r>
            <a:r>
              <a:rPr lang="en-US" sz="2000" dirty="0"/>
              <a:t>March </a:t>
            </a:r>
            <a:r>
              <a:rPr lang="en-US" sz="2000" dirty="0" smtClean="0"/>
              <a:t>2014: </a:t>
            </a:r>
            <a:r>
              <a:rPr lang="en-US" sz="2000" dirty="0"/>
              <a:t>armed attackers killed 29 people and injured scores of others at Kunming Railway Station</a:t>
            </a:r>
            <a:r>
              <a:rPr lang="en-US" sz="2000" dirty="0" smtClean="0"/>
              <a:t>.</a:t>
            </a:r>
          </a:p>
          <a:p>
            <a:r>
              <a:rPr lang="en-US" sz="2000" dirty="0" smtClean="0"/>
              <a:t>June 2015 shotgun killings of </a:t>
            </a:r>
            <a:r>
              <a:rPr lang="en-US" sz="2000" dirty="0" smtClean="0">
                <a:hlinkClick r:id="rId2"/>
              </a:rPr>
              <a:t>five</a:t>
            </a:r>
            <a:r>
              <a:rPr lang="en-US" sz="2000" dirty="0" smtClean="0"/>
              <a:t>, </a:t>
            </a:r>
            <a:r>
              <a:rPr lang="en-US" sz="2000" dirty="0" err="1" smtClean="0"/>
              <a:t>Hebei</a:t>
            </a:r>
            <a:endParaRPr lang="en-US" sz="2000" dirty="0" smtClean="0"/>
          </a:p>
          <a:p>
            <a:pPr marL="0" indent="0">
              <a:buNone/>
            </a:pPr>
            <a:endParaRPr lang="en-US" sz="2000" dirty="0" smtClean="0"/>
          </a:p>
          <a:p>
            <a:pPr marL="0" indent="0">
              <a:buNone/>
            </a:pPr>
            <a:r>
              <a:rPr lang="en-US" sz="2000" dirty="0" smtClean="0"/>
              <a:t>Bottom line, always: </a:t>
            </a:r>
          </a:p>
          <a:p>
            <a:pPr marL="0" indent="0">
              <a:buNone/>
            </a:pPr>
            <a:r>
              <a:rPr lang="en-US" sz="2000" dirty="0" smtClean="0"/>
              <a:t>- remain aware of your surroundings and</a:t>
            </a:r>
          </a:p>
          <a:p>
            <a:pPr marL="0" indent="0">
              <a:buNone/>
            </a:pPr>
            <a:r>
              <a:rPr lang="en-US" sz="2000" dirty="0" smtClean="0"/>
              <a:t>- know how to exit situations and places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5400" y="1676400"/>
            <a:ext cx="3379510" cy="4038723"/>
          </a:xfrm>
        </p:spPr>
      </p:pic>
      <p:sp>
        <p:nvSpPr>
          <p:cNvPr id="6" name="TextBox 5"/>
          <p:cNvSpPr txBox="1"/>
          <p:nvPr/>
        </p:nvSpPr>
        <p:spPr>
          <a:xfrm>
            <a:off x="4800600" y="5791200"/>
            <a:ext cx="3886200" cy="307777"/>
          </a:xfrm>
          <a:prstGeom prst="rect">
            <a:avLst/>
          </a:prstGeom>
          <a:noFill/>
        </p:spPr>
        <p:txBody>
          <a:bodyPr wrap="square" rtlCol="0">
            <a:spAutoFit/>
          </a:bodyPr>
          <a:lstStyle/>
          <a:p>
            <a:r>
              <a:rPr lang="en-US" sz="1400" dirty="0" smtClean="0"/>
              <a:t>Kunming Railway Station, 1 March 2014</a:t>
            </a:r>
            <a:endParaRPr lang="en-US" sz="1400" dirty="0"/>
          </a:p>
        </p:txBody>
      </p:sp>
      <p:sp>
        <p:nvSpPr>
          <p:cNvPr id="4" name="Slide Number Placeholder 3"/>
          <p:cNvSpPr>
            <a:spLocks noGrp="1"/>
          </p:cNvSpPr>
          <p:nvPr>
            <p:ph type="sldNum" sz="quarter" idx="12"/>
          </p:nvPr>
        </p:nvSpPr>
        <p:spPr/>
        <p:txBody>
          <a:bodyPr/>
          <a:lstStyle/>
          <a:p>
            <a:fld id="{F37DE1E2-4B38-447E-8352-45A3B00321BF}" type="slidenum">
              <a:rPr lang="en-US" smtClean="0"/>
              <a:t>18</a:t>
            </a:fld>
            <a:endParaRPr lang="en-US" dirty="0"/>
          </a:p>
        </p:txBody>
      </p:sp>
    </p:spTree>
    <p:extLst>
      <p:ext uri="{BB962C8B-B14F-4D97-AF65-F5344CB8AC3E}">
        <p14:creationId xmlns:p14="http://schemas.microsoft.com/office/powerpoint/2010/main" val="28924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In Perspective: Mass </a:t>
            </a:r>
            <a:r>
              <a:rPr lang="en-US" dirty="0"/>
              <a:t>S</a:t>
            </a:r>
            <a:r>
              <a:rPr lang="en-US" dirty="0" smtClean="0"/>
              <a:t>hootings Worldwide, 2000-2014</a:t>
            </a:r>
            <a:endParaRPr lang="en-US" dirty="0"/>
          </a:p>
        </p:txBody>
      </p:sp>
      <p:sp>
        <p:nvSpPr>
          <p:cNvPr id="5" name="Slide Number Placeholder 4"/>
          <p:cNvSpPr>
            <a:spLocks noGrp="1"/>
          </p:cNvSpPr>
          <p:nvPr>
            <p:ph type="sldNum" sz="quarter" idx="12"/>
          </p:nvPr>
        </p:nvSpPr>
        <p:spPr/>
        <p:txBody>
          <a:bodyPr/>
          <a:lstStyle/>
          <a:p>
            <a:fld id="{F37DE1E2-4B38-447E-8352-45A3B00321BF}" type="slidenum">
              <a:rPr lang="en-US" smtClean="0"/>
              <a:t>19</a:t>
            </a:fld>
            <a:endParaRPr lang="en-US" dirty="0"/>
          </a:p>
        </p:txBody>
      </p:sp>
      <p:pic>
        <p:nvPicPr>
          <p:cNvPr id="8" name="Picture 7" descr="Mass shootings international Politifac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2900922"/>
          </a:xfrm>
          <a:prstGeom prst="rect">
            <a:avLst/>
          </a:prstGeom>
        </p:spPr>
      </p:pic>
      <p:sp>
        <p:nvSpPr>
          <p:cNvPr id="9" name="TextBox 8"/>
          <p:cNvSpPr txBox="1"/>
          <p:nvPr/>
        </p:nvSpPr>
        <p:spPr>
          <a:xfrm>
            <a:off x="381000" y="4876800"/>
            <a:ext cx="8305800" cy="338554"/>
          </a:xfrm>
          <a:prstGeom prst="rect">
            <a:avLst/>
          </a:prstGeom>
          <a:noFill/>
        </p:spPr>
        <p:txBody>
          <a:bodyPr wrap="square" rtlCol="0">
            <a:spAutoFit/>
          </a:bodyPr>
          <a:lstStyle/>
          <a:p>
            <a:r>
              <a:rPr lang="en-US" sz="1600" dirty="0"/>
              <a:t>Jaclyn </a:t>
            </a:r>
            <a:r>
              <a:rPr lang="en-US" sz="1600" dirty="0" err="1"/>
              <a:t>Schildkraut</a:t>
            </a:r>
            <a:r>
              <a:rPr lang="en-US" sz="1600" dirty="0"/>
              <a:t>, H. </a:t>
            </a:r>
            <a:r>
              <a:rPr lang="en-US" sz="1600" dirty="0" err="1"/>
              <a:t>Jaymi</a:t>
            </a:r>
            <a:r>
              <a:rPr lang="en-US" sz="1600" dirty="0"/>
              <a:t> </a:t>
            </a:r>
            <a:r>
              <a:rPr lang="en-US" sz="1600" dirty="0" err="1" smtClean="0"/>
              <a:t>Elsass</a:t>
            </a:r>
            <a:r>
              <a:rPr lang="en-US" sz="1600" dirty="0" smtClean="0"/>
              <a:t>, </a:t>
            </a:r>
            <a:r>
              <a:rPr lang="en-US" sz="1600" i="1" dirty="0" smtClean="0"/>
              <a:t>Mass Shootings: Media, Myths, and Realities</a:t>
            </a:r>
            <a:r>
              <a:rPr lang="en-US" sz="1600" dirty="0" smtClean="0"/>
              <a:t> (ABC Clio, 2016)</a:t>
            </a:r>
            <a:endParaRPr lang="en-US" sz="1600" dirty="0"/>
          </a:p>
        </p:txBody>
      </p:sp>
    </p:spTree>
    <p:extLst>
      <p:ext uri="{BB962C8B-B14F-4D97-AF65-F5344CB8AC3E}">
        <p14:creationId xmlns:p14="http://schemas.microsoft.com/office/powerpoint/2010/main" val="306053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FYI</a:t>
            </a:r>
            <a:endParaRPr lang="en-US" dirty="0"/>
          </a:p>
        </p:txBody>
      </p:sp>
      <p:sp>
        <p:nvSpPr>
          <p:cNvPr id="3" name="Content Placeholder 2"/>
          <p:cNvSpPr>
            <a:spLocks noGrp="1"/>
          </p:cNvSpPr>
          <p:nvPr>
            <p:ph idx="1"/>
          </p:nvPr>
        </p:nvSpPr>
        <p:spPr/>
        <p:txBody>
          <a:bodyPr>
            <a:normAutofit/>
          </a:bodyPr>
          <a:lstStyle/>
          <a:p>
            <a:r>
              <a:rPr lang="en-US" dirty="0" smtClean="0"/>
              <a:t>This is about staying secure while doing business in China, for foreign companies but also for domestic Chinese ones</a:t>
            </a:r>
          </a:p>
          <a:p>
            <a:r>
              <a:rPr lang="en-US" dirty="0" smtClean="0"/>
              <a:t>I will pose comparisons between China and other nations</a:t>
            </a:r>
            <a:r>
              <a:rPr lang="mr-IN" dirty="0" smtClean="0"/>
              <a:t>…</a:t>
            </a:r>
            <a:endParaRPr lang="en-US" dirty="0" smtClean="0"/>
          </a:p>
          <a:p>
            <a:pPr marL="0" indent="0">
              <a:buNone/>
            </a:pPr>
            <a:r>
              <a:rPr lang="mr-IN" dirty="0" smtClean="0"/>
              <a:t>…</a:t>
            </a:r>
            <a:r>
              <a:rPr lang="en-US" dirty="0" smtClean="0"/>
              <a:t>but only for the sake of clarity</a:t>
            </a:r>
          </a:p>
          <a:p>
            <a:r>
              <a:rPr lang="en-US" dirty="0" smtClean="0"/>
              <a:t>No one can be perfectly objective.  I try, nonetheless. </a:t>
            </a:r>
          </a:p>
          <a:p>
            <a:endParaRPr lang="en-US" dirty="0"/>
          </a:p>
        </p:txBody>
      </p:sp>
      <p:sp>
        <p:nvSpPr>
          <p:cNvPr id="4" name="Slide Number Placeholder 3"/>
          <p:cNvSpPr>
            <a:spLocks noGrp="1"/>
          </p:cNvSpPr>
          <p:nvPr>
            <p:ph type="sldNum" sz="quarter" idx="12"/>
          </p:nvPr>
        </p:nvSpPr>
        <p:spPr/>
        <p:txBody>
          <a:bodyPr/>
          <a:lstStyle/>
          <a:p>
            <a:fld id="{F37DE1E2-4B38-447E-8352-45A3B00321BF}" type="slidenum">
              <a:rPr lang="en-US" smtClean="0"/>
              <a:t>2</a:t>
            </a:fld>
            <a:endParaRPr lang="en-US" dirty="0"/>
          </a:p>
        </p:txBody>
      </p:sp>
    </p:spTree>
    <p:extLst>
      <p:ext uri="{BB962C8B-B14F-4D97-AF65-F5344CB8AC3E}">
        <p14:creationId xmlns:p14="http://schemas.microsoft.com/office/powerpoint/2010/main" val="691707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0894" y="408719"/>
            <a:ext cx="6102036" cy="720324"/>
          </a:xfrm>
          <a:prstGeom prst="rect">
            <a:avLst/>
          </a:prstGeom>
        </p:spPr>
        <p:txBody>
          <a:bodyPr vert="horz" lIns="91440" tIns="45720" rIns="91440" bIns="45720" rtlCol="0" anchor="ctr">
            <a:normAutofit/>
          </a:bodyPr>
          <a:lstStyle/>
          <a:p>
            <a:pPr marL="0" marR="0" lvl="0" indent="0" algn="r" fontAlgn="auto">
              <a:lnSpc>
                <a:spcPct val="80000"/>
              </a:lnSpc>
              <a:spcBef>
                <a:spcPct val="0"/>
              </a:spcBef>
              <a:spcAft>
                <a:spcPts val="0"/>
              </a:spcAft>
              <a:buClrTx/>
              <a:buSzTx/>
              <a:tabLst/>
              <a:defRPr/>
            </a:pPr>
            <a:r>
              <a:rPr lang="en-US" sz="2800" b="1" dirty="0" smtClean="0">
                <a:solidFill>
                  <a:schemeClr val="bg1"/>
                </a:solidFill>
                <a:latin typeface="Myriad Pro" panose="020B0503030403020204" pitchFamily="34" charset="0"/>
                <a:ea typeface="+mj-ea"/>
                <a:cs typeface="Arial" pitchFamily="34" charset="0"/>
              </a:rPr>
              <a:t>Countermeasure Strategy</a:t>
            </a:r>
            <a:endParaRPr lang="en-US" sz="2800" b="1" dirty="0">
              <a:solidFill>
                <a:schemeClr val="bg1"/>
              </a:solidFill>
              <a:latin typeface="Myriad Pro" panose="020B0503030403020204" pitchFamily="34" charset="0"/>
              <a:ea typeface="+mj-ea"/>
              <a:cs typeface="Arial" pitchFamily="34" charset="0"/>
            </a:endParaRPr>
          </a:p>
        </p:txBody>
      </p:sp>
      <p:sp>
        <p:nvSpPr>
          <p:cNvPr id="3" name="Content Placeholder 2"/>
          <p:cNvSpPr txBox="1">
            <a:spLocks/>
          </p:cNvSpPr>
          <p:nvPr/>
        </p:nvSpPr>
        <p:spPr>
          <a:xfrm>
            <a:off x="848762" y="2362200"/>
            <a:ext cx="8229600" cy="395182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0"/>
              </a:spcBef>
              <a:spcAft>
                <a:spcPts val="1200"/>
              </a:spcAft>
              <a:buSzPct val="80000"/>
              <a:buFont typeface="Wingdings" panose="05000000000000000000" pitchFamily="2" charset="2"/>
              <a:buChar char="§"/>
            </a:pPr>
            <a:endParaRPr lang="en-US" sz="2200" dirty="0" smtClean="0">
              <a:latin typeface="Myriad Pro" panose="020B0503030403020204" pitchFamily="34" charset="0"/>
              <a:cs typeface="Arial" pitchFamily="34" charset="0"/>
            </a:endParaRPr>
          </a:p>
        </p:txBody>
      </p:sp>
      <p:sp>
        <p:nvSpPr>
          <p:cNvPr id="5" name="TextBox 4"/>
          <p:cNvSpPr txBox="1"/>
          <p:nvPr/>
        </p:nvSpPr>
        <p:spPr>
          <a:xfrm>
            <a:off x="762000" y="3200400"/>
            <a:ext cx="7391400" cy="584776"/>
          </a:xfrm>
          <a:prstGeom prst="rect">
            <a:avLst/>
          </a:prstGeom>
          <a:noFill/>
        </p:spPr>
        <p:txBody>
          <a:bodyPr wrap="square" rtlCol="0">
            <a:spAutoFit/>
          </a:bodyPr>
          <a:lstStyle/>
          <a:p>
            <a:pPr algn="ctr"/>
            <a:r>
              <a:rPr lang="en-US" sz="3200" b="1" dirty="0" smtClean="0">
                <a:latin typeface="Myriad Pro" panose="020B0503030403020204" pitchFamily="34" charset="0"/>
                <a:cs typeface="Arial" pitchFamily="34" charset="0"/>
              </a:rPr>
              <a:t>The IP Theft Risk Baseline in China</a:t>
            </a:r>
            <a:endParaRPr lang="en-US" sz="3200" b="1" dirty="0">
              <a:latin typeface="Myriad Pro" panose="020B0503030403020204" pitchFamily="34" charset="0"/>
              <a:cs typeface="Arial" pitchFamily="34" charset="0"/>
            </a:endParaRPr>
          </a:p>
        </p:txBody>
      </p:sp>
      <p:sp>
        <p:nvSpPr>
          <p:cNvPr id="6" name="Slide Number Placeholder 5"/>
          <p:cNvSpPr>
            <a:spLocks noGrp="1"/>
          </p:cNvSpPr>
          <p:nvPr>
            <p:ph type="sldNum" sz="quarter" idx="12"/>
          </p:nvPr>
        </p:nvSpPr>
        <p:spPr/>
        <p:txBody>
          <a:bodyPr/>
          <a:lstStyle/>
          <a:p>
            <a:fld id="{F37DE1E2-4B38-447E-8352-45A3B00321BF}" type="slidenum">
              <a:rPr lang="en-US" smtClean="0"/>
              <a:t>20</a:t>
            </a:fld>
            <a:endParaRPr lang="en-US"/>
          </a:p>
        </p:txBody>
      </p:sp>
    </p:spTree>
    <p:extLst>
      <p:ext uri="{BB962C8B-B14F-4D97-AF65-F5344CB8AC3E}">
        <p14:creationId xmlns:p14="http://schemas.microsoft.com/office/powerpoint/2010/main" val="34810876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60894" y="408719"/>
            <a:ext cx="6102036" cy="720324"/>
          </a:xfrm>
          <a:prstGeom prst="rect">
            <a:avLst/>
          </a:prstGeom>
        </p:spPr>
        <p:txBody>
          <a:bodyPr vert="horz" lIns="91440" tIns="45720" rIns="91440" bIns="45720" rtlCol="0" anchor="ctr">
            <a:normAutofit/>
          </a:bodyPr>
          <a:lstStyle/>
          <a:p>
            <a:pPr marL="0" marR="0" lvl="0" indent="0" algn="r" fontAlgn="auto">
              <a:lnSpc>
                <a:spcPct val="80000"/>
              </a:lnSpc>
              <a:spcBef>
                <a:spcPct val="0"/>
              </a:spcBef>
              <a:spcAft>
                <a:spcPts val="0"/>
              </a:spcAft>
              <a:buClrTx/>
              <a:buSzTx/>
              <a:tabLst/>
              <a:defRPr/>
            </a:pPr>
            <a:r>
              <a:rPr lang="en-US" sz="2800" b="1" dirty="0" smtClean="0">
                <a:solidFill>
                  <a:schemeClr val="bg1"/>
                </a:solidFill>
                <a:latin typeface="Myriad Pro" panose="020B0503030403020204" pitchFamily="34" charset="0"/>
                <a:ea typeface="+mj-ea"/>
                <a:cs typeface="Arial" pitchFamily="34" charset="0"/>
              </a:rPr>
              <a:t>Special Circumstances</a:t>
            </a:r>
            <a:endParaRPr lang="en-US" sz="2800" b="1" dirty="0">
              <a:solidFill>
                <a:schemeClr val="bg1"/>
              </a:solidFill>
              <a:latin typeface="Myriad Pro" panose="020B0503030403020204" pitchFamily="34" charset="0"/>
              <a:ea typeface="+mj-ea"/>
              <a:cs typeface="Arial" pitchFamily="34" charset="0"/>
            </a:endParaRPr>
          </a:p>
        </p:txBody>
      </p:sp>
      <p:sp>
        <p:nvSpPr>
          <p:cNvPr id="2" name="TextBox 1"/>
          <p:cNvSpPr txBox="1"/>
          <p:nvPr/>
        </p:nvSpPr>
        <p:spPr>
          <a:xfrm>
            <a:off x="-586854" y="2822192"/>
            <a:ext cx="5486400" cy="3903259"/>
          </a:xfrm>
          <a:prstGeom prst="rect">
            <a:avLst/>
          </a:prstGeom>
        </p:spPr>
        <p:txBody>
          <a:bodyPr wrap="square" lIns="0" tIns="0" rIns="0" bIns="0" rtlCol="0">
            <a:noAutofit/>
          </a:bodyPr>
          <a:lstStyle/>
          <a:p>
            <a:pPr marL="0" indent="0">
              <a:lnSpc>
                <a:spcPts val="1800"/>
              </a:lnSpc>
              <a:buNone/>
            </a:pPr>
            <a:endParaRPr lang="en-US" sz="2200" dirty="0" smtClean="0">
              <a:solidFill>
                <a:schemeClr val="tx1">
                  <a:lumMod val="50000"/>
                  <a:lumOff val="50000"/>
                </a:schemeClr>
              </a:solidFill>
              <a:latin typeface="Myriad Pro"/>
              <a:cs typeface="Myriad Pro"/>
            </a:endParaRPr>
          </a:p>
        </p:txBody>
      </p:sp>
      <p:sp>
        <p:nvSpPr>
          <p:cNvPr id="3" name="Rectangle 2"/>
          <p:cNvSpPr/>
          <p:nvPr/>
        </p:nvSpPr>
        <p:spPr>
          <a:xfrm>
            <a:off x="675564" y="228600"/>
            <a:ext cx="3058236" cy="6432530"/>
          </a:xfrm>
          <a:prstGeom prst="rect">
            <a:avLst/>
          </a:prstGeom>
        </p:spPr>
        <p:txBody>
          <a:bodyPr wrap="square">
            <a:spAutoFit/>
          </a:bodyPr>
          <a:lstStyle/>
          <a:p>
            <a:pPr>
              <a:spcBef>
                <a:spcPts val="1200"/>
              </a:spcBef>
              <a:spcAft>
                <a:spcPts val="1200"/>
              </a:spcAft>
            </a:pPr>
            <a:r>
              <a:rPr lang="en-US" sz="2200" b="1" dirty="0" smtClean="0">
                <a:latin typeface="Myriad Pro" panose="020B0503030403020204"/>
                <a:cs typeface="Arial" panose="020B0604020202020204" pitchFamily="34" charset="0"/>
              </a:rPr>
              <a:t>Since 2012, anyone with money can purchase surveillance equipment in China. </a:t>
            </a:r>
            <a:r>
              <a:rPr lang="en-US" sz="2200" b="1" dirty="0">
                <a:latin typeface="Myriad Pro" panose="020B0503030403020204"/>
                <a:cs typeface="Arial" panose="020B0604020202020204" pitchFamily="34" charset="0"/>
              </a:rPr>
              <a:t>V</a:t>
            </a:r>
            <a:r>
              <a:rPr lang="en-US" sz="2200" b="1" dirty="0" smtClean="0">
                <a:latin typeface="Myriad Pro" panose="020B0503030403020204"/>
                <a:cs typeface="Arial" panose="020B0604020202020204" pitchFamily="34" charset="0"/>
              </a:rPr>
              <a:t>ulnerable:</a:t>
            </a:r>
            <a:endParaRPr lang="en-US" sz="2200" b="1" dirty="0">
              <a:latin typeface="Myriad Pro" panose="020B0503030403020204"/>
              <a:cs typeface="Arial" panose="020B0604020202020204" pitchFamily="34" charset="0"/>
            </a:endParaRPr>
          </a:p>
          <a:p>
            <a:pPr marL="800100" lvl="1" indent="-342900">
              <a:spcBef>
                <a:spcPts val="1200"/>
              </a:spcBef>
              <a:spcAft>
                <a:spcPts val="1200"/>
              </a:spcAft>
              <a:buFont typeface="Wingdings" panose="05000000000000000000" pitchFamily="2" charset="2"/>
              <a:buChar char="§"/>
            </a:pPr>
            <a:r>
              <a:rPr lang="en-US" sz="2000" b="1" dirty="0">
                <a:solidFill>
                  <a:srgbClr val="FF0000"/>
                </a:solidFill>
                <a:latin typeface="Myriad Pro" panose="020B0503030403020204"/>
                <a:cs typeface="Arial" panose="020B0604020202020204" pitchFamily="34" charset="0"/>
              </a:rPr>
              <a:t>Hotel rooms, meeting rooms</a:t>
            </a:r>
          </a:p>
          <a:p>
            <a:pPr marL="800100" lvl="1" indent="-342900">
              <a:spcBef>
                <a:spcPts val="1200"/>
              </a:spcBef>
              <a:spcAft>
                <a:spcPts val="1200"/>
              </a:spcAft>
              <a:buFont typeface="Wingdings" panose="05000000000000000000" pitchFamily="2" charset="2"/>
              <a:buChar char="§"/>
            </a:pPr>
            <a:r>
              <a:rPr lang="en-US" sz="2000" b="1" dirty="0" smtClean="0">
                <a:solidFill>
                  <a:srgbClr val="FF0000"/>
                </a:solidFill>
                <a:latin typeface="Myriad Pro" panose="020B0503030403020204"/>
                <a:cs typeface="Arial" panose="020B0604020202020204" pitchFamily="34" charset="0"/>
              </a:rPr>
              <a:t>Office, </a:t>
            </a:r>
            <a:r>
              <a:rPr lang="en-US" sz="2000" b="1" dirty="0">
                <a:solidFill>
                  <a:srgbClr val="FF0000"/>
                </a:solidFill>
                <a:latin typeface="Myriad Pro" panose="020B0503030403020204"/>
                <a:cs typeface="Arial" panose="020B0604020202020204" pitchFamily="34" charset="0"/>
              </a:rPr>
              <a:t>cars, taxis</a:t>
            </a:r>
          </a:p>
          <a:p>
            <a:pPr marL="800100" lvl="1" indent="-342900">
              <a:spcBef>
                <a:spcPts val="1200"/>
              </a:spcBef>
              <a:spcAft>
                <a:spcPts val="1200"/>
              </a:spcAft>
              <a:buFont typeface="Wingdings" panose="05000000000000000000" pitchFamily="2" charset="2"/>
              <a:buChar char="§"/>
            </a:pPr>
            <a:r>
              <a:rPr lang="en-US" sz="2000" b="1" dirty="0">
                <a:solidFill>
                  <a:srgbClr val="FF0000"/>
                </a:solidFill>
                <a:latin typeface="Myriad Pro" panose="020B0503030403020204"/>
                <a:cs typeface="Arial" panose="020B0604020202020204" pitchFamily="34" charset="0"/>
              </a:rPr>
              <a:t>Telephone, fax machines</a:t>
            </a:r>
          </a:p>
          <a:p>
            <a:pPr marL="800100" lvl="1" indent="-342900">
              <a:spcBef>
                <a:spcPts val="1200"/>
              </a:spcBef>
              <a:spcAft>
                <a:spcPts val="1200"/>
              </a:spcAft>
              <a:buFont typeface="Wingdings" panose="05000000000000000000" pitchFamily="2" charset="2"/>
              <a:buChar char="§"/>
            </a:pPr>
            <a:r>
              <a:rPr lang="en-US" sz="2000" b="1" dirty="0">
                <a:solidFill>
                  <a:srgbClr val="FF0000"/>
                </a:solidFill>
                <a:latin typeface="Myriad Pro" panose="020B0503030403020204"/>
                <a:cs typeface="Arial" panose="020B0604020202020204" pitchFamily="34" charset="0"/>
              </a:rPr>
              <a:t>Personal computers</a:t>
            </a:r>
          </a:p>
          <a:p>
            <a:pPr marL="800100" lvl="1" indent="-342900">
              <a:spcBef>
                <a:spcPts val="1200"/>
              </a:spcBef>
              <a:spcAft>
                <a:spcPts val="1200"/>
              </a:spcAft>
              <a:buFont typeface="Wingdings" panose="05000000000000000000" pitchFamily="2" charset="2"/>
              <a:buChar char="§"/>
            </a:pPr>
            <a:r>
              <a:rPr lang="en-US" sz="2000" b="1" dirty="0">
                <a:solidFill>
                  <a:srgbClr val="FF0000"/>
                </a:solidFill>
                <a:latin typeface="Myriad Pro" panose="020B0503030403020204"/>
                <a:cs typeface="Arial" panose="020B0604020202020204" pitchFamily="34" charset="0"/>
              </a:rPr>
              <a:t>Internet </a:t>
            </a:r>
          </a:p>
        </p:txBody>
      </p:sp>
      <p:sp>
        <p:nvSpPr>
          <p:cNvPr id="7" name="TextBox 6"/>
          <p:cNvSpPr txBox="1"/>
          <p:nvPr/>
        </p:nvSpPr>
        <p:spPr>
          <a:xfrm>
            <a:off x="3733800" y="5562600"/>
            <a:ext cx="4648200" cy="830997"/>
          </a:xfrm>
          <a:prstGeom prst="rect">
            <a:avLst/>
          </a:prstGeom>
          <a:noFill/>
        </p:spPr>
        <p:txBody>
          <a:bodyPr wrap="square" rtlCol="0">
            <a:spAutoFit/>
          </a:bodyPr>
          <a:lstStyle/>
          <a:p>
            <a:r>
              <a:rPr lang="en-US" sz="1600" b="1" dirty="0" smtClean="0"/>
              <a:t>It’s not just the government any more: ad for covert camera. </a:t>
            </a:r>
            <a:r>
              <a:rPr lang="en-US" sz="1600" b="1" dirty="0" smtClean="0">
                <a:hlinkClick r:id="rId3"/>
              </a:rPr>
              <a:t>www.hunanhydc.com/</a:t>
            </a:r>
            <a:r>
              <a:rPr lang="en-US" sz="1600" b="1" dirty="0" smtClean="0"/>
              <a:t> (Hunan Marriage Investigation Company) August 2017</a:t>
            </a:r>
            <a:endParaRPr lang="en-US" sz="1600" b="1" dirty="0"/>
          </a:p>
        </p:txBody>
      </p:sp>
      <p:sp>
        <p:nvSpPr>
          <p:cNvPr id="4" name="Slide Number Placeholder 3"/>
          <p:cNvSpPr>
            <a:spLocks noGrp="1"/>
          </p:cNvSpPr>
          <p:nvPr>
            <p:ph type="sldNum" sz="quarter" idx="12"/>
          </p:nvPr>
        </p:nvSpPr>
        <p:spPr/>
        <p:txBody>
          <a:bodyPr/>
          <a:lstStyle/>
          <a:p>
            <a:fld id="{F37DE1E2-4B38-447E-8352-45A3B00321BF}" type="slidenum">
              <a:rPr lang="en-US" smtClean="0"/>
              <a:t>21</a:t>
            </a:fld>
            <a:endParaRPr lang="en-US"/>
          </a:p>
        </p:txBody>
      </p:sp>
      <p:pic>
        <p:nvPicPr>
          <p:cNvPr id="5" name="Picture 4" descr="微型摄像机 Covert Cam hunanhydc.com .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920" y="1295400"/>
            <a:ext cx="4572000" cy="3810000"/>
          </a:xfrm>
          <a:prstGeom prst="rect">
            <a:avLst/>
          </a:prstGeom>
        </p:spPr>
      </p:pic>
    </p:spTree>
    <p:extLst>
      <p:ext uri="{BB962C8B-B14F-4D97-AF65-F5344CB8AC3E}">
        <p14:creationId xmlns:p14="http://schemas.microsoft.com/office/powerpoint/2010/main" val="1506769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zh-CN" dirty="0" smtClean="0"/>
              <a:t>Proliferation</a:t>
            </a:r>
            <a:r>
              <a:rPr lang="en-US" altLang="zh-CN" dirty="0"/>
              <a:t> </a:t>
            </a:r>
            <a:r>
              <a:rPr lang="en-US" altLang="zh-CN" dirty="0" smtClean="0"/>
              <a:t>of Fake Certificates: thorough due diligence is vital</a:t>
            </a:r>
            <a:endParaRPr lang="en-US" dirty="0"/>
          </a:p>
        </p:txBody>
      </p:sp>
      <p:sp>
        <p:nvSpPr>
          <p:cNvPr id="12" name="Content Placeholder 11"/>
          <p:cNvSpPr>
            <a:spLocks noGrp="1"/>
          </p:cNvSpPr>
          <p:nvPr>
            <p:ph idx="1"/>
          </p:nvPr>
        </p:nvSpPr>
        <p:spPr>
          <a:xfrm>
            <a:off x="685800" y="3551237"/>
            <a:ext cx="2667000" cy="2849563"/>
          </a:xfrm>
        </p:spPr>
        <p:txBody>
          <a:bodyPr>
            <a:normAutofit fontScale="62500" lnSpcReduction="20000"/>
          </a:bodyPr>
          <a:lstStyle/>
          <a:p>
            <a:r>
              <a:rPr lang="en-US" dirty="0" smtClean="0"/>
              <a:t>Site (Aug 2017) advertising fake driver licenses, national ID cards, bank loan documents, graduation certs, etc. A fake ID with a foreigner’s likeness to demonstrate quality</a:t>
            </a:r>
            <a:endParaRPr lang="en-US" dirty="0"/>
          </a:p>
        </p:txBody>
      </p:sp>
      <p:sp>
        <p:nvSpPr>
          <p:cNvPr id="5" name="Slide Number Placeholder 4"/>
          <p:cNvSpPr>
            <a:spLocks noGrp="1"/>
          </p:cNvSpPr>
          <p:nvPr>
            <p:ph type="sldNum" sz="quarter" idx="12"/>
          </p:nvPr>
        </p:nvSpPr>
        <p:spPr/>
        <p:txBody>
          <a:bodyPr/>
          <a:lstStyle/>
          <a:p>
            <a:fld id="{F37DE1E2-4B38-447E-8352-45A3B00321BF}" type="slidenum">
              <a:rPr lang="en-US" smtClean="0"/>
              <a:t>22</a:t>
            </a:fld>
            <a:endParaRPr lang="en-US" dirty="0"/>
          </a:p>
        </p:txBody>
      </p:sp>
      <p:pic>
        <p:nvPicPr>
          <p:cNvPr id="8" name="Picture 7" descr="banzhe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200" y="3327400"/>
            <a:ext cx="355600" cy="203200"/>
          </a:xfrm>
          <a:prstGeom prst="rect">
            <a:avLst/>
          </a:prstGeom>
        </p:spPr>
      </p:pic>
      <p:pic>
        <p:nvPicPr>
          <p:cNvPr id="10" name="Picture 9" descr="vxrw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9" y="1447800"/>
            <a:ext cx="8890000" cy="1981200"/>
          </a:xfrm>
          <a:prstGeom prst="rect">
            <a:avLst/>
          </a:prstGeom>
        </p:spPr>
      </p:pic>
      <p:pic>
        <p:nvPicPr>
          <p:cNvPr id="11" name="Picture 10" descr="Obama Shenfenzheng.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886200"/>
            <a:ext cx="4396568" cy="2730500"/>
          </a:xfrm>
          <a:prstGeom prst="rect">
            <a:avLst/>
          </a:prstGeom>
        </p:spPr>
      </p:pic>
    </p:spTree>
    <p:extLst>
      <p:ext uri="{BB962C8B-B14F-4D97-AF65-F5344CB8AC3E}">
        <p14:creationId xmlns:p14="http://schemas.microsoft.com/office/powerpoint/2010/main" val="3185634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62946" y="281971"/>
            <a:ext cx="4399983" cy="720324"/>
          </a:xfrm>
          <a:prstGeom prst="rect">
            <a:avLst/>
          </a:prstGeom>
        </p:spPr>
        <p:txBody>
          <a:bodyPr vert="horz" lIns="91440" tIns="45720" rIns="91440" bIns="45720" rtlCol="0" anchor="ctr">
            <a:normAutofit fontScale="77500" lnSpcReduction="20000"/>
          </a:bodyPr>
          <a:lstStyle/>
          <a:p>
            <a:pPr marL="0" marR="0" lvl="0" indent="0" algn="r" fontAlgn="auto">
              <a:lnSpc>
                <a:spcPct val="110000"/>
              </a:lnSpc>
              <a:spcBef>
                <a:spcPct val="0"/>
              </a:spcBef>
              <a:spcAft>
                <a:spcPts val="300"/>
              </a:spcAft>
              <a:buClrTx/>
              <a:buSzTx/>
              <a:tabLst/>
              <a:defRPr/>
            </a:pPr>
            <a:r>
              <a:rPr lang="en-US" sz="2800" b="1" dirty="0" smtClean="0">
                <a:solidFill>
                  <a:schemeClr val="bg1"/>
                </a:solidFill>
                <a:latin typeface="Myriad Pro" panose="020B0503030403020204" pitchFamily="34" charset="0"/>
                <a:ea typeface="+mj-ea"/>
                <a:cs typeface="Arial" pitchFamily="34" charset="0"/>
              </a:rPr>
              <a:t>State Security Law of the People’s Republic of China</a:t>
            </a:r>
            <a:endParaRPr lang="en-US" sz="2800" b="1" dirty="0">
              <a:solidFill>
                <a:schemeClr val="bg1"/>
              </a:solidFill>
              <a:latin typeface="Myriad Pro" panose="020B0503030403020204" pitchFamily="34" charset="0"/>
              <a:ea typeface="+mj-ea"/>
              <a:cs typeface="Arial" pitchFamily="34" charset="0"/>
            </a:endParaRPr>
          </a:p>
        </p:txBody>
      </p:sp>
      <p:sp>
        <p:nvSpPr>
          <p:cNvPr id="3" name="Content Placeholder 2"/>
          <p:cNvSpPr txBox="1">
            <a:spLocks/>
          </p:cNvSpPr>
          <p:nvPr/>
        </p:nvSpPr>
        <p:spPr>
          <a:xfrm>
            <a:off x="152400" y="1752600"/>
            <a:ext cx="3607806" cy="27997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14000"/>
              </a:lnSpc>
              <a:spcBef>
                <a:spcPts val="0"/>
              </a:spcBef>
              <a:spcAft>
                <a:spcPts val="1200"/>
              </a:spcAft>
              <a:buSzPct val="80000"/>
              <a:buFont typeface="Arial"/>
              <a:buNone/>
            </a:pPr>
            <a:r>
              <a:rPr lang="en-US" sz="2000" b="1" dirty="0" smtClean="0">
                <a:latin typeface="Myriad Pro" panose="020B0503030403020204" pitchFamily="34" charset="0"/>
                <a:cs typeface="Arial" pitchFamily="34" charset="0"/>
              </a:rPr>
              <a:t>Article 4: </a:t>
            </a:r>
            <a:r>
              <a:rPr lang="en-US" sz="2000" dirty="0" smtClean="0">
                <a:latin typeface="Myriad Pro" panose="020B0503030403020204" pitchFamily="34" charset="0"/>
                <a:cs typeface="Arial" pitchFamily="34" charset="0"/>
              </a:rPr>
              <a:t>Citizens of the People's Republic of China shall </a:t>
            </a:r>
            <a:r>
              <a:rPr lang="en-US" sz="2000" i="1" u="sng" dirty="0" smtClean="0">
                <a:latin typeface="Myriad Pro" panose="020B0503030403020204" pitchFamily="34" charset="0"/>
                <a:cs typeface="Arial" pitchFamily="34" charset="0"/>
              </a:rPr>
              <a:t>have the duty </a:t>
            </a:r>
            <a:r>
              <a:rPr lang="en-US" sz="2000" i="1" dirty="0" smtClean="0">
                <a:latin typeface="Myriad Pro" panose="020B0503030403020204" pitchFamily="34" charset="0"/>
                <a:cs typeface="Arial" pitchFamily="34" charset="0"/>
              </a:rPr>
              <a:t>to safeguard the security, honor and interests of the State.</a:t>
            </a:r>
          </a:p>
          <a:p>
            <a:pPr indent="0" algn="just">
              <a:lnSpc>
                <a:spcPct val="114000"/>
              </a:lnSpc>
              <a:spcBef>
                <a:spcPts val="0"/>
              </a:spcBef>
              <a:spcAft>
                <a:spcPts val="1200"/>
              </a:spcAft>
              <a:buSzPct val="80000"/>
              <a:buFont typeface="Arial"/>
              <a:buNone/>
            </a:pPr>
            <a:endParaRPr lang="en-US" sz="800" b="1" dirty="0">
              <a:latin typeface="Myriad Pro" panose="020B0503030403020204" pitchFamily="34" charset="0"/>
              <a:cs typeface="Arial" pitchFamily="34" charset="0"/>
            </a:endParaRPr>
          </a:p>
          <a:p>
            <a:pPr indent="0" algn="just">
              <a:lnSpc>
                <a:spcPct val="114000"/>
              </a:lnSpc>
              <a:spcBef>
                <a:spcPts val="0"/>
              </a:spcBef>
              <a:spcAft>
                <a:spcPts val="1200"/>
              </a:spcAft>
              <a:buSzPct val="80000"/>
              <a:buFont typeface="Arial"/>
              <a:buNone/>
            </a:pPr>
            <a:r>
              <a:rPr lang="en-US" sz="2000" b="1" dirty="0" smtClean="0">
                <a:latin typeface="Myriad Pro" panose="020B0503030403020204" pitchFamily="34" charset="0"/>
                <a:cs typeface="Arial" pitchFamily="34" charset="0"/>
              </a:rPr>
              <a:t>Article 20: </a:t>
            </a:r>
            <a:r>
              <a:rPr lang="en-US" sz="2000" dirty="0" smtClean="0">
                <a:latin typeface="Myriad Pro" panose="020B0503030403020204" pitchFamily="34" charset="0"/>
                <a:cs typeface="Arial" pitchFamily="34" charset="0"/>
              </a:rPr>
              <a:t>Citizens and organizations </a:t>
            </a:r>
            <a:r>
              <a:rPr lang="en-US" sz="2000" i="1" u="sng" dirty="0" smtClean="0">
                <a:latin typeface="Myriad Pro" panose="020B0503030403020204" pitchFamily="34" charset="0"/>
                <a:cs typeface="Arial" pitchFamily="34" charset="0"/>
              </a:rPr>
              <a:t>shall facilitate and provide</a:t>
            </a:r>
            <a:r>
              <a:rPr lang="en-US" sz="2000" i="1" dirty="0" smtClean="0">
                <a:latin typeface="Myriad Pro" panose="020B0503030403020204" pitchFamily="34" charset="0"/>
                <a:cs typeface="Arial" pitchFamily="34" charset="0"/>
              </a:rPr>
              <a:t> </a:t>
            </a:r>
            <a:r>
              <a:rPr lang="en-US" sz="2000" dirty="0" smtClean="0">
                <a:latin typeface="Myriad Pro" panose="020B0503030403020204" pitchFamily="34" charset="0"/>
                <a:cs typeface="Arial" pitchFamily="34" charset="0"/>
              </a:rPr>
              <a:t>convenience or other assistance to anti-espionage efforts.</a:t>
            </a:r>
          </a:p>
          <a:p>
            <a:pPr indent="0" algn="just">
              <a:lnSpc>
                <a:spcPct val="114000"/>
              </a:lnSpc>
              <a:spcBef>
                <a:spcPts val="0"/>
              </a:spcBef>
              <a:spcAft>
                <a:spcPts val="1200"/>
              </a:spcAft>
              <a:buSzPct val="80000"/>
              <a:buFont typeface="Arial"/>
              <a:buNone/>
            </a:pPr>
            <a:endParaRPr lang="en-US" sz="2000" dirty="0" smtClean="0">
              <a:latin typeface="Myriad Pro" panose="020B0503030403020204" pitchFamily="34" charset="0"/>
              <a:cs typeface="Arial" pitchFamily="34" charset="0"/>
            </a:endParaRPr>
          </a:p>
          <a:p>
            <a:pPr>
              <a:lnSpc>
                <a:spcPct val="150000"/>
              </a:lnSpc>
            </a:pPr>
            <a:endParaRPr lang="en-US" sz="2400" i="1" dirty="0" smtClean="0"/>
          </a:p>
          <a:p>
            <a:pPr marL="0" indent="0">
              <a:buNone/>
            </a:pPr>
            <a:endParaRPr lang="en-US" dirty="0"/>
          </a:p>
        </p:txBody>
      </p:sp>
      <p:sp>
        <p:nvSpPr>
          <p:cNvPr id="4" name="TextBox 3"/>
          <p:cNvSpPr txBox="1"/>
          <p:nvPr/>
        </p:nvSpPr>
        <p:spPr>
          <a:xfrm>
            <a:off x="228600" y="457200"/>
            <a:ext cx="8763000" cy="646331"/>
          </a:xfrm>
          <a:prstGeom prst="rect">
            <a:avLst/>
          </a:prstGeom>
          <a:noFill/>
        </p:spPr>
        <p:txBody>
          <a:bodyPr wrap="square" rtlCol="0">
            <a:spAutoFit/>
          </a:bodyPr>
          <a:lstStyle/>
          <a:p>
            <a:r>
              <a:rPr lang="en-US" sz="3600" dirty="0" smtClean="0"/>
              <a:t>China’s Counter-Espionage Law (2014/15)</a:t>
            </a:r>
            <a:endParaRPr lang="en-US" sz="3600" dirty="0"/>
          </a:p>
        </p:txBody>
      </p:sp>
      <p:sp>
        <p:nvSpPr>
          <p:cNvPr id="6" name="Slide Number Placeholder 5"/>
          <p:cNvSpPr>
            <a:spLocks noGrp="1"/>
          </p:cNvSpPr>
          <p:nvPr>
            <p:ph type="sldNum" sz="quarter" idx="12"/>
          </p:nvPr>
        </p:nvSpPr>
        <p:spPr/>
        <p:txBody>
          <a:bodyPr/>
          <a:lstStyle/>
          <a:p>
            <a:fld id="{F37DE1E2-4B38-447E-8352-45A3B00321BF}" type="slidenum">
              <a:rPr lang="en-US" smtClean="0"/>
              <a:t>23</a:t>
            </a:fld>
            <a:endParaRPr lang="en-US"/>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600200"/>
            <a:ext cx="4523624" cy="4909246"/>
          </a:xfrm>
          <a:prstGeom prst="rect">
            <a:avLst/>
          </a:prstGeom>
        </p:spPr>
      </p:pic>
      <p:sp>
        <p:nvSpPr>
          <p:cNvPr id="5" name="TextBox 4"/>
          <p:cNvSpPr txBox="1"/>
          <p:nvPr/>
        </p:nvSpPr>
        <p:spPr>
          <a:xfrm>
            <a:off x="152400" y="6553200"/>
            <a:ext cx="8991600" cy="369332"/>
          </a:xfrm>
          <a:prstGeom prst="rect">
            <a:avLst/>
          </a:prstGeom>
          <a:noFill/>
        </p:spPr>
        <p:txBody>
          <a:bodyPr wrap="square" rtlCol="0">
            <a:spAutoFit/>
          </a:bodyPr>
          <a:lstStyle/>
          <a:p>
            <a:r>
              <a:rPr lang="en-US" dirty="0" err="1" smtClean="0"/>
              <a:t>Chinalawtranslate.com</a:t>
            </a:r>
            <a:r>
              <a:rPr lang="en-US" dirty="0"/>
              <a:t>; http://</a:t>
            </a:r>
            <a:r>
              <a:rPr lang="en-US" dirty="0" err="1"/>
              <a:t>news.xinhuanet.com</a:t>
            </a:r>
            <a:r>
              <a:rPr lang="en-US" dirty="0"/>
              <a:t>/legal/2017-04/10/c_1120777169.htm</a:t>
            </a:r>
          </a:p>
        </p:txBody>
      </p:sp>
    </p:spTree>
    <p:extLst>
      <p:ext uri="{BB962C8B-B14F-4D97-AF65-F5344CB8AC3E}">
        <p14:creationId xmlns:p14="http://schemas.microsoft.com/office/powerpoint/2010/main" val="1286206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zh-CN" altLang="en-US" dirty="0" smtClean="0"/>
              <a:t>网络安全法</a:t>
            </a:r>
            <a:r>
              <a:rPr lang="en-US" dirty="0" smtClean="0"/>
              <a:t> The New Cyber Security Law and </a:t>
            </a:r>
            <a:r>
              <a:rPr lang="en-US" dirty="0" err="1" smtClean="0"/>
              <a:t>Regs</a:t>
            </a:r>
            <a:endParaRPr lang="en-US" dirty="0"/>
          </a:p>
        </p:txBody>
      </p:sp>
      <p:sp>
        <p:nvSpPr>
          <p:cNvPr id="4" name="Content Placeholder 3"/>
          <p:cNvSpPr>
            <a:spLocks noGrp="1"/>
          </p:cNvSpPr>
          <p:nvPr>
            <p:ph sz="half" idx="1"/>
          </p:nvPr>
        </p:nvSpPr>
        <p:spPr>
          <a:xfrm>
            <a:off x="457200" y="1600200"/>
            <a:ext cx="4038600" cy="5029200"/>
          </a:xfrm>
        </p:spPr>
        <p:txBody>
          <a:bodyPr>
            <a:normAutofit fontScale="62500" lnSpcReduction="20000"/>
          </a:bodyPr>
          <a:lstStyle/>
          <a:p>
            <a:pPr marL="0" indent="0">
              <a:buNone/>
            </a:pPr>
            <a:r>
              <a:rPr lang="en-US" sz="3800" b="1" i="1" dirty="0" smtClean="0"/>
              <a:t>The Law Says:</a:t>
            </a:r>
          </a:p>
          <a:p>
            <a:r>
              <a:rPr lang="en-US" dirty="0" smtClean="0"/>
              <a:t>Companies doing business in China must store their data in China (Article 37)</a:t>
            </a:r>
          </a:p>
          <a:p>
            <a:r>
              <a:rPr lang="en-US" dirty="0" smtClean="0"/>
              <a:t>Inspections will be done at least yearly (Article 38)</a:t>
            </a:r>
          </a:p>
          <a:p>
            <a:r>
              <a:rPr lang="en-US" dirty="0" smtClean="0"/>
              <a:t>This applies even if you are dealing with a firm in China, but don’t operate there</a:t>
            </a:r>
          </a:p>
          <a:p>
            <a:r>
              <a:rPr lang="en-US" dirty="0" smtClean="0"/>
              <a:t>Prison time could result from an offense</a:t>
            </a:r>
          </a:p>
          <a:p>
            <a:pPr marL="0" indent="0">
              <a:buNone/>
            </a:pPr>
            <a:r>
              <a:rPr lang="en-US" sz="3800" b="1" i="1" dirty="0" smtClean="0"/>
              <a:t>One Possible Solution:</a:t>
            </a:r>
            <a:r>
              <a:rPr lang="en-US" dirty="0" smtClean="0"/>
              <a:t> </a:t>
            </a:r>
          </a:p>
          <a:p>
            <a:r>
              <a:rPr lang="en-US" dirty="0" smtClean="0"/>
              <a:t>only do business in China that requires retention of data that you are willing to share with the PRC Government and its State Owned Enterprises (SOEs).</a:t>
            </a:r>
          </a:p>
          <a:p>
            <a:pPr marL="0" indent="0">
              <a:buNone/>
            </a:pPr>
            <a:r>
              <a:rPr lang="en-US" sz="3800" b="1" i="1" dirty="0" smtClean="0"/>
              <a:t>Full implications are TBD</a:t>
            </a:r>
          </a:p>
          <a:p>
            <a:endParaRPr lang="en-US" dirty="0"/>
          </a:p>
        </p:txBody>
      </p:sp>
      <p:sp>
        <p:nvSpPr>
          <p:cNvPr id="2" name="Slide Number Placeholder 1"/>
          <p:cNvSpPr>
            <a:spLocks noGrp="1"/>
          </p:cNvSpPr>
          <p:nvPr>
            <p:ph type="sldNum" sz="quarter" idx="12"/>
          </p:nvPr>
        </p:nvSpPr>
        <p:spPr/>
        <p:txBody>
          <a:bodyPr/>
          <a:lstStyle/>
          <a:p>
            <a:fld id="{F37DE1E2-4B38-447E-8352-45A3B00321BF}" type="slidenum">
              <a:rPr lang="en-US" smtClean="0"/>
              <a:t>24</a:t>
            </a:fld>
            <a:endParaRPr lang="en-US" dirty="0"/>
          </a:p>
        </p:txBody>
      </p:sp>
      <p:sp>
        <p:nvSpPr>
          <p:cNvPr id="7" name="Content Placeholder 6"/>
          <p:cNvSpPr>
            <a:spLocks noGrp="1"/>
          </p:cNvSpPr>
          <p:nvPr>
            <p:ph sz="half" idx="2"/>
          </p:nvPr>
        </p:nvSpPr>
        <p:spPr/>
        <p:txBody>
          <a:bodyPr>
            <a:normAutofit fontScale="62500" lnSpcReduction="20000"/>
          </a:bodyPr>
          <a:lstStyle/>
          <a:p>
            <a:pPr marL="0" indent="0">
              <a:buNone/>
            </a:pPr>
            <a:r>
              <a:rPr lang="zh-TW" altLang="en-US" dirty="0"/>
              <a:t>第三十七条  关键信息基础设施的运营者在中华人民共和国境内运营中收集和产生的个人信息和重要数据应当在境内存储。因业务需要，确需向境外提供的，应当按照国家网信部门会同国务院有关部门制定的办法进行安全评估；法律、行政法规另有规定的，依照其规定</a:t>
            </a:r>
            <a:r>
              <a:rPr lang="zh-TW" altLang="en-US" dirty="0" smtClean="0"/>
              <a:t>。</a:t>
            </a:r>
            <a:endParaRPr lang="en-US" altLang="zh-TW" dirty="0" smtClean="0"/>
          </a:p>
          <a:p>
            <a:pPr marL="0" indent="0">
              <a:buNone/>
            </a:pPr>
            <a:endParaRPr lang="zh-TW" altLang="en-US" dirty="0"/>
          </a:p>
          <a:p>
            <a:pPr marL="0" indent="0">
              <a:buNone/>
            </a:pPr>
            <a:r>
              <a:rPr lang="zh-TW" altLang="en-US" dirty="0"/>
              <a:t>第三十八条  关键信息基础设施的运营者应当自行或者委托网络安全服务机构对其网络的安全性和可能存在的风险每年至少进行一次检测评估，并将检测评估情况和改进措施报送相关负责关键信息基础设施安全保护工作的部门</a:t>
            </a:r>
            <a:r>
              <a:rPr lang="zh-TW" altLang="en-US" dirty="0" smtClean="0"/>
              <a:t>。</a:t>
            </a:r>
            <a:endParaRPr lang="en-US" altLang="zh-TW" dirty="0" smtClean="0"/>
          </a:p>
          <a:p>
            <a:pPr marL="0" indent="0">
              <a:buNone/>
            </a:pPr>
            <a:r>
              <a:rPr lang="en-US" dirty="0">
                <a:hlinkClick r:id="rId2"/>
              </a:rPr>
              <a:t>http://www.npc.gov.cn/npc/xinwen/2016-11/07/content_2001605.</a:t>
            </a:r>
            <a:r>
              <a:rPr lang="en-US" dirty="0" smtClean="0">
                <a:hlinkClick r:id="rId2"/>
              </a:rPr>
              <a:t>htm</a:t>
            </a:r>
            <a:r>
              <a:rPr lang="en-US" dirty="0" smtClean="0"/>
              <a:t> </a:t>
            </a:r>
            <a:endParaRPr lang="en-US" dirty="0"/>
          </a:p>
        </p:txBody>
      </p:sp>
    </p:spTree>
    <p:extLst>
      <p:ext uri="{BB962C8B-B14F-4D97-AF65-F5344CB8AC3E}">
        <p14:creationId xmlns:p14="http://schemas.microsoft.com/office/powerpoint/2010/main" val="4006753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Chinese Security Organizations</a:t>
            </a:r>
            <a:endParaRPr lang="en-US" dirty="0"/>
          </a:p>
        </p:txBody>
      </p:sp>
      <p:sp>
        <p:nvSpPr>
          <p:cNvPr id="3" name="Content Placeholder 2"/>
          <p:cNvSpPr>
            <a:spLocks noGrp="1"/>
          </p:cNvSpPr>
          <p:nvPr>
            <p:ph sz="half" idx="1"/>
          </p:nvPr>
        </p:nvSpPr>
        <p:spPr>
          <a:xfrm>
            <a:off x="457200" y="990600"/>
            <a:ext cx="4038600" cy="5638800"/>
          </a:xfrm>
        </p:spPr>
        <p:txBody>
          <a:bodyPr>
            <a:normAutofit fontScale="85000" lnSpcReduction="10000"/>
          </a:bodyPr>
          <a:lstStyle/>
          <a:p>
            <a:pPr>
              <a:lnSpc>
                <a:spcPct val="114000"/>
              </a:lnSpc>
              <a:spcBef>
                <a:spcPts val="0"/>
              </a:spcBef>
              <a:spcAft>
                <a:spcPts val="1200"/>
              </a:spcAft>
              <a:buSzPct val="80000"/>
              <a:buFont typeface="Wingdings" panose="05000000000000000000" pitchFamily="2" charset="2"/>
              <a:buChar char="§"/>
            </a:pPr>
            <a:r>
              <a:rPr lang="zh-CN" altLang="en-US" sz="2000" b="1" dirty="0" smtClean="0">
                <a:solidFill>
                  <a:srgbClr val="FF0000"/>
                </a:solidFill>
                <a:latin typeface="Myriad Pro" panose="020B0503030403020204" pitchFamily="34" charset="0"/>
                <a:cs typeface="Arial" pitchFamily="34" charset="0"/>
              </a:rPr>
              <a:t>中国人民解放军、</a:t>
            </a:r>
            <a:r>
              <a:rPr lang="en-US" sz="2000" b="1" dirty="0" smtClean="0">
                <a:solidFill>
                  <a:srgbClr val="FF0000"/>
                </a:solidFill>
                <a:latin typeface="Myriad Pro" panose="020B0503030403020204" pitchFamily="34" charset="0"/>
                <a:cs typeface="Arial" pitchFamily="34" charset="0"/>
              </a:rPr>
              <a:t>People’s </a:t>
            </a:r>
            <a:r>
              <a:rPr lang="en-US" sz="2000" b="1" dirty="0">
                <a:solidFill>
                  <a:srgbClr val="FF0000"/>
                </a:solidFill>
                <a:latin typeface="Myriad Pro" panose="020B0503030403020204" pitchFamily="34" charset="0"/>
                <a:cs typeface="Arial" pitchFamily="34" charset="0"/>
              </a:rPr>
              <a:t>Liberation </a:t>
            </a:r>
            <a:r>
              <a:rPr lang="en-US" sz="2000" b="1" dirty="0" smtClean="0">
                <a:solidFill>
                  <a:srgbClr val="FF0000"/>
                </a:solidFill>
                <a:latin typeface="Myriad Pro" panose="020B0503030403020204" pitchFamily="34" charset="0"/>
                <a:cs typeface="Arial" pitchFamily="34" charset="0"/>
              </a:rPr>
              <a:t>Army</a:t>
            </a:r>
          </a:p>
          <a:p>
            <a:pPr lvl="1">
              <a:lnSpc>
                <a:spcPct val="114000"/>
              </a:lnSpc>
              <a:spcBef>
                <a:spcPts val="0"/>
              </a:spcBef>
              <a:spcAft>
                <a:spcPts val="1200"/>
              </a:spcAft>
              <a:buSzPct val="80000"/>
              <a:buFont typeface="Myriad Pro" panose="020B0503030403020204" pitchFamily="34" charset="0"/>
              <a:buChar char="‐"/>
            </a:pPr>
            <a:r>
              <a:rPr lang="zh-CN" altLang="en-US" sz="2000" dirty="0" smtClean="0">
                <a:solidFill>
                  <a:srgbClr val="FF0000"/>
                </a:solidFill>
                <a:latin typeface="Myriad Pro" panose="020B0503030403020204" pitchFamily="34" charset="0"/>
                <a:cs typeface="Arial" pitchFamily="34" charset="0"/>
              </a:rPr>
              <a:t>联合参谋部、</a:t>
            </a:r>
            <a:r>
              <a:rPr lang="en-US" sz="2000" dirty="0" smtClean="0">
                <a:solidFill>
                  <a:srgbClr val="FF0000"/>
                </a:solidFill>
                <a:latin typeface="Myriad Pro" panose="020B0503030403020204" pitchFamily="34" charset="0"/>
                <a:cs typeface="Arial" pitchFamily="34" charset="0"/>
              </a:rPr>
              <a:t>Joint Staff Department: runs human agents </a:t>
            </a:r>
          </a:p>
          <a:p>
            <a:pPr lvl="1">
              <a:lnSpc>
                <a:spcPct val="114000"/>
              </a:lnSpc>
              <a:spcBef>
                <a:spcPts val="0"/>
              </a:spcBef>
              <a:spcAft>
                <a:spcPts val="1200"/>
              </a:spcAft>
              <a:buSzPct val="80000"/>
              <a:buFont typeface="Myriad Pro" panose="020B0503030403020204" pitchFamily="34" charset="0"/>
              <a:buChar char="‐"/>
            </a:pPr>
            <a:r>
              <a:rPr lang="zh-CN" altLang="en-US" sz="2000" dirty="0" smtClean="0">
                <a:solidFill>
                  <a:srgbClr val="FF0000"/>
                </a:solidFill>
                <a:latin typeface="Myriad Pro" panose="020B0503030403020204" pitchFamily="34" charset="0"/>
                <a:cs typeface="Arial" pitchFamily="34" charset="0"/>
              </a:rPr>
              <a:t>战略支援部队、</a:t>
            </a:r>
            <a:r>
              <a:rPr lang="en-US" sz="2000" dirty="0" smtClean="0">
                <a:solidFill>
                  <a:srgbClr val="FF0000"/>
                </a:solidFill>
                <a:latin typeface="Myriad Pro" panose="020B0503030403020204" pitchFamily="34" charset="0"/>
                <a:cs typeface="Arial" pitchFamily="34" charset="0"/>
              </a:rPr>
              <a:t>Strategic Support Force: monitors communications, runs electronic countermeasures</a:t>
            </a:r>
          </a:p>
          <a:p>
            <a:pPr marL="342900" lvl="1" indent="-342900">
              <a:lnSpc>
                <a:spcPct val="114000"/>
              </a:lnSpc>
              <a:spcBef>
                <a:spcPts val="0"/>
              </a:spcBef>
              <a:spcAft>
                <a:spcPts val="1200"/>
              </a:spcAft>
              <a:buSzPct val="80000"/>
              <a:buFont typeface="Wingdings" panose="05000000000000000000" pitchFamily="2" charset="2"/>
              <a:buChar char="§"/>
            </a:pPr>
            <a:r>
              <a:rPr lang="zh-CN" altLang="en-US" sz="2000" dirty="0" smtClean="0">
                <a:solidFill>
                  <a:srgbClr val="FF0000"/>
                </a:solidFill>
                <a:latin typeface="Myriad Pro" panose="020B0503030403020204" pitchFamily="34" charset="0"/>
                <a:cs typeface="Arial" pitchFamily="34" charset="0"/>
              </a:rPr>
              <a:t>国家安全部、</a:t>
            </a:r>
            <a:r>
              <a:rPr lang="en-US" sz="2000" dirty="0" smtClean="0">
                <a:solidFill>
                  <a:srgbClr val="FF0000"/>
                </a:solidFill>
                <a:latin typeface="Myriad Pro" panose="020B0503030403020204" pitchFamily="34" charset="0"/>
                <a:cs typeface="Arial" pitchFamily="34" charset="0"/>
              </a:rPr>
              <a:t>Ministry </a:t>
            </a:r>
            <a:r>
              <a:rPr lang="en-US" sz="2000" dirty="0">
                <a:solidFill>
                  <a:srgbClr val="FF0000"/>
                </a:solidFill>
                <a:latin typeface="Myriad Pro" panose="020B0503030403020204" pitchFamily="34" charset="0"/>
                <a:cs typeface="Arial" pitchFamily="34" charset="0"/>
              </a:rPr>
              <a:t>of State </a:t>
            </a:r>
            <a:r>
              <a:rPr lang="en-US" sz="2000" dirty="0" smtClean="0">
                <a:solidFill>
                  <a:srgbClr val="FF0000"/>
                </a:solidFill>
                <a:latin typeface="Myriad Pro" panose="020B0503030403020204" pitchFamily="34" charset="0"/>
                <a:cs typeface="Arial" pitchFamily="34" charset="0"/>
              </a:rPr>
              <a:t>Security: plants agents, gathers foreign intelligence</a:t>
            </a:r>
            <a:endParaRPr lang="en-US" sz="2000" dirty="0">
              <a:solidFill>
                <a:srgbClr val="FF0000"/>
              </a:solidFill>
              <a:latin typeface="Myriad Pro" panose="020B0503030403020204" pitchFamily="34" charset="0"/>
              <a:cs typeface="Arial" pitchFamily="34" charset="0"/>
            </a:endParaRPr>
          </a:p>
          <a:p>
            <a:pPr marL="342900" lvl="1" indent="-342900">
              <a:lnSpc>
                <a:spcPct val="114000"/>
              </a:lnSpc>
              <a:spcBef>
                <a:spcPts val="0"/>
              </a:spcBef>
              <a:spcAft>
                <a:spcPts val="1200"/>
              </a:spcAft>
              <a:buSzPct val="80000"/>
              <a:buFont typeface="Wingdings" panose="05000000000000000000" pitchFamily="2" charset="2"/>
              <a:buChar char="§"/>
            </a:pPr>
            <a:r>
              <a:rPr lang="zh-CN" altLang="en-US" sz="2000" dirty="0" smtClean="0">
                <a:solidFill>
                  <a:srgbClr val="FF0000"/>
                </a:solidFill>
                <a:latin typeface="Myriad Pro" panose="020B0503030403020204" pitchFamily="34" charset="0"/>
                <a:cs typeface="Arial" pitchFamily="34" charset="0"/>
              </a:rPr>
              <a:t>公安部、</a:t>
            </a:r>
            <a:r>
              <a:rPr lang="en-US" sz="2000" dirty="0" smtClean="0">
                <a:solidFill>
                  <a:srgbClr val="FF0000"/>
                </a:solidFill>
                <a:latin typeface="Myriad Pro" panose="020B0503030403020204" pitchFamily="34" charset="0"/>
                <a:cs typeface="Arial" pitchFamily="34" charset="0"/>
              </a:rPr>
              <a:t>Ministry </a:t>
            </a:r>
            <a:r>
              <a:rPr lang="en-US" sz="2000" dirty="0">
                <a:solidFill>
                  <a:srgbClr val="FF0000"/>
                </a:solidFill>
                <a:latin typeface="Myriad Pro" panose="020B0503030403020204" pitchFamily="34" charset="0"/>
                <a:cs typeface="Arial" pitchFamily="34" charset="0"/>
              </a:rPr>
              <a:t>of Public </a:t>
            </a:r>
            <a:r>
              <a:rPr lang="en-US" sz="2000" dirty="0" smtClean="0">
                <a:solidFill>
                  <a:srgbClr val="FF0000"/>
                </a:solidFill>
                <a:latin typeface="Myriad Pro" panose="020B0503030403020204" pitchFamily="34" charset="0"/>
                <a:cs typeface="Arial" pitchFamily="34" charset="0"/>
              </a:rPr>
              <a:t>Security: China’s national police</a:t>
            </a:r>
          </a:p>
          <a:p>
            <a:pPr marL="0" lvl="1" indent="0">
              <a:lnSpc>
                <a:spcPct val="114000"/>
              </a:lnSpc>
              <a:spcBef>
                <a:spcPts val="0"/>
              </a:spcBef>
              <a:spcAft>
                <a:spcPts val="1200"/>
              </a:spcAft>
              <a:buSzPct val="80000"/>
              <a:buNone/>
            </a:pPr>
            <a:r>
              <a:rPr lang="en-US" sz="2000" b="1" i="1" dirty="0" smtClean="0">
                <a:solidFill>
                  <a:srgbClr val="000000"/>
                </a:solidFill>
                <a:latin typeface="+mj-lt"/>
                <a:cs typeface="Arial" pitchFamily="34" charset="0"/>
              </a:rPr>
              <a:t>Western analysts: there is little coordination between them, therefore a foreign business of interest could be examined by more than one</a:t>
            </a:r>
            <a:endParaRPr lang="en-US" b="1" i="1" dirty="0">
              <a:solidFill>
                <a:srgbClr val="000000"/>
              </a:solidFill>
              <a:latin typeface="+mj-lt"/>
              <a:cs typeface="Arial" pitchFamily="34" charset="0"/>
            </a:endParaRP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3733800"/>
            <a:ext cx="2000250" cy="1980248"/>
          </a:xfrm>
        </p:spPr>
      </p:pic>
      <p:sp>
        <p:nvSpPr>
          <p:cNvPr id="6" name="TextBox 5"/>
          <p:cNvSpPr txBox="1"/>
          <p:nvPr/>
        </p:nvSpPr>
        <p:spPr>
          <a:xfrm>
            <a:off x="5257800" y="5791200"/>
            <a:ext cx="3276600" cy="523220"/>
          </a:xfrm>
          <a:prstGeom prst="rect">
            <a:avLst/>
          </a:prstGeom>
          <a:noFill/>
        </p:spPr>
        <p:txBody>
          <a:bodyPr wrap="square" rtlCol="0">
            <a:spAutoFit/>
          </a:bodyPr>
          <a:lstStyle/>
          <a:p>
            <a:r>
              <a:rPr lang="en-US" sz="1400" dirty="0" smtClean="0"/>
              <a:t>SSF troops in the field; Ministry of State Security seal</a:t>
            </a:r>
            <a:endParaRPr lang="en-US" sz="1400" dirty="0"/>
          </a:p>
        </p:txBody>
      </p:sp>
      <p:sp>
        <p:nvSpPr>
          <p:cNvPr id="7" name="Slide Number Placeholder 6"/>
          <p:cNvSpPr>
            <a:spLocks noGrp="1"/>
          </p:cNvSpPr>
          <p:nvPr>
            <p:ph type="sldNum" sz="quarter" idx="12"/>
          </p:nvPr>
        </p:nvSpPr>
        <p:spPr/>
        <p:txBody>
          <a:bodyPr/>
          <a:lstStyle/>
          <a:p>
            <a:fld id="{F37DE1E2-4B38-447E-8352-45A3B00321BF}" type="slidenum">
              <a:rPr lang="en-US" smtClean="0"/>
              <a:t>25</a:t>
            </a:fld>
            <a:endParaRPr lang="en-US"/>
          </a:p>
        </p:txBody>
      </p:sp>
      <p:pic>
        <p:nvPicPr>
          <p:cNvPr id="4" name="Picture 3" descr="Strat Support Force troops 2 Img4637260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066800"/>
            <a:ext cx="3492500" cy="2317750"/>
          </a:xfrm>
          <a:prstGeom prst="rect">
            <a:avLst/>
          </a:prstGeom>
        </p:spPr>
      </p:pic>
    </p:spTree>
    <p:extLst>
      <p:ext uri="{BB962C8B-B14F-4D97-AF65-F5344CB8AC3E}">
        <p14:creationId xmlns:p14="http://schemas.microsoft.com/office/powerpoint/2010/main" val="2608347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1189" y="408719"/>
            <a:ext cx="6533629" cy="720324"/>
          </a:xfrm>
          <a:prstGeom prst="rect">
            <a:avLst/>
          </a:prstGeom>
        </p:spPr>
        <p:txBody>
          <a:bodyPr vert="horz" lIns="91440" tIns="45720" rIns="91440" bIns="45720" rtlCol="0" anchor="ctr">
            <a:normAutofit/>
          </a:bodyPr>
          <a:lstStyle/>
          <a:p>
            <a:pPr lvl="0" algn="r">
              <a:lnSpc>
                <a:spcPct val="80000"/>
              </a:lnSpc>
              <a:spcBef>
                <a:spcPct val="0"/>
              </a:spcBef>
              <a:defRPr/>
            </a:pPr>
            <a:r>
              <a:rPr lang="en-US" sz="2700" b="1" dirty="0">
                <a:solidFill>
                  <a:schemeClr val="bg1"/>
                </a:solidFill>
                <a:latin typeface="Arial" panose="020B0604020202020204" pitchFamily="34" charset="0"/>
                <a:cs typeface="Arial" panose="020B0604020202020204" pitchFamily="34" charset="0"/>
              </a:rPr>
              <a:t>Chinese Technology Acquisition Cycle</a:t>
            </a:r>
            <a:endParaRPr lang="en-US" sz="2700" b="1" dirty="0">
              <a:solidFill>
                <a:schemeClr val="bg1"/>
              </a:solidFill>
              <a:latin typeface="Myriad Pro" panose="020B0503030403020204" pitchFamily="34" charset="0"/>
              <a:ea typeface="+mj-ea"/>
              <a:cs typeface="Arial" pitchFamily="34"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248159641"/>
              </p:ext>
            </p:extLst>
          </p:nvPr>
        </p:nvGraphicFramePr>
        <p:xfrm>
          <a:off x="-838200" y="152401"/>
          <a:ext cx="10554269" cy="403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619164" y="304800"/>
            <a:ext cx="2524836" cy="1107996"/>
          </a:xfrm>
          <a:prstGeom prst="rect">
            <a:avLst/>
          </a:prstGeom>
          <a:solidFill>
            <a:schemeClr val="accent1">
              <a:lumMod val="20000"/>
              <a:lumOff val="80000"/>
            </a:schemeClr>
          </a:solidFill>
        </p:spPr>
        <p:txBody>
          <a:bodyPr wrap="square" rtlCol="0">
            <a:spAutoFit/>
          </a:bodyPr>
          <a:lstStyle/>
          <a:p>
            <a:r>
              <a:rPr lang="en-US" sz="1100" dirty="0" smtClean="0">
                <a:latin typeface="Arial" panose="020B0604020202020204" pitchFamily="34" charset="0"/>
                <a:cs typeface="Arial" panose="020B0604020202020204" pitchFamily="34" charset="0"/>
              </a:rPr>
              <a:t>Government planning bodies draw up plans, coordinate among ministries; plans are reviewed and approved by the Communist Party and, finally, approved by the National People’s Congress and implemented.</a:t>
            </a:r>
            <a:endParaRPr lang="en-US" sz="1100" dirty="0">
              <a:latin typeface="Arial" panose="020B0604020202020204" pitchFamily="34" charset="0"/>
              <a:cs typeface="Arial" panose="020B0604020202020204" pitchFamily="34" charset="0"/>
            </a:endParaRPr>
          </a:p>
        </p:txBody>
      </p:sp>
      <p:sp>
        <p:nvSpPr>
          <p:cNvPr id="7" name="TextBox 6"/>
          <p:cNvSpPr txBox="1"/>
          <p:nvPr/>
        </p:nvSpPr>
        <p:spPr>
          <a:xfrm>
            <a:off x="6172200" y="3352800"/>
            <a:ext cx="2524836" cy="1107996"/>
          </a:xfrm>
          <a:prstGeom prst="rect">
            <a:avLst/>
          </a:prstGeom>
          <a:solidFill>
            <a:schemeClr val="accent1">
              <a:lumMod val="20000"/>
              <a:lumOff val="80000"/>
            </a:schemeClr>
          </a:solidFill>
        </p:spPr>
        <p:txBody>
          <a:bodyPr wrap="square" rtlCol="0">
            <a:spAutoFit/>
          </a:bodyPr>
          <a:lstStyle/>
          <a:p>
            <a:r>
              <a:rPr lang="en-US" sz="1100" dirty="0" smtClean="0">
                <a:latin typeface="Arial" panose="020B0604020202020204" pitchFamily="34" charset="0"/>
                <a:cs typeface="Arial" panose="020B0604020202020204" pitchFamily="34" charset="0"/>
              </a:rPr>
              <a:t>Collectors include intelligence agencies, research institute, universities and state owned enterprises; the latter three can call on the resources of the intelligence agencies to assist with collection. </a:t>
            </a:r>
            <a:endParaRPr lang="en-US" sz="1100" dirty="0">
              <a:latin typeface="Arial" panose="020B0604020202020204" pitchFamily="34" charset="0"/>
              <a:cs typeface="Arial" panose="020B0604020202020204" pitchFamily="34" charset="0"/>
            </a:endParaRPr>
          </a:p>
        </p:txBody>
      </p:sp>
      <p:sp>
        <p:nvSpPr>
          <p:cNvPr id="8" name="TextBox 7"/>
          <p:cNvSpPr txBox="1"/>
          <p:nvPr/>
        </p:nvSpPr>
        <p:spPr>
          <a:xfrm>
            <a:off x="152400" y="457200"/>
            <a:ext cx="2229862" cy="938719"/>
          </a:xfrm>
          <a:prstGeom prst="rect">
            <a:avLst/>
          </a:prstGeom>
          <a:solidFill>
            <a:schemeClr val="accent1">
              <a:lumMod val="20000"/>
              <a:lumOff val="80000"/>
            </a:schemeClr>
          </a:solidFill>
        </p:spPr>
        <p:txBody>
          <a:bodyPr wrap="square" rtlCol="0">
            <a:spAutoFit/>
          </a:bodyPr>
          <a:lstStyle/>
          <a:p>
            <a:r>
              <a:rPr lang="en-US" sz="1100" dirty="0" smtClean="0">
                <a:latin typeface="Arial" panose="020B0604020202020204" pitchFamily="34" charset="0"/>
                <a:cs typeface="Arial" panose="020B0604020202020204" pitchFamily="34" charset="0"/>
              </a:rPr>
              <a:t>Ministries, their managers and their subordinate units are rewarded based on their success in bringing “innovation” online in a commercial context.  </a:t>
            </a:r>
            <a:endParaRPr lang="en-US" sz="1100" dirty="0">
              <a:latin typeface="Arial" panose="020B0604020202020204" pitchFamily="34" charset="0"/>
              <a:cs typeface="Arial" panose="020B0604020202020204" pitchFamily="34" charset="0"/>
            </a:endParaRPr>
          </a:p>
        </p:txBody>
      </p:sp>
      <p:sp>
        <p:nvSpPr>
          <p:cNvPr id="9" name="TextBox 8"/>
          <p:cNvSpPr txBox="1"/>
          <p:nvPr/>
        </p:nvSpPr>
        <p:spPr>
          <a:xfrm>
            <a:off x="381000" y="2362200"/>
            <a:ext cx="2229862" cy="1107996"/>
          </a:xfrm>
          <a:prstGeom prst="rect">
            <a:avLst/>
          </a:prstGeom>
          <a:solidFill>
            <a:schemeClr val="accent1">
              <a:lumMod val="20000"/>
              <a:lumOff val="80000"/>
            </a:schemeClr>
          </a:solidFill>
        </p:spPr>
        <p:txBody>
          <a:bodyPr wrap="square" rtlCol="0">
            <a:spAutoFit/>
          </a:bodyPr>
          <a:lstStyle/>
          <a:p>
            <a:r>
              <a:rPr lang="en-US" sz="1100" dirty="0" smtClean="0">
                <a:latin typeface="Arial" panose="020B0604020202020204" pitchFamily="34" charset="0"/>
                <a:cs typeface="Arial" panose="020B0604020202020204" pitchFamily="34" charset="0"/>
              </a:rPr>
              <a:t>Information is digested through the Industry-University-Research </a:t>
            </a:r>
            <a:r>
              <a:rPr lang="en-US" sz="1100" dirty="0">
                <a:latin typeface="Arial" panose="020B0604020202020204" pitchFamily="34" charset="0"/>
                <a:cs typeface="Arial" panose="020B0604020202020204" pitchFamily="34" charset="0"/>
              </a:rPr>
              <a:t>Institute </a:t>
            </a:r>
            <a:r>
              <a:rPr lang="en-US" sz="1100" dirty="0" smtClean="0">
                <a:latin typeface="Arial" panose="020B0604020202020204" pitchFamily="34" charset="0"/>
                <a:cs typeface="Arial" panose="020B0604020202020204" pitchFamily="34" charset="0"/>
              </a:rPr>
              <a:t>Collaboration system, which delivers results to commercial entities for commercialization. </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F37DE1E2-4B38-447E-8352-45A3B00321BF}" type="slidenum">
              <a:rPr lang="en-US" smtClean="0"/>
              <a:t>26</a:t>
            </a:fld>
            <a:endParaRPr lang="en-US"/>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822530"/>
            <a:ext cx="1905000" cy="302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14600" y="4648200"/>
            <a:ext cx="5867400" cy="2185214"/>
          </a:xfrm>
          <a:prstGeom prst="rect">
            <a:avLst/>
          </a:prstGeom>
          <a:noFill/>
        </p:spPr>
        <p:txBody>
          <a:bodyPr wrap="square" rtlCol="0">
            <a:spAutoFit/>
          </a:bodyPr>
          <a:lstStyle/>
          <a:p>
            <a:r>
              <a:rPr lang="en-US" sz="1700" b="1" dirty="0" smtClean="0"/>
              <a:t>“We are talking here of an elaborate, comprehensive system for spotting foreign technologies, acquiring them by every means imaginable and converting them into weapons and competitive goods.  There is nothing like it anywhere in the world.  The system is enormous, benefitting a nation of one point three billion, and operates on a scale that dwarfs China’s own legitimate S&amp;T enterprise.” Hannas, Puglisi and Mulvenon, </a:t>
            </a:r>
            <a:r>
              <a:rPr lang="en-US" sz="1700" b="1" i="1" dirty="0" smtClean="0"/>
              <a:t>Chinese Industrial Espionage</a:t>
            </a:r>
            <a:r>
              <a:rPr lang="en-US" sz="1700" b="1" dirty="0" smtClean="0"/>
              <a:t> (Routledge, 2014)</a:t>
            </a:r>
            <a:endParaRPr lang="en-US" sz="1700" b="1" dirty="0"/>
          </a:p>
        </p:txBody>
      </p:sp>
    </p:spTree>
    <p:extLst>
      <p:ext uri="{BB962C8B-B14F-4D97-AF65-F5344CB8AC3E}">
        <p14:creationId xmlns:p14="http://schemas.microsoft.com/office/powerpoint/2010/main" val="814987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Main Point: China conducts espionage </a:t>
            </a:r>
            <a:r>
              <a:rPr lang="en-US" u="sng" dirty="0" smtClean="0"/>
              <a:t>mostly</a:t>
            </a:r>
            <a:r>
              <a:rPr lang="en-US" dirty="0" smtClean="0"/>
              <a:t> like other nations</a:t>
            </a:r>
            <a:endParaRPr lang="en-US" dirty="0"/>
          </a:p>
        </p:txBody>
      </p:sp>
      <p:sp>
        <p:nvSpPr>
          <p:cNvPr id="4" name="Content Placeholder 3"/>
          <p:cNvSpPr>
            <a:spLocks noGrp="1"/>
          </p:cNvSpPr>
          <p:nvPr>
            <p:ph sz="half" idx="1"/>
          </p:nvPr>
        </p:nvSpPr>
        <p:spPr>
          <a:xfrm>
            <a:off x="457200" y="1600200"/>
            <a:ext cx="4038600" cy="5257800"/>
          </a:xfrm>
        </p:spPr>
        <p:txBody>
          <a:bodyPr>
            <a:normAutofit fontScale="62500" lnSpcReduction="20000"/>
          </a:bodyPr>
          <a:lstStyle/>
          <a:p>
            <a:pPr marL="0" indent="0">
              <a:buNone/>
            </a:pPr>
            <a:r>
              <a:rPr lang="en-US" sz="3400" dirty="0" smtClean="0"/>
              <a:t>China does:</a:t>
            </a:r>
          </a:p>
          <a:p>
            <a:r>
              <a:rPr lang="en-US" sz="3400" dirty="0" smtClean="0">
                <a:solidFill>
                  <a:srgbClr val="0000FF"/>
                </a:solidFill>
              </a:rPr>
              <a:t>Have professional civilian and military intelligence agencies</a:t>
            </a:r>
          </a:p>
          <a:p>
            <a:r>
              <a:rPr lang="en-US" sz="3400" dirty="0" smtClean="0">
                <a:solidFill>
                  <a:srgbClr val="0000FF"/>
                </a:solidFill>
              </a:rPr>
              <a:t>Keep operations secret and “compartmented”</a:t>
            </a:r>
          </a:p>
          <a:p>
            <a:r>
              <a:rPr lang="en-US" sz="3400" dirty="0" smtClean="0">
                <a:solidFill>
                  <a:srgbClr val="FF0000"/>
                </a:solidFill>
              </a:rPr>
              <a:t>Exercise unusually strong control over the few ordinary Chinese whose help they require</a:t>
            </a:r>
          </a:p>
          <a:p>
            <a:r>
              <a:rPr lang="en-US" sz="3400" dirty="0" smtClean="0">
                <a:solidFill>
                  <a:srgbClr val="FF0000"/>
                </a:solidFill>
              </a:rPr>
              <a:t>Have a unique system to gather and utilize advanced technology for benefit of its state owned enterprises (SOEs)</a:t>
            </a:r>
          </a:p>
          <a:p>
            <a:r>
              <a:rPr lang="en-US" sz="3400" dirty="0" smtClean="0">
                <a:solidFill>
                  <a:srgbClr val="FF0000"/>
                </a:solidFill>
              </a:rPr>
              <a:t>Allows SOEs to </a:t>
            </a:r>
            <a:r>
              <a:rPr lang="en-US" sz="3400" dirty="0">
                <a:solidFill>
                  <a:srgbClr val="FF0000"/>
                </a:solidFill>
              </a:rPr>
              <a:t>clandestinely seek their own sources of </a:t>
            </a:r>
            <a:r>
              <a:rPr lang="en-US" sz="3400" dirty="0" smtClean="0">
                <a:solidFill>
                  <a:srgbClr val="FF0000"/>
                </a:solidFill>
              </a:rPr>
              <a:t>technology with no regard to FCPA-type laws</a:t>
            </a:r>
            <a:endParaRPr lang="en-US" sz="3400" dirty="0">
              <a:solidFill>
                <a:srgbClr val="FF0000"/>
              </a:solidFill>
            </a:endParaRPr>
          </a:p>
          <a:p>
            <a:endParaRPr lang="en-US" dirty="0">
              <a:solidFill>
                <a:srgbClr val="FF0000"/>
              </a:solidFill>
            </a:endParaRPr>
          </a:p>
        </p:txBody>
      </p:sp>
      <p:sp>
        <p:nvSpPr>
          <p:cNvPr id="5" name="Content Placeholder 4"/>
          <p:cNvSpPr>
            <a:spLocks noGrp="1"/>
          </p:cNvSpPr>
          <p:nvPr>
            <p:ph sz="half" idx="2"/>
          </p:nvPr>
        </p:nvSpPr>
        <p:spPr/>
        <p:txBody>
          <a:bodyPr>
            <a:normAutofit fontScale="62500" lnSpcReduction="20000"/>
          </a:bodyPr>
          <a:lstStyle/>
          <a:p>
            <a:pPr marL="0" indent="0">
              <a:buNone/>
            </a:pPr>
            <a:r>
              <a:rPr lang="en-US" sz="3800" b="1" u="sng" dirty="0" smtClean="0"/>
              <a:t>Does not</a:t>
            </a:r>
            <a:r>
              <a:rPr lang="en-US" sz="3800" dirty="0" smtClean="0"/>
              <a:t>:</a:t>
            </a:r>
          </a:p>
          <a:p>
            <a:r>
              <a:rPr lang="en-US" sz="3800" dirty="0" smtClean="0"/>
              <a:t>Employ massive numbers of ordinary people living overseas</a:t>
            </a:r>
          </a:p>
          <a:p>
            <a:r>
              <a:rPr lang="en-US" sz="3800" dirty="0" smtClean="0"/>
              <a:t>Force cooperation of every student headed abroad</a:t>
            </a:r>
          </a:p>
          <a:p>
            <a:r>
              <a:rPr lang="en-US" sz="3800" dirty="0" smtClean="0"/>
              <a:t>Recruit only ethnic Chinese to spy</a:t>
            </a:r>
          </a:p>
          <a:p>
            <a:endParaRPr lang="en-US" sz="3800"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F37DE1E2-4B38-447E-8352-45A3B00321BF}" type="slidenum">
              <a:rPr lang="en-US" smtClean="0"/>
              <a:t>27</a:t>
            </a:fld>
            <a:endParaRPr lang="en-US" dirty="0"/>
          </a:p>
        </p:txBody>
      </p:sp>
    </p:spTree>
    <p:extLst>
      <p:ext uri="{BB962C8B-B14F-4D97-AF65-F5344CB8AC3E}">
        <p14:creationId xmlns:p14="http://schemas.microsoft.com/office/powerpoint/2010/main" val="36261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0894" y="408719"/>
            <a:ext cx="6102036" cy="720324"/>
          </a:xfrm>
          <a:prstGeom prst="rect">
            <a:avLst/>
          </a:prstGeom>
        </p:spPr>
        <p:txBody>
          <a:bodyPr vert="horz" lIns="91440" tIns="45720" rIns="91440" bIns="45720" rtlCol="0" anchor="ctr">
            <a:normAutofit/>
          </a:bodyPr>
          <a:lstStyle/>
          <a:p>
            <a:pPr marL="0" marR="0" lvl="0" indent="0" algn="r" fontAlgn="auto">
              <a:lnSpc>
                <a:spcPct val="80000"/>
              </a:lnSpc>
              <a:spcBef>
                <a:spcPct val="0"/>
              </a:spcBef>
              <a:spcAft>
                <a:spcPts val="0"/>
              </a:spcAft>
              <a:buClrTx/>
              <a:buSzTx/>
              <a:tabLst/>
              <a:defRPr/>
            </a:pPr>
            <a:r>
              <a:rPr lang="en-US" sz="2800" b="1" dirty="0" smtClean="0">
                <a:solidFill>
                  <a:schemeClr val="bg1"/>
                </a:solidFill>
                <a:latin typeface="Myriad Pro" panose="020B0503030403020204" pitchFamily="34" charset="0"/>
                <a:ea typeface="+mj-ea"/>
                <a:cs typeface="Arial" pitchFamily="34" charset="0"/>
              </a:rPr>
              <a:t>Countermeasure Strategy</a:t>
            </a:r>
            <a:endParaRPr lang="en-US" sz="2800" b="1" dirty="0">
              <a:solidFill>
                <a:schemeClr val="bg1"/>
              </a:solidFill>
              <a:latin typeface="Myriad Pro" panose="020B0503030403020204" pitchFamily="34" charset="0"/>
              <a:ea typeface="+mj-ea"/>
              <a:cs typeface="Arial" pitchFamily="34" charset="0"/>
            </a:endParaRPr>
          </a:p>
        </p:txBody>
      </p:sp>
      <p:sp>
        <p:nvSpPr>
          <p:cNvPr id="3" name="Content Placeholder 2"/>
          <p:cNvSpPr txBox="1">
            <a:spLocks/>
          </p:cNvSpPr>
          <p:nvPr/>
        </p:nvSpPr>
        <p:spPr>
          <a:xfrm>
            <a:off x="848762" y="2362200"/>
            <a:ext cx="8229600" cy="395182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0"/>
              </a:spcBef>
              <a:spcAft>
                <a:spcPts val="1200"/>
              </a:spcAft>
              <a:buSzPct val="80000"/>
              <a:buFont typeface="Wingdings" panose="05000000000000000000" pitchFamily="2" charset="2"/>
              <a:buChar char="§"/>
            </a:pPr>
            <a:endParaRPr lang="en-US" sz="2200" dirty="0" smtClean="0">
              <a:latin typeface="Myriad Pro" panose="020B0503030403020204" pitchFamily="34" charset="0"/>
              <a:cs typeface="Arial" pitchFamily="34" charset="0"/>
            </a:endParaRPr>
          </a:p>
        </p:txBody>
      </p:sp>
      <p:sp>
        <p:nvSpPr>
          <p:cNvPr id="5" name="TextBox 4"/>
          <p:cNvSpPr txBox="1"/>
          <p:nvPr/>
        </p:nvSpPr>
        <p:spPr>
          <a:xfrm>
            <a:off x="914400" y="2971800"/>
            <a:ext cx="7391400" cy="1077218"/>
          </a:xfrm>
          <a:prstGeom prst="rect">
            <a:avLst/>
          </a:prstGeom>
          <a:noFill/>
        </p:spPr>
        <p:txBody>
          <a:bodyPr wrap="square" rtlCol="0">
            <a:spAutoFit/>
          </a:bodyPr>
          <a:lstStyle/>
          <a:p>
            <a:pPr algn="ctr"/>
            <a:r>
              <a:rPr lang="en-US" sz="3200" b="1" dirty="0" smtClean="0">
                <a:latin typeface="Myriad Pro" panose="020B0503030403020204" pitchFamily="34" charset="0"/>
                <a:cs typeface="Arial" pitchFamily="34" charset="0"/>
              </a:rPr>
              <a:t>The China Business Environment: Why is Risk Rising?</a:t>
            </a:r>
            <a:endParaRPr lang="en-US" sz="3200" b="1" dirty="0">
              <a:latin typeface="Myriad Pro" panose="020B0503030403020204" pitchFamily="34" charset="0"/>
              <a:cs typeface="Arial" pitchFamily="34" charset="0"/>
            </a:endParaRPr>
          </a:p>
        </p:txBody>
      </p:sp>
      <p:sp>
        <p:nvSpPr>
          <p:cNvPr id="6" name="Slide Number Placeholder 5"/>
          <p:cNvSpPr>
            <a:spLocks noGrp="1"/>
          </p:cNvSpPr>
          <p:nvPr>
            <p:ph type="sldNum" sz="quarter" idx="12"/>
          </p:nvPr>
        </p:nvSpPr>
        <p:spPr/>
        <p:txBody>
          <a:bodyPr/>
          <a:lstStyle/>
          <a:p>
            <a:fld id="{F37DE1E2-4B38-447E-8352-45A3B00321BF}" type="slidenum">
              <a:rPr lang="en-US" smtClean="0"/>
              <a:t>28</a:t>
            </a:fld>
            <a:endParaRPr lang="en-US"/>
          </a:p>
        </p:txBody>
      </p:sp>
    </p:spTree>
    <p:extLst>
      <p:ext uri="{BB962C8B-B14F-4D97-AF65-F5344CB8AC3E}">
        <p14:creationId xmlns:p14="http://schemas.microsoft.com/office/powerpoint/2010/main" val="2205534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a:t>严</a:t>
            </a:r>
            <a:r>
              <a:rPr lang="zh-TW" altLang="en-US" dirty="0" smtClean="0"/>
              <a:t>打 </a:t>
            </a:r>
            <a:r>
              <a:rPr lang="en-US" dirty="0" smtClean="0"/>
              <a:t>Crackdowns Come and Go with Little Notice</a:t>
            </a:r>
            <a:endParaRPr lang="en-US"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b="1" dirty="0"/>
              <a:t>Scrutiny of gambling industry in Macao</a:t>
            </a:r>
            <a:r>
              <a:rPr lang="en-US" dirty="0"/>
              <a:t>, especially casino VIP rooms and junket tours; probably ongoing.  </a:t>
            </a:r>
          </a:p>
          <a:p>
            <a:r>
              <a:rPr lang="en-US" b="1" dirty="0"/>
              <a:t>Anti-narcotics crackdown</a:t>
            </a:r>
            <a:r>
              <a:rPr lang="en-US" dirty="0"/>
              <a:t> began in Fall 2014, probably finished.  </a:t>
            </a:r>
          </a:p>
          <a:p>
            <a:r>
              <a:rPr lang="en-US" b="1" dirty="0"/>
              <a:t>Crackdown on prostitution</a:t>
            </a:r>
            <a:r>
              <a:rPr lang="en-US" dirty="0"/>
              <a:t> and </a:t>
            </a:r>
            <a:r>
              <a:rPr lang="en-US" b="1" dirty="0"/>
              <a:t>online dating websites</a:t>
            </a:r>
            <a:r>
              <a:rPr lang="en-US" dirty="0"/>
              <a:t> probably continues in many locations.  A prominent effort in Dongguan City, Guangdong ended in early 2015, but Public Security units continue to devote resources to the issue elsewhere, according to the China Daily.  </a:t>
            </a:r>
          </a:p>
          <a:p>
            <a:r>
              <a:rPr lang="en-US" b="1" dirty="0"/>
              <a:t>Ban on ivory imports</a:t>
            </a:r>
            <a:r>
              <a:rPr lang="en-US" dirty="0"/>
              <a:t>, in force through 15 October 2016</a:t>
            </a:r>
            <a:r>
              <a:rPr lang="en-US" dirty="0" smtClean="0"/>
              <a:t>.</a:t>
            </a:r>
          </a:p>
          <a:p>
            <a:r>
              <a:rPr lang="en-US" b="1" dirty="0" smtClean="0"/>
              <a:t>Anti-espionage campaign</a:t>
            </a:r>
            <a:r>
              <a:rPr lang="en-US" dirty="0" smtClean="0"/>
              <a:t>: Including “dial 12339 to report a spy.”  Targeted on foreign enterprise employees since 2014, apparently continuing </a:t>
            </a:r>
            <a:endParaRPr lang="en-US" dirty="0"/>
          </a:p>
          <a:p>
            <a:endParaRPr lang="en-US" sz="2500" dirty="0" smtClean="0"/>
          </a:p>
          <a:p>
            <a:pPr marL="0" indent="0">
              <a:buNone/>
            </a:pPr>
            <a:r>
              <a:rPr lang="en-US" sz="2500" dirty="0" smtClean="0"/>
              <a:t>Sources:</a:t>
            </a:r>
          </a:p>
          <a:p>
            <a:pPr marL="0" indent="0">
              <a:buNone/>
            </a:pPr>
            <a:r>
              <a:rPr lang="en-US" sz="2500" dirty="0" smtClean="0"/>
              <a:t>http</a:t>
            </a:r>
            <a:r>
              <a:rPr lang="en-US" sz="2500" dirty="0"/>
              <a:t>://www.ibtimes.com/china-drugs-crackdown-police-arrested-133k-people-seized-over-40-tons-narcotics-last-1884360</a:t>
            </a:r>
          </a:p>
          <a:p>
            <a:pPr marL="0" indent="0">
              <a:buNone/>
            </a:pPr>
            <a:r>
              <a:rPr lang="en-US" sz="2500" dirty="0"/>
              <a:t>http://www.chinadaily.com.cn/china/2015-04/02/content_19983846.htm</a:t>
            </a:r>
          </a:p>
          <a:p>
            <a:pPr marL="0" indent="0">
              <a:buNone/>
            </a:pPr>
            <a:r>
              <a:rPr lang="en-US" sz="2500" dirty="0">
                <a:hlinkClick r:id="rId2"/>
              </a:rPr>
              <a:t>http://</a:t>
            </a:r>
            <a:r>
              <a:rPr lang="en-US" sz="2500" dirty="0" smtClean="0">
                <a:hlinkClick r:id="rId2"/>
              </a:rPr>
              <a:t>www.csmonitor.com/World/Global-News/2015/1016/China-s-crackdown-on-trophy-hunting-Is-it-enough</a:t>
            </a:r>
            <a:endParaRPr lang="en-US" sz="2500" dirty="0" smtClean="0"/>
          </a:p>
          <a:p>
            <a:pPr marL="0" indent="0">
              <a:buNone/>
            </a:pPr>
            <a:r>
              <a:rPr lang="en-US" sz="2500" dirty="0">
                <a:hlinkClick r:id="rId3"/>
              </a:rPr>
              <a:t>http://</a:t>
            </a:r>
            <a:r>
              <a:rPr lang="en-US" sz="2500" dirty="0" smtClean="0">
                <a:hlinkClick r:id="rId3"/>
              </a:rPr>
              <a:t>jlrbszb.chinajilin.com.cn/html/2015-11/01/content_176708.htm</a:t>
            </a:r>
            <a:r>
              <a:rPr lang="en-US" sz="2500" dirty="0" smtClean="0"/>
              <a:t> </a:t>
            </a:r>
            <a:endParaRPr lang="en-US" sz="2500"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Do not forward</a:t>
            </a:r>
            <a:endParaRPr lang="en-US"/>
          </a:p>
        </p:txBody>
      </p:sp>
      <p:sp>
        <p:nvSpPr>
          <p:cNvPr id="5" name="Slide Number Placeholder 4"/>
          <p:cNvSpPr>
            <a:spLocks noGrp="1"/>
          </p:cNvSpPr>
          <p:nvPr>
            <p:ph type="sldNum" sz="quarter" idx="12"/>
          </p:nvPr>
        </p:nvSpPr>
        <p:spPr/>
        <p:txBody>
          <a:bodyPr/>
          <a:lstStyle/>
          <a:p>
            <a:fld id="{F37DE1E2-4B38-447E-8352-45A3B00321BF}" type="slidenum">
              <a:rPr lang="en-US" smtClean="0"/>
              <a:t>29</a:t>
            </a:fld>
            <a:endParaRPr lang="en-US"/>
          </a:p>
        </p:txBody>
      </p:sp>
    </p:spTree>
    <p:extLst>
      <p:ext uri="{BB962C8B-B14F-4D97-AF65-F5344CB8AC3E}">
        <p14:creationId xmlns:p14="http://schemas.microsoft.com/office/powerpoint/2010/main" val="3438746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t>Who is your presenter?</a:t>
            </a:r>
            <a:endParaRPr lang="en-US" sz="3600" dirty="0"/>
          </a:p>
        </p:txBody>
      </p:sp>
      <p:sp>
        <p:nvSpPr>
          <p:cNvPr id="3" name="Content Placeholder 2"/>
          <p:cNvSpPr>
            <a:spLocks noGrp="1"/>
          </p:cNvSpPr>
          <p:nvPr>
            <p:ph idx="1"/>
          </p:nvPr>
        </p:nvSpPr>
        <p:spPr>
          <a:xfrm>
            <a:off x="457200" y="1066800"/>
            <a:ext cx="4572000" cy="5791200"/>
          </a:xfrm>
        </p:spPr>
        <p:txBody>
          <a:bodyPr>
            <a:normAutofit fontScale="62500" lnSpcReduction="20000"/>
          </a:bodyPr>
          <a:lstStyle/>
          <a:p>
            <a:r>
              <a:rPr lang="en-US" dirty="0" smtClean="0"/>
              <a:t>Founder, Madeira Security Consulting, advising firms on the China market and security problems there</a:t>
            </a:r>
          </a:p>
          <a:p>
            <a:r>
              <a:rPr lang="en-US" dirty="0" smtClean="0"/>
              <a:t>Former US Embassy Beijing officer, Asia security investigator for a US </a:t>
            </a:r>
            <a:r>
              <a:rPr lang="en-US" dirty="0" err="1" smtClean="0"/>
              <a:t>semicon</a:t>
            </a:r>
            <a:r>
              <a:rPr lang="en-US" dirty="0" smtClean="0"/>
              <a:t> firm and </a:t>
            </a:r>
            <a:r>
              <a:rPr lang="en-US" dirty="0"/>
              <a:t>s</a:t>
            </a:r>
            <a:r>
              <a:rPr lang="en-US" dirty="0" smtClean="0"/>
              <a:t>ecurity director for an American chemical firm   </a:t>
            </a:r>
          </a:p>
          <a:p>
            <a:r>
              <a:rPr lang="en-US" dirty="0" smtClean="0"/>
              <a:t>Ph.D., Government and International Relations, student of Chinese Communist Party history</a:t>
            </a:r>
          </a:p>
          <a:p>
            <a:r>
              <a:rPr lang="en-US" dirty="0" smtClean="0"/>
              <a:t>Co-author with </a:t>
            </a:r>
            <a:r>
              <a:rPr lang="en-US" dirty="0"/>
              <a:t>P</a:t>
            </a:r>
            <a:r>
              <a:rPr lang="en-US" dirty="0" smtClean="0"/>
              <a:t>eter Mattis of the </a:t>
            </a:r>
            <a:r>
              <a:rPr lang="en-US" i="1" dirty="0" smtClean="0"/>
              <a:t>Handbook on Chinese </a:t>
            </a:r>
            <a:r>
              <a:rPr lang="en-US" i="1" dirty="0"/>
              <a:t>I</a:t>
            </a:r>
            <a:r>
              <a:rPr lang="en-US" i="1" dirty="0" smtClean="0"/>
              <a:t>ntelligence Operations</a:t>
            </a:r>
            <a:r>
              <a:rPr lang="en-US" dirty="0" smtClean="0"/>
              <a:t> (Naval Institute Press, 2018)</a:t>
            </a:r>
          </a:p>
          <a:p>
            <a:r>
              <a:rPr lang="en-US" dirty="0" smtClean="0"/>
              <a:t>Author of articles on the problems of doing business in China.  </a:t>
            </a:r>
            <a:r>
              <a:rPr lang="en-US" dirty="0" smtClean="0">
                <a:hlinkClick r:id="rId2"/>
              </a:rPr>
              <a:t>www.jamestown.org</a:t>
            </a:r>
            <a:r>
              <a:rPr lang="en-US" dirty="0" smtClean="0"/>
              <a:t> </a:t>
            </a:r>
          </a:p>
          <a:p>
            <a:pPr marL="0" indent="0">
              <a:buNone/>
            </a:pPr>
            <a:endParaRPr lang="en-US" b="1" dirty="0" smtClean="0"/>
          </a:p>
          <a:p>
            <a:pPr marL="0" indent="0">
              <a:buNone/>
            </a:pPr>
            <a:r>
              <a:rPr lang="en-US" b="1" dirty="0" smtClean="0"/>
              <a:t>Website: </a:t>
            </a:r>
            <a:r>
              <a:rPr lang="en-US" b="1" dirty="0" err="1" smtClean="0"/>
              <a:t>Madeirasecurity.com</a:t>
            </a:r>
            <a:r>
              <a:rPr lang="en-US" b="1" dirty="0" smtClean="0"/>
              <a:t> </a:t>
            </a:r>
          </a:p>
          <a:p>
            <a:pPr marL="0" indent="0">
              <a:buNone/>
            </a:pPr>
            <a:r>
              <a:rPr lang="en-US" b="1" dirty="0" smtClean="0"/>
              <a:t>Twitter: @</a:t>
            </a:r>
            <a:r>
              <a:rPr lang="en-US" b="1" dirty="0" err="1" smtClean="0"/>
              <a:t>matthew_brazil</a:t>
            </a:r>
            <a:endParaRPr lang="en-US" b="1" dirty="0" smtClean="0"/>
          </a:p>
          <a:p>
            <a:endParaRPr lang="en-US" dirty="0"/>
          </a:p>
        </p:txBody>
      </p:sp>
      <p:sp>
        <p:nvSpPr>
          <p:cNvPr id="4" name="Slide Number Placeholder 3"/>
          <p:cNvSpPr>
            <a:spLocks noGrp="1"/>
          </p:cNvSpPr>
          <p:nvPr>
            <p:ph type="sldNum" sz="quarter" idx="12"/>
          </p:nvPr>
        </p:nvSpPr>
        <p:spPr/>
        <p:txBody>
          <a:bodyPr/>
          <a:lstStyle/>
          <a:p>
            <a:fld id="{F37DE1E2-4B38-447E-8352-45A3B00321BF}" type="slidenum">
              <a:rPr lang="en-US" smtClean="0"/>
              <a:t>3</a:t>
            </a:fld>
            <a:endParaRPr lang="en-US" dirty="0"/>
          </a:p>
        </p:txBody>
      </p:sp>
      <p:pic>
        <p:nvPicPr>
          <p:cNvPr id="5" name="Picture 4" descr="jamestown-foundation-new.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733800"/>
            <a:ext cx="4197350" cy="1956046"/>
          </a:xfrm>
          <a:prstGeom prst="rect">
            <a:avLst/>
          </a:prstGeom>
        </p:spPr>
      </p:pic>
      <p:pic>
        <p:nvPicPr>
          <p:cNvPr id="7" name="Picture 6" descr="Madeira Final Logo Color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990600"/>
            <a:ext cx="2819400" cy="2819400"/>
          </a:xfrm>
          <a:prstGeom prst="rect">
            <a:avLst/>
          </a:prstGeom>
        </p:spPr>
      </p:pic>
    </p:spTree>
    <p:extLst>
      <p:ext uri="{BB962C8B-B14F-4D97-AF65-F5344CB8AC3E}">
        <p14:creationId xmlns:p14="http://schemas.microsoft.com/office/powerpoint/2010/main" val="1604891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Land Seizures remain a tool of local governance</a:t>
            </a:r>
            <a:endParaRPr lang="en-US" sz="4000" dirty="0"/>
          </a:p>
        </p:txBody>
      </p:sp>
      <p:sp>
        <p:nvSpPr>
          <p:cNvPr id="3" name="Content Placeholder 2"/>
          <p:cNvSpPr>
            <a:spLocks noGrp="1"/>
          </p:cNvSpPr>
          <p:nvPr>
            <p:ph sz="half" idx="1"/>
          </p:nvPr>
        </p:nvSpPr>
        <p:spPr>
          <a:xfrm>
            <a:off x="457200" y="1371600"/>
            <a:ext cx="3657600" cy="5029200"/>
          </a:xfrm>
        </p:spPr>
        <p:txBody>
          <a:bodyPr>
            <a:normAutofit fontScale="62500" lnSpcReduction="20000"/>
          </a:bodyPr>
          <a:lstStyle/>
          <a:p>
            <a:r>
              <a:rPr lang="en-US" dirty="0" smtClean="0"/>
              <a:t>Urban plots for development</a:t>
            </a:r>
          </a:p>
          <a:p>
            <a:r>
              <a:rPr lang="en-US" dirty="0" smtClean="0"/>
              <a:t>Rural areas for mechanized farming or housing development</a:t>
            </a:r>
          </a:p>
          <a:p>
            <a:r>
              <a:rPr lang="en-US" dirty="0" smtClean="0"/>
              <a:t>Low compensation to the evicted</a:t>
            </a:r>
          </a:p>
          <a:p>
            <a:r>
              <a:rPr lang="en-US" dirty="0" smtClean="0"/>
              <a:t>High fees collected by local CCP committees supplement budget and enrich top officials</a:t>
            </a:r>
          </a:p>
          <a:p>
            <a:r>
              <a:rPr lang="en-US" dirty="0" smtClean="0"/>
              <a:t>Beijing tolerates as long as local CCP committees keep matters under control</a:t>
            </a:r>
          </a:p>
          <a:p>
            <a:r>
              <a:rPr lang="en-US" dirty="0" smtClean="0"/>
              <a:t>“Overall, the national policy is quite good, but what is implemented at the local level is entirely another matter.” – Peasant woman being evicted in north China, from “Power and the People,” </a:t>
            </a:r>
            <a:r>
              <a:rPr lang="en-US" dirty="0" err="1" smtClean="0"/>
              <a:t>Aljazzera</a:t>
            </a:r>
            <a:r>
              <a:rPr lang="en-US" dirty="0" smtClean="0"/>
              <a:t> English, at 10:15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3331" y="2133600"/>
            <a:ext cx="4423469" cy="3182284"/>
          </a:xfrm>
        </p:spPr>
      </p:pic>
      <p:sp>
        <p:nvSpPr>
          <p:cNvPr id="6" name="TextBox 5"/>
          <p:cNvSpPr txBox="1"/>
          <p:nvPr/>
        </p:nvSpPr>
        <p:spPr>
          <a:xfrm>
            <a:off x="4495800" y="5347900"/>
            <a:ext cx="4267200" cy="646331"/>
          </a:xfrm>
          <a:prstGeom prst="rect">
            <a:avLst/>
          </a:prstGeom>
          <a:noFill/>
        </p:spPr>
        <p:txBody>
          <a:bodyPr wrap="square" rtlCol="0">
            <a:spAutoFit/>
          </a:bodyPr>
          <a:lstStyle/>
          <a:p>
            <a:r>
              <a:rPr lang="en-US" sz="1200" dirty="0" smtClean="0"/>
              <a:t>Nov 2011 land seizure protest in </a:t>
            </a:r>
            <a:r>
              <a:rPr lang="en-US" sz="1200" dirty="0" err="1" smtClean="0"/>
              <a:t>Wukan</a:t>
            </a:r>
            <a:r>
              <a:rPr lang="en-US" sz="1200" dirty="0" smtClean="0"/>
              <a:t>, Guangdong: local people evicted the county Party Committee and the military was preparing to assault the area when a compromise was reached.</a:t>
            </a:r>
            <a:endParaRPr lang="en-US" sz="1200" dirty="0"/>
          </a:p>
        </p:txBody>
      </p:sp>
      <p:sp>
        <p:nvSpPr>
          <p:cNvPr id="4" name="Slide Number Placeholder 3"/>
          <p:cNvSpPr>
            <a:spLocks noGrp="1"/>
          </p:cNvSpPr>
          <p:nvPr>
            <p:ph type="sldNum" sz="quarter" idx="12"/>
          </p:nvPr>
        </p:nvSpPr>
        <p:spPr/>
        <p:txBody>
          <a:bodyPr/>
          <a:lstStyle/>
          <a:p>
            <a:fld id="{9ED8C2C1-F2D0-4B31-8A4A-23C15B5A1E45}" type="slidenum">
              <a:rPr lang="en-US" smtClean="0"/>
              <a:t>30</a:t>
            </a:fld>
            <a:endParaRPr lang="en-US"/>
          </a:p>
        </p:txBody>
      </p:sp>
    </p:spTree>
    <p:extLst>
      <p:ext uri="{BB962C8B-B14F-4D97-AF65-F5344CB8AC3E}">
        <p14:creationId xmlns:p14="http://schemas.microsoft.com/office/powerpoint/2010/main" val="16290569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Incidents”</a:t>
            </a:r>
            <a:endParaRPr lang="en-US" dirty="0"/>
          </a:p>
        </p:txBody>
      </p:sp>
      <p:sp>
        <p:nvSpPr>
          <p:cNvPr id="3" name="Content Placeholder 2"/>
          <p:cNvSpPr>
            <a:spLocks noGrp="1"/>
          </p:cNvSpPr>
          <p:nvPr>
            <p:ph sz="half" idx="1"/>
          </p:nvPr>
        </p:nvSpPr>
        <p:spPr>
          <a:xfrm>
            <a:off x="457200" y="1600200"/>
            <a:ext cx="3352800" cy="4525963"/>
          </a:xfrm>
        </p:spPr>
        <p:txBody>
          <a:bodyPr>
            <a:normAutofit fontScale="62500" lnSpcReduction="20000"/>
          </a:bodyPr>
          <a:lstStyle/>
          <a:p>
            <a:pPr marL="0" indent="0">
              <a:buNone/>
            </a:pPr>
            <a:r>
              <a:rPr lang="en-US" dirty="0" smtClean="0"/>
              <a:t>Common examples:</a:t>
            </a:r>
          </a:p>
          <a:p>
            <a:r>
              <a:rPr lang="en-US" dirty="0" smtClean="0"/>
              <a:t>Farmers protesting large local projects or land seizures</a:t>
            </a:r>
          </a:p>
          <a:p>
            <a:r>
              <a:rPr lang="en-US" dirty="0" smtClean="0"/>
              <a:t>Workers, especially in textile industry, protesting low pay, overwork, or conditions</a:t>
            </a:r>
          </a:p>
          <a:p>
            <a:r>
              <a:rPr lang="en-US" dirty="0" smtClean="0"/>
              <a:t>Retirees </a:t>
            </a:r>
            <a:r>
              <a:rPr lang="en-US" dirty="0"/>
              <a:t>demanding pension </a:t>
            </a:r>
            <a:r>
              <a:rPr lang="en-US" dirty="0" smtClean="0"/>
              <a:t>payments</a:t>
            </a:r>
          </a:p>
          <a:p>
            <a:r>
              <a:rPr lang="en-US" dirty="0" smtClean="0"/>
              <a:t>Laid </a:t>
            </a:r>
            <a:r>
              <a:rPr lang="en-US" dirty="0"/>
              <a:t>off workers demanding their jobs </a:t>
            </a:r>
            <a:r>
              <a:rPr lang="en-US" dirty="0" smtClean="0"/>
              <a:t>back</a:t>
            </a:r>
          </a:p>
          <a:p>
            <a:r>
              <a:rPr lang="en-US" dirty="0" smtClean="0"/>
              <a:t>Urban citizens protesting a factory with bad safety or pollution record</a:t>
            </a:r>
          </a:p>
          <a:p>
            <a:r>
              <a:rPr lang="en-US" dirty="0" smtClean="0"/>
              <a:t>Anti-foreign protests</a:t>
            </a:r>
          </a:p>
          <a:p>
            <a:r>
              <a:rPr lang="en-US" dirty="0"/>
              <a:t>Ethnic minorities </a:t>
            </a:r>
            <a:r>
              <a:rPr lang="en-US" dirty="0" smtClean="0"/>
              <a:t>protesting bad treatment by police</a:t>
            </a:r>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8600" y="2286000"/>
            <a:ext cx="4988373" cy="3289963"/>
          </a:xfrm>
        </p:spPr>
      </p:pic>
      <p:sp>
        <p:nvSpPr>
          <p:cNvPr id="6" name="TextBox 5"/>
          <p:cNvSpPr txBox="1"/>
          <p:nvPr/>
        </p:nvSpPr>
        <p:spPr>
          <a:xfrm>
            <a:off x="3886200" y="5526964"/>
            <a:ext cx="5105400" cy="646331"/>
          </a:xfrm>
          <a:prstGeom prst="rect">
            <a:avLst/>
          </a:prstGeom>
          <a:noFill/>
        </p:spPr>
        <p:txBody>
          <a:bodyPr wrap="square" rtlCol="0">
            <a:spAutoFit/>
          </a:bodyPr>
          <a:lstStyle/>
          <a:p>
            <a:r>
              <a:rPr lang="en-US" sz="1200" dirty="0" smtClean="0"/>
              <a:t>MPS announced 120,000 mass incidents in 2008, but has not provided statistics in subsequent years. See </a:t>
            </a:r>
            <a:r>
              <a:rPr lang="en-US" sz="1200" dirty="0">
                <a:hlinkClick r:id="rId3"/>
              </a:rPr>
              <a:t>http://factsanddetails.com/china.php?itemid=305&amp;subcatid=49#00</a:t>
            </a:r>
            <a:endParaRPr lang="en-US" sz="1200" dirty="0"/>
          </a:p>
        </p:txBody>
      </p:sp>
      <p:sp>
        <p:nvSpPr>
          <p:cNvPr id="4" name="Slide Number Placeholder 3"/>
          <p:cNvSpPr>
            <a:spLocks noGrp="1"/>
          </p:cNvSpPr>
          <p:nvPr>
            <p:ph type="sldNum" sz="quarter" idx="12"/>
          </p:nvPr>
        </p:nvSpPr>
        <p:spPr/>
        <p:txBody>
          <a:bodyPr/>
          <a:lstStyle/>
          <a:p>
            <a:fld id="{9ED8C2C1-F2D0-4B31-8A4A-23C15B5A1E45}" type="slidenum">
              <a:rPr lang="en-US" smtClean="0"/>
              <a:t>31</a:t>
            </a:fld>
            <a:endParaRPr lang="en-US"/>
          </a:p>
        </p:txBody>
      </p:sp>
    </p:spTree>
    <p:extLst>
      <p:ext uri="{BB962C8B-B14F-4D97-AF65-F5344CB8AC3E}">
        <p14:creationId xmlns:p14="http://schemas.microsoft.com/office/powerpoint/2010/main" val="4064073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15962"/>
          </a:xfrm>
        </p:spPr>
        <p:txBody>
          <a:bodyPr>
            <a:noAutofit/>
          </a:bodyPr>
          <a:lstStyle/>
          <a:p>
            <a:r>
              <a:rPr lang="en-US" sz="3200" dirty="0" smtClean="0"/>
              <a:t>Under </a:t>
            </a:r>
            <a:r>
              <a:rPr lang="en-US" sz="3200" i="1" dirty="0" smtClean="0"/>
              <a:t>State Chairman </a:t>
            </a:r>
            <a:r>
              <a:rPr lang="en-US" sz="3200" dirty="0" smtClean="0"/>
              <a:t>Xi, a New Atmosphere</a:t>
            </a:r>
            <a:endParaRPr lang="en-US" sz="3200" dirty="0"/>
          </a:p>
        </p:txBody>
      </p:sp>
      <p:sp>
        <p:nvSpPr>
          <p:cNvPr id="3" name="Content Placeholder 2"/>
          <p:cNvSpPr>
            <a:spLocks noGrp="1"/>
          </p:cNvSpPr>
          <p:nvPr>
            <p:ph sz="half" idx="1"/>
          </p:nvPr>
        </p:nvSpPr>
        <p:spPr>
          <a:xfrm>
            <a:off x="457200" y="1295400"/>
            <a:ext cx="3429000" cy="4830763"/>
          </a:xfrm>
        </p:spPr>
        <p:txBody>
          <a:bodyPr>
            <a:normAutofit fontScale="77500" lnSpcReduction="20000"/>
          </a:bodyPr>
          <a:lstStyle/>
          <a:p>
            <a:r>
              <a:rPr lang="en-US" dirty="0" smtClean="0"/>
              <a:t>Most intense anti-corruption campaign since 1954</a:t>
            </a:r>
          </a:p>
          <a:p>
            <a:r>
              <a:rPr lang="en-US" dirty="0" smtClean="0"/>
              <a:t>Accompanying campaign to improve efficiency</a:t>
            </a:r>
          </a:p>
          <a:p>
            <a:r>
              <a:rPr lang="en-US" dirty="0" smtClean="0"/>
              <a:t>Increased auditing and efforts to regularize enforcement</a:t>
            </a:r>
          </a:p>
          <a:p>
            <a:r>
              <a:rPr lang="en-US" dirty="0" smtClean="0"/>
              <a:t>Even less room for dissent</a:t>
            </a:r>
          </a:p>
          <a:p>
            <a:r>
              <a:rPr lang="en-US" dirty="0"/>
              <a:t>An anti-foreign sub-current: “dawn raids” on Microsoft, GM, others; more confrontational toward US, Japan, close neighbors</a:t>
            </a:r>
          </a:p>
          <a:p>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990600"/>
            <a:ext cx="4038600" cy="2271713"/>
          </a:xfrm>
          <a:prstGeom prst="rect">
            <a:avLst/>
          </a:prstGeom>
        </p:spPr>
      </p:pic>
      <p:sp>
        <p:nvSpPr>
          <p:cNvPr id="8" name="TextBox 7"/>
          <p:cNvSpPr txBox="1"/>
          <p:nvPr/>
        </p:nvSpPr>
        <p:spPr>
          <a:xfrm>
            <a:off x="4419600" y="3262313"/>
            <a:ext cx="4495800" cy="954107"/>
          </a:xfrm>
          <a:prstGeom prst="rect">
            <a:avLst/>
          </a:prstGeom>
          <a:noFill/>
        </p:spPr>
        <p:txBody>
          <a:bodyPr wrap="square" rtlCol="0">
            <a:spAutoFit/>
          </a:bodyPr>
          <a:lstStyle/>
          <a:p>
            <a:r>
              <a:rPr lang="en-US" sz="1400" dirty="0" smtClean="0"/>
              <a:t>Public news board in Zhuhai gives update on the corruption trial of the most senior official under scrutiny, Zhou </a:t>
            </a:r>
            <a:r>
              <a:rPr lang="en-US" sz="1400" dirty="0" err="1" smtClean="0"/>
              <a:t>Yongkang</a:t>
            </a:r>
            <a:r>
              <a:rPr lang="en-US" sz="1400" dirty="0" smtClean="0"/>
              <a:t> (6 Nov 2014); Chinese cartoon depicts US cyber spying in aftermath of Snowden revelations. </a:t>
            </a:r>
            <a:endParaRPr lang="en-US" sz="1400" dirty="0"/>
          </a:p>
        </p:txBody>
      </p:sp>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34000" y="4216420"/>
            <a:ext cx="3733800" cy="2455101"/>
          </a:xfrm>
        </p:spPr>
      </p:pic>
      <p:sp>
        <p:nvSpPr>
          <p:cNvPr id="4" name="Slide Number Placeholder 3"/>
          <p:cNvSpPr>
            <a:spLocks noGrp="1"/>
          </p:cNvSpPr>
          <p:nvPr>
            <p:ph type="sldNum" sz="quarter" idx="12"/>
          </p:nvPr>
        </p:nvSpPr>
        <p:spPr/>
        <p:txBody>
          <a:bodyPr/>
          <a:lstStyle/>
          <a:p>
            <a:fld id="{F37DE1E2-4B38-447E-8352-45A3B00321BF}" type="slidenum">
              <a:rPr lang="en-US" smtClean="0"/>
              <a:t>32</a:t>
            </a:fld>
            <a:endParaRPr lang="en-US" dirty="0"/>
          </a:p>
        </p:txBody>
      </p:sp>
    </p:spTree>
    <p:extLst>
      <p:ext uri="{BB962C8B-B14F-4D97-AF65-F5344CB8AC3E}">
        <p14:creationId xmlns:p14="http://schemas.microsoft.com/office/powerpoint/2010/main" val="2040156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0894" y="408719"/>
            <a:ext cx="6102036" cy="720324"/>
          </a:xfrm>
          <a:prstGeom prst="rect">
            <a:avLst/>
          </a:prstGeom>
        </p:spPr>
        <p:txBody>
          <a:bodyPr vert="horz" lIns="91440" tIns="45720" rIns="91440" bIns="45720" rtlCol="0" anchor="ctr">
            <a:normAutofit/>
          </a:bodyPr>
          <a:lstStyle/>
          <a:p>
            <a:pPr marL="0" marR="0" lvl="0" indent="0" algn="r" fontAlgn="auto">
              <a:lnSpc>
                <a:spcPct val="80000"/>
              </a:lnSpc>
              <a:spcBef>
                <a:spcPct val="0"/>
              </a:spcBef>
              <a:spcAft>
                <a:spcPts val="0"/>
              </a:spcAft>
              <a:buClrTx/>
              <a:buSzTx/>
              <a:tabLst/>
              <a:defRPr/>
            </a:pPr>
            <a:r>
              <a:rPr lang="en-US" sz="2800" b="1" dirty="0" smtClean="0">
                <a:solidFill>
                  <a:schemeClr val="bg1"/>
                </a:solidFill>
                <a:latin typeface="Myriad Pro" panose="020B0503030403020204" pitchFamily="34" charset="0"/>
                <a:ea typeface="+mj-ea"/>
                <a:cs typeface="Arial" pitchFamily="34" charset="0"/>
              </a:rPr>
              <a:t>Countermeasure Strategy</a:t>
            </a:r>
            <a:endParaRPr lang="en-US" sz="2800" b="1" dirty="0">
              <a:solidFill>
                <a:schemeClr val="bg1"/>
              </a:solidFill>
              <a:latin typeface="Myriad Pro" panose="020B0503030403020204" pitchFamily="34" charset="0"/>
              <a:ea typeface="+mj-ea"/>
              <a:cs typeface="Arial" pitchFamily="34" charset="0"/>
            </a:endParaRPr>
          </a:p>
        </p:txBody>
      </p:sp>
      <p:sp>
        <p:nvSpPr>
          <p:cNvPr id="3" name="Content Placeholder 2"/>
          <p:cNvSpPr txBox="1">
            <a:spLocks/>
          </p:cNvSpPr>
          <p:nvPr/>
        </p:nvSpPr>
        <p:spPr>
          <a:xfrm>
            <a:off x="848762" y="2362200"/>
            <a:ext cx="8229600" cy="395182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0"/>
              </a:spcBef>
              <a:spcAft>
                <a:spcPts val="1200"/>
              </a:spcAft>
              <a:buSzPct val="80000"/>
              <a:buFont typeface="Wingdings" panose="05000000000000000000" pitchFamily="2" charset="2"/>
              <a:buChar char="§"/>
            </a:pPr>
            <a:endParaRPr lang="en-US" sz="2200" dirty="0" smtClean="0">
              <a:latin typeface="Myriad Pro" panose="020B0503030403020204" pitchFamily="34" charset="0"/>
              <a:cs typeface="Arial" pitchFamily="34" charset="0"/>
            </a:endParaRPr>
          </a:p>
        </p:txBody>
      </p:sp>
      <p:sp>
        <p:nvSpPr>
          <p:cNvPr id="5" name="TextBox 4"/>
          <p:cNvSpPr txBox="1"/>
          <p:nvPr/>
        </p:nvSpPr>
        <p:spPr>
          <a:xfrm>
            <a:off x="762000" y="533400"/>
            <a:ext cx="7391400" cy="1077218"/>
          </a:xfrm>
          <a:prstGeom prst="rect">
            <a:avLst/>
          </a:prstGeom>
          <a:noFill/>
        </p:spPr>
        <p:txBody>
          <a:bodyPr wrap="square" rtlCol="0">
            <a:spAutoFit/>
          </a:bodyPr>
          <a:lstStyle/>
          <a:p>
            <a:r>
              <a:rPr lang="en-US" sz="3200" b="1" dirty="0" smtClean="0">
                <a:latin typeface="Arial"/>
                <a:cs typeface="Arial"/>
              </a:rPr>
              <a:t>Why Xi Jinping Thought</a:t>
            </a:r>
            <a:r>
              <a:rPr lang="en-US" sz="3200" b="1" dirty="0" smtClean="0">
                <a:latin typeface="Myriad Pro" panose="020B0503030403020204" pitchFamily="34" charset="0"/>
                <a:cs typeface="Arial" pitchFamily="34" charset="0"/>
              </a:rPr>
              <a:t> (</a:t>
            </a:r>
            <a:r>
              <a:rPr lang="zh-CN" altLang="en-US" sz="3200" b="1" dirty="0" smtClean="0">
                <a:latin typeface="Myriad Pro" panose="020B0503030403020204" pitchFamily="34" charset="0"/>
                <a:cs typeface="Arial" pitchFamily="34" charset="0"/>
              </a:rPr>
              <a:t>习近平思想</a:t>
            </a:r>
            <a:r>
              <a:rPr lang="en-US" altLang="zh-CN" sz="3200" b="1" dirty="0" smtClean="0">
                <a:latin typeface="Myriad Pro" panose="020B0503030403020204" pitchFamily="34" charset="0"/>
                <a:cs typeface="Arial" pitchFamily="34" charset="0"/>
              </a:rPr>
              <a:t>) </a:t>
            </a:r>
            <a:r>
              <a:rPr lang="en-US" sz="3200" b="1" dirty="0" smtClean="0">
                <a:latin typeface="Arial"/>
                <a:cs typeface="Arial"/>
              </a:rPr>
              <a:t>Will Increase in Importance</a:t>
            </a:r>
            <a:endParaRPr lang="en-US" sz="3200" b="1" dirty="0">
              <a:latin typeface="Arial"/>
              <a:cs typeface="Arial"/>
            </a:endParaRPr>
          </a:p>
        </p:txBody>
      </p:sp>
      <p:sp>
        <p:nvSpPr>
          <p:cNvPr id="8" name="Content Placeholder 7"/>
          <p:cNvSpPr>
            <a:spLocks noGrp="1"/>
          </p:cNvSpPr>
          <p:nvPr>
            <p:ph sz="half" idx="1"/>
          </p:nvPr>
        </p:nvSpPr>
        <p:spPr/>
        <p:txBody>
          <a:bodyPr>
            <a:normAutofit fontScale="92500" lnSpcReduction="20000"/>
          </a:bodyPr>
          <a:lstStyle/>
          <a:p>
            <a:r>
              <a:rPr lang="en-US" dirty="0"/>
              <a:t>“Maoism” in English = </a:t>
            </a:r>
            <a:r>
              <a:rPr lang="en-US" dirty="0" smtClean="0"/>
              <a:t>“Mao </a:t>
            </a:r>
            <a:r>
              <a:rPr lang="en-US" dirty="0"/>
              <a:t>Zedong Thought</a:t>
            </a:r>
            <a:r>
              <a:rPr lang="en-US" dirty="0" smtClean="0"/>
              <a:t>” in Chinese (</a:t>
            </a:r>
            <a:r>
              <a:rPr lang="zh-CN" altLang="en-US" dirty="0" smtClean="0"/>
              <a:t>毛泽东思想</a:t>
            </a:r>
            <a:r>
              <a:rPr lang="en-US" dirty="0" smtClean="0"/>
              <a:t>)</a:t>
            </a:r>
          </a:p>
          <a:p>
            <a:r>
              <a:rPr lang="en-US" dirty="0" smtClean="0"/>
              <a:t>In theory, </a:t>
            </a:r>
            <a:r>
              <a:rPr lang="en-US" i="1" dirty="0" smtClean="0"/>
              <a:t>Xi Thought</a:t>
            </a:r>
            <a:r>
              <a:rPr lang="en-US" dirty="0" smtClean="0"/>
              <a:t> may now be on same level as </a:t>
            </a:r>
            <a:r>
              <a:rPr lang="en-US" dirty="0"/>
              <a:t>M</a:t>
            </a:r>
            <a:r>
              <a:rPr lang="en-US" dirty="0" smtClean="0"/>
              <a:t>ao Zedong Thought</a:t>
            </a:r>
          </a:p>
          <a:p>
            <a:r>
              <a:rPr lang="en-US" dirty="0" smtClean="0"/>
              <a:t>Opposing Xi Thought might become a “political mistake of line” </a:t>
            </a:r>
            <a:r>
              <a:rPr lang="zh-CN" altLang="en-US" dirty="0" smtClean="0"/>
              <a:t>（政治路线的错误</a:t>
            </a:r>
            <a:r>
              <a:rPr lang="en-US" altLang="zh-CN" dirty="0" smtClean="0"/>
              <a:t>)</a:t>
            </a:r>
            <a:r>
              <a:rPr lang="en-US" dirty="0" smtClean="0"/>
              <a:t> </a:t>
            </a:r>
          </a:p>
          <a:p>
            <a:r>
              <a:rPr lang="en-US" dirty="0" smtClean="0"/>
              <a:t>That might mean prison time or worse.</a:t>
            </a:r>
            <a:endParaRPr lang="en-US" dirty="0"/>
          </a:p>
        </p:txBody>
      </p:sp>
      <p:pic>
        <p:nvPicPr>
          <p:cNvPr id="10" name="Content Placeholder 9" descr="Xi Jinping and 19th PC News Headlines Oct 17.jpg"/>
          <p:cNvPicPr>
            <a:picLocks noGrp="1" noChangeAspect="1"/>
          </p:cNvPicPr>
          <p:nvPr>
            <p:ph sz="half" idx="2"/>
          </p:nvPr>
        </p:nvPicPr>
        <p:blipFill>
          <a:blip r:embed="rId3">
            <a:extLst>
              <a:ext uri="{28A0092B-C50C-407E-A947-70E740481C1C}">
                <a14:useLocalDpi xmlns:a14="http://schemas.microsoft.com/office/drawing/2010/main" val="0"/>
              </a:ext>
            </a:extLst>
          </a:blip>
          <a:srcRect l="20256" r="20256"/>
          <a:stretch>
            <a:fillRect/>
          </a:stretch>
        </p:blipFill>
        <p:spPr/>
      </p:pic>
      <p:sp>
        <p:nvSpPr>
          <p:cNvPr id="6" name="Slide Number Placeholder 5"/>
          <p:cNvSpPr>
            <a:spLocks noGrp="1"/>
          </p:cNvSpPr>
          <p:nvPr>
            <p:ph type="sldNum" sz="quarter" idx="12"/>
          </p:nvPr>
        </p:nvSpPr>
        <p:spPr/>
        <p:txBody>
          <a:bodyPr/>
          <a:lstStyle/>
          <a:p>
            <a:fld id="{F37DE1E2-4B38-447E-8352-45A3B00321BF}" type="slidenum">
              <a:rPr lang="en-US" smtClean="0"/>
              <a:t>33</a:t>
            </a:fld>
            <a:endParaRPr lang="en-US"/>
          </a:p>
        </p:txBody>
      </p:sp>
    </p:spTree>
    <p:extLst>
      <p:ext uri="{BB962C8B-B14F-4D97-AF65-F5344CB8AC3E}">
        <p14:creationId xmlns:p14="http://schemas.microsoft.com/office/powerpoint/2010/main" val="3400650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Xi Jinping Thought </a:t>
            </a:r>
            <a:endParaRPr lang="en-US" dirty="0"/>
          </a:p>
        </p:txBody>
      </p:sp>
      <p:sp>
        <p:nvSpPr>
          <p:cNvPr id="6" name="Text Placeholder 5"/>
          <p:cNvSpPr>
            <a:spLocks noGrp="1"/>
          </p:cNvSpPr>
          <p:nvPr>
            <p:ph type="body" idx="1"/>
          </p:nvPr>
        </p:nvSpPr>
        <p:spPr/>
        <p:txBody>
          <a:bodyPr/>
          <a:lstStyle/>
          <a:p>
            <a:r>
              <a:rPr lang="en-US" dirty="0" smtClean="0"/>
              <a:t>PROBABLY DOES MEAN:</a:t>
            </a:r>
            <a:endParaRPr lang="en-US" dirty="0"/>
          </a:p>
        </p:txBody>
      </p:sp>
      <p:sp>
        <p:nvSpPr>
          <p:cNvPr id="7" name="Content Placeholder 6"/>
          <p:cNvSpPr>
            <a:spLocks noGrp="1"/>
          </p:cNvSpPr>
          <p:nvPr>
            <p:ph sz="half" idx="2"/>
          </p:nvPr>
        </p:nvSpPr>
        <p:spPr/>
        <p:txBody>
          <a:bodyPr/>
          <a:lstStyle/>
          <a:p>
            <a:r>
              <a:rPr lang="en-US" dirty="0" smtClean="0"/>
              <a:t>Xi Jinping has attained a new level of prestige and power</a:t>
            </a:r>
          </a:p>
          <a:p>
            <a:r>
              <a:rPr lang="en-US" dirty="0" smtClean="0"/>
              <a:t>Publicly expressed faith in the single leader is required</a:t>
            </a:r>
          </a:p>
          <a:p>
            <a:r>
              <a:rPr lang="en-US" dirty="0" smtClean="0"/>
              <a:t>Xi’s “thought” may not be challenged</a:t>
            </a:r>
            <a:endParaRPr lang="en-US" dirty="0"/>
          </a:p>
        </p:txBody>
      </p:sp>
      <p:sp>
        <p:nvSpPr>
          <p:cNvPr id="8" name="Text Placeholder 7"/>
          <p:cNvSpPr>
            <a:spLocks noGrp="1"/>
          </p:cNvSpPr>
          <p:nvPr>
            <p:ph type="body" sz="quarter" idx="3"/>
          </p:nvPr>
        </p:nvSpPr>
        <p:spPr/>
        <p:txBody>
          <a:bodyPr>
            <a:normAutofit/>
          </a:bodyPr>
          <a:lstStyle/>
          <a:p>
            <a:r>
              <a:rPr lang="en-US" dirty="0" smtClean="0"/>
              <a:t>Shows no signs of meaning:</a:t>
            </a:r>
            <a:endParaRPr lang="en-US" dirty="0"/>
          </a:p>
        </p:txBody>
      </p:sp>
      <p:sp>
        <p:nvSpPr>
          <p:cNvPr id="9" name="Content Placeholder 8"/>
          <p:cNvSpPr>
            <a:spLocks noGrp="1"/>
          </p:cNvSpPr>
          <p:nvPr>
            <p:ph sz="quarter" idx="4"/>
          </p:nvPr>
        </p:nvSpPr>
        <p:spPr/>
        <p:txBody>
          <a:bodyPr/>
          <a:lstStyle/>
          <a:p>
            <a:r>
              <a:rPr lang="en-US" dirty="0" smtClean="0"/>
              <a:t>Radical left policies</a:t>
            </a:r>
          </a:p>
          <a:p>
            <a:r>
              <a:rPr lang="en-US" dirty="0" smtClean="0"/>
              <a:t>A new Cultural Revolution</a:t>
            </a:r>
            <a:endParaRPr lang="en-US" dirty="0"/>
          </a:p>
        </p:txBody>
      </p:sp>
      <p:sp>
        <p:nvSpPr>
          <p:cNvPr id="5" name="Slide Number Placeholder 4"/>
          <p:cNvSpPr>
            <a:spLocks noGrp="1"/>
          </p:cNvSpPr>
          <p:nvPr>
            <p:ph type="sldNum" sz="quarter" idx="12"/>
          </p:nvPr>
        </p:nvSpPr>
        <p:spPr/>
        <p:txBody>
          <a:bodyPr/>
          <a:lstStyle/>
          <a:p>
            <a:fld id="{F37DE1E2-4B38-447E-8352-45A3B00321BF}" type="slidenum">
              <a:rPr lang="en-US" smtClean="0"/>
              <a:t>34</a:t>
            </a:fld>
            <a:endParaRPr lang="en-US" dirty="0"/>
          </a:p>
        </p:txBody>
      </p:sp>
    </p:spTree>
    <p:extLst>
      <p:ext uri="{BB962C8B-B14F-4D97-AF65-F5344CB8AC3E}">
        <p14:creationId xmlns:p14="http://schemas.microsoft.com/office/powerpoint/2010/main" val="2759691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normAutofit/>
          </a:bodyPr>
          <a:lstStyle/>
          <a:p>
            <a:r>
              <a:rPr lang="en-US" sz="3200" dirty="0" smtClean="0"/>
              <a:t>Famous Foreign Business-detainees in China </a:t>
            </a:r>
            <a:endParaRPr lang="en-US" sz="3200" dirty="0"/>
          </a:p>
        </p:txBody>
      </p:sp>
      <p:sp>
        <p:nvSpPr>
          <p:cNvPr id="6" name="Content Placeholder 5"/>
          <p:cNvSpPr>
            <a:spLocks noGrp="1"/>
          </p:cNvSpPr>
          <p:nvPr>
            <p:ph sz="half" idx="1"/>
          </p:nvPr>
        </p:nvSpPr>
        <p:spPr>
          <a:xfrm>
            <a:off x="457200" y="1219200"/>
            <a:ext cx="3581400" cy="4267200"/>
          </a:xfrm>
        </p:spPr>
        <p:txBody>
          <a:bodyPr>
            <a:noAutofit/>
          </a:bodyPr>
          <a:lstStyle/>
          <a:p>
            <a:r>
              <a:rPr lang="en-US" sz="1800" dirty="0" err="1" smtClean="0"/>
              <a:t>Xue</a:t>
            </a:r>
            <a:r>
              <a:rPr lang="en-US" sz="1800" dirty="0" smtClean="0"/>
              <a:t> Feng (US) of Information Handling Services, </a:t>
            </a:r>
            <a:r>
              <a:rPr lang="en-US" sz="1800" dirty="0" err="1" smtClean="0"/>
              <a:t>Inc</a:t>
            </a:r>
            <a:r>
              <a:rPr lang="en-US" sz="1800" dirty="0" smtClean="0"/>
              <a:t>, 2007</a:t>
            </a:r>
          </a:p>
          <a:p>
            <a:r>
              <a:rPr lang="en-US" sz="1800" dirty="0" smtClean="0"/>
              <a:t>Stern Hu (AUS), Rio Tinto, 2009</a:t>
            </a:r>
          </a:p>
          <a:p>
            <a:r>
              <a:rPr lang="en-US" sz="1800" dirty="0" smtClean="0"/>
              <a:t>Four Japanese construction execs detained over the </a:t>
            </a:r>
            <a:r>
              <a:rPr lang="en-US" sz="1800" dirty="0" err="1" smtClean="0"/>
              <a:t>Diaoyu</a:t>
            </a:r>
            <a:r>
              <a:rPr lang="en-US" sz="1800" dirty="0" smtClean="0"/>
              <a:t>/</a:t>
            </a:r>
            <a:r>
              <a:rPr lang="en-US" sz="1800" dirty="0" err="1" smtClean="0"/>
              <a:t>Senkaku</a:t>
            </a:r>
            <a:r>
              <a:rPr lang="en-US" sz="1800" dirty="0" smtClean="0"/>
              <a:t> Islands, 2010 </a:t>
            </a:r>
          </a:p>
          <a:p>
            <a:r>
              <a:rPr lang="en-US" sz="1800" dirty="0" smtClean="0"/>
              <a:t>Peter Humphrey (UK) and Yu </a:t>
            </a:r>
            <a:r>
              <a:rPr lang="en-US" sz="1800" dirty="0" err="1" smtClean="0"/>
              <a:t>Yingzeng</a:t>
            </a:r>
            <a:r>
              <a:rPr lang="en-US" sz="1800" dirty="0" smtClean="0"/>
              <a:t> (US), GSK and </a:t>
            </a:r>
            <a:r>
              <a:rPr lang="en-US" sz="1800" dirty="0" err="1" smtClean="0"/>
              <a:t>Chinawhys</a:t>
            </a:r>
            <a:r>
              <a:rPr lang="en-US" sz="1800" dirty="0" smtClean="0"/>
              <a:t>, 2013</a:t>
            </a:r>
          </a:p>
          <a:p>
            <a:r>
              <a:rPr lang="en-US" sz="1800" dirty="0" smtClean="0"/>
              <a:t>Sandy </a:t>
            </a:r>
            <a:r>
              <a:rPr lang="en-US" sz="1800" dirty="0" err="1" smtClean="0"/>
              <a:t>Phan</a:t>
            </a:r>
            <a:r>
              <a:rPr lang="en-US" sz="1800" dirty="0" smtClean="0"/>
              <a:t>-Gillis (US), 2015-17</a:t>
            </a:r>
          </a:p>
          <a:p>
            <a:r>
              <a:rPr lang="en-US" sz="1800" dirty="0" smtClean="0"/>
              <a:t>Jason O’Connor, Pan Dan, Jerry </a:t>
            </a:r>
            <a:r>
              <a:rPr lang="en-US" sz="1800" dirty="0" err="1" smtClean="0"/>
              <a:t>Xuan</a:t>
            </a:r>
            <a:r>
              <a:rPr lang="en-US" sz="1800" dirty="0" smtClean="0"/>
              <a:t> (AUS), and 15 other Crown Resorts staff, 2016 </a:t>
            </a:r>
            <a:r>
              <a:rPr lang="mr-IN" sz="1800" dirty="0" smtClean="0"/>
              <a:t>–</a:t>
            </a:r>
            <a:r>
              <a:rPr lang="en-US" sz="1800" dirty="0" smtClean="0"/>
              <a:t> 2017</a:t>
            </a:r>
          </a:p>
        </p:txBody>
      </p:sp>
      <p:pic>
        <p:nvPicPr>
          <p:cNvPr id="8" name="Content Placeholder 7" descr="Jason O'Connor, Crown Resprts did 10 months in Chinese prison 2016 to 17.jpg"/>
          <p:cNvPicPr>
            <a:picLocks noGrp="1" noChangeAspect="1"/>
          </p:cNvPicPr>
          <p:nvPr>
            <p:ph sz="half" idx="2"/>
          </p:nvPr>
        </p:nvPicPr>
        <p:blipFill>
          <a:blip r:embed="rId2">
            <a:extLst>
              <a:ext uri="{28A0092B-C50C-407E-A947-70E740481C1C}">
                <a14:useLocalDpi xmlns:a14="http://schemas.microsoft.com/office/drawing/2010/main" val="0"/>
              </a:ext>
            </a:extLst>
          </a:blip>
          <a:srcRect t="1133" b="1133"/>
          <a:stretch>
            <a:fillRect/>
          </a:stretch>
        </p:blipFill>
        <p:spPr>
          <a:xfrm>
            <a:off x="4648200" y="1295400"/>
            <a:ext cx="2057400" cy="2305679"/>
          </a:xfrm>
        </p:spPr>
      </p:pic>
      <p:sp>
        <p:nvSpPr>
          <p:cNvPr id="4" name="Slide Number Placeholder 3"/>
          <p:cNvSpPr>
            <a:spLocks noGrp="1"/>
          </p:cNvSpPr>
          <p:nvPr>
            <p:ph type="sldNum" sz="quarter" idx="12"/>
          </p:nvPr>
        </p:nvSpPr>
        <p:spPr/>
        <p:txBody>
          <a:bodyPr/>
          <a:lstStyle/>
          <a:p>
            <a:fld id="{F37DE1E2-4B38-447E-8352-45A3B00321BF}" type="slidenum">
              <a:rPr lang="en-US" smtClean="0"/>
              <a:t>35</a:t>
            </a:fld>
            <a:endParaRPr lang="en-US" dirty="0"/>
          </a:p>
        </p:txBody>
      </p:sp>
      <p:pic>
        <p:nvPicPr>
          <p:cNvPr id="9" name="Picture 8" descr="Sandy Phan-Gilli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133600"/>
            <a:ext cx="1524000" cy="2286000"/>
          </a:xfrm>
          <a:prstGeom prst="rect">
            <a:avLst/>
          </a:prstGeom>
        </p:spPr>
      </p:pic>
      <p:sp>
        <p:nvSpPr>
          <p:cNvPr id="10" name="TextBox 9"/>
          <p:cNvSpPr txBox="1"/>
          <p:nvPr/>
        </p:nvSpPr>
        <p:spPr>
          <a:xfrm>
            <a:off x="6705600" y="1447800"/>
            <a:ext cx="2057400" cy="584776"/>
          </a:xfrm>
          <a:prstGeom prst="rect">
            <a:avLst/>
          </a:prstGeom>
          <a:noFill/>
        </p:spPr>
        <p:txBody>
          <a:bodyPr wrap="square" rtlCol="0">
            <a:spAutoFit/>
          </a:bodyPr>
          <a:lstStyle/>
          <a:p>
            <a:r>
              <a:rPr lang="en-US" sz="1600" dirty="0" smtClean="0"/>
              <a:t>O’Connor, </a:t>
            </a:r>
            <a:r>
              <a:rPr lang="en-US" sz="1600" dirty="0" err="1" smtClean="0"/>
              <a:t>Phan</a:t>
            </a:r>
            <a:r>
              <a:rPr lang="en-US" sz="1600" dirty="0" smtClean="0"/>
              <a:t>-Gillis, Humphrey</a:t>
            </a:r>
            <a:endParaRPr lang="en-US" sz="1600" dirty="0"/>
          </a:p>
        </p:txBody>
      </p:sp>
      <p:pic>
        <p:nvPicPr>
          <p:cNvPr id="11" name="Picture 10" descr="Peter Humphrey.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4267200"/>
            <a:ext cx="3048000" cy="1714500"/>
          </a:xfrm>
          <a:prstGeom prst="rect">
            <a:avLst/>
          </a:prstGeom>
        </p:spPr>
      </p:pic>
      <p:sp>
        <p:nvSpPr>
          <p:cNvPr id="12" name="TextBox 11"/>
          <p:cNvSpPr txBox="1"/>
          <p:nvPr/>
        </p:nvSpPr>
        <p:spPr>
          <a:xfrm>
            <a:off x="533400" y="5486400"/>
            <a:ext cx="5029200" cy="1200329"/>
          </a:xfrm>
          <a:prstGeom prst="rect">
            <a:avLst/>
          </a:prstGeom>
          <a:noFill/>
        </p:spPr>
        <p:txBody>
          <a:bodyPr wrap="square" rtlCol="0">
            <a:spAutoFit/>
          </a:bodyPr>
          <a:lstStyle/>
          <a:p>
            <a:r>
              <a:rPr lang="en-US" b="1" i="1" dirty="0"/>
              <a:t>Shifting regulations and laws, changes in enforcement priorities, the corruption crackdown, </a:t>
            </a:r>
            <a:r>
              <a:rPr lang="en-US" b="1" i="1" dirty="0" smtClean="0"/>
              <a:t>bilateral politics</a:t>
            </a:r>
            <a:r>
              <a:rPr lang="en-US" b="1" i="1" dirty="0"/>
              <a:t>, and unknown factors. </a:t>
            </a:r>
          </a:p>
          <a:p>
            <a:endParaRPr lang="en-US" dirty="0"/>
          </a:p>
        </p:txBody>
      </p:sp>
    </p:spTree>
    <p:extLst>
      <p:ext uri="{BB962C8B-B14F-4D97-AF65-F5344CB8AC3E}">
        <p14:creationId xmlns:p14="http://schemas.microsoft.com/office/powerpoint/2010/main" val="21256184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0894" y="408719"/>
            <a:ext cx="6102036" cy="720324"/>
          </a:xfrm>
          <a:prstGeom prst="rect">
            <a:avLst/>
          </a:prstGeom>
        </p:spPr>
        <p:txBody>
          <a:bodyPr vert="horz" lIns="91440" tIns="45720" rIns="91440" bIns="45720" rtlCol="0" anchor="ctr">
            <a:normAutofit/>
          </a:bodyPr>
          <a:lstStyle/>
          <a:p>
            <a:pPr marL="0" marR="0" lvl="0" indent="0" algn="r" fontAlgn="auto">
              <a:lnSpc>
                <a:spcPct val="80000"/>
              </a:lnSpc>
              <a:spcBef>
                <a:spcPct val="0"/>
              </a:spcBef>
              <a:spcAft>
                <a:spcPts val="0"/>
              </a:spcAft>
              <a:buClrTx/>
              <a:buSzTx/>
              <a:tabLst/>
              <a:defRPr/>
            </a:pPr>
            <a:r>
              <a:rPr lang="en-US" sz="2800" b="1" dirty="0" smtClean="0">
                <a:solidFill>
                  <a:schemeClr val="bg1"/>
                </a:solidFill>
                <a:latin typeface="Myriad Pro" panose="020B0503030403020204" pitchFamily="34" charset="0"/>
                <a:ea typeface="+mj-ea"/>
                <a:cs typeface="Arial" pitchFamily="34" charset="0"/>
              </a:rPr>
              <a:t>Countermeasure Strategy</a:t>
            </a:r>
            <a:endParaRPr lang="en-US" sz="2800" b="1" dirty="0">
              <a:solidFill>
                <a:schemeClr val="bg1"/>
              </a:solidFill>
              <a:latin typeface="Myriad Pro" panose="020B0503030403020204" pitchFamily="34" charset="0"/>
              <a:ea typeface="+mj-ea"/>
              <a:cs typeface="Arial" pitchFamily="34" charset="0"/>
            </a:endParaRPr>
          </a:p>
        </p:txBody>
      </p:sp>
      <p:sp>
        <p:nvSpPr>
          <p:cNvPr id="3" name="Content Placeholder 2"/>
          <p:cNvSpPr txBox="1">
            <a:spLocks/>
          </p:cNvSpPr>
          <p:nvPr/>
        </p:nvSpPr>
        <p:spPr>
          <a:xfrm>
            <a:off x="848762" y="2362200"/>
            <a:ext cx="8229600" cy="395182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0"/>
              </a:spcBef>
              <a:spcAft>
                <a:spcPts val="1200"/>
              </a:spcAft>
              <a:buSzPct val="80000"/>
              <a:buFont typeface="Wingdings" panose="05000000000000000000" pitchFamily="2" charset="2"/>
              <a:buChar char="§"/>
            </a:pPr>
            <a:endParaRPr lang="en-US" sz="2200" dirty="0" smtClean="0">
              <a:latin typeface="Myriad Pro" panose="020B0503030403020204" pitchFamily="34" charset="0"/>
              <a:cs typeface="Arial" pitchFamily="34" charset="0"/>
            </a:endParaRPr>
          </a:p>
        </p:txBody>
      </p:sp>
      <p:sp>
        <p:nvSpPr>
          <p:cNvPr id="5" name="TextBox 4"/>
          <p:cNvSpPr txBox="1"/>
          <p:nvPr/>
        </p:nvSpPr>
        <p:spPr>
          <a:xfrm>
            <a:off x="914400" y="3124200"/>
            <a:ext cx="7391400" cy="584776"/>
          </a:xfrm>
          <a:prstGeom prst="rect">
            <a:avLst/>
          </a:prstGeom>
          <a:noFill/>
        </p:spPr>
        <p:txBody>
          <a:bodyPr wrap="square" rtlCol="0">
            <a:spAutoFit/>
          </a:bodyPr>
          <a:lstStyle/>
          <a:p>
            <a:pPr algn="ctr"/>
            <a:r>
              <a:rPr lang="en-US" sz="3200" b="1" dirty="0" smtClean="0">
                <a:latin typeface="Myriad Pro" panose="020B0503030403020204" pitchFamily="34" charset="0"/>
                <a:cs typeface="Arial" pitchFamily="34" charset="0"/>
              </a:rPr>
              <a:t>Mitigating Risk</a:t>
            </a:r>
            <a:endParaRPr lang="en-US" sz="3200" b="1" dirty="0">
              <a:latin typeface="Myriad Pro" panose="020B0503030403020204" pitchFamily="34" charset="0"/>
              <a:cs typeface="Arial" pitchFamily="34" charset="0"/>
            </a:endParaRPr>
          </a:p>
        </p:txBody>
      </p:sp>
      <p:sp>
        <p:nvSpPr>
          <p:cNvPr id="6" name="Slide Number Placeholder 5"/>
          <p:cNvSpPr>
            <a:spLocks noGrp="1"/>
          </p:cNvSpPr>
          <p:nvPr>
            <p:ph type="sldNum" sz="quarter" idx="12"/>
          </p:nvPr>
        </p:nvSpPr>
        <p:spPr/>
        <p:txBody>
          <a:bodyPr/>
          <a:lstStyle/>
          <a:p>
            <a:fld id="{F37DE1E2-4B38-447E-8352-45A3B00321BF}" type="slidenum">
              <a:rPr lang="en-US" smtClean="0"/>
              <a:t>36</a:t>
            </a:fld>
            <a:endParaRPr lang="en-US"/>
          </a:p>
        </p:txBody>
      </p:sp>
    </p:spTree>
    <p:extLst>
      <p:ext uri="{BB962C8B-B14F-4D97-AF65-F5344CB8AC3E}">
        <p14:creationId xmlns:p14="http://schemas.microsoft.com/office/powerpoint/2010/main" val="3330497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200" dirty="0" smtClean="0"/>
              <a:t>First: Keep out of trouble by not taking banned materials into China</a:t>
            </a:r>
            <a:endParaRPr lang="en-US" sz="3200" dirty="0"/>
          </a:p>
        </p:txBody>
      </p:sp>
      <p:sp>
        <p:nvSpPr>
          <p:cNvPr id="3" name="Content Placeholder 2"/>
          <p:cNvSpPr>
            <a:spLocks noGrp="1"/>
          </p:cNvSpPr>
          <p:nvPr>
            <p:ph sz="half" idx="1"/>
          </p:nvPr>
        </p:nvSpPr>
        <p:spPr>
          <a:xfrm>
            <a:off x="457200" y="1219200"/>
            <a:ext cx="4038600" cy="4410075"/>
          </a:xfrm>
        </p:spPr>
        <p:txBody>
          <a:bodyPr>
            <a:normAutofit fontScale="92500" lnSpcReduction="20000"/>
          </a:bodyPr>
          <a:lstStyle/>
          <a:p>
            <a:r>
              <a:rPr lang="en-US" dirty="0" smtClean="0"/>
              <a:t>Falun gong, aka: Falun </a:t>
            </a:r>
            <a:r>
              <a:rPr lang="en-US" dirty="0" err="1" smtClean="0"/>
              <a:t>dafa</a:t>
            </a:r>
            <a:r>
              <a:rPr lang="en-US" dirty="0" smtClean="0"/>
              <a:t>; New Tang Dynasty Television (NTDTV) and China Uncensored material</a:t>
            </a:r>
          </a:p>
          <a:p>
            <a:r>
              <a:rPr lang="en-US" dirty="0" smtClean="0"/>
              <a:t>Dalai Lama’s books, photos, the Tibetan flag or unapproved literature about Tibet</a:t>
            </a:r>
          </a:p>
          <a:p>
            <a:r>
              <a:rPr lang="en-US" dirty="0" smtClean="0"/>
              <a:t>Material about other minority areas, especially Xinjiang, not published in China</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71600"/>
            <a:ext cx="1828800" cy="24384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2667000"/>
            <a:ext cx="1872523" cy="1905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4038600"/>
            <a:ext cx="1828800" cy="1371600"/>
          </a:xfrm>
          <a:prstGeom prst="rect">
            <a:avLst/>
          </a:prstGeom>
        </p:spPr>
      </p:pic>
      <p:sp>
        <p:nvSpPr>
          <p:cNvPr id="10" name="TextBox 9"/>
          <p:cNvSpPr txBox="1"/>
          <p:nvPr/>
        </p:nvSpPr>
        <p:spPr>
          <a:xfrm>
            <a:off x="838200" y="5629275"/>
            <a:ext cx="5410200" cy="523220"/>
          </a:xfrm>
          <a:prstGeom prst="rect">
            <a:avLst/>
          </a:prstGeom>
          <a:noFill/>
        </p:spPr>
        <p:txBody>
          <a:bodyPr wrap="square" rtlCol="0">
            <a:spAutoFit/>
          </a:bodyPr>
          <a:lstStyle/>
          <a:p>
            <a:r>
              <a:rPr lang="en-US" sz="1400" dirty="0" smtClean="0"/>
              <a:t>Time cover on the </a:t>
            </a:r>
            <a:r>
              <a:rPr lang="en-US" sz="1400" dirty="0" err="1" smtClean="0"/>
              <a:t>Falungong</a:t>
            </a:r>
            <a:r>
              <a:rPr lang="en-US" sz="1400" dirty="0" smtClean="0"/>
              <a:t>; Obama and the Dalai Lama; </a:t>
            </a:r>
            <a:r>
              <a:rPr lang="en-US" sz="1400" dirty="0" err="1" smtClean="0"/>
              <a:t>Rebiya</a:t>
            </a:r>
            <a:r>
              <a:rPr lang="en-US" sz="1400" dirty="0" smtClean="0"/>
              <a:t> </a:t>
            </a:r>
            <a:r>
              <a:rPr lang="en-US" sz="1400" dirty="0" err="1" smtClean="0"/>
              <a:t>Kadeer</a:t>
            </a:r>
            <a:r>
              <a:rPr lang="en-US" sz="1400" dirty="0" smtClean="0"/>
              <a:t>, one of the principal Uighur leaders in exile.</a:t>
            </a:r>
            <a:endParaRPr lang="en-US" sz="1400" dirty="0"/>
          </a:p>
        </p:txBody>
      </p:sp>
      <p:sp>
        <p:nvSpPr>
          <p:cNvPr id="4" name="Slide Number Placeholder 3"/>
          <p:cNvSpPr>
            <a:spLocks noGrp="1"/>
          </p:cNvSpPr>
          <p:nvPr>
            <p:ph type="sldNum" sz="quarter" idx="12"/>
          </p:nvPr>
        </p:nvSpPr>
        <p:spPr/>
        <p:txBody>
          <a:bodyPr/>
          <a:lstStyle/>
          <a:p>
            <a:fld id="{F37DE1E2-4B38-447E-8352-45A3B00321BF}" type="slidenum">
              <a:rPr lang="en-US" smtClean="0"/>
              <a:t>37</a:t>
            </a:fld>
            <a:endParaRPr lang="en-US"/>
          </a:p>
        </p:txBody>
      </p:sp>
    </p:spTree>
    <p:extLst>
      <p:ext uri="{BB962C8B-B14F-4D97-AF65-F5344CB8AC3E}">
        <p14:creationId xmlns:p14="http://schemas.microsoft.com/office/powerpoint/2010/main" val="510950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Travel and Life with Chinese Characteristics</a:t>
            </a:r>
            <a:r>
              <a:rPr lang="en-US" dirty="0" smtClean="0"/>
              <a:t> </a:t>
            </a:r>
            <a:endParaRPr lang="en-US" dirty="0"/>
          </a:p>
        </p:txBody>
      </p:sp>
      <p:sp>
        <p:nvSpPr>
          <p:cNvPr id="3" name="Content Placeholder 2"/>
          <p:cNvSpPr>
            <a:spLocks noGrp="1"/>
          </p:cNvSpPr>
          <p:nvPr>
            <p:ph sz="half" idx="1"/>
          </p:nvPr>
        </p:nvSpPr>
        <p:spPr/>
        <p:txBody>
          <a:bodyPr/>
          <a:lstStyle/>
          <a:p>
            <a:r>
              <a:rPr lang="en-US" dirty="0" smtClean="0">
                <a:effectLst/>
              </a:rPr>
              <a:t>Demonstrations without prior approval from the Chinese government are prohibited and protestors can be arrested.</a:t>
            </a:r>
          </a:p>
          <a:p>
            <a:endParaRPr lang="en-US" dirty="0"/>
          </a:p>
        </p:txBody>
      </p:sp>
      <p:sp>
        <p:nvSpPr>
          <p:cNvPr id="4" name="Content Placeholder 3"/>
          <p:cNvSpPr>
            <a:spLocks noGrp="1"/>
          </p:cNvSpPr>
          <p:nvPr>
            <p:ph sz="half" idx="2"/>
          </p:nvPr>
        </p:nvSpPr>
        <p:spPr/>
        <p:txBody>
          <a:bodyPr/>
          <a:lstStyle/>
          <a:p>
            <a:r>
              <a:rPr lang="en-US" dirty="0" smtClean="0">
                <a:effectLst/>
              </a:rPr>
              <a:t>Avoid photographing, videoing or participating in protests or other acts which could be seen as provocative by authorities in Tibet or elsewhere in the PRC.</a:t>
            </a:r>
          </a:p>
          <a:p>
            <a:endParaRPr lang="en-US" dirty="0"/>
          </a:p>
        </p:txBody>
      </p:sp>
      <p:sp>
        <p:nvSpPr>
          <p:cNvPr id="5" name="Slide Number Placeholder 4"/>
          <p:cNvSpPr>
            <a:spLocks noGrp="1"/>
          </p:cNvSpPr>
          <p:nvPr>
            <p:ph type="sldNum" sz="quarter" idx="12"/>
          </p:nvPr>
        </p:nvSpPr>
        <p:spPr/>
        <p:txBody>
          <a:bodyPr/>
          <a:lstStyle/>
          <a:p>
            <a:fld id="{F37DE1E2-4B38-447E-8352-45A3B00321BF}" type="slidenum">
              <a:rPr lang="en-US" smtClean="0"/>
              <a:t>38</a:t>
            </a:fld>
            <a:endParaRPr lang="en-US" dirty="0"/>
          </a:p>
        </p:txBody>
      </p:sp>
    </p:spTree>
    <p:extLst>
      <p:ext uri="{BB962C8B-B14F-4D97-AF65-F5344CB8AC3E}">
        <p14:creationId xmlns:p14="http://schemas.microsoft.com/office/powerpoint/2010/main" val="1685973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advantage of existing help for advice</a:t>
            </a:r>
            <a:endParaRPr lang="en-US" dirty="0"/>
          </a:p>
        </p:txBody>
      </p:sp>
      <p:sp>
        <p:nvSpPr>
          <p:cNvPr id="3" name="Content Placeholder 2"/>
          <p:cNvSpPr>
            <a:spLocks noGrp="1"/>
          </p:cNvSpPr>
          <p:nvPr>
            <p:ph sz="half" idx="1"/>
          </p:nvPr>
        </p:nvSpPr>
        <p:spPr/>
        <p:txBody>
          <a:bodyPr/>
          <a:lstStyle/>
          <a:p>
            <a:r>
              <a:rPr lang="en-US" dirty="0" smtClean="0"/>
              <a:t>U.S. Commercial Service</a:t>
            </a:r>
          </a:p>
          <a:p>
            <a:r>
              <a:rPr lang="en-US" dirty="0" smtClean="0"/>
              <a:t>U.S. </a:t>
            </a:r>
            <a:r>
              <a:rPr lang="mr-IN" dirty="0" smtClean="0"/>
              <a:t>–</a:t>
            </a:r>
            <a:r>
              <a:rPr lang="en-US" dirty="0" smtClean="0"/>
              <a:t> China Business Council</a:t>
            </a:r>
          </a:p>
          <a:p>
            <a:r>
              <a:rPr lang="en-US" dirty="0" smtClean="0"/>
              <a:t>American Chamber of Commerce, Beijing, Shanghai, Guangzhou, Hong Kong</a:t>
            </a:r>
          </a:p>
          <a:p>
            <a:r>
              <a:rPr lang="en-US" dirty="0" smtClean="0"/>
              <a:t>Reputable security consultants</a:t>
            </a:r>
            <a:endParaRPr lang="en-US" dirty="0"/>
          </a:p>
        </p:txBody>
      </p:sp>
      <p:sp>
        <p:nvSpPr>
          <p:cNvPr id="5" name="Slide Number Placeholder 4"/>
          <p:cNvSpPr>
            <a:spLocks noGrp="1"/>
          </p:cNvSpPr>
          <p:nvPr>
            <p:ph type="sldNum" sz="quarter" idx="12"/>
          </p:nvPr>
        </p:nvSpPr>
        <p:spPr/>
        <p:txBody>
          <a:bodyPr/>
          <a:lstStyle/>
          <a:p>
            <a:fld id="{F37DE1E2-4B38-447E-8352-45A3B00321BF}" type="slidenum">
              <a:rPr lang="en-US" smtClean="0"/>
              <a:t>39</a:t>
            </a:fld>
            <a:endParaRPr lang="en-US" dirty="0"/>
          </a:p>
        </p:txBody>
      </p:sp>
      <p:pic>
        <p:nvPicPr>
          <p:cNvPr id="8" name="Content Placeholder 7" descr="US-embassy-compound-Beiji-008.jpg"/>
          <p:cNvPicPr>
            <a:picLocks noGrp="1" noChangeAspect="1"/>
          </p:cNvPicPr>
          <p:nvPr>
            <p:ph sz="half" idx="2"/>
          </p:nvPr>
        </p:nvPicPr>
        <p:blipFill>
          <a:blip r:embed="rId2">
            <a:extLst>
              <a:ext uri="{28A0092B-C50C-407E-A947-70E740481C1C}">
                <a14:useLocalDpi xmlns:a14="http://schemas.microsoft.com/office/drawing/2010/main" val="0"/>
              </a:ext>
            </a:extLst>
          </a:blip>
          <a:srcRect l="23230" r="23230"/>
          <a:stretch>
            <a:fillRect/>
          </a:stretch>
        </p:blipFill>
        <p:spPr/>
      </p:pic>
    </p:spTree>
    <p:extLst>
      <p:ext uri="{BB962C8B-B14F-4D97-AF65-F5344CB8AC3E}">
        <p14:creationId xmlns:p14="http://schemas.microsoft.com/office/powerpoint/2010/main" val="962586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Messages</a:t>
            </a:r>
            <a:endParaRPr lang="en-US" dirty="0"/>
          </a:p>
        </p:txBody>
      </p:sp>
      <p:sp>
        <p:nvSpPr>
          <p:cNvPr id="3" name="Content Placeholder 2"/>
          <p:cNvSpPr>
            <a:spLocks noGrp="1"/>
          </p:cNvSpPr>
          <p:nvPr>
            <p:ph idx="1"/>
          </p:nvPr>
        </p:nvSpPr>
        <p:spPr/>
        <p:txBody>
          <a:bodyPr>
            <a:normAutofit/>
          </a:bodyPr>
          <a:lstStyle/>
          <a:p>
            <a:r>
              <a:rPr lang="en-US" dirty="0"/>
              <a:t>Xi Jinping has genuine popular support to clean up corruption and raise China’s stature.  </a:t>
            </a:r>
          </a:p>
          <a:p>
            <a:r>
              <a:rPr lang="en-US" dirty="0"/>
              <a:t>He may </a:t>
            </a:r>
            <a:r>
              <a:rPr lang="en-US" dirty="0" smtClean="0"/>
              <a:t>become </a:t>
            </a:r>
            <a:r>
              <a:rPr lang="en-US" dirty="0"/>
              <a:t>a historical and transformational </a:t>
            </a:r>
            <a:r>
              <a:rPr lang="en-US" dirty="0" smtClean="0"/>
              <a:t>figure</a:t>
            </a:r>
          </a:p>
          <a:p>
            <a:r>
              <a:rPr lang="en-US" dirty="0" smtClean="0"/>
              <a:t>Doing business in China can be profitable, but one must appreciate the changes under Xi </a:t>
            </a:r>
          </a:p>
          <a:p>
            <a:r>
              <a:rPr lang="en-US" dirty="0" smtClean="0"/>
              <a:t>Foreign businesses now face higher risk to people and assets than before</a:t>
            </a:r>
            <a:endParaRPr lang="en-US" dirty="0"/>
          </a:p>
        </p:txBody>
      </p:sp>
      <p:sp>
        <p:nvSpPr>
          <p:cNvPr id="4" name="Slide Number Placeholder 3"/>
          <p:cNvSpPr>
            <a:spLocks noGrp="1"/>
          </p:cNvSpPr>
          <p:nvPr>
            <p:ph type="sldNum" sz="quarter" idx="12"/>
          </p:nvPr>
        </p:nvSpPr>
        <p:spPr/>
        <p:txBody>
          <a:bodyPr/>
          <a:lstStyle/>
          <a:p>
            <a:fld id="{F37DE1E2-4B38-447E-8352-45A3B00321BF}" type="slidenum">
              <a:rPr lang="en-US" smtClean="0"/>
              <a:t>4</a:t>
            </a:fld>
            <a:endParaRPr lang="en-US" dirty="0"/>
          </a:p>
        </p:txBody>
      </p:sp>
    </p:spTree>
    <p:extLst>
      <p:ext uri="{BB962C8B-B14F-4D97-AF65-F5344CB8AC3E}">
        <p14:creationId xmlns:p14="http://schemas.microsoft.com/office/powerpoint/2010/main" val="6513750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 being tarred as part of “foreign hostile forces”</a:t>
            </a:r>
            <a:endParaRPr lang="en-US" dirty="0"/>
          </a:p>
        </p:txBody>
      </p:sp>
      <p:sp>
        <p:nvSpPr>
          <p:cNvPr id="3" name="Content Placeholder 2"/>
          <p:cNvSpPr>
            <a:spLocks noGrp="1"/>
          </p:cNvSpPr>
          <p:nvPr>
            <p:ph sz="half" idx="1"/>
          </p:nvPr>
        </p:nvSpPr>
        <p:spPr/>
        <p:txBody>
          <a:bodyPr/>
          <a:lstStyle/>
          <a:p>
            <a:r>
              <a:rPr lang="en-US" dirty="0" smtClean="0"/>
              <a:t>Stay politically neutral</a:t>
            </a:r>
          </a:p>
          <a:p>
            <a:r>
              <a:rPr lang="en-US" dirty="0" smtClean="0"/>
              <a:t>Take care in selecting expats to send to China</a:t>
            </a:r>
          </a:p>
          <a:p>
            <a:r>
              <a:rPr lang="en-US" dirty="0" smtClean="0"/>
              <a:t>Carefully instruct employees and  dependents on conduct while in China </a:t>
            </a:r>
            <a:endParaRPr lang="en-US" dirty="0"/>
          </a:p>
        </p:txBody>
      </p:sp>
      <p:pic>
        <p:nvPicPr>
          <p:cNvPr id="6" name="Content Placeholder 5" descr="Underground church chinese-christians-reading-bible-china-house-church-2005-530x397.jpg"/>
          <p:cNvPicPr>
            <a:picLocks noGrp="1" noChangeAspect="1"/>
          </p:cNvPicPr>
          <p:nvPr>
            <p:ph sz="half" idx="2"/>
          </p:nvPr>
        </p:nvPicPr>
        <p:blipFill>
          <a:blip r:embed="rId2">
            <a:extLst>
              <a:ext uri="{28A0092B-C50C-407E-A947-70E740481C1C}">
                <a14:useLocalDpi xmlns:a14="http://schemas.microsoft.com/office/drawing/2010/main" val="0"/>
              </a:ext>
            </a:extLst>
          </a:blip>
          <a:srcRect l="16580" r="16580"/>
          <a:stretch>
            <a:fillRect/>
          </a:stretch>
        </p:blipFill>
        <p:spPr/>
      </p:pic>
      <p:sp>
        <p:nvSpPr>
          <p:cNvPr id="5" name="Slide Number Placeholder 4"/>
          <p:cNvSpPr>
            <a:spLocks noGrp="1"/>
          </p:cNvSpPr>
          <p:nvPr>
            <p:ph type="sldNum" sz="quarter" idx="12"/>
          </p:nvPr>
        </p:nvSpPr>
        <p:spPr/>
        <p:txBody>
          <a:bodyPr/>
          <a:lstStyle/>
          <a:p>
            <a:fld id="{F37DE1E2-4B38-447E-8352-45A3B00321BF}" type="slidenum">
              <a:rPr lang="en-US" smtClean="0"/>
              <a:t>40</a:t>
            </a:fld>
            <a:endParaRPr lang="en-US" dirty="0"/>
          </a:p>
        </p:txBody>
      </p:sp>
      <p:sp>
        <p:nvSpPr>
          <p:cNvPr id="7" name="TextBox 6"/>
          <p:cNvSpPr txBox="1"/>
          <p:nvPr/>
        </p:nvSpPr>
        <p:spPr>
          <a:xfrm>
            <a:off x="4343400" y="6019800"/>
            <a:ext cx="4267200" cy="646331"/>
          </a:xfrm>
          <a:prstGeom prst="rect">
            <a:avLst/>
          </a:prstGeom>
          <a:noFill/>
        </p:spPr>
        <p:txBody>
          <a:bodyPr wrap="square" rtlCol="0">
            <a:spAutoFit/>
          </a:bodyPr>
          <a:lstStyle/>
          <a:p>
            <a:r>
              <a:rPr lang="en-US" dirty="0" smtClean="0"/>
              <a:t>“Underground” churches: interesting, but foreigners should avoid</a:t>
            </a:r>
            <a:endParaRPr lang="en-US" dirty="0"/>
          </a:p>
        </p:txBody>
      </p:sp>
    </p:spTree>
    <p:extLst>
      <p:ext uri="{BB962C8B-B14F-4D97-AF65-F5344CB8AC3E}">
        <p14:creationId xmlns:p14="http://schemas.microsoft.com/office/powerpoint/2010/main" val="3884348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Make Realistic Business Plans</a:t>
            </a:r>
            <a:endParaRPr lang="en-US" sz="4000" dirty="0"/>
          </a:p>
        </p:txBody>
      </p:sp>
      <p:sp>
        <p:nvSpPr>
          <p:cNvPr id="3" name="Content Placeholder 2"/>
          <p:cNvSpPr>
            <a:spLocks noGrp="1"/>
          </p:cNvSpPr>
          <p:nvPr>
            <p:ph sz="half" idx="1"/>
          </p:nvPr>
        </p:nvSpPr>
        <p:spPr/>
        <p:txBody>
          <a:bodyPr>
            <a:normAutofit fontScale="85000" lnSpcReduction="20000"/>
          </a:bodyPr>
          <a:lstStyle/>
          <a:p>
            <a:r>
              <a:rPr lang="en-US" dirty="0" smtClean="0"/>
              <a:t>Foreign business still welcomed, but expectations have narrowed</a:t>
            </a:r>
          </a:p>
          <a:p>
            <a:r>
              <a:rPr lang="en-US" dirty="0" smtClean="0"/>
              <a:t>Expect heightened regulation</a:t>
            </a:r>
          </a:p>
          <a:p>
            <a:r>
              <a:rPr lang="en-US" dirty="0" smtClean="0"/>
              <a:t>Conduct training to avoid violation of monopoly and other laws</a:t>
            </a:r>
          </a:p>
          <a:p>
            <a:r>
              <a:rPr lang="en-US" dirty="0" smtClean="0"/>
              <a:t>Conduct “dawn raid” training</a:t>
            </a:r>
          </a:p>
          <a:p>
            <a:r>
              <a:rPr lang="en-US" dirty="0" smtClean="0"/>
              <a:t>Expect politics and bilateral relations to impact business more often.  PLAN FOR IT.</a:t>
            </a:r>
          </a:p>
          <a:p>
            <a:pPr marL="0" indent="0">
              <a:buNone/>
            </a:pPr>
            <a:endParaRPr lang="en-US" dirty="0"/>
          </a:p>
        </p:txBody>
      </p:sp>
      <p:pic>
        <p:nvPicPr>
          <p:cNvPr id="6" name="Content Placeholder 5" descr="Merc Benz Office China.jpg"/>
          <p:cNvPicPr>
            <a:picLocks noGrp="1" noChangeAspect="1"/>
          </p:cNvPicPr>
          <p:nvPr>
            <p:ph sz="half" idx="2"/>
          </p:nvPr>
        </p:nvPicPr>
        <p:blipFill>
          <a:blip r:embed="rId2">
            <a:extLst>
              <a:ext uri="{28A0092B-C50C-407E-A947-70E740481C1C}">
                <a14:useLocalDpi xmlns:a14="http://schemas.microsoft.com/office/drawing/2010/main" val="0"/>
              </a:ext>
            </a:extLst>
          </a:blip>
          <a:srcRect l="21855" r="21855"/>
          <a:stretch>
            <a:fillRect/>
          </a:stretch>
        </p:blipFill>
        <p:spPr/>
      </p:pic>
      <p:sp>
        <p:nvSpPr>
          <p:cNvPr id="5" name="Slide Number Placeholder 4"/>
          <p:cNvSpPr>
            <a:spLocks noGrp="1"/>
          </p:cNvSpPr>
          <p:nvPr>
            <p:ph type="sldNum" sz="quarter" idx="12"/>
          </p:nvPr>
        </p:nvSpPr>
        <p:spPr/>
        <p:txBody>
          <a:bodyPr/>
          <a:lstStyle/>
          <a:p>
            <a:fld id="{F37DE1E2-4B38-447E-8352-45A3B00321BF}" type="slidenum">
              <a:rPr lang="en-US" smtClean="0"/>
              <a:t>41</a:t>
            </a:fld>
            <a:endParaRPr lang="en-US" dirty="0"/>
          </a:p>
        </p:txBody>
      </p:sp>
    </p:spTree>
    <p:extLst>
      <p:ext uri="{BB962C8B-B14F-4D97-AF65-F5344CB8AC3E}">
        <p14:creationId xmlns:p14="http://schemas.microsoft.com/office/powerpoint/2010/main" val="2617297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a:bodyPr>
          <a:lstStyle/>
          <a:p>
            <a:r>
              <a:rPr lang="en-US" sz="2800" b="1" dirty="0" smtClean="0"/>
              <a:t>Reduce or Cease Reliance on </a:t>
            </a:r>
            <a:r>
              <a:rPr lang="zh-CN" altLang="en-US" sz="2800" b="1" dirty="0" smtClean="0"/>
              <a:t>关系</a:t>
            </a:r>
            <a:r>
              <a:rPr lang="en-US" altLang="zh-CN" sz="2800" b="1" dirty="0" smtClean="0"/>
              <a:t> (</a:t>
            </a:r>
            <a:r>
              <a:rPr lang="en-US" altLang="zh-CN" sz="2800" b="1" i="1" dirty="0" err="1" smtClean="0"/>
              <a:t>g</a:t>
            </a:r>
            <a:r>
              <a:rPr lang="en-US" sz="2800" b="1" i="1" dirty="0" err="1" smtClean="0"/>
              <a:t>uanxi</a:t>
            </a:r>
            <a:r>
              <a:rPr lang="en-US" sz="2800" b="1" i="1" dirty="0" smtClean="0"/>
              <a:t>,  </a:t>
            </a:r>
            <a:r>
              <a:rPr lang="en-US" sz="2800" b="1" dirty="0" smtClean="0"/>
              <a:t>connections)</a:t>
            </a:r>
            <a:endParaRPr lang="en-US" sz="2800" b="1" dirty="0"/>
          </a:p>
        </p:txBody>
      </p:sp>
      <p:sp>
        <p:nvSpPr>
          <p:cNvPr id="3" name="Content Placeholder 2"/>
          <p:cNvSpPr>
            <a:spLocks noGrp="1"/>
          </p:cNvSpPr>
          <p:nvPr>
            <p:ph sz="half" idx="1"/>
          </p:nvPr>
        </p:nvSpPr>
        <p:spPr/>
        <p:txBody>
          <a:bodyPr>
            <a:normAutofit lnSpcReduction="10000"/>
          </a:bodyPr>
          <a:lstStyle/>
          <a:p>
            <a:r>
              <a:rPr lang="en-US" dirty="0" smtClean="0"/>
              <a:t>The old way: hire family member of the right official, do other favors</a:t>
            </a:r>
          </a:p>
          <a:p>
            <a:r>
              <a:rPr lang="en-US" dirty="0" smtClean="0"/>
              <a:t>Legal loopholes in the US FCPA were not enough to evade Chinese regulation</a:t>
            </a:r>
          </a:p>
          <a:p>
            <a:r>
              <a:rPr lang="en-US" dirty="0" smtClean="0"/>
              <a:t>Corruption crackdown is one reason why Xi Jinping is so popular</a:t>
            </a:r>
          </a:p>
          <a:p>
            <a:endParaRPr lang="en-US" dirty="0" smtClean="0"/>
          </a:p>
          <a:p>
            <a:endParaRPr lang="en-US" dirty="0" smtClean="0"/>
          </a:p>
          <a:p>
            <a:endParaRPr lang="en-US" dirty="0"/>
          </a:p>
        </p:txBody>
      </p:sp>
      <p:pic>
        <p:nvPicPr>
          <p:cNvPr id="6" name="Content Placeholder 5" descr="白酒和官员的关系cartoon.jpeg"/>
          <p:cNvPicPr>
            <a:picLocks noGrp="1" noChangeAspect="1"/>
          </p:cNvPicPr>
          <p:nvPr>
            <p:ph sz="half" idx="2"/>
          </p:nvPr>
        </p:nvPicPr>
        <p:blipFill>
          <a:blip r:embed="rId2">
            <a:extLst>
              <a:ext uri="{28A0092B-C50C-407E-A947-70E740481C1C}">
                <a14:useLocalDpi xmlns:a14="http://schemas.microsoft.com/office/drawing/2010/main" val="0"/>
              </a:ext>
            </a:extLst>
          </a:blip>
          <a:srcRect t="-24808" b="-24808"/>
          <a:stretch>
            <a:fillRect/>
          </a:stretch>
        </p:blipFill>
        <p:spPr/>
      </p:pic>
      <p:sp>
        <p:nvSpPr>
          <p:cNvPr id="5" name="Slide Number Placeholder 4"/>
          <p:cNvSpPr>
            <a:spLocks noGrp="1"/>
          </p:cNvSpPr>
          <p:nvPr>
            <p:ph type="sldNum" sz="quarter" idx="12"/>
          </p:nvPr>
        </p:nvSpPr>
        <p:spPr/>
        <p:txBody>
          <a:bodyPr/>
          <a:lstStyle/>
          <a:p>
            <a:fld id="{F37DE1E2-4B38-447E-8352-45A3B00321BF}" type="slidenum">
              <a:rPr lang="en-US" smtClean="0"/>
              <a:t>42</a:t>
            </a:fld>
            <a:endParaRPr lang="en-US" dirty="0"/>
          </a:p>
        </p:txBody>
      </p:sp>
      <p:sp>
        <p:nvSpPr>
          <p:cNvPr id="7" name="TextBox 6"/>
          <p:cNvSpPr txBox="1"/>
          <p:nvPr/>
        </p:nvSpPr>
        <p:spPr>
          <a:xfrm>
            <a:off x="4648200" y="5715000"/>
            <a:ext cx="4038600" cy="646331"/>
          </a:xfrm>
          <a:prstGeom prst="rect">
            <a:avLst/>
          </a:prstGeom>
          <a:noFill/>
        </p:spPr>
        <p:txBody>
          <a:bodyPr wrap="square" rtlCol="0">
            <a:spAutoFit/>
          </a:bodyPr>
          <a:lstStyle/>
          <a:p>
            <a:r>
              <a:rPr lang="en-US" dirty="0" smtClean="0"/>
              <a:t>Officials, food, liquor, cash, and favors: their mix was source of popular outrage</a:t>
            </a:r>
            <a:endParaRPr lang="en-US" dirty="0"/>
          </a:p>
        </p:txBody>
      </p:sp>
    </p:spTree>
    <p:extLst>
      <p:ext uri="{BB962C8B-B14F-4D97-AF65-F5344CB8AC3E}">
        <p14:creationId xmlns:p14="http://schemas.microsoft.com/office/powerpoint/2010/main" val="24462280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Make Realistic Security Plans</a:t>
            </a:r>
            <a:endParaRPr lang="en-US" sz="3600" b="1" dirty="0"/>
          </a:p>
        </p:txBody>
      </p:sp>
      <p:sp>
        <p:nvSpPr>
          <p:cNvPr id="3" name="Content Placeholder 2"/>
          <p:cNvSpPr>
            <a:spLocks noGrp="1"/>
          </p:cNvSpPr>
          <p:nvPr>
            <p:ph sz="half" idx="1"/>
          </p:nvPr>
        </p:nvSpPr>
        <p:spPr>
          <a:xfrm>
            <a:off x="457200" y="1600200"/>
            <a:ext cx="4495800" cy="4525963"/>
          </a:xfrm>
        </p:spPr>
        <p:txBody>
          <a:bodyPr>
            <a:normAutofit fontScale="85000" lnSpcReduction="10000"/>
          </a:bodyPr>
          <a:lstStyle/>
          <a:p>
            <a:r>
              <a:rPr lang="en-US" dirty="0" smtClean="0"/>
              <a:t>Harden IP and trade secrets here and overseas (shredders, proper info classification and controls, + +)</a:t>
            </a:r>
          </a:p>
          <a:p>
            <a:r>
              <a:rPr lang="en-US" dirty="0" smtClean="0"/>
              <a:t>Have plans for detention of employees</a:t>
            </a:r>
          </a:p>
          <a:p>
            <a:r>
              <a:rPr lang="en-US" dirty="0" smtClean="0"/>
              <a:t>Be prepared for a phased evacuation: </a:t>
            </a:r>
          </a:p>
          <a:p>
            <a:pPr>
              <a:buFontTx/>
              <a:buChar char="-"/>
            </a:pPr>
            <a:r>
              <a:rPr lang="en-US" dirty="0" smtClean="0"/>
              <a:t>have a simple and effective plan </a:t>
            </a:r>
          </a:p>
          <a:p>
            <a:pPr>
              <a:buFontTx/>
              <a:buChar char="-"/>
            </a:pPr>
            <a:r>
              <a:rPr lang="en-US" dirty="0" smtClean="0"/>
              <a:t>buy political and medical “evacuation insurance”</a:t>
            </a:r>
            <a:endParaRPr lang="en-US" dirty="0"/>
          </a:p>
        </p:txBody>
      </p:sp>
      <p:pic>
        <p:nvPicPr>
          <p:cNvPr id="6" name="Content Placeholder 5" descr="Emergency-Evacuation-repatriation-insurance-300x194.jpg"/>
          <p:cNvPicPr>
            <a:picLocks noGrp="1" noChangeAspect="1"/>
          </p:cNvPicPr>
          <p:nvPr>
            <p:ph sz="half" idx="2"/>
          </p:nvPr>
        </p:nvPicPr>
        <p:blipFill>
          <a:blip r:embed="rId2">
            <a:extLst>
              <a:ext uri="{28A0092B-C50C-407E-A947-70E740481C1C}">
                <a14:useLocalDpi xmlns:a14="http://schemas.microsoft.com/office/drawing/2010/main" val="0"/>
              </a:ext>
            </a:extLst>
          </a:blip>
          <a:srcRect l="21148" r="21148"/>
          <a:stretch>
            <a:fillRect/>
          </a:stretch>
        </p:blipFill>
        <p:spPr>
          <a:xfrm>
            <a:off x="5015088" y="1600201"/>
            <a:ext cx="3671712" cy="4114800"/>
          </a:xfrm>
        </p:spPr>
      </p:pic>
      <p:sp>
        <p:nvSpPr>
          <p:cNvPr id="5" name="Slide Number Placeholder 4"/>
          <p:cNvSpPr>
            <a:spLocks noGrp="1"/>
          </p:cNvSpPr>
          <p:nvPr>
            <p:ph type="sldNum" sz="quarter" idx="12"/>
          </p:nvPr>
        </p:nvSpPr>
        <p:spPr/>
        <p:txBody>
          <a:bodyPr/>
          <a:lstStyle/>
          <a:p>
            <a:fld id="{F37DE1E2-4B38-447E-8352-45A3B00321BF}" type="slidenum">
              <a:rPr lang="en-US" smtClean="0"/>
              <a:t>43</a:t>
            </a:fld>
            <a:endParaRPr lang="en-US" dirty="0"/>
          </a:p>
        </p:txBody>
      </p:sp>
      <p:sp>
        <p:nvSpPr>
          <p:cNvPr id="4" name="TextBox 3"/>
          <p:cNvSpPr txBox="1"/>
          <p:nvPr/>
        </p:nvSpPr>
        <p:spPr>
          <a:xfrm>
            <a:off x="5257800" y="5791200"/>
            <a:ext cx="3429000" cy="369332"/>
          </a:xfrm>
          <a:prstGeom prst="rect">
            <a:avLst/>
          </a:prstGeom>
          <a:noFill/>
        </p:spPr>
        <p:txBody>
          <a:bodyPr wrap="square" rtlCol="0">
            <a:spAutoFit/>
          </a:bodyPr>
          <a:lstStyle/>
          <a:p>
            <a:r>
              <a:rPr lang="en-US" dirty="0" smtClean="0"/>
              <a:t>“Medevac” aircraft interior</a:t>
            </a:r>
            <a:endParaRPr lang="en-US" dirty="0"/>
          </a:p>
        </p:txBody>
      </p:sp>
    </p:spTree>
    <p:extLst>
      <p:ext uri="{BB962C8B-B14F-4D97-AF65-F5344CB8AC3E}">
        <p14:creationId xmlns:p14="http://schemas.microsoft.com/office/powerpoint/2010/main" val="382454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Messages</a:t>
            </a:r>
            <a:endParaRPr lang="en-US" dirty="0"/>
          </a:p>
        </p:txBody>
      </p:sp>
      <p:sp>
        <p:nvSpPr>
          <p:cNvPr id="3" name="Content Placeholder 2"/>
          <p:cNvSpPr>
            <a:spLocks noGrp="1"/>
          </p:cNvSpPr>
          <p:nvPr>
            <p:ph idx="1"/>
          </p:nvPr>
        </p:nvSpPr>
        <p:spPr/>
        <p:txBody>
          <a:bodyPr>
            <a:normAutofit/>
          </a:bodyPr>
          <a:lstStyle/>
          <a:p>
            <a:r>
              <a:rPr lang="en-US" dirty="0"/>
              <a:t>Xi Jinping has genuine popular support to clean up corruption and raise China’s stature.  </a:t>
            </a:r>
          </a:p>
          <a:p>
            <a:r>
              <a:rPr lang="en-US" dirty="0"/>
              <a:t>He may be a historical and transformational </a:t>
            </a:r>
            <a:r>
              <a:rPr lang="en-US" dirty="0" smtClean="0"/>
              <a:t>figure</a:t>
            </a:r>
          </a:p>
          <a:p>
            <a:r>
              <a:rPr lang="en-US" dirty="0" smtClean="0"/>
              <a:t>Doing business in China can be profitable, but one must appreciate the changes under Xi </a:t>
            </a:r>
          </a:p>
          <a:p>
            <a:r>
              <a:rPr lang="en-US" dirty="0" smtClean="0"/>
              <a:t>Foreign businesses now face higher risk to people and assets than before</a:t>
            </a:r>
            <a:endParaRPr lang="en-US" dirty="0"/>
          </a:p>
        </p:txBody>
      </p:sp>
      <p:sp>
        <p:nvSpPr>
          <p:cNvPr id="4" name="Slide Number Placeholder 3"/>
          <p:cNvSpPr>
            <a:spLocks noGrp="1"/>
          </p:cNvSpPr>
          <p:nvPr>
            <p:ph type="sldNum" sz="quarter" idx="12"/>
          </p:nvPr>
        </p:nvSpPr>
        <p:spPr/>
        <p:txBody>
          <a:bodyPr/>
          <a:lstStyle/>
          <a:p>
            <a:fld id="{F37DE1E2-4B38-447E-8352-45A3B00321BF}" type="slidenum">
              <a:rPr lang="en-US" smtClean="0"/>
              <a:t>44</a:t>
            </a:fld>
            <a:endParaRPr lang="en-US" dirty="0"/>
          </a:p>
        </p:txBody>
      </p:sp>
    </p:spTree>
    <p:extLst>
      <p:ext uri="{BB962C8B-B14F-4D97-AF65-F5344CB8AC3E}">
        <p14:creationId xmlns:p14="http://schemas.microsoft.com/office/powerpoint/2010/main" val="35318187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533400"/>
            <a:ext cx="4724400" cy="707886"/>
          </a:xfrm>
          <a:prstGeom prst="rect">
            <a:avLst/>
          </a:prstGeom>
          <a:noFill/>
        </p:spPr>
        <p:txBody>
          <a:bodyPr wrap="square" rtlCol="0">
            <a:spAutoFit/>
          </a:bodyPr>
          <a:lstStyle/>
          <a:p>
            <a:r>
              <a:rPr lang="en-US" sz="4000" b="1" i="1" dirty="0" smtClean="0"/>
              <a:t>Questions?</a:t>
            </a:r>
            <a:endParaRPr lang="en-US" sz="4000" b="1"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71600"/>
            <a:ext cx="5359400" cy="4019550"/>
          </a:xfrm>
          <a:prstGeom prst="rect">
            <a:avLst/>
          </a:prstGeom>
        </p:spPr>
      </p:pic>
      <p:sp>
        <p:nvSpPr>
          <p:cNvPr id="2" name="Slide Number Placeholder 1"/>
          <p:cNvSpPr>
            <a:spLocks noGrp="1"/>
          </p:cNvSpPr>
          <p:nvPr>
            <p:ph type="sldNum" sz="quarter" idx="12"/>
          </p:nvPr>
        </p:nvSpPr>
        <p:spPr/>
        <p:txBody>
          <a:bodyPr/>
          <a:lstStyle/>
          <a:p>
            <a:fld id="{F37DE1E2-4B38-447E-8352-45A3B00321BF}" type="slidenum">
              <a:rPr lang="en-US" smtClean="0"/>
              <a:t>45</a:t>
            </a:fld>
            <a:endParaRPr lang="en-US" dirty="0"/>
          </a:p>
        </p:txBody>
      </p:sp>
      <p:sp>
        <p:nvSpPr>
          <p:cNvPr id="4" name="TextBox 3"/>
          <p:cNvSpPr txBox="1"/>
          <p:nvPr/>
        </p:nvSpPr>
        <p:spPr>
          <a:xfrm>
            <a:off x="838200" y="5791200"/>
            <a:ext cx="7010400" cy="923330"/>
          </a:xfrm>
          <a:prstGeom prst="rect">
            <a:avLst/>
          </a:prstGeom>
          <a:noFill/>
        </p:spPr>
        <p:txBody>
          <a:bodyPr wrap="square" rtlCol="0">
            <a:spAutoFit/>
          </a:bodyPr>
          <a:lstStyle/>
          <a:p>
            <a:r>
              <a:rPr lang="en-US" b="1" dirty="0" smtClean="0"/>
              <a:t>Website: </a:t>
            </a:r>
            <a:r>
              <a:rPr lang="en-US" b="1" dirty="0" err="1" smtClean="0"/>
              <a:t>Madeirasecurity.com</a:t>
            </a:r>
            <a:r>
              <a:rPr lang="en-US" b="1" dirty="0" smtClean="0"/>
              <a:t> </a:t>
            </a:r>
            <a:endParaRPr lang="en-US" b="1" dirty="0"/>
          </a:p>
          <a:p>
            <a:r>
              <a:rPr lang="en-US" b="1" dirty="0" smtClean="0"/>
              <a:t>Twitter: @</a:t>
            </a:r>
            <a:r>
              <a:rPr lang="en-US" b="1" dirty="0" err="1"/>
              <a:t>matthew_brazil</a:t>
            </a:r>
            <a:endParaRPr lang="en-US" b="1" dirty="0"/>
          </a:p>
          <a:p>
            <a:endParaRPr lang="en-US" dirty="0"/>
          </a:p>
        </p:txBody>
      </p:sp>
    </p:spTree>
    <p:extLst>
      <p:ext uri="{BB962C8B-B14F-4D97-AF65-F5344CB8AC3E}">
        <p14:creationId xmlns:p14="http://schemas.microsoft.com/office/powerpoint/2010/main" val="4070861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0894" y="408719"/>
            <a:ext cx="6102036" cy="720324"/>
          </a:xfrm>
          <a:prstGeom prst="rect">
            <a:avLst/>
          </a:prstGeom>
        </p:spPr>
        <p:txBody>
          <a:bodyPr vert="horz" lIns="91440" tIns="45720" rIns="91440" bIns="45720" rtlCol="0" anchor="ctr">
            <a:normAutofit/>
          </a:bodyPr>
          <a:lstStyle/>
          <a:p>
            <a:pPr marL="0" marR="0" lvl="0" indent="0" algn="r" fontAlgn="auto">
              <a:lnSpc>
                <a:spcPct val="80000"/>
              </a:lnSpc>
              <a:spcBef>
                <a:spcPct val="0"/>
              </a:spcBef>
              <a:spcAft>
                <a:spcPts val="0"/>
              </a:spcAft>
              <a:buClrTx/>
              <a:buSzTx/>
              <a:tabLst/>
              <a:defRPr/>
            </a:pPr>
            <a:r>
              <a:rPr lang="en-US" sz="2800" b="1" dirty="0" smtClean="0">
                <a:solidFill>
                  <a:schemeClr val="bg1"/>
                </a:solidFill>
                <a:latin typeface="Myriad Pro" panose="020B0503030403020204" pitchFamily="34" charset="0"/>
                <a:ea typeface="+mj-ea"/>
                <a:cs typeface="Arial" pitchFamily="34" charset="0"/>
              </a:rPr>
              <a:t>Countermeasure Strategy</a:t>
            </a:r>
            <a:endParaRPr lang="en-US" sz="2800" b="1" dirty="0">
              <a:solidFill>
                <a:schemeClr val="bg1"/>
              </a:solidFill>
              <a:latin typeface="Myriad Pro" panose="020B0503030403020204" pitchFamily="34" charset="0"/>
              <a:ea typeface="+mj-ea"/>
              <a:cs typeface="Arial" pitchFamily="34" charset="0"/>
            </a:endParaRPr>
          </a:p>
        </p:txBody>
      </p:sp>
      <p:sp>
        <p:nvSpPr>
          <p:cNvPr id="3" name="Content Placeholder 2"/>
          <p:cNvSpPr txBox="1">
            <a:spLocks/>
          </p:cNvSpPr>
          <p:nvPr/>
        </p:nvSpPr>
        <p:spPr>
          <a:xfrm>
            <a:off x="848762" y="2362200"/>
            <a:ext cx="8229600" cy="395182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0"/>
              </a:spcBef>
              <a:spcAft>
                <a:spcPts val="1200"/>
              </a:spcAft>
              <a:buSzPct val="80000"/>
              <a:buFont typeface="Wingdings" panose="05000000000000000000" pitchFamily="2" charset="2"/>
              <a:buChar char="§"/>
            </a:pPr>
            <a:endParaRPr lang="en-US" sz="2200" dirty="0" smtClean="0">
              <a:latin typeface="Myriad Pro" panose="020B0503030403020204" pitchFamily="34" charset="0"/>
              <a:cs typeface="Arial" pitchFamily="34" charset="0"/>
            </a:endParaRPr>
          </a:p>
        </p:txBody>
      </p:sp>
      <p:sp>
        <p:nvSpPr>
          <p:cNvPr id="5" name="TextBox 4"/>
          <p:cNvSpPr txBox="1"/>
          <p:nvPr/>
        </p:nvSpPr>
        <p:spPr>
          <a:xfrm>
            <a:off x="838200" y="3048000"/>
            <a:ext cx="7391400" cy="584776"/>
          </a:xfrm>
          <a:prstGeom prst="rect">
            <a:avLst/>
          </a:prstGeom>
          <a:noFill/>
        </p:spPr>
        <p:txBody>
          <a:bodyPr wrap="square" rtlCol="0">
            <a:spAutoFit/>
          </a:bodyPr>
          <a:lstStyle/>
          <a:p>
            <a:pPr algn="ctr"/>
            <a:r>
              <a:rPr lang="en-US" sz="3200" b="1" dirty="0" smtClean="0">
                <a:latin typeface="Myriad Pro" panose="020B0503030403020204" pitchFamily="34" charset="0"/>
                <a:cs typeface="Arial" pitchFamily="34" charset="0"/>
              </a:rPr>
              <a:t>Backup Slides</a:t>
            </a:r>
            <a:endParaRPr lang="en-US" sz="3200" b="1" dirty="0">
              <a:latin typeface="Myriad Pro" panose="020B0503030403020204" pitchFamily="34" charset="0"/>
              <a:cs typeface="Arial" pitchFamily="34" charset="0"/>
            </a:endParaRPr>
          </a:p>
        </p:txBody>
      </p:sp>
      <p:sp>
        <p:nvSpPr>
          <p:cNvPr id="6" name="Slide Number Placeholder 5"/>
          <p:cNvSpPr>
            <a:spLocks noGrp="1"/>
          </p:cNvSpPr>
          <p:nvPr>
            <p:ph type="sldNum" sz="quarter" idx="12"/>
          </p:nvPr>
        </p:nvSpPr>
        <p:spPr/>
        <p:txBody>
          <a:bodyPr/>
          <a:lstStyle/>
          <a:p>
            <a:fld id="{F37DE1E2-4B38-447E-8352-45A3B00321BF}" type="slidenum">
              <a:rPr lang="en-US" smtClean="0"/>
              <a:t>46</a:t>
            </a:fld>
            <a:endParaRPr lang="en-US"/>
          </a:p>
        </p:txBody>
      </p:sp>
    </p:spTree>
    <p:extLst>
      <p:ext uri="{BB962C8B-B14F-4D97-AF65-F5344CB8AC3E}">
        <p14:creationId xmlns:p14="http://schemas.microsoft.com/office/powerpoint/2010/main" val="23328245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sz="3600" dirty="0" smtClean="0"/>
              <a:t>Article 37, Cyber Security Law</a:t>
            </a:r>
            <a:endParaRPr lang="en-US" sz="3600" dirty="0"/>
          </a:p>
        </p:txBody>
      </p:sp>
      <p:sp>
        <p:nvSpPr>
          <p:cNvPr id="4" name="Content Placeholder 3"/>
          <p:cNvSpPr>
            <a:spLocks noGrp="1"/>
          </p:cNvSpPr>
          <p:nvPr>
            <p:ph idx="1"/>
          </p:nvPr>
        </p:nvSpPr>
        <p:spPr>
          <a:xfrm>
            <a:off x="457200" y="1219200"/>
            <a:ext cx="8229600" cy="5410200"/>
          </a:xfrm>
        </p:spPr>
        <p:txBody>
          <a:bodyPr>
            <a:normAutofit fontScale="47500" lnSpcReduction="20000"/>
          </a:bodyPr>
          <a:lstStyle/>
          <a:p>
            <a:pPr marL="0" indent="0">
              <a:buNone/>
            </a:pPr>
            <a:r>
              <a:rPr lang="en-US" sz="3800" dirty="0"/>
              <a:t>第三</a:t>
            </a:r>
            <a:r>
              <a:rPr lang="en-US" sz="3800" dirty="0" smtClean="0"/>
              <a:t>十七条</a:t>
            </a:r>
            <a:r>
              <a:rPr lang="en-US" sz="3800" b="1" dirty="0" smtClean="0"/>
              <a:t>:</a:t>
            </a:r>
            <a:r>
              <a:rPr lang="en-US" b="1" dirty="0"/>
              <a:t> </a:t>
            </a:r>
            <a:endParaRPr lang="en-US" dirty="0"/>
          </a:p>
          <a:p>
            <a:pPr marL="0" indent="0">
              <a:buNone/>
            </a:pPr>
            <a:r>
              <a:rPr lang="en-US" dirty="0"/>
              <a:t>关键信息基础设施的运营者在中华人民共和国境内</a:t>
            </a:r>
          </a:p>
          <a:p>
            <a:pPr marL="0" indent="0">
              <a:buNone/>
            </a:pPr>
            <a:r>
              <a:rPr lang="en-US" dirty="0" err="1"/>
              <a:t>Guānjiàn</a:t>
            </a:r>
            <a:r>
              <a:rPr lang="en-US" dirty="0"/>
              <a:t> </a:t>
            </a:r>
            <a:r>
              <a:rPr lang="en-US" dirty="0" err="1"/>
              <a:t>xìnxī</a:t>
            </a:r>
            <a:r>
              <a:rPr lang="en-US" dirty="0"/>
              <a:t> </a:t>
            </a:r>
            <a:r>
              <a:rPr lang="en-US" dirty="0" err="1"/>
              <a:t>jīchǔ</a:t>
            </a:r>
            <a:r>
              <a:rPr lang="en-US" dirty="0"/>
              <a:t> </a:t>
            </a:r>
            <a:r>
              <a:rPr lang="en-US" dirty="0" err="1"/>
              <a:t>shèshī</a:t>
            </a:r>
            <a:r>
              <a:rPr lang="en-US" dirty="0"/>
              <a:t> de </a:t>
            </a:r>
            <a:r>
              <a:rPr lang="en-US" dirty="0" err="1"/>
              <a:t>yùnyíng</a:t>
            </a:r>
            <a:r>
              <a:rPr lang="en-US" dirty="0"/>
              <a:t> </a:t>
            </a:r>
            <a:r>
              <a:rPr lang="en-US" dirty="0" err="1"/>
              <a:t>zhě</a:t>
            </a:r>
            <a:r>
              <a:rPr lang="en-US" dirty="0"/>
              <a:t> </a:t>
            </a:r>
            <a:r>
              <a:rPr lang="en-US" dirty="0" err="1"/>
              <a:t>zài</a:t>
            </a:r>
            <a:r>
              <a:rPr lang="en-US" dirty="0"/>
              <a:t> </a:t>
            </a:r>
            <a:r>
              <a:rPr lang="en-US" dirty="0" err="1"/>
              <a:t>zhōnghuá</a:t>
            </a:r>
            <a:r>
              <a:rPr lang="en-US" dirty="0"/>
              <a:t> </a:t>
            </a:r>
            <a:r>
              <a:rPr lang="en-US" dirty="0" err="1"/>
              <a:t>rénmín</a:t>
            </a:r>
            <a:r>
              <a:rPr lang="en-US" dirty="0"/>
              <a:t> </a:t>
            </a:r>
            <a:r>
              <a:rPr lang="en-US" dirty="0" err="1"/>
              <a:t>gònghéguó</a:t>
            </a:r>
            <a:r>
              <a:rPr lang="en-US" dirty="0"/>
              <a:t> </a:t>
            </a:r>
            <a:r>
              <a:rPr lang="en-US" dirty="0" err="1"/>
              <a:t>jìngnèi</a:t>
            </a:r>
            <a:endParaRPr lang="en-US" dirty="0"/>
          </a:p>
          <a:p>
            <a:pPr marL="0" indent="0">
              <a:buNone/>
            </a:pPr>
            <a:r>
              <a:rPr lang="en-US" dirty="0"/>
              <a:t>运营中收集和产生的个人信息和重要数据应当在境内存储。</a:t>
            </a:r>
          </a:p>
          <a:p>
            <a:pPr marL="0" indent="0">
              <a:buNone/>
            </a:pPr>
            <a:r>
              <a:rPr lang="en-US" dirty="0" err="1"/>
              <a:t>yùnyíng</a:t>
            </a:r>
            <a:r>
              <a:rPr lang="en-US" dirty="0"/>
              <a:t> </a:t>
            </a:r>
            <a:r>
              <a:rPr lang="en-US" dirty="0" err="1"/>
              <a:t>zhōng</a:t>
            </a:r>
            <a:r>
              <a:rPr lang="en-US" dirty="0"/>
              <a:t> </a:t>
            </a:r>
            <a:r>
              <a:rPr lang="en-US" dirty="0" err="1"/>
              <a:t>shōují</a:t>
            </a:r>
            <a:r>
              <a:rPr lang="en-US" dirty="0"/>
              <a:t> </a:t>
            </a:r>
            <a:r>
              <a:rPr lang="en-US" dirty="0" err="1"/>
              <a:t>hé</a:t>
            </a:r>
            <a:r>
              <a:rPr lang="en-US" dirty="0"/>
              <a:t> </a:t>
            </a:r>
            <a:r>
              <a:rPr lang="en-US" dirty="0" err="1"/>
              <a:t>chǎnshēng</a:t>
            </a:r>
            <a:r>
              <a:rPr lang="en-US" dirty="0"/>
              <a:t> de </a:t>
            </a:r>
            <a:r>
              <a:rPr lang="en-US" dirty="0" err="1"/>
              <a:t>gèrén</a:t>
            </a:r>
            <a:r>
              <a:rPr lang="en-US" dirty="0"/>
              <a:t> </a:t>
            </a:r>
            <a:r>
              <a:rPr lang="en-US" dirty="0" err="1"/>
              <a:t>xìnxī</a:t>
            </a:r>
            <a:r>
              <a:rPr lang="en-US" dirty="0"/>
              <a:t> </a:t>
            </a:r>
            <a:r>
              <a:rPr lang="en-US" dirty="0" err="1"/>
              <a:t>hé</a:t>
            </a:r>
            <a:r>
              <a:rPr lang="en-US" dirty="0"/>
              <a:t> </a:t>
            </a:r>
            <a:r>
              <a:rPr lang="en-US" dirty="0" err="1"/>
              <a:t>zhòngyào</a:t>
            </a:r>
            <a:r>
              <a:rPr lang="en-US" dirty="0"/>
              <a:t> </a:t>
            </a:r>
            <a:r>
              <a:rPr lang="en-US" dirty="0" err="1"/>
              <a:t>shùjù</a:t>
            </a:r>
            <a:r>
              <a:rPr lang="en-US" dirty="0"/>
              <a:t> </a:t>
            </a:r>
            <a:r>
              <a:rPr lang="en-US" dirty="0" err="1"/>
              <a:t>yìng</a:t>
            </a:r>
            <a:r>
              <a:rPr lang="en-US" dirty="0"/>
              <a:t> </a:t>
            </a:r>
            <a:r>
              <a:rPr lang="en-US" dirty="0" err="1"/>
              <a:t>dāng</a:t>
            </a:r>
            <a:r>
              <a:rPr lang="en-US" dirty="0"/>
              <a:t> </a:t>
            </a:r>
            <a:r>
              <a:rPr lang="en-US" dirty="0" err="1"/>
              <a:t>zài</a:t>
            </a:r>
            <a:r>
              <a:rPr lang="en-US" dirty="0"/>
              <a:t> </a:t>
            </a:r>
            <a:r>
              <a:rPr lang="en-US" dirty="0" err="1"/>
              <a:t>jìngnèi</a:t>
            </a:r>
            <a:r>
              <a:rPr lang="en-US" dirty="0"/>
              <a:t> </a:t>
            </a:r>
            <a:r>
              <a:rPr lang="en-US" dirty="0" err="1"/>
              <a:t>cúnchú</a:t>
            </a:r>
            <a:r>
              <a:rPr lang="en-US" dirty="0"/>
              <a:t>.</a:t>
            </a:r>
          </a:p>
          <a:p>
            <a:pPr marL="0" indent="0">
              <a:buNone/>
            </a:pPr>
            <a:r>
              <a:rPr lang="en-US" sz="3400" b="1" i="1" dirty="0"/>
              <a:t>Personal information and other important data gathered or produced by critical information infrastructure operators during operations within the mainland territory of the People's Republic of China, shall store it within mainland China. </a:t>
            </a:r>
            <a:endParaRPr lang="en-US" sz="3400" b="1" i="1" dirty="0" smtClean="0"/>
          </a:p>
          <a:p>
            <a:pPr marL="0" indent="0">
              <a:buNone/>
            </a:pPr>
            <a:endParaRPr lang="en-US" sz="3400" b="1" i="1" dirty="0"/>
          </a:p>
          <a:p>
            <a:pPr marL="0" indent="0">
              <a:buNone/>
            </a:pPr>
            <a:r>
              <a:rPr lang="en-US" dirty="0"/>
              <a:t>因业务需要，确需向境外提供的，</a:t>
            </a:r>
          </a:p>
          <a:p>
            <a:pPr marL="0" indent="0">
              <a:buNone/>
            </a:pPr>
            <a:r>
              <a:rPr lang="en-US" dirty="0" err="1"/>
              <a:t>Yīn</a:t>
            </a:r>
            <a:r>
              <a:rPr lang="en-US" dirty="0"/>
              <a:t> </a:t>
            </a:r>
            <a:r>
              <a:rPr lang="en-US" dirty="0" err="1"/>
              <a:t>yèwù</a:t>
            </a:r>
            <a:r>
              <a:rPr lang="en-US" dirty="0"/>
              <a:t> </a:t>
            </a:r>
            <a:r>
              <a:rPr lang="en-US" dirty="0" err="1"/>
              <a:t>xūyào</a:t>
            </a:r>
            <a:r>
              <a:rPr lang="en-US" dirty="0"/>
              <a:t>, </a:t>
            </a:r>
            <a:r>
              <a:rPr lang="en-US" dirty="0" err="1"/>
              <a:t>què</a:t>
            </a:r>
            <a:r>
              <a:rPr lang="en-US" dirty="0"/>
              <a:t> </a:t>
            </a:r>
            <a:r>
              <a:rPr lang="en-US" dirty="0" err="1"/>
              <a:t>xū</a:t>
            </a:r>
            <a:r>
              <a:rPr lang="en-US" dirty="0"/>
              <a:t> </a:t>
            </a:r>
            <a:r>
              <a:rPr lang="en-US" dirty="0" err="1"/>
              <a:t>xiàng</a:t>
            </a:r>
            <a:r>
              <a:rPr lang="en-US" dirty="0"/>
              <a:t> </a:t>
            </a:r>
            <a:r>
              <a:rPr lang="en-US" dirty="0" err="1"/>
              <a:t>jìngwài</a:t>
            </a:r>
            <a:r>
              <a:rPr lang="en-US" dirty="0"/>
              <a:t> </a:t>
            </a:r>
            <a:r>
              <a:rPr lang="en-US" dirty="0" err="1"/>
              <a:t>tígōng</a:t>
            </a:r>
            <a:r>
              <a:rPr lang="en-US" dirty="0"/>
              <a:t> de,</a:t>
            </a:r>
          </a:p>
          <a:p>
            <a:pPr marL="0" indent="0">
              <a:buNone/>
            </a:pPr>
            <a:r>
              <a:rPr lang="en-US" sz="3400" b="1" i="1" dirty="0"/>
              <a:t>Where due to business requirements it is truly necessary to provide it outside the mainland</a:t>
            </a:r>
            <a:r>
              <a:rPr lang="en-US" sz="3400" b="1" i="1" dirty="0" smtClean="0"/>
              <a:t>,</a:t>
            </a:r>
          </a:p>
          <a:p>
            <a:pPr marL="0" indent="0">
              <a:buNone/>
            </a:pPr>
            <a:endParaRPr lang="en-US" sz="3400" b="1" i="1" dirty="0"/>
          </a:p>
          <a:p>
            <a:pPr marL="0" indent="0">
              <a:buNone/>
            </a:pPr>
            <a:r>
              <a:rPr lang="en-US" dirty="0"/>
              <a:t>应当按照国家网信部门会同国务院有关部门制定的办法进行安全评估；</a:t>
            </a:r>
          </a:p>
          <a:p>
            <a:pPr marL="0" indent="0">
              <a:buNone/>
            </a:pPr>
            <a:r>
              <a:rPr lang="en-US" dirty="0" err="1"/>
              <a:t>yīngdāng</a:t>
            </a:r>
            <a:r>
              <a:rPr lang="en-US" dirty="0"/>
              <a:t> </a:t>
            </a:r>
            <a:r>
              <a:rPr lang="en-US" dirty="0" err="1"/>
              <a:t>ànzhào</a:t>
            </a:r>
            <a:r>
              <a:rPr lang="en-US" dirty="0"/>
              <a:t> </a:t>
            </a:r>
            <a:r>
              <a:rPr lang="en-US" dirty="0" err="1"/>
              <a:t>guójiā</a:t>
            </a:r>
            <a:r>
              <a:rPr lang="en-US" dirty="0"/>
              <a:t> </a:t>
            </a:r>
            <a:r>
              <a:rPr lang="en-US" dirty="0" err="1"/>
              <a:t>wǎng</a:t>
            </a:r>
            <a:r>
              <a:rPr lang="en-US" dirty="0"/>
              <a:t> </a:t>
            </a:r>
            <a:r>
              <a:rPr lang="en-US" dirty="0" err="1"/>
              <a:t>xìn</a:t>
            </a:r>
            <a:r>
              <a:rPr lang="en-US" dirty="0"/>
              <a:t> </a:t>
            </a:r>
            <a:r>
              <a:rPr lang="en-US" dirty="0" err="1"/>
              <a:t>bùmén</a:t>
            </a:r>
            <a:r>
              <a:rPr lang="en-US" dirty="0"/>
              <a:t> </a:t>
            </a:r>
            <a:r>
              <a:rPr lang="en-US" dirty="0" err="1"/>
              <a:t>huìtóng</a:t>
            </a:r>
            <a:r>
              <a:rPr lang="en-US" dirty="0"/>
              <a:t> </a:t>
            </a:r>
            <a:r>
              <a:rPr lang="en-US" dirty="0" err="1"/>
              <a:t>guówùyuàn</a:t>
            </a:r>
            <a:r>
              <a:rPr lang="en-US" dirty="0"/>
              <a:t> </a:t>
            </a:r>
            <a:r>
              <a:rPr lang="en-US" dirty="0" err="1"/>
              <a:t>yǒuguān</a:t>
            </a:r>
            <a:r>
              <a:rPr lang="en-US" dirty="0"/>
              <a:t> </a:t>
            </a:r>
            <a:r>
              <a:rPr lang="en-US" dirty="0" err="1"/>
              <a:t>bùmén</a:t>
            </a:r>
            <a:r>
              <a:rPr lang="en-US" dirty="0"/>
              <a:t> </a:t>
            </a:r>
            <a:r>
              <a:rPr lang="en-US" dirty="0" err="1"/>
              <a:t>zhìdìng</a:t>
            </a:r>
            <a:r>
              <a:rPr lang="en-US" dirty="0"/>
              <a:t> de </a:t>
            </a:r>
            <a:r>
              <a:rPr lang="en-US" dirty="0" err="1"/>
              <a:t>bànfǎ</a:t>
            </a:r>
            <a:r>
              <a:rPr lang="en-US" dirty="0"/>
              <a:t> </a:t>
            </a:r>
            <a:r>
              <a:rPr lang="en-US" dirty="0" err="1"/>
              <a:t>jìnxíng</a:t>
            </a:r>
            <a:r>
              <a:rPr lang="en-US" dirty="0"/>
              <a:t> </a:t>
            </a:r>
            <a:r>
              <a:rPr lang="en-US" dirty="0" err="1"/>
              <a:t>ānquán</a:t>
            </a:r>
            <a:r>
              <a:rPr lang="en-US" dirty="0"/>
              <a:t> </a:t>
            </a:r>
            <a:r>
              <a:rPr lang="en-US" dirty="0" err="1"/>
              <a:t>pínggū</a:t>
            </a:r>
            <a:r>
              <a:rPr lang="en-US" dirty="0"/>
              <a:t>;</a:t>
            </a:r>
          </a:p>
          <a:p>
            <a:pPr marL="0" indent="0">
              <a:buNone/>
            </a:pPr>
            <a:r>
              <a:rPr lang="en-US" sz="3400" b="1" i="1" dirty="0"/>
              <a:t>they shall follow the measures jointly formulated by the State network information departments and the relevant departments of the State Council to conduct a security assessment</a:t>
            </a:r>
            <a:r>
              <a:rPr lang="en-US" sz="3400" b="1" i="1" dirty="0" smtClean="0"/>
              <a:t>;</a:t>
            </a:r>
          </a:p>
          <a:p>
            <a:pPr marL="0" indent="0">
              <a:buNone/>
            </a:pPr>
            <a:endParaRPr lang="en-US" sz="3400" b="1" i="1" dirty="0"/>
          </a:p>
          <a:p>
            <a:pPr marL="0" indent="0">
              <a:buNone/>
            </a:pPr>
            <a:r>
              <a:rPr lang="en-US" dirty="0"/>
              <a:t>法律、行政法规另有规定的，依照其规定。</a:t>
            </a:r>
          </a:p>
          <a:p>
            <a:pPr marL="0" indent="0">
              <a:buNone/>
            </a:pPr>
            <a:r>
              <a:rPr lang="en-US" dirty="0" err="1"/>
              <a:t>fǎlǜ</a:t>
            </a:r>
            <a:r>
              <a:rPr lang="en-US" dirty="0"/>
              <a:t>, </a:t>
            </a:r>
            <a:r>
              <a:rPr lang="en-US" dirty="0" err="1"/>
              <a:t>xíngzhèng</a:t>
            </a:r>
            <a:r>
              <a:rPr lang="en-US" dirty="0"/>
              <a:t> </a:t>
            </a:r>
            <a:r>
              <a:rPr lang="en-US" dirty="0" err="1"/>
              <a:t>fǎguī</a:t>
            </a:r>
            <a:r>
              <a:rPr lang="en-US" dirty="0"/>
              <a:t> </a:t>
            </a:r>
            <a:r>
              <a:rPr lang="en-US" dirty="0" err="1"/>
              <a:t>lìng</a:t>
            </a:r>
            <a:r>
              <a:rPr lang="en-US" dirty="0"/>
              <a:t> </a:t>
            </a:r>
            <a:r>
              <a:rPr lang="en-US" dirty="0" err="1"/>
              <a:t>yǒu</a:t>
            </a:r>
            <a:r>
              <a:rPr lang="en-US" dirty="0"/>
              <a:t> </a:t>
            </a:r>
            <a:r>
              <a:rPr lang="en-US" dirty="0" err="1"/>
              <a:t>guīdìng</a:t>
            </a:r>
            <a:r>
              <a:rPr lang="en-US" dirty="0"/>
              <a:t> de, </a:t>
            </a:r>
            <a:r>
              <a:rPr lang="en-US" dirty="0" err="1"/>
              <a:t>yīzhào</a:t>
            </a:r>
            <a:r>
              <a:rPr lang="en-US" dirty="0"/>
              <a:t> </a:t>
            </a:r>
            <a:r>
              <a:rPr lang="en-US" dirty="0" err="1"/>
              <a:t>qí</a:t>
            </a:r>
            <a:r>
              <a:rPr lang="en-US" dirty="0"/>
              <a:t> </a:t>
            </a:r>
            <a:r>
              <a:rPr lang="en-US" dirty="0" err="1"/>
              <a:t>guīdìng</a:t>
            </a:r>
            <a:r>
              <a:rPr lang="en-US" dirty="0"/>
              <a:t>.</a:t>
            </a:r>
          </a:p>
          <a:p>
            <a:pPr marL="0" indent="0">
              <a:buNone/>
            </a:pPr>
            <a:r>
              <a:rPr lang="en-US" sz="3400" b="1" i="1" dirty="0"/>
              <a:t>but where laws and administrative regulations provide otherwise, follow those provisions.</a:t>
            </a:r>
          </a:p>
          <a:p>
            <a:pPr marL="0" indent="0">
              <a:buNone/>
            </a:pPr>
            <a:endParaRPr lang="en-US" dirty="0"/>
          </a:p>
        </p:txBody>
      </p:sp>
      <p:sp>
        <p:nvSpPr>
          <p:cNvPr id="2" name="Slide Number Placeholder 1"/>
          <p:cNvSpPr>
            <a:spLocks noGrp="1"/>
          </p:cNvSpPr>
          <p:nvPr>
            <p:ph type="sldNum" sz="quarter" idx="12"/>
          </p:nvPr>
        </p:nvSpPr>
        <p:spPr/>
        <p:txBody>
          <a:bodyPr/>
          <a:lstStyle/>
          <a:p>
            <a:fld id="{F37DE1E2-4B38-447E-8352-45A3B00321BF}" type="slidenum">
              <a:rPr lang="en-US" smtClean="0"/>
              <a:t>47</a:t>
            </a:fld>
            <a:endParaRPr lang="en-US" dirty="0"/>
          </a:p>
        </p:txBody>
      </p:sp>
    </p:spTree>
    <p:extLst>
      <p:ext uri="{BB962C8B-B14F-4D97-AF65-F5344CB8AC3E}">
        <p14:creationId xmlns:p14="http://schemas.microsoft.com/office/powerpoint/2010/main" val="105940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a:bodyPr>
          <a:lstStyle/>
          <a:p>
            <a:r>
              <a:rPr lang="en-US" sz="3600" dirty="0" smtClean="0"/>
              <a:t>Article 38, Cyber Security Law</a:t>
            </a:r>
            <a:endParaRPr lang="en-US" sz="3600" dirty="0"/>
          </a:p>
        </p:txBody>
      </p:sp>
      <p:sp>
        <p:nvSpPr>
          <p:cNvPr id="4" name="Content Placeholder 3"/>
          <p:cNvSpPr>
            <a:spLocks noGrp="1"/>
          </p:cNvSpPr>
          <p:nvPr>
            <p:ph idx="1"/>
          </p:nvPr>
        </p:nvSpPr>
        <p:spPr>
          <a:xfrm>
            <a:off x="457200" y="1219200"/>
            <a:ext cx="8229600" cy="5410200"/>
          </a:xfrm>
        </p:spPr>
        <p:txBody>
          <a:bodyPr>
            <a:normAutofit fontScale="55000" lnSpcReduction="20000"/>
          </a:bodyPr>
          <a:lstStyle/>
          <a:p>
            <a:pPr marL="0" indent="0">
              <a:buNone/>
            </a:pPr>
            <a:r>
              <a:rPr lang="en-US" dirty="0"/>
              <a:t>第三</a:t>
            </a:r>
            <a:r>
              <a:rPr lang="en-US" dirty="0" smtClean="0"/>
              <a:t>十八</a:t>
            </a:r>
            <a:r>
              <a:rPr lang="en-US" dirty="0"/>
              <a:t>条</a:t>
            </a:r>
            <a:r>
              <a:rPr lang="en-US" b="1" dirty="0" smtClean="0"/>
              <a:t>:</a:t>
            </a:r>
            <a:r>
              <a:rPr lang="en-US" b="1" dirty="0"/>
              <a:t> </a:t>
            </a:r>
            <a:endParaRPr lang="en-US" b="1" dirty="0" smtClean="0"/>
          </a:p>
          <a:p>
            <a:pPr marL="0" indent="0">
              <a:buNone/>
            </a:pPr>
            <a:endParaRPr lang="en-US" dirty="0"/>
          </a:p>
          <a:p>
            <a:pPr marL="0" indent="0">
              <a:buNone/>
            </a:pPr>
            <a:r>
              <a:rPr lang="en-US" sz="2900" dirty="0"/>
              <a:t>关键信息基础设施的运营者应当自行或者委托网络安全服务机构对其网络的安全性</a:t>
            </a:r>
          </a:p>
          <a:p>
            <a:pPr marL="0" indent="0">
              <a:buNone/>
            </a:pPr>
            <a:r>
              <a:rPr lang="en-US" sz="2900" dirty="0" err="1"/>
              <a:t>Guānjiàn</a:t>
            </a:r>
            <a:r>
              <a:rPr lang="en-US" sz="2900" dirty="0"/>
              <a:t> </a:t>
            </a:r>
            <a:r>
              <a:rPr lang="en-US" sz="2900" dirty="0" err="1"/>
              <a:t>xìnxī</a:t>
            </a:r>
            <a:r>
              <a:rPr lang="en-US" sz="2900" dirty="0"/>
              <a:t> </a:t>
            </a:r>
            <a:r>
              <a:rPr lang="en-US" sz="2900" dirty="0" err="1"/>
              <a:t>jīchǔ</a:t>
            </a:r>
            <a:r>
              <a:rPr lang="en-US" sz="2900" dirty="0"/>
              <a:t> </a:t>
            </a:r>
            <a:r>
              <a:rPr lang="en-US" sz="2900" dirty="0" err="1"/>
              <a:t>shèshī</a:t>
            </a:r>
            <a:r>
              <a:rPr lang="en-US" sz="2900" dirty="0"/>
              <a:t> de </a:t>
            </a:r>
            <a:r>
              <a:rPr lang="en-US" sz="2900" dirty="0" err="1"/>
              <a:t>yùnyíng</a:t>
            </a:r>
            <a:r>
              <a:rPr lang="en-US" sz="2900" dirty="0"/>
              <a:t> </a:t>
            </a:r>
            <a:r>
              <a:rPr lang="en-US" sz="2900" dirty="0" err="1"/>
              <a:t>zhě</a:t>
            </a:r>
            <a:r>
              <a:rPr lang="en-US" sz="2900" dirty="0"/>
              <a:t> </a:t>
            </a:r>
            <a:r>
              <a:rPr lang="en-US" sz="2900" dirty="0" err="1"/>
              <a:t>yīngdāng</a:t>
            </a:r>
            <a:r>
              <a:rPr lang="en-US" sz="2900" dirty="0"/>
              <a:t> </a:t>
            </a:r>
            <a:r>
              <a:rPr lang="en-US" sz="2900" dirty="0" err="1"/>
              <a:t>zìxíng</a:t>
            </a:r>
            <a:r>
              <a:rPr lang="en-US" sz="2900" dirty="0"/>
              <a:t> </a:t>
            </a:r>
            <a:r>
              <a:rPr lang="en-US" sz="2900" dirty="0" err="1"/>
              <a:t>huòzhě</a:t>
            </a:r>
            <a:r>
              <a:rPr lang="en-US" sz="2900" dirty="0"/>
              <a:t> </a:t>
            </a:r>
            <a:r>
              <a:rPr lang="en-US" sz="2900" dirty="0" err="1"/>
              <a:t>wěituō</a:t>
            </a:r>
            <a:r>
              <a:rPr lang="en-US" sz="2900" dirty="0"/>
              <a:t> </a:t>
            </a:r>
            <a:r>
              <a:rPr lang="en-US" sz="2900" dirty="0" err="1"/>
              <a:t>wǎngluò</a:t>
            </a:r>
            <a:r>
              <a:rPr lang="en-US" sz="2900" dirty="0"/>
              <a:t> </a:t>
            </a:r>
            <a:r>
              <a:rPr lang="en-US" sz="2900" dirty="0" err="1"/>
              <a:t>ānquán</a:t>
            </a:r>
            <a:r>
              <a:rPr lang="en-US" sz="2900" dirty="0"/>
              <a:t> </a:t>
            </a:r>
            <a:r>
              <a:rPr lang="en-US" sz="2900" dirty="0" err="1"/>
              <a:t>fúwù</a:t>
            </a:r>
            <a:r>
              <a:rPr lang="en-US" sz="2900" dirty="0"/>
              <a:t> </a:t>
            </a:r>
            <a:r>
              <a:rPr lang="en-US" sz="2900" dirty="0" err="1"/>
              <a:t>jīgòu</a:t>
            </a:r>
            <a:r>
              <a:rPr lang="en-US" sz="2900" dirty="0"/>
              <a:t> </a:t>
            </a:r>
            <a:r>
              <a:rPr lang="en-US" sz="2900" dirty="0" err="1"/>
              <a:t>duì</a:t>
            </a:r>
            <a:r>
              <a:rPr lang="en-US" sz="2900" dirty="0"/>
              <a:t> </a:t>
            </a:r>
            <a:r>
              <a:rPr lang="en-US" sz="2900" dirty="0" err="1"/>
              <a:t>qí</a:t>
            </a:r>
            <a:r>
              <a:rPr lang="en-US" sz="2900" dirty="0"/>
              <a:t> </a:t>
            </a:r>
            <a:r>
              <a:rPr lang="en-US" sz="2900" dirty="0" err="1"/>
              <a:t>wǎngluò</a:t>
            </a:r>
            <a:r>
              <a:rPr lang="en-US" sz="2900" dirty="0"/>
              <a:t> de </a:t>
            </a:r>
            <a:r>
              <a:rPr lang="en-US" sz="2900" dirty="0" err="1"/>
              <a:t>ānquán</a:t>
            </a:r>
            <a:r>
              <a:rPr lang="en-US" sz="2900" dirty="0"/>
              <a:t> </a:t>
            </a:r>
            <a:r>
              <a:rPr lang="en-US" sz="2900" dirty="0" err="1"/>
              <a:t>xìng</a:t>
            </a:r>
            <a:endParaRPr lang="en-US" sz="2900" dirty="0"/>
          </a:p>
          <a:p>
            <a:pPr marL="0" indent="0">
              <a:buNone/>
            </a:pPr>
            <a:r>
              <a:rPr lang="en-US" altLang="zh-CN" dirty="0" smtClean="0"/>
              <a:t>C</a:t>
            </a:r>
            <a:r>
              <a:rPr lang="en-US" dirty="0" smtClean="0"/>
              <a:t>ritical </a:t>
            </a:r>
            <a:r>
              <a:rPr lang="en-US" dirty="0"/>
              <a:t>information infrastructure operators shall conduct an inspection and assessment of their networks </a:t>
            </a:r>
            <a:r>
              <a:rPr lang="en-US" dirty="0" smtClean="0"/>
              <a:t>security</a:t>
            </a:r>
          </a:p>
          <a:p>
            <a:pPr marL="0" indent="0">
              <a:buNone/>
            </a:pPr>
            <a:endParaRPr lang="en-US" dirty="0"/>
          </a:p>
          <a:p>
            <a:pPr marL="0" indent="0">
              <a:buNone/>
            </a:pPr>
            <a:r>
              <a:rPr lang="en-US" sz="2900" dirty="0"/>
              <a:t>和可能存在的风险每年至少进行一次检测评估，</a:t>
            </a:r>
          </a:p>
          <a:p>
            <a:pPr marL="0" indent="0">
              <a:buNone/>
            </a:pPr>
            <a:r>
              <a:rPr lang="en-US" sz="2900" dirty="0"/>
              <a:t>he </a:t>
            </a:r>
            <a:r>
              <a:rPr lang="en-US" sz="2900" dirty="0" err="1"/>
              <a:t>kěnéng</a:t>
            </a:r>
            <a:r>
              <a:rPr lang="en-US" sz="2900" dirty="0"/>
              <a:t> </a:t>
            </a:r>
            <a:r>
              <a:rPr lang="en-US" sz="2900" dirty="0" err="1"/>
              <a:t>cúnzài</a:t>
            </a:r>
            <a:r>
              <a:rPr lang="en-US" sz="2900" dirty="0"/>
              <a:t> de </a:t>
            </a:r>
            <a:r>
              <a:rPr lang="en-US" sz="2900" dirty="0" err="1"/>
              <a:t>fēngxiǎn</a:t>
            </a:r>
            <a:r>
              <a:rPr lang="en-US" sz="2900" dirty="0"/>
              <a:t> </a:t>
            </a:r>
            <a:r>
              <a:rPr lang="en-US" sz="2900" dirty="0" err="1"/>
              <a:t>měinián</a:t>
            </a:r>
            <a:r>
              <a:rPr lang="en-US" sz="2900" dirty="0"/>
              <a:t> </a:t>
            </a:r>
            <a:r>
              <a:rPr lang="en-US" sz="2900" dirty="0" err="1"/>
              <a:t>zhìshǎo</a:t>
            </a:r>
            <a:r>
              <a:rPr lang="en-US" sz="2900" dirty="0"/>
              <a:t> </a:t>
            </a:r>
            <a:r>
              <a:rPr lang="en-US" sz="2900" dirty="0" err="1"/>
              <a:t>jìnxíng</a:t>
            </a:r>
            <a:r>
              <a:rPr lang="en-US" sz="2900" dirty="0"/>
              <a:t> </a:t>
            </a:r>
            <a:r>
              <a:rPr lang="en-US" sz="2900" dirty="0" err="1"/>
              <a:t>yīcì</a:t>
            </a:r>
            <a:r>
              <a:rPr lang="en-US" sz="2900" dirty="0"/>
              <a:t> </a:t>
            </a:r>
            <a:r>
              <a:rPr lang="en-US" sz="2900" dirty="0" err="1"/>
              <a:t>jiǎncè</a:t>
            </a:r>
            <a:r>
              <a:rPr lang="en-US" sz="2900" dirty="0"/>
              <a:t> </a:t>
            </a:r>
            <a:r>
              <a:rPr lang="en-US" sz="2900" dirty="0" err="1"/>
              <a:t>pínggū</a:t>
            </a:r>
            <a:r>
              <a:rPr lang="en-US" sz="2900" dirty="0"/>
              <a:t>,</a:t>
            </a:r>
          </a:p>
          <a:p>
            <a:pPr marL="0" indent="0">
              <a:buNone/>
            </a:pPr>
            <a:r>
              <a:rPr lang="en-US" dirty="0"/>
              <a:t>and risks that might exists either personally, or through retaining a network security services </a:t>
            </a:r>
            <a:r>
              <a:rPr lang="en-US" dirty="0" smtClean="0"/>
              <a:t>establishment, </a:t>
            </a:r>
            <a:r>
              <a:rPr lang="en-US" smtClean="0"/>
              <a:t>at least </a:t>
            </a:r>
            <a:r>
              <a:rPr lang="en-US" dirty="0"/>
              <a:t>once a year</a:t>
            </a:r>
            <a:r>
              <a:rPr lang="en-US" dirty="0" smtClean="0"/>
              <a:t>;</a:t>
            </a:r>
          </a:p>
          <a:p>
            <a:pPr marL="0" indent="0">
              <a:buNone/>
            </a:pPr>
            <a:endParaRPr lang="en-US" dirty="0"/>
          </a:p>
          <a:p>
            <a:pPr marL="0" indent="0">
              <a:buNone/>
            </a:pPr>
            <a:r>
              <a:rPr lang="en-US" dirty="0"/>
              <a:t>并将检测评估情况和改进措施报送相关负责关键信息基础设施安全保护工作的部门</a:t>
            </a:r>
            <a:br>
              <a:rPr lang="en-US" dirty="0"/>
            </a:br>
            <a:r>
              <a:rPr lang="en-US" sz="2900" dirty="0" err="1"/>
              <a:t>bìng</a:t>
            </a:r>
            <a:r>
              <a:rPr lang="en-US" sz="2900" dirty="0"/>
              <a:t> </a:t>
            </a:r>
            <a:r>
              <a:rPr lang="en-US" sz="2900" dirty="0" err="1"/>
              <a:t>jiāng</a:t>
            </a:r>
            <a:r>
              <a:rPr lang="en-US" sz="2900" dirty="0"/>
              <a:t> </a:t>
            </a:r>
            <a:r>
              <a:rPr lang="en-US" sz="2900" dirty="0" err="1"/>
              <a:t>jiǎncè</a:t>
            </a:r>
            <a:r>
              <a:rPr lang="en-US" sz="2900" dirty="0"/>
              <a:t> </a:t>
            </a:r>
            <a:r>
              <a:rPr lang="en-US" sz="2900" dirty="0" err="1"/>
              <a:t>pínggū</a:t>
            </a:r>
            <a:r>
              <a:rPr lang="en-US" sz="2900" dirty="0"/>
              <a:t> </a:t>
            </a:r>
            <a:r>
              <a:rPr lang="en-US" sz="2900" dirty="0" err="1"/>
              <a:t>qíngkuàng</a:t>
            </a:r>
            <a:r>
              <a:rPr lang="en-US" sz="2900" dirty="0"/>
              <a:t> </a:t>
            </a:r>
            <a:r>
              <a:rPr lang="en-US" sz="2900" dirty="0" err="1"/>
              <a:t>hé</a:t>
            </a:r>
            <a:r>
              <a:rPr lang="en-US" sz="2900" dirty="0"/>
              <a:t> </a:t>
            </a:r>
            <a:r>
              <a:rPr lang="en-US" sz="2900" dirty="0" err="1"/>
              <a:t>gǎijìn</a:t>
            </a:r>
            <a:r>
              <a:rPr lang="en-US" sz="2900" dirty="0"/>
              <a:t> </a:t>
            </a:r>
            <a:r>
              <a:rPr lang="en-US" sz="2900" dirty="0" err="1"/>
              <a:t>cuòshī</a:t>
            </a:r>
            <a:r>
              <a:rPr lang="en-US" sz="2900" dirty="0"/>
              <a:t> </a:t>
            </a:r>
            <a:r>
              <a:rPr lang="en-US" sz="2900" dirty="0" err="1"/>
              <a:t>bào</a:t>
            </a:r>
            <a:r>
              <a:rPr lang="en-US" sz="2900" dirty="0"/>
              <a:t> </a:t>
            </a:r>
            <a:r>
              <a:rPr lang="en-US" sz="2900" dirty="0" err="1"/>
              <a:t>sòng</a:t>
            </a:r>
            <a:r>
              <a:rPr lang="en-US" sz="2900" dirty="0"/>
              <a:t> </a:t>
            </a:r>
            <a:r>
              <a:rPr lang="en-US" sz="2900" dirty="0" err="1"/>
              <a:t>xiāngguān</a:t>
            </a:r>
            <a:r>
              <a:rPr lang="en-US" sz="2900" dirty="0"/>
              <a:t> </a:t>
            </a:r>
            <a:r>
              <a:rPr lang="en-US" sz="2900" dirty="0" err="1"/>
              <a:t>fùzé</a:t>
            </a:r>
            <a:r>
              <a:rPr lang="en-US" sz="2900" dirty="0"/>
              <a:t> </a:t>
            </a:r>
            <a:r>
              <a:rPr lang="en-US" sz="2900" dirty="0" err="1"/>
              <a:t>guānjiàn</a:t>
            </a:r>
            <a:r>
              <a:rPr lang="en-US" sz="2900" dirty="0"/>
              <a:t> </a:t>
            </a:r>
            <a:r>
              <a:rPr lang="en-US" sz="2900" dirty="0" err="1"/>
              <a:t>xìnxī</a:t>
            </a:r>
            <a:r>
              <a:rPr lang="en-US" sz="2900" dirty="0"/>
              <a:t> </a:t>
            </a:r>
            <a:r>
              <a:rPr lang="en-US" sz="2900" dirty="0" err="1"/>
              <a:t>jīchǔ</a:t>
            </a:r>
            <a:r>
              <a:rPr lang="en-US" sz="2900" dirty="0"/>
              <a:t> </a:t>
            </a:r>
            <a:r>
              <a:rPr lang="en-US" sz="2900" dirty="0" err="1"/>
              <a:t>shèshī</a:t>
            </a:r>
            <a:r>
              <a:rPr lang="en-US" sz="2900" dirty="0"/>
              <a:t> </a:t>
            </a:r>
            <a:r>
              <a:rPr lang="en-US" sz="2900" dirty="0" err="1"/>
              <a:t>ānquán</a:t>
            </a:r>
            <a:r>
              <a:rPr lang="en-US" sz="2900" dirty="0"/>
              <a:t> </a:t>
            </a:r>
            <a:r>
              <a:rPr lang="en-US" sz="2900" dirty="0" err="1"/>
              <a:t>bǎohù</a:t>
            </a:r>
            <a:r>
              <a:rPr lang="en-US" sz="2900" dirty="0"/>
              <a:t> </a:t>
            </a:r>
            <a:r>
              <a:rPr lang="en-US" sz="2900" dirty="0" err="1"/>
              <a:t>gōngzuò</a:t>
            </a:r>
            <a:r>
              <a:rPr lang="en-US" sz="2900" dirty="0"/>
              <a:t> de </a:t>
            </a:r>
            <a:r>
              <a:rPr lang="en-US" sz="2900" dirty="0" err="1"/>
              <a:t>bùmén</a:t>
            </a:r>
            <a:r>
              <a:rPr lang="en-US" sz="2900" dirty="0"/>
              <a:t>.</a:t>
            </a:r>
          </a:p>
          <a:p>
            <a:pPr marL="0" indent="0">
              <a:buNone/>
            </a:pPr>
            <a:r>
              <a:rPr lang="en-US" dirty="0"/>
              <a:t>and submit a network security report on the circumstances of the inspection and assessment as well as improvement measures, to be sent to the relevant department responsible for critical information infrastructure security protection efforts. </a:t>
            </a:r>
          </a:p>
          <a:p>
            <a:pPr marL="0" indent="0">
              <a:buNone/>
            </a:pPr>
            <a:endParaRPr lang="en-US" dirty="0"/>
          </a:p>
        </p:txBody>
      </p:sp>
      <p:sp>
        <p:nvSpPr>
          <p:cNvPr id="2" name="Slide Number Placeholder 1"/>
          <p:cNvSpPr>
            <a:spLocks noGrp="1"/>
          </p:cNvSpPr>
          <p:nvPr>
            <p:ph type="sldNum" sz="quarter" idx="12"/>
          </p:nvPr>
        </p:nvSpPr>
        <p:spPr/>
        <p:txBody>
          <a:bodyPr/>
          <a:lstStyle/>
          <a:p>
            <a:fld id="{F37DE1E2-4B38-447E-8352-45A3B00321BF}" type="slidenum">
              <a:rPr lang="en-US" smtClean="0"/>
              <a:t>48</a:t>
            </a:fld>
            <a:endParaRPr lang="en-US" dirty="0"/>
          </a:p>
        </p:txBody>
      </p:sp>
    </p:spTree>
    <p:extLst>
      <p:ext uri="{BB962C8B-B14F-4D97-AF65-F5344CB8AC3E}">
        <p14:creationId xmlns:p14="http://schemas.microsoft.com/office/powerpoint/2010/main" val="1403265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FBI Docudramas Online</a:t>
            </a:r>
            <a:endParaRPr lang="en-US" dirty="0"/>
          </a:p>
        </p:txBody>
      </p:sp>
      <p:sp>
        <p:nvSpPr>
          <p:cNvPr id="3" name="Content Placeholder 2"/>
          <p:cNvSpPr>
            <a:spLocks noGrp="1"/>
          </p:cNvSpPr>
          <p:nvPr>
            <p:ph sz="half" idx="1"/>
          </p:nvPr>
        </p:nvSpPr>
        <p:spPr>
          <a:xfrm>
            <a:off x="457200" y="1600200"/>
            <a:ext cx="2819400" cy="4525963"/>
          </a:xfrm>
        </p:spPr>
        <p:txBody>
          <a:bodyPr>
            <a:normAutofit fontScale="85000" lnSpcReduction="20000"/>
          </a:bodyPr>
          <a:lstStyle/>
          <a:p>
            <a:pPr marL="0" indent="0">
              <a:buNone/>
            </a:pPr>
            <a:r>
              <a:rPr lang="en-US" dirty="0" smtClean="0">
                <a:hlinkClick r:id="rId2"/>
              </a:rPr>
              <a:t>“Game of Pawns,”</a:t>
            </a:r>
            <a:r>
              <a:rPr lang="en-US" dirty="0" smtClean="0"/>
              <a:t> based on the 2004-2007 MSS recruitment in Shanghai of American student Glen Shriver</a:t>
            </a:r>
          </a:p>
          <a:p>
            <a:pPr marL="0" indent="0">
              <a:buNone/>
            </a:pPr>
            <a:r>
              <a:rPr lang="en-US" dirty="0" smtClean="0">
                <a:hlinkClick r:id="rId3"/>
              </a:rPr>
              <a:t>“Company Man”</a:t>
            </a:r>
            <a:r>
              <a:rPr lang="en-US" dirty="0" smtClean="0"/>
              <a:t> based on the 2012  attempted theft </a:t>
            </a:r>
            <a:r>
              <a:rPr lang="en-US" smtClean="0"/>
              <a:t>from  Pittsburgh </a:t>
            </a:r>
            <a:r>
              <a:rPr lang="en-US" dirty="0" smtClean="0"/>
              <a:t>Corning of cellular glass insulation technology</a:t>
            </a:r>
          </a:p>
          <a:p>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114800" y="1905000"/>
            <a:ext cx="3551310" cy="2022196"/>
          </a:xfrm>
        </p:spPr>
      </p:pic>
      <p:sp>
        <p:nvSpPr>
          <p:cNvPr id="6" name="Slide Number Placeholder 5"/>
          <p:cNvSpPr>
            <a:spLocks noGrp="1"/>
          </p:cNvSpPr>
          <p:nvPr>
            <p:ph type="sldNum" sz="quarter" idx="12"/>
          </p:nvPr>
        </p:nvSpPr>
        <p:spPr/>
        <p:txBody>
          <a:bodyPr/>
          <a:lstStyle/>
          <a:p>
            <a:fld id="{F37DE1E2-4B38-447E-8352-45A3B00321BF}" type="slidenum">
              <a:rPr lang="en-US" smtClean="0"/>
              <a:t>49</a:t>
            </a:fld>
            <a:endParaRPr 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810000"/>
            <a:ext cx="33909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38600" y="5715000"/>
            <a:ext cx="4191000" cy="369332"/>
          </a:xfrm>
          <a:prstGeom prst="rect">
            <a:avLst/>
          </a:prstGeom>
          <a:noFill/>
        </p:spPr>
        <p:txBody>
          <a:bodyPr wrap="square" rtlCol="0">
            <a:spAutoFit/>
          </a:bodyPr>
          <a:lstStyle/>
          <a:p>
            <a:r>
              <a:rPr lang="en-US" dirty="0" smtClean="0"/>
              <a:t>See more background at </a:t>
            </a:r>
            <a:r>
              <a:rPr lang="en-US" dirty="0" smtClean="0">
                <a:hlinkClick r:id="rId6"/>
              </a:rPr>
              <a:t>FBI.gov</a:t>
            </a:r>
            <a:endParaRPr lang="en-US" dirty="0"/>
          </a:p>
        </p:txBody>
      </p:sp>
    </p:spTree>
    <p:extLst>
      <p:ext uri="{BB962C8B-B14F-4D97-AF65-F5344CB8AC3E}">
        <p14:creationId xmlns:p14="http://schemas.microsoft.com/office/powerpoint/2010/main" val="1261283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860894" y="408719"/>
            <a:ext cx="6102036" cy="720324"/>
          </a:xfrm>
          <a:prstGeom prst="rect">
            <a:avLst/>
          </a:prstGeom>
        </p:spPr>
        <p:txBody>
          <a:bodyPr vert="horz" lIns="91440" tIns="45720" rIns="91440" bIns="45720" rtlCol="0" anchor="ctr">
            <a:normAutofit/>
          </a:bodyPr>
          <a:lstStyle/>
          <a:p>
            <a:pPr marL="0" marR="0" lvl="0" indent="0" algn="r" fontAlgn="auto">
              <a:lnSpc>
                <a:spcPct val="80000"/>
              </a:lnSpc>
              <a:spcBef>
                <a:spcPct val="0"/>
              </a:spcBef>
              <a:spcAft>
                <a:spcPts val="0"/>
              </a:spcAft>
              <a:buClrTx/>
              <a:buSzTx/>
              <a:tabLst/>
              <a:defRPr/>
            </a:pPr>
            <a:r>
              <a:rPr lang="en-US" sz="2800" b="1" dirty="0" smtClean="0">
                <a:solidFill>
                  <a:schemeClr val="bg1"/>
                </a:solidFill>
                <a:latin typeface="Myriad Pro" panose="020B0503030403020204" pitchFamily="34" charset="0"/>
                <a:ea typeface="+mj-ea"/>
                <a:cs typeface="Arial" pitchFamily="34" charset="0"/>
              </a:rPr>
              <a:t>Countermeasure Strategy</a:t>
            </a:r>
            <a:endParaRPr lang="en-US" sz="2800" b="1" dirty="0">
              <a:solidFill>
                <a:schemeClr val="bg1"/>
              </a:solidFill>
              <a:latin typeface="Myriad Pro" panose="020B0503030403020204" pitchFamily="34" charset="0"/>
              <a:ea typeface="+mj-ea"/>
              <a:cs typeface="Arial" pitchFamily="34" charset="0"/>
            </a:endParaRPr>
          </a:p>
        </p:txBody>
      </p:sp>
      <p:sp>
        <p:nvSpPr>
          <p:cNvPr id="3" name="Content Placeholder 2"/>
          <p:cNvSpPr txBox="1">
            <a:spLocks/>
          </p:cNvSpPr>
          <p:nvPr/>
        </p:nvSpPr>
        <p:spPr>
          <a:xfrm>
            <a:off x="848762" y="2362200"/>
            <a:ext cx="8229600" cy="395182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4000"/>
              </a:lnSpc>
              <a:spcBef>
                <a:spcPts val="0"/>
              </a:spcBef>
              <a:spcAft>
                <a:spcPts val="1200"/>
              </a:spcAft>
              <a:buSzPct val="80000"/>
              <a:buFont typeface="Wingdings" panose="05000000000000000000" pitchFamily="2" charset="2"/>
              <a:buChar char="§"/>
            </a:pPr>
            <a:endParaRPr lang="en-US" sz="2200" dirty="0" smtClean="0">
              <a:latin typeface="Myriad Pro" panose="020B0503030403020204" pitchFamily="34" charset="0"/>
              <a:cs typeface="Arial" pitchFamily="34" charset="0"/>
            </a:endParaRPr>
          </a:p>
        </p:txBody>
      </p:sp>
      <p:sp>
        <p:nvSpPr>
          <p:cNvPr id="5" name="TextBox 4"/>
          <p:cNvSpPr txBox="1"/>
          <p:nvPr/>
        </p:nvSpPr>
        <p:spPr>
          <a:xfrm>
            <a:off x="838200" y="2819400"/>
            <a:ext cx="7391400" cy="1077218"/>
          </a:xfrm>
          <a:prstGeom prst="rect">
            <a:avLst/>
          </a:prstGeom>
          <a:noFill/>
        </p:spPr>
        <p:txBody>
          <a:bodyPr wrap="square" rtlCol="0">
            <a:spAutoFit/>
          </a:bodyPr>
          <a:lstStyle/>
          <a:p>
            <a:pPr algn="ctr"/>
            <a:r>
              <a:rPr lang="en-US" sz="3200" b="1" dirty="0" smtClean="0">
                <a:latin typeface="Myriad Pro" panose="020B0503030403020204" pitchFamily="34" charset="0"/>
                <a:cs typeface="Arial" pitchFamily="34" charset="0"/>
              </a:rPr>
              <a:t>Things to Know Before Doing Business in China</a:t>
            </a:r>
            <a:endParaRPr lang="en-US" sz="3200" b="1" dirty="0">
              <a:latin typeface="Myriad Pro" panose="020B0503030403020204" pitchFamily="34" charset="0"/>
              <a:cs typeface="Arial" pitchFamily="34" charset="0"/>
            </a:endParaRPr>
          </a:p>
        </p:txBody>
      </p:sp>
      <p:sp>
        <p:nvSpPr>
          <p:cNvPr id="6" name="Slide Number Placeholder 5"/>
          <p:cNvSpPr>
            <a:spLocks noGrp="1"/>
          </p:cNvSpPr>
          <p:nvPr>
            <p:ph type="sldNum" sz="quarter" idx="12"/>
          </p:nvPr>
        </p:nvSpPr>
        <p:spPr/>
        <p:txBody>
          <a:bodyPr/>
          <a:lstStyle/>
          <a:p>
            <a:fld id="{F37DE1E2-4B38-447E-8352-45A3B00321BF}" type="slidenum">
              <a:rPr lang="en-US" smtClean="0"/>
              <a:t>5</a:t>
            </a:fld>
            <a:endParaRPr lang="en-US"/>
          </a:p>
        </p:txBody>
      </p:sp>
    </p:spTree>
    <p:extLst>
      <p:ext uri="{BB962C8B-B14F-4D97-AF65-F5344CB8AC3E}">
        <p14:creationId xmlns:p14="http://schemas.microsoft.com/office/powerpoint/2010/main" val="3402308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5000 years of the Emperor System—and a century with two republics</a:t>
            </a:r>
            <a:endParaRPr lang="en-US" dirty="0"/>
          </a:p>
        </p:txBody>
      </p:sp>
      <p:pic>
        <p:nvPicPr>
          <p:cNvPr id="1026" name="Picture 2" descr="http://www.working2live.com/wp-content/uploads/2013/12/China-Tim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845724" cy="349521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37DE1E2-4B38-447E-8352-45A3B00321BF}" type="slidenum">
              <a:rPr lang="en-US" smtClean="0"/>
              <a:t>6</a:t>
            </a:fld>
            <a:endParaRPr lang="en-US" dirty="0"/>
          </a:p>
        </p:txBody>
      </p:sp>
    </p:spTree>
    <p:extLst>
      <p:ext uri="{BB962C8B-B14F-4D97-AF65-F5344CB8AC3E}">
        <p14:creationId xmlns:p14="http://schemas.microsoft.com/office/powerpoint/2010/main" val="1575776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200" dirty="0" smtClean="0"/>
              <a:t>The Century of Humiliation, </a:t>
            </a:r>
            <a:r>
              <a:rPr lang="zh-CN" altLang="en-US" sz="3200" dirty="0" smtClean="0"/>
              <a:t>百年国耻</a:t>
            </a:r>
            <a:r>
              <a:rPr lang="en-US" sz="3200" dirty="0" smtClean="0"/>
              <a:t>: 1842-1949</a:t>
            </a:r>
            <a:endParaRPr lang="en-US" sz="3200"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66800" y="1295400"/>
            <a:ext cx="7315200" cy="5061526"/>
          </a:xfrm>
        </p:spPr>
      </p:pic>
      <p:sp>
        <p:nvSpPr>
          <p:cNvPr id="3" name="Slide Number Placeholder 2"/>
          <p:cNvSpPr>
            <a:spLocks noGrp="1"/>
          </p:cNvSpPr>
          <p:nvPr>
            <p:ph type="sldNum" sz="quarter" idx="12"/>
          </p:nvPr>
        </p:nvSpPr>
        <p:spPr/>
        <p:txBody>
          <a:bodyPr/>
          <a:lstStyle/>
          <a:p>
            <a:fld id="{F37DE1E2-4B38-447E-8352-45A3B00321BF}" type="slidenum">
              <a:rPr lang="en-US" smtClean="0"/>
              <a:t>7</a:t>
            </a:fld>
            <a:endParaRPr lang="en-US" dirty="0"/>
          </a:p>
        </p:txBody>
      </p:sp>
    </p:spTree>
    <p:extLst>
      <p:ext uri="{BB962C8B-B14F-4D97-AF65-F5344CB8AC3E}">
        <p14:creationId xmlns:p14="http://schemas.microsoft.com/office/powerpoint/2010/main" val="3029538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t>People can still become angry. Suddenly.</a:t>
            </a:r>
            <a:endParaRPr lang="en-US" sz="36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143000"/>
            <a:ext cx="6644217" cy="4983163"/>
          </a:xfrm>
        </p:spPr>
      </p:pic>
      <p:sp>
        <p:nvSpPr>
          <p:cNvPr id="6" name="TextBox 5"/>
          <p:cNvSpPr txBox="1"/>
          <p:nvPr/>
        </p:nvSpPr>
        <p:spPr>
          <a:xfrm>
            <a:off x="228600" y="6157586"/>
            <a:ext cx="8686800" cy="369332"/>
          </a:xfrm>
          <a:prstGeom prst="rect">
            <a:avLst/>
          </a:prstGeom>
          <a:noFill/>
        </p:spPr>
        <p:txBody>
          <a:bodyPr wrap="square" rtlCol="0">
            <a:spAutoFit/>
          </a:bodyPr>
          <a:lstStyle/>
          <a:p>
            <a:r>
              <a:rPr lang="en-US" sz="1400" dirty="0" smtClean="0"/>
              <a:t>Chinese tourists in Beijing view relic in Imperial Palace defaced by French soldiers in Second Opium War (1856-60)</a:t>
            </a:r>
            <a:r>
              <a:rPr lang="en-US" dirty="0" smtClean="0"/>
              <a:t> </a:t>
            </a:r>
            <a:endParaRPr lang="en-US" dirty="0"/>
          </a:p>
        </p:txBody>
      </p:sp>
      <p:sp>
        <p:nvSpPr>
          <p:cNvPr id="3" name="Slide Number Placeholder 2"/>
          <p:cNvSpPr>
            <a:spLocks noGrp="1"/>
          </p:cNvSpPr>
          <p:nvPr>
            <p:ph type="sldNum" sz="quarter" idx="12"/>
          </p:nvPr>
        </p:nvSpPr>
        <p:spPr/>
        <p:txBody>
          <a:bodyPr/>
          <a:lstStyle/>
          <a:p>
            <a:fld id="{F37DE1E2-4B38-447E-8352-45A3B00321BF}" type="slidenum">
              <a:rPr lang="en-US" smtClean="0"/>
              <a:t>8</a:t>
            </a:fld>
            <a:endParaRPr lang="en-US" dirty="0"/>
          </a:p>
        </p:txBody>
      </p:sp>
    </p:spTree>
    <p:extLst>
      <p:ext uri="{BB962C8B-B14F-4D97-AF65-F5344CB8AC3E}">
        <p14:creationId xmlns:p14="http://schemas.microsoft.com/office/powerpoint/2010/main" val="658686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dirty="0" smtClean="0"/>
              <a:t>Why Did Corruption Blossom Before </a:t>
            </a:r>
            <a:br>
              <a:rPr lang="en-US" sz="3600" dirty="0" smtClean="0"/>
            </a:br>
            <a:r>
              <a:rPr lang="en-US" sz="3600" dirty="0" smtClean="0"/>
              <a:t>Xi Jinping?</a:t>
            </a:r>
            <a:endParaRPr lang="en-US" sz="3600" dirty="0"/>
          </a:p>
        </p:txBody>
      </p:sp>
      <p:sp>
        <p:nvSpPr>
          <p:cNvPr id="3" name="Content Placeholder 2"/>
          <p:cNvSpPr>
            <a:spLocks noGrp="1"/>
          </p:cNvSpPr>
          <p:nvPr>
            <p:ph sz="half" idx="1"/>
          </p:nvPr>
        </p:nvSpPr>
        <p:spPr>
          <a:xfrm>
            <a:off x="457200" y="1371600"/>
            <a:ext cx="3581400" cy="5181600"/>
          </a:xfrm>
        </p:spPr>
        <p:txBody>
          <a:bodyPr>
            <a:normAutofit fontScale="70000" lnSpcReduction="20000"/>
          </a:bodyPr>
          <a:lstStyle/>
          <a:p>
            <a:r>
              <a:rPr lang="en-US" dirty="0" smtClean="0"/>
              <a:t>Law enforcement underpaid</a:t>
            </a:r>
          </a:p>
          <a:p>
            <a:r>
              <a:rPr lang="en-US" dirty="0" smtClean="0"/>
              <a:t>CCP officials underpaid</a:t>
            </a:r>
          </a:p>
          <a:p>
            <a:r>
              <a:rPr lang="en-US" dirty="0" smtClean="0"/>
              <a:t>CCP admitted the developing moneyed class: “The Three Represents” </a:t>
            </a:r>
            <a:r>
              <a:rPr lang="zh-CN" altLang="en-US" dirty="0" smtClean="0"/>
              <a:t>三个代表</a:t>
            </a:r>
            <a:endParaRPr lang="en-US" dirty="0" smtClean="0"/>
          </a:p>
          <a:p>
            <a:r>
              <a:rPr lang="en-US" dirty="0"/>
              <a:t>State assets privatized: sold off to friends of </a:t>
            </a:r>
            <a:r>
              <a:rPr lang="en-US" dirty="0" smtClean="0"/>
              <a:t>friends</a:t>
            </a:r>
          </a:p>
          <a:p>
            <a:r>
              <a:rPr lang="en-US" dirty="0" smtClean="0"/>
              <a:t>Favoritism: </a:t>
            </a:r>
          </a:p>
          <a:p>
            <a:pPr marL="0" indent="0">
              <a:buNone/>
            </a:pPr>
            <a:r>
              <a:rPr lang="en-US" dirty="0" smtClean="0"/>
              <a:t>        - Transfer of land and State assets</a:t>
            </a:r>
          </a:p>
          <a:p>
            <a:pPr marL="0" indent="0">
              <a:buNone/>
            </a:pPr>
            <a:r>
              <a:rPr lang="en-US" dirty="0" smtClean="0"/>
              <a:t>        - Ignore rules for friends</a:t>
            </a:r>
          </a:p>
          <a:p>
            <a:pPr marL="0" indent="0">
              <a:buNone/>
            </a:pPr>
            <a:r>
              <a:rPr lang="en-US" dirty="0" smtClean="0"/>
              <a:t>        - Make life difficult for others</a:t>
            </a:r>
          </a:p>
          <a:p>
            <a:pPr marL="0" indent="0">
              <a:buNone/>
            </a:pPr>
            <a:r>
              <a:rPr lang="en-US" dirty="0" smtClean="0"/>
              <a:t>        - All without interference from Beijing</a:t>
            </a:r>
          </a:p>
          <a:p>
            <a:r>
              <a:rPr lang="en-US" dirty="0" smtClean="0"/>
              <a:t>The party gradually lost control over its local officials</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14800" y="1524000"/>
            <a:ext cx="4893429" cy="3670072"/>
          </a:xfrm>
        </p:spPr>
      </p:pic>
      <p:sp>
        <p:nvSpPr>
          <p:cNvPr id="7" name="TextBox 6"/>
          <p:cNvSpPr txBox="1"/>
          <p:nvPr/>
        </p:nvSpPr>
        <p:spPr>
          <a:xfrm>
            <a:off x="4038600" y="5334000"/>
            <a:ext cx="4876800" cy="523220"/>
          </a:xfrm>
          <a:prstGeom prst="rect">
            <a:avLst/>
          </a:prstGeom>
          <a:noFill/>
        </p:spPr>
        <p:txBody>
          <a:bodyPr wrap="square" rtlCol="0">
            <a:spAutoFit/>
          </a:bodyPr>
          <a:lstStyle/>
          <a:p>
            <a:r>
              <a:rPr lang="zh-CN" altLang="en-US" sz="1400" dirty="0" smtClean="0"/>
              <a:t>办证 </a:t>
            </a:r>
            <a:r>
              <a:rPr lang="en-US" altLang="zh-CN" sz="1400" dirty="0" smtClean="0"/>
              <a:t>(b</a:t>
            </a:r>
            <a:r>
              <a:rPr lang="en-US" sz="1400" dirty="0" smtClean="0"/>
              <a:t>anzheng): “Official identification cards arranged, call 13402979498” etc.  Shanghai, 2015</a:t>
            </a:r>
            <a:endParaRPr lang="en-US" sz="1400" dirty="0"/>
          </a:p>
        </p:txBody>
      </p:sp>
      <p:sp>
        <p:nvSpPr>
          <p:cNvPr id="4" name="Slide Number Placeholder 3"/>
          <p:cNvSpPr>
            <a:spLocks noGrp="1"/>
          </p:cNvSpPr>
          <p:nvPr>
            <p:ph type="sldNum" sz="quarter" idx="12"/>
          </p:nvPr>
        </p:nvSpPr>
        <p:spPr/>
        <p:txBody>
          <a:bodyPr/>
          <a:lstStyle/>
          <a:p>
            <a:fld id="{485C85FB-F43D-4276-9BDA-346BBCAD4E98}" type="slidenum">
              <a:rPr lang="en-US" smtClean="0"/>
              <a:t>9</a:t>
            </a:fld>
            <a:endParaRPr lang="en-US" dirty="0"/>
          </a:p>
        </p:txBody>
      </p:sp>
    </p:spTree>
    <p:extLst>
      <p:ext uri="{BB962C8B-B14F-4D97-AF65-F5344CB8AC3E}">
        <p14:creationId xmlns:p14="http://schemas.microsoft.com/office/powerpoint/2010/main" val="192943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6831</TotalTime>
  <Words>4773</Words>
  <Application>Microsoft Office PowerPoint</Application>
  <PresentationFormat>On-screen Show (4:3)</PresentationFormat>
  <Paragraphs>425</Paragraphs>
  <Slides>49</Slides>
  <Notes>25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ROI, China: Risk and Opportunity in the Era of Xi Jinping</vt:lpstr>
      <vt:lpstr>First, FYI</vt:lpstr>
      <vt:lpstr>Who is your presenter?</vt:lpstr>
      <vt:lpstr>Main Messages</vt:lpstr>
      <vt:lpstr>PowerPoint Presentation</vt:lpstr>
      <vt:lpstr>5000 years of the Emperor System—and a century with two republics</vt:lpstr>
      <vt:lpstr>The Century of Humiliation, 百年国耻: 1842-1949</vt:lpstr>
      <vt:lpstr>People can still become angry. Suddenly.</vt:lpstr>
      <vt:lpstr>Why Did Corruption Blossom Before  Xi Jinping?</vt:lpstr>
      <vt:lpstr>PowerPoint Presentation</vt:lpstr>
      <vt:lpstr>The Result: Unique Mix of Old, New</vt:lpstr>
      <vt:lpstr>Geopolitical Example: Keep Korea Onside</vt:lpstr>
      <vt:lpstr>Geopolitical Example: Avoid a US and Japanese coastal blockade</vt:lpstr>
      <vt:lpstr>PowerPoint Presentation</vt:lpstr>
      <vt:lpstr>Crime in China</vt:lpstr>
      <vt:lpstr>Available stats: American deaths, 2013 - 2016</vt:lpstr>
      <vt:lpstr>Fasten your seat belt: China, US have about the same number of cars, but China road deaths are 4.5x that of US </vt:lpstr>
      <vt:lpstr>Wrong Place, Wrong Time</vt:lpstr>
      <vt:lpstr>In Perspective: Mass Shootings Worldwide, 2000-2014</vt:lpstr>
      <vt:lpstr>PowerPoint Presentation</vt:lpstr>
      <vt:lpstr>PowerPoint Presentation</vt:lpstr>
      <vt:lpstr>Proliferation of Fake Certificates: thorough due diligence is vital</vt:lpstr>
      <vt:lpstr>PowerPoint Presentation</vt:lpstr>
      <vt:lpstr>网络安全法 The New Cyber Security Law and Regs</vt:lpstr>
      <vt:lpstr>Chinese Security Organizations</vt:lpstr>
      <vt:lpstr>PowerPoint Presentation</vt:lpstr>
      <vt:lpstr>The Main Point: China conducts espionage mostly like other nations</vt:lpstr>
      <vt:lpstr>PowerPoint Presentation</vt:lpstr>
      <vt:lpstr>严打 Crackdowns Come and Go with Little Notice</vt:lpstr>
      <vt:lpstr>Land Seizures remain a tool of local governance</vt:lpstr>
      <vt:lpstr>“Mass Incidents”</vt:lpstr>
      <vt:lpstr>Under State Chairman Xi, a New Atmosphere</vt:lpstr>
      <vt:lpstr>PowerPoint Presentation</vt:lpstr>
      <vt:lpstr>Xi Jinping Thought </vt:lpstr>
      <vt:lpstr>Famous Foreign Business-detainees in China </vt:lpstr>
      <vt:lpstr>PowerPoint Presentation</vt:lpstr>
      <vt:lpstr>First: Keep out of trouble by not taking banned materials into China</vt:lpstr>
      <vt:lpstr>Travel and Life with Chinese Characteristics </vt:lpstr>
      <vt:lpstr>Take advantage of existing help for advice</vt:lpstr>
      <vt:lpstr>Avoid being tarred as part of “foreign hostile forces”</vt:lpstr>
      <vt:lpstr>Make Realistic Business Plans</vt:lpstr>
      <vt:lpstr>Reduce or Cease Reliance on 关系 (guanxi,  connections)</vt:lpstr>
      <vt:lpstr>Make Realistic Security Plans</vt:lpstr>
      <vt:lpstr>Main Messages</vt:lpstr>
      <vt:lpstr>PowerPoint Presentation</vt:lpstr>
      <vt:lpstr>PowerPoint Presentation</vt:lpstr>
      <vt:lpstr>Article 37, Cyber Security Law</vt:lpstr>
      <vt:lpstr>Article 38, Cyber Security Law</vt:lpstr>
      <vt:lpstr>FBI Docudramas Online</vt:lpstr>
    </vt:vector>
  </TitlesOfParts>
  <Company>MWV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Hong Kong-Macau-Zhuhai Travel Tips</dc:title>
  <dc:creator>MATTHEW BRAZIL</dc:creator>
  <cp:lastModifiedBy>Public</cp:lastModifiedBy>
  <cp:revision>242</cp:revision>
  <cp:lastPrinted>2015-09-15T22:58:11Z</cp:lastPrinted>
  <dcterms:created xsi:type="dcterms:W3CDTF">2014-06-23T17:58:18Z</dcterms:created>
  <dcterms:modified xsi:type="dcterms:W3CDTF">2017-11-12T01:19:26Z</dcterms:modified>
</cp:coreProperties>
</file>