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37" r:id="rId3"/>
  </p:sldMasterIdLst>
  <p:sldIdLst>
    <p:sldId id="256" r:id="rId4"/>
    <p:sldId id="260" r:id="rId5"/>
    <p:sldId id="263" r:id="rId6"/>
    <p:sldId id="269" r:id="rId7"/>
    <p:sldId id="270" r:id="rId8"/>
    <p:sldId id="26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2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046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809884"/>
            <a:ext cx="917416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8" descr="shutterstock_77990686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300292" y="8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iStock_000017402661Medium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9" y="8"/>
            <a:ext cx="2316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3" descr="shutterstock_32048539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9" y="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5" descr="shutterstock_11304505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6" y="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6" y="3157839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6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63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A3ED411-2380-49E8-90B5-F94804054D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751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36492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002782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6985379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374111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813346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09525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046705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348988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328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0570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591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4812E-CD87-40E9-B271-751EAD2B961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77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92" y="1645920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2" y="1645920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4" y="3920063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4" y="3920063"/>
            <a:ext cx="3992698" cy="2057400"/>
          </a:xfrm>
          <a:prstGeom prst="rect">
            <a:avLst/>
          </a:prstGeom>
        </p:spPr>
        <p:txBody>
          <a:bodyPr/>
          <a:lstStyle>
            <a:lvl1pPr marL="274294" indent="-274294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85" indent="-18286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455" indent="-182861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317" indent="-182861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B91C7873-75B5-4444-8132-6CDE9E964B0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7960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5B5E985-BD97-460E-925F-10D142A325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4137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295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111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3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3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7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754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9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9"/>
            <a:ext cx="3886200" cy="2780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51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973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3886200" cy="1833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00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825625"/>
            <a:ext cx="3019523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8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7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895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7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7891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3"/>
            <a:ext cx="3886200" cy="16117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6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22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4970872" cy="28877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3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0110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09875"/>
            <a:ext cx="91741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Placeholder 8" descr="shutterstock_77990686.jpg"/>
          <p:cNvPicPr>
            <a:picLocks noChangeAspect="1"/>
          </p:cNvPicPr>
          <p:nvPr/>
        </p:nvPicPr>
        <p:blipFill>
          <a:blip r:embed="rId3" cstate="print"/>
          <a:srcRect l="2861" t="11378" r="-2" b="8519"/>
          <a:stretch>
            <a:fillRect/>
          </a:stretch>
        </p:blipFill>
        <p:spPr bwMode="auto">
          <a:xfrm>
            <a:off x="2300289" y="2"/>
            <a:ext cx="22717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10" descr="iStock_000017402661Medium.jpg"/>
          <p:cNvPicPr>
            <a:picLocks noChangeAspect="1"/>
          </p:cNvPicPr>
          <p:nvPr/>
        </p:nvPicPr>
        <p:blipFill>
          <a:blip r:embed="rId4" cstate="print"/>
          <a:srcRect l="46613" t="11118" r="6171" b="2959"/>
          <a:stretch>
            <a:fillRect/>
          </a:stretch>
        </p:blipFill>
        <p:spPr bwMode="auto">
          <a:xfrm>
            <a:off x="6858001" y="2"/>
            <a:ext cx="231616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13" descr="shutterstock_32048539.jpg"/>
          <p:cNvPicPr>
            <a:picLocks noChangeAspect="1"/>
          </p:cNvPicPr>
          <p:nvPr/>
        </p:nvPicPr>
        <p:blipFill>
          <a:blip r:embed="rId5" cstate="print"/>
          <a:srcRect l="43053" t="3491" r="2" b="4852"/>
          <a:stretch>
            <a:fillRect/>
          </a:stretch>
        </p:blipFill>
        <p:spPr bwMode="auto">
          <a:xfrm>
            <a:off x="1" y="2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15" descr="shutterstock_11304505.jpg"/>
          <p:cNvPicPr>
            <a:picLocks noChangeAspect="1"/>
          </p:cNvPicPr>
          <p:nvPr/>
        </p:nvPicPr>
        <p:blipFill>
          <a:blip r:embed="rId6" cstate="print"/>
          <a:srcRect l="4686" r="41415"/>
          <a:stretch>
            <a:fillRect/>
          </a:stretch>
        </p:blipFill>
        <p:spPr bwMode="auto">
          <a:xfrm>
            <a:off x="4572001" y="2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220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63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916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33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472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614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556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4713640" y="1644954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/>
          </p:nvPr>
        </p:nvSpPr>
        <p:spPr>
          <a:xfrm>
            <a:off x="366889" y="1644954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4869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88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3765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647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028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5223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310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4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228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993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45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100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80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6303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2833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2767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657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8933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8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0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59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120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6468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644954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6609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7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066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5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6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7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8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9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7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267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3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3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0" y="470090"/>
            <a:ext cx="906997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12" y="1095103"/>
            <a:ext cx="1343053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4064"/>
            <a:ext cx="2334535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9" y="2785395"/>
            <a:ext cx="1643932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340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3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4" y="5690013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514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7886700" cy="394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397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127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6"/>
            <a:ext cx="3886200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338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723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8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32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710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75"/>
            <a:ext cx="3886200" cy="27809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1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8023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900"/>
            <a:ext cx="3886200" cy="3802265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75"/>
            <a:ext cx="3886200" cy="2780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1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7974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100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2"/>
            <a:ext cx="3886200" cy="1833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12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100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8496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5" y="1825625"/>
            <a:ext cx="3019523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80" y="1825625"/>
            <a:ext cx="4725775" cy="3792539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80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23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32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633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00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72"/>
            <a:ext cx="7886700" cy="2139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1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9"/>
            <a:ext cx="7886700" cy="662891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4544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8"/>
            <a:ext cx="3886200" cy="16117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1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8284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1"/>
            <a:ext cx="4970872" cy="28877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8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7" y="1825625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03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237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46542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4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4" y="1644958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2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6182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4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4" y="1644958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2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273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4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4" y="1644958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08874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4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4" y="1644958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65254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4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4" y="1644958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288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>
                <a:solidFill>
                  <a:schemeClr val="bg1"/>
                </a:solidFill>
                <a:latin typeface="Verdana" charset="0"/>
                <a:cs typeface="Verdana" charset="0"/>
              </a:defRPr>
            </a:lvl1pPr>
          </a:lstStyle>
          <a:p>
            <a:pPr marL="0" lvl="0" algn="l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52"/>
            <a:ext cx="8229600" cy="3875784"/>
          </a:xfr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779E96E-8709-0F45-B2AB-5920EF13B0A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9DCC6B06-C972-2147-8EFE-A52F0477C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333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9"/>
            <a:ext cx="77724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4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3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72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5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6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07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7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07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8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07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9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2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9"/>
            <a:ext cx="77724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74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724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41"/>
            <a:ext cx="78867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4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41"/>
            <a:ext cx="78867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4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4" y="470091"/>
            <a:ext cx="906997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17" y="1095106"/>
            <a:ext cx="1343053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4062"/>
            <a:ext cx="2334535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72" y="2785405"/>
            <a:ext cx="1643932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5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4164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41"/>
            <a:ext cx="78867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84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41"/>
            <a:ext cx="9144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7" y="5690016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768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7886700" cy="394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936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33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591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7"/>
            <a:ext cx="38862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241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14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39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249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76"/>
            <a:ext cx="38862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3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2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538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900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77"/>
            <a:ext cx="3886200" cy="2780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32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392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1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40"/>
            <a:ext cx="3886200" cy="1833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20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1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23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9" y="1825633"/>
            <a:ext cx="3019523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84" y="1825633"/>
            <a:ext cx="4725775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601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482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59026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33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24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34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88559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4991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72"/>
            <a:ext cx="7886700" cy="2139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2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66"/>
            <a:ext cx="78867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61418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9"/>
            <a:ext cx="3886200" cy="16117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32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3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4016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7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3" y="1825639"/>
            <a:ext cx="4970872" cy="28877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3" y="471341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51" y="1825633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210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6223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76027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6475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"/>
            <a:ext cx="9143998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432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"/>
            <a:ext cx="9143998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523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"/>
            <a:ext cx="9143998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8" y="197560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199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8" y="1644959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865" indent="-342865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199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01" indent="-18286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87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455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317" indent="-18286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399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315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image" Target="../media/image26.png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CE75-80B7-42AF-8FFB-04C21F964CC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7A83-A018-4EE8-B40B-1E70F6FD3B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44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9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4" y="6205396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3" y="5690011"/>
            <a:ext cx="1215715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7"/>
            <a:ext cx="9144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3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7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9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8" y="6205403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6" y="5690014"/>
            <a:ext cx="1215715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9"/>
            <a:ext cx="9144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9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0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08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77" indent="-228577" algn="l" defTabSz="914308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7" algn="l" defTabSz="914308" rtl="0" eaLnBrk="1" latinLnBrk="0" hangingPunct="1">
        <a:lnSpc>
          <a:spcPct val="90000"/>
        </a:lnSpc>
        <a:spcBef>
          <a:spcPts val="499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0" indent="-228577" algn="l" defTabSz="91430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.arellano@iee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eee-region6.org/awards/awards-category-descrip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eee-region6.org/awards/awards-category-descrip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773237"/>
          </a:xfrm>
        </p:spPr>
        <p:txBody>
          <a:bodyPr/>
          <a:lstStyle/>
          <a:p>
            <a:r>
              <a:rPr lang="en-US" dirty="0" smtClean="0"/>
              <a:t>Region 6 Awards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1129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L. Arellano</a:t>
            </a:r>
          </a:p>
          <a:p>
            <a:r>
              <a:rPr lang="en-US" dirty="0" smtClean="0">
                <a:hlinkClick r:id="rId2"/>
              </a:rPr>
              <a:t>l.arellano@ieee.org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Spring  Area meeting, 2018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Groundrules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Section awards</a:t>
            </a:r>
          </a:p>
          <a:p>
            <a:pPr lvl="1"/>
            <a:r>
              <a:rPr lang="en-US" dirty="0" smtClean="0"/>
              <a:t>Per section and MGA ops manual</a:t>
            </a:r>
          </a:p>
          <a:p>
            <a:pPr lvl="1"/>
            <a:r>
              <a:rPr lang="en-US" dirty="0" smtClean="0"/>
              <a:t>No self nominations</a:t>
            </a:r>
          </a:p>
          <a:p>
            <a:r>
              <a:rPr lang="en-US" dirty="0" smtClean="0"/>
              <a:t>Regional awards</a:t>
            </a:r>
          </a:p>
          <a:p>
            <a:pPr lvl="1"/>
            <a:r>
              <a:rPr lang="en-US" dirty="0" smtClean="0"/>
              <a:t>No self nominations</a:t>
            </a:r>
          </a:p>
          <a:p>
            <a:pPr lvl="1"/>
            <a:r>
              <a:rPr lang="en-US" dirty="0" smtClean="0"/>
              <a:t>No nominations or endorsements from Regional awards committee members</a:t>
            </a:r>
          </a:p>
          <a:p>
            <a:pPr lvl="1"/>
            <a:r>
              <a:rPr lang="en-US" dirty="0" smtClean="0"/>
              <a:t>Individual nominations require two letters of recommendation and must be from the Region</a:t>
            </a:r>
          </a:p>
          <a:p>
            <a:r>
              <a:rPr lang="en-US" dirty="0" smtClean="0"/>
              <a:t>MGA awards</a:t>
            </a:r>
          </a:p>
          <a:p>
            <a:pPr lvl="1"/>
            <a:r>
              <a:rPr lang="en-US" dirty="0" smtClean="0"/>
              <a:t>No self nominations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MGA Due dates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229599" cy="5142472"/>
        </p:xfrm>
        <a:graphic>
          <a:graphicData uri="http://schemas.openxmlformats.org/drawingml/2006/table">
            <a:tbl>
              <a:tblPr/>
              <a:tblGrid>
                <a:gridCol w="2697681"/>
                <a:gridCol w="887490"/>
                <a:gridCol w="733330"/>
                <a:gridCol w="990467"/>
                <a:gridCol w="769174"/>
                <a:gridCol w="2151457"/>
              </a:tblGrid>
              <a:tr h="19255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MGA AWARDS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Identification 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Annual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Selection Committee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Nomination Deadline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Nominators and Recipient Notified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Larry K. Wilson Transnational Award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Innovation Award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MGA Leadership Award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 to 3 awards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Achievement Award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 to 6 awards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Young Professionals Achievement Award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 to 6 awards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15-Oct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December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William W. Middleton Distinguished Service Award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Every 3 Years  (2018)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15-May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July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2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IEEE VP Member and Geographic Activities Discretionary Award   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Discretionary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Discretion   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VP MGA &amp; ARC Chair    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This award may be awarded upon discretion of the Vice President-Member and Geographic Activities. No formal nominations will be accepted.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62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Friend of IEEE Member and Geographic Activities Award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Committee Discretion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Nominations can be submitted at any time during the year.  MGA ARC will vote on each nomination received during each of its periodic meetings. 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Outstanding Large Section Award (greater than 1501 members)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15-May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July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Outstanding Medium Section Award (501-1500 members)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15-May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July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Outstanding Small Section Award (less than 500 members) </a:t>
                      </a:r>
                    </a:p>
                  </a:txBody>
                  <a:tcPr marL="7252" marR="7252" marT="7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MGA ARC 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15-May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July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6 Due Dates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382002" cy="4802802"/>
        </p:xfrm>
        <a:graphic>
          <a:graphicData uri="http://schemas.openxmlformats.org/drawingml/2006/table">
            <a:tbl>
              <a:tblPr/>
              <a:tblGrid>
                <a:gridCol w="2752298"/>
                <a:gridCol w="776217"/>
                <a:gridCol w="733568"/>
                <a:gridCol w="1143001"/>
                <a:gridCol w="784747"/>
                <a:gridCol w="2192171"/>
              </a:tblGrid>
              <a:tr h="2209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 6 AWARDS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Companies and Corporations: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Corporate Service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IEEE Organizational Units: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Outstanding Large Section Award (greater than 1501 members)</a:t>
                      </a:r>
                    </a:p>
                  </a:txBody>
                  <a:tcPr marL="4933" marR="4933" marT="4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0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Outstanding Medium Section Award (501-1500 members)</a:t>
                      </a:r>
                    </a:p>
                  </a:txBody>
                  <a:tcPr marL="4933" marR="4933" marT="4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Outstanding Small Section Award (less than 500 members) </a:t>
                      </a:r>
                    </a:p>
                  </a:txBody>
                  <a:tcPr marL="4933" marR="4933" marT="4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Small Student Branch of the Year (up to 25 active members)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Large Student Branch of the year (more than 25 active members)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Chapter of the Year (includes Technical Councils and Affinity Groups except WIE and LMAG which are now given their own awards)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Young Professional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Area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mtg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6 due dates – </a:t>
            </a:r>
            <a:r>
              <a:rPr lang="en-US" dirty="0" err="1" smtClean="0"/>
              <a:t>con’t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153400" cy="4572000"/>
        </p:xfrm>
        <a:graphic>
          <a:graphicData uri="http://schemas.openxmlformats.org/drawingml/2006/table">
            <a:tbl>
              <a:tblPr/>
              <a:tblGrid>
                <a:gridCol w="2677235"/>
                <a:gridCol w="755047"/>
                <a:gridCol w="713561"/>
                <a:gridCol w="1111828"/>
                <a:gridCol w="763345"/>
                <a:gridCol w="2132384"/>
              </a:tblGrid>
              <a:tr h="1777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 6 AWARDS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Mixed IEEE OUs and Individuals: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Outstanding Contribution to Promoting Women in Engineering – this may be to an individual (up to 3 people), or to a WIE Chapter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Contribution to Promoting Life Member Activities – this may be to an individual, or to a LMAG Chapter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Times New Roman"/>
                          <a:hlinkClick r:id="rId2"/>
                        </a:rPr>
                        <a:t>Individuals: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Engineer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Service and Leadership to the IEEE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Educator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Educator of K through 12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member who made contributions to STEM and Education as a Mentor, Assistant, or Facilitator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member Contributing to Global Humanitarian Projects or Activities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member promoting Membership Development or Senior Elevation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mtg,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Outstanding IEEE Young Professional </a:t>
                      </a:r>
                    </a:p>
                  </a:txBody>
                  <a:tcPr marL="44401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 6 ARC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1-Jul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mtg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GHTC, etc as appropriate</a:t>
                      </a:r>
                    </a:p>
                  </a:txBody>
                  <a:tcPr marL="4933" marR="4933" marT="4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2017, Region 6 awards used Fluid Review </a:t>
            </a:r>
          </a:p>
          <a:p>
            <a:pPr lvl="1"/>
            <a:r>
              <a:rPr lang="en-US" dirty="0" smtClean="0"/>
              <a:t>Same tool used by MGA</a:t>
            </a:r>
          </a:p>
          <a:p>
            <a:r>
              <a:rPr lang="en-US" dirty="0" smtClean="0"/>
              <a:t>MGA has discontinued use of Fluid Review</a:t>
            </a:r>
          </a:p>
          <a:p>
            <a:pPr lvl="1"/>
            <a:r>
              <a:rPr lang="en-US" dirty="0" smtClean="0"/>
              <a:t>MGA selected Survey Monkey</a:t>
            </a:r>
          </a:p>
          <a:p>
            <a:r>
              <a:rPr lang="en-US" dirty="0" smtClean="0"/>
              <a:t>Working with MGA staff to create R6 awards room for our use.</a:t>
            </a:r>
          </a:p>
          <a:p>
            <a:pPr lvl="1"/>
            <a:r>
              <a:rPr lang="en-US" dirty="0" smtClean="0"/>
              <a:t>Will send out emails when submissions available with instructions</a:t>
            </a:r>
          </a:p>
          <a:p>
            <a:pPr lvl="1"/>
            <a:r>
              <a:rPr lang="en-US" dirty="0" smtClean="0"/>
              <a:t>In meantime, start identifying individuals whom you would like to nominate.</a:t>
            </a:r>
          </a:p>
          <a:p>
            <a:pPr lvl="2"/>
            <a:r>
              <a:rPr lang="en-US" dirty="0" smtClean="0"/>
              <a:t>Identify 2-3 endorsers that you can ask to support nomination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3F08B4-4D59-4E42-9D4C-9964C01F28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 smtClean="0"/>
              <a:pPr>
                <a:defRPr/>
              </a:pPr>
              <a:t>4/5/2018</a:t>
            </a:fld>
            <a:endParaRPr lang="en-US" dirty="0"/>
          </a:p>
        </p:txBody>
      </p:sp>
      <p:pic>
        <p:nvPicPr>
          <p:cNvPr id="26628" name="Picture 6" descr="http://kristenstieffel.com/wp-content/uploads/2013/01/Fotolia_37487220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509" y="1912510"/>
            <a:ext cx="3206462" cy="29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13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3.xml><?xml version="1.0" encoding="utf-8"?>
<a:theme xmlns:a="http://schemas.openxmlformats.org/drawingml/2006/main" name="4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-DCI-113_Branded_PPT_Template_B_Final_FullScreen" id="{42F2A728-38A7-F741-8697-F23A46403293}" vid="{291ADA43-C1E7-0449-827C-A2959B3E2C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VoLT Closing Session Dec 7 2017-updated</Template>
  <TotalTime>32356</TotalTime>
  <Words>826</Words>
  <Application>Microsoft Office PowerPoint</Application>
  <PresentationFormat>On-screen Show (4:3)</PresentationFormat>
  <Paragraphs>253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Theme 1</vt:lpstr>
      <vt:lpstr>1_Theme 1</vt:lpstr>
      <vt:lpstr>4_Theme 1</vt:lpstr>
      <vt:lpstr>Region 6 Awards</vt:lpstr>
      <vt:lpstr>Groundrules</vt:lpstr>
      <vt:lpstr>MGA Due dates</vt:lpstr>
      <vt:lpstr>Region 6 Due Dates</vt:lpstr>
      <vt:lpstr>Region 6 due dates – con’t</vt:lpstr>
      <vt:lpstr>Submission process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loretta arellano</dc:creator>
  <cp:lastModifiedBy>loretta arellano</cp:lastModifiedBy>
  <cp:revision>14</cp:revision>
  <dcterms:created xsi:type="dcterms:W3CDTF">2018-01-05T21:20:43Z</dcterms:created>
  <dcterms:modified xsi:type="dcterms:W3CDTF">2018-04-12T17:46:51Z</dcterms:modified>
</cp:coreProperties>
</file>